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handoutMasterIdLst>
    <p:handoutMasterId r:id="rId113"/>
  </p:handoutMasterIdLst>
  <p:sldIdLst>
    <p:sldId id="256" r:id="rId2"/>
    <p:sldId id="800" r:id="rId3"/>
    <p:sldId id="314" r:id="rId4"/>
    <p:sldId id="347" r:id="rId5"/>
    <p:sldId id="348" r:id="rId6"/>
    <p:sldId id="313" r:id="rId7"/>
    <p:sldId id="383" r:id="rId8"/>
    <p:sldId id="797" r:id="rId9"/>
    <p:sldId id="798" r:id="rId10"/>
    <p:sldId id="315" r:id="rId11"/>
    <p:sldId id="803" r:id="rId12"/>
    <p:sldId id="801" r:id="rId13"/>
    <p:sldId id="804" r:id="rId14"/>
    <p:sldId id="349" r:id="rId15"/>
    <p:sldId id="350" r:id="rId16"/>
    <p:sldId id="318" r:id="rId17"/>
    <p:sldId id="802" r:id="rId18"/>
    <p:sldId id="351" r:id="rId19"/>
    <p:sldId id="316" r:id="rId20"/>
    <p:sldId id="319" r:id="rId21"/>
    <p:sldId id="805" r:id="rId22"/>
    <p:sldId id="317" r:id="rId23"/>
    <p:sldId id="312" r:id="rId24"/>
    <p:sldId id="806" r:id="rId25"/>
    <p:sldId id="257" r:id="rId26"/>
    <p:sldId id="807" r:id="rId27"/>
    <p:sldId id="258" r:id="rId28"/>
    <p:sldId id="808" r:id="rId29"/>
    <p:sldId id="259" r:id="rId30"/>
    <p:sldId id="364" r:id="rId31"/>
    <p:sldId id="325" r:id="rId32"/>
    <p:sldId id="326" r:id="rId33"/>
    <p:sldId id="327" r:id="rId34"/>
    <p:sldId id="382" r:id="rId35"/>
    <p:sldId id="328" r:id="rId36"/>
    <p:sldId id="339" r:id="rId37"/>
    <p:sldId id="340" r:id="rId38"/>
    <p:sldId id="329" r:id="rId39"/>
    <p:sldId id="330" r:id="rId40"/>
    <p:sldId id="331" r:id="rId41"/>
    <p:sldId id="332" r:id="rId42"/>
    <p:sldId id="333" r:id="rId43"/>
    <p:sldId id="334" r:id="rId44"/>
    <p:sldId id="337" r:id="rId45"/>
    <p:sldId id="260" r:id="rId46"/>
    <p:sldId id="262" r:id="rId47"/>
    <p:sldId id="310" r:id="rId48"/>
    <p:sldId id="311" r:id="rId49"/>
    <p:sldId id="309" r:id="rId50"/>
    <p:sldId id="263" r:id="rId51"/>
    <p:sldId id="322" r:id="rId52"/>
    <p:sldId id="323" r:id="rId53"/>
    <p:sldId id="324" r:id="rId54"/>
    <p:sldId id="261" r:id="rId55"/>
    <p:sldId id="341" r:id="rId56"/>
    <p:sldId id="266" r:id="rId57"/>
    <p:sldId id="367" r:id="rId58"/>
    <p:sldId id="366"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68" r:id="rId73"/>
    <p:sldId id="265" r:id="rId74"/>
    <p:sldId id="264" r:id="rId75"/>
    <p:sldId id="320" r:id="rId76"/>
    <p:sldId id="321" r:id="rId77"/>
    <p:sldId id="284" r:id="rId78"/>
    <p:sldId id="342" r:id="rId79"/>
    <p:sldId id="343" r:id="rId80"/>
    <p:sldId id="345" r:id="rId81"/>
    <p:sldId id="344" r:id="rId82"/>
    <p:sldId id="298" r:id="rId83"/>
    <p:sldId id="294" r:id="rId84"/>
    <p:sldId id="295" r:id="rId85"/>
    <p:sldId id="302" r:id="rId86"/>
    <p:sldId id="365" r:id="rId87"/>
    <p:sldId id="352" r:id="rId88"/>
    <p:sldId id="358" r:id="rId89"/>
    <p:sldId id="359" r:id="rId90"/>
    <p:sldId id="360" r:id="rId91"/>
    <p:sldId id="361" r:id="rId92"/>
    <p:sldId id="362" r:id="rId93"/>
    <p:sldId id="363" r:id="rId94"/>
    <p:sldId id="384" r:id="rId95"/>
    <p:sldId id="353" r:id="rId96"/>
    <p:sldId id="354" r:id="rId97"/>
    <p:sldId id="357" r:id="rId98"/>
    <p:sldId id="355" r:id="rId99"/>
    <p:sldId id="356" r:id="rId100"/>
    <p:sldId id="285" r:id="rId101"/>
    <p:sldId id="286" r:id="rId102"/>
    <p:sldId id="289" r:id="rId103"/>
    <p:sldId id="288" r:id="rId104"/>
    <p:sldId id="290" r:id="rId105"/>
    <p:sldId id="291" r:id="rId106"/>
    <p:sldId id="292" r:id="rId107"/>
    <p:sldId id="338" r:id="rId108"/>
    <p:sldId id="293" r:id="rId109"/>
    <p:sldId id="346" r:id="rId110"/>
    <p:sldId id="799"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6"/>
    <p:restoredTop sz="94737"/>
  </p:normalViewPr>
  <p:slideViewPr>
    <p:cSldViewPr snapToGrid="0" snapToObjects="1">
      <p:cViewPr varScale="1">
        <p:scale>
          <a:sx n="129" d="100"/>
          <a:sy n="129" d="100"/>
        </p:scale>
        <p:origin x="168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873AAD-35B5-C543-891A-E2E7E000AAD9}" type="datetimeFigureOut">
              <a:rPr lang="en-US" smtClean="0"/>
              <a:t>11/20/23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9C29E8-BF72-5945-BDB3-F70F3B3C386C}" type="slidenum">
              <a:rPr lang="en-US" smtClean="0"/>
              <a:t>‹#›</a:t>
            </a:fld>
            <a:endParaRPr lang="en-US"/>
          </a:p>
        </p:txBody>
      </p:sp>
    </p:spTree>
    <p:extLst>
      <p:ext uri="{BB962C8B-B14F-4D97-AF65-F5344CB8AC3E}">
        <p14:creationId xmlns:p14="http://schemas.microsoft.com/office/powerpoint/2010/main" val="28902919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FCB3-A4F8-E74E-BA9A-AF1C46CD3B64}" type="datetimeFigureOut">
              <a:rPr lang="en-US" smtClean="0"/>
              <a:t>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D7A782-0EA5-E143-A18A-0DF1BC93C160}" type="slidenum">
              <a:rPr lang="en-US" smtClean="0"/>
              <a:t>‹#›</a:t>
            </a:fld>
            <a:endParaRPr lang="en-US"/>
          </a:p>
        </p:txBody>
      </p:sp>
    </p:spTree>
    <p:extLst>
      <p:ext uri="{BB962C8B-B14F-4D97-AF65-F5344CB8AC3E}">
        <p14:creationId xmlns:p14="http://schemas.microsoft.com/office/powerpoint/2010/main" val="29039777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3641AA-C79D-D94F-8F81-C3AB6D22B1D1}" type="datetime1">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246148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78FA25-F711-B749-8B13-7C4B87AD0F30}" type="datetime1">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35634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18002E-AF3C-D547-8BF3-94BCA4CD0C48}" type="datetime1">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251611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7251A6-780A-BA47-B08A-D4CC374645CA}" type="datetime1">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357483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660097-07D4-C042-82D2-4B9AAE823A82}" type="datetime1">
              <a:rPr lang="en-US" smtClean="0"/>
              <a:t>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239687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F94B9E-C418-0F4B-BCF3-3ADD2EE1F229}" type="datetime1">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25166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A0E7F0-C4D8-424F-BEBD-AEC4814A048D}" type="datetime1">
              <a:rPr lang="en-US" smtClean="0"/>
              <a:t>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379429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320A3F-4980-AD4D-9330-5595EDFC8378}" type="datetime1">
              <a:rPr lang="en-US" smtClean="0"/>
              <a:t>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274738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2FD29-9FDE-BD4B-A42E-DF0322B97085}" type="datetime1">
              <a:rPr lang="en-US" smtClean="0"/>
              <a:t>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302738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D5E79A-D766-7342-AEAF-D44CED3F8FDA}" type="datetime1">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2759127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CAD2B7-DA50-364D-95A3-397D565D23BB}" type="datetime1">
              <a:rPr lang="en-US" smtClean="0"/>
              <a:t>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1C6CD-A12B-E64C-9606-1A1B22521D2C}" type="slidenum">
              <a:rPr lang="en-US" smtClean="0"/>
              <a:t>‹#›</a:t>
            </a:fld>
            <a:endParaRPr lang="en-US"/>
          </a:p>
        </p:txBody>
      </p:sp>
    </p:spTree>
    <p:extLst>
      <p:ext uri="{BB962C8B-B14F-4D97-AF65-F5344CB8AC3E}">
        <p14:creationId xmlns:p14="http://schemas.microsoft.com/office/powerpoint/2010/main" val="67862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D6DE4-2C00-4140-8794-E5B013334262}" type="datetime1">
              <a:rPr lang="en-US" smtClean="0"/>
              <a:t>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1C6CD-A12B-E64C-9606-1A1B22521D2C}" type="slidenum">
              <a:rPr lang="en-US" smtClean="0"/>
              <a:t>‹#›</a:t>
            </a:fld>
            <a:endParaRPr lang="en-US"/>
          </a:p>
        </p:txBody>
      </p:sp>
    </p:spTree>
    <p:extLst>
      <p:ext uri="{BB962C8B-B14F-4D97-AF65-F5344CB8AC3E}">
        <p14:creationId xmlns:p14="http://schemas.microsoft.com/office/powerpoint/2010/main" val="303274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hyperlink" Target="http://www.instructables.com/id/DIY-1000-watt-wind-turbine/"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www.youtube.com/watch?v=o9EEHFKEckM"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wikihow.com/Build-a-Wind-Turbine"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mwands.com/store/wind-turbine-products/wind-turbine-generators?gclid=Cj0KCQiAi7XQBRDnARIsANeLIeuJ_ySg8h_VuxrAzPEIWaOvsSAJ4ktBl8IgBN_TRTITq8Oi3CnV6sYaAmWeEALw_wcB" TargetMode="Externa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http://williamkamkwamba.typepad.com/" TargetMode="External"/><Relationship Id="rId2" Type="http://schemas.openxmlformats.org/officeDocument/2006/relationships/image" Target="../media/image120.png"/><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3" Type="http://schemas.openxmlformats.org/officeDocument/2006/relationships/hyperlink" Target="https://windexchange.energy.gov/maps-data/321"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google.com/url?sa=t&amp;rct=j&amp;q=&amp;esrc=s&amp;source=video&amp;cd=&amp;ved=2ahUKEwjk1OzO99H6AhUfj2oFHVPRA0UQtwJ6BAgIEAI&amp;url=https%3A%2F%2Fwww.youtube.com%2Fwatch%3Fv%3DnNp21zTeCDc&amp;usg=AOvVaw1JDf2eN3SEBBaySfFd7NVV" TargetMode="Externa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nbc.com/2017/09/08/a-wind-farm-of-epic-proportions-is-taking-shape-in-africa.html" TargetMode="Externa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rebelwolf.com/essn/ESSN-Aug2005.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SBbBh5xZ1gQ"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MHS10eGjNq8"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XVj_YyvgMbE" TargetMode="External"/><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youtube.com/watch?v=iY0oBGo0-W4"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6.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sgCA5e7K7r8"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PUlfvXaISvc"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vfUhBKZR4sU"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a:t>
            </a:fld>
            <a:endParaRPr lang="en-US"/>
          </a:p>
        </p:txBody>
      </p:sp>
      <p:pic>
        <p:nvPicPr>
          <p:cNvPr id="7" name="Picture 6"/>
          <p:cNvPicPr>
            <a:picLocks noChangeAspect="1"/>
          </p:cNvPicPr>
          <p:nvPr/>
        </p:nvPicPr>
        <p:blipFill>
          <a:blip r:embed="rId2"/>
          <a:stretch>
            <a:fillRect/>
          </a:stretch>
        </p:blipFill>
        <p:spPr>
          <a:xfrm>
            <a:off x="0" y="558146"/>
            <a:ext cx="9239515" cy="5895975"/>
          </a:xfrm>
          <a:prstGeom prst="rect">
            <a:avLst/>
          </a:prstGeom>
        </p:spPr>
      </p:pic>
    </p:spTree>
    <p:extLst>
      <p:ext uri="{BB962C8B-B14F-4D97-AF65-F5344CB8AC3E}">
        <p14:creationId xmlns:p14="http://schemas.microsoft.com/office/powerpoint/2010/main" val="1086779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a:t>
            </a:fld>
            <a:endParaRPr lang="en-US"/>
          </a:p>
        </p:txBody>
      </p:sp>
      <p:pic>
        <p:nvPicPr>
          <p:cNvPr id="3" name="Picture 2">
            <a:extLst>
              <a:ext uri="{FF2B5EF4-FFF2-40B4-BE49-F238E27FC236}">
                <a16:creationId xmlns:a16="http://schemas.microsoft.com/office/drawing/2014/main" id="{9FAFD881-021B-8154-BDC5-F66CED6302A9}"/>
              </a:ext>
            </a:extLst>
          </p:cNvPr>
          <p:cNvPicPr>
            <a:picLocks noChangeAspect="1"/>
          </p:cNvPicPr>
          <p:nvPr/>
        </p:nvPicPr>
        <p:blipFill>
          <a:blip r:embed="rId2"/>
          <a:stretch>
            <a:fillRect/>
          </a:stretch>
        </p:blipFill>
        <p:spPr>
          <a:xfrm>
            <a:off x="39756" y="31076"/>
            <a:ext cx="9052737" cy="6807046"/>
          </a:xfrm>
          <a:prstGeom prst="rect">
            <a:avLst/>
          </a:prstGeom>
        </p:spPr>
      </p:pic>
    </p:spTree>
    <p:extLst>
      <p:ext uri="{BB962C8B-B14F-4D97-AF65-F5344CB8AC3E}">
        <p14:creationId xmlns:p14="http://schemas.microsoft.com/office/powerpoint/2010/main" val="14006135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5375" y="2523752"/>
            <a:ext cx="4572000" cy="646331"/>
          </a:xfrm>
          <a:prstGeom prst="rect">
            <a:avLst/>
          </a:prstGeom>
        </p:spPr>
        <p:txBody>
          <a:bodyPr>
            <a:spAutoFit/>
          </a:bodyPr>
          <a:lstStyle/>
          <a:p>
            <a:r>
              <a:rPr lang="en-US" dirty="0">
                <a:hlinkClick r:id="rId2"/>
              </a:rPr>
              <a:t>http://</a:t>
            </a:r>
            <a:r>
              <a:rPr lang="en-US" dirty="0" err="1">
                <a:hlinkClick r:id="rId2"/>
              </a:rPr>
              <a:t>www.instructables.com</a:t>
            </a:r>
            <a:r>
              <a:rPr lang="en-US" dirty="0">
                <a:hlinkClick r:id="rId2"/>
              </a:rPr>
              <a:t>/id/DIY-1000-watt-wind-turbine/</a:t>
            </a:r>
            <a:endParaRPr lang="en-US" dirty="0"/>
          </a:p>
        </p:txBody>
      </p:sp>
      <p:sp>
        <p:nvSpPr>
          <p:cNvPr id="3" name="Slide Number Placeholder 2"/>
          <p:cNvSpPr>
            <a:spLocks noGrp="1"/>
          </p:cNvSpPr>
          <p:nvPr>
            <p:ph type="sldNum" sz="quarter" idx="12"/>
          </p:nvPr>
        </p:nvSpPr>
        <p:spPr/>
        <p:txBody>
          <a:bodyPr/>
          <a:lstStyle/>
          <a:p>
            <a:fld id="{5191C6CD-A12B-E64C-9606-1A1B22521D2C}" type="slidenum">
              <a:rPr lang="en-US" smtClean="0"/>
              <a:t>100</a:t>
            </a:fld>
            <a:endParaRPr lang="en-US"/>
          </a:p>
        </p:txBody>
      </p:sp>
      <p:sp>
        <p:nvSpPr>
          <p:cNvPr id="4" name="TextBox 3"/>
          <p:cNvSpPr txBox="1"/>
          <p:nvPr/>
        </p:nvSpPr>
        <p:spPr>
          <a:xfrm>
            <a:off x="2603500" y="1830917"/>
            <a:ext cx="3788217" cy="369332"/>
          </a:xfrm>
          <a:prstGeom prst="rect">
            <a:avLst/>
          </a:prstGeom>
          <a:noFill/>
        </p:spPr>
        <p:txBody>
          <a:bodyPr wrap="none" rtlCol="0">
            <a:spAutoFit/>
          </a:bodyPr>
          <a:lstStyle/>
          <a:p>
            <a:r>
              <a:rPr lang="en-US" b="1" dirty="0"/>
              <a:t>Can/should you build a wind turbine?</a:t>
            </a:r>
          </a:p>
        </p:txBody>
      </p:sp>
    </p:spTree>
    <p:extLst>
      <p:ext uri="{BB962C8B-B14F-4D97-AF65-F5344CB8AC3E}">
        <p14:creationId xmlns:p14="http://schemas.microsoft.com/office/powerpoint/2010/main" val="21238921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101</a:t>
            </a:fld>
            <a:endParaRPr lang="en-US"/>
          </a:p>
        </p:txBody>
      </p:sp>
      <p:pic>
        <p:nvPicPr>
          <p:cNvPr id="3" name="Picture 2"/>
          <p:cNvPicPr>
            <a:picLocks noChangeAspect="1"/>
          </p:cNvPicPr>
          <p:nvPr/>
        </p:nvPicPr>
        <p:blipFill>
          <a:blip r:embed="rId2"/>
          <a:stretch>
            <a:fillRect/>
          </a:stretch>
        </p:blipFill>
        <p:spPr>
          <a:xfrm>
            <a:off x="723900" y="812800"/>
            <a:ext cx="7696200" cy="5219700"/>
          </a:xfrm>
          <a:prstGeom prst="rect">
            <a:avLst/>
          </a:prstGeom>
        </p:spPr>
      </p:pic>
    </p:spTree>
    <p:extLst>
      <p:ext uri="{BB962C8B-B14F-4D97-AF65-F5344CB8AC3E}">
        <p14:creationId xmlns:p14="http://schemas.microsoft.com/office/powerpoint/2010/main" val="25597371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102</a:t>
            </a:fld>
            <a:endParaRPr lang="en-US"/>
          </a:p>
        </p:txBody>
      </p:sp>
      <p:pic>
        <p:nvPicPr>
          <p:cNvPr id="3" name="Picture 2"/>
          <p:cNvPicPr>
            <a:picLocks noChangeAspect="1"/>
          </p:cNvPicPr>
          <p:nvPr/>
        </p:nvPicPr>
        <p:blipFill>
          <a:blip r:embed="rId2"/>
          <a:stretch>
            <a:fillRect/>
          </a:stretch>
        </p:blipFill>
        <p:spPr>
          <a:xfrm>
            <a:off x="1943100" y="0"/>
            <a:ext cx="5247760" cy="6858000"/>
          </a:xfrm>
          <a:prstGeom prst="rect">
            <a:avLst/>
          </a:prstGeom>
        </p:spPr>
      </p:pic>
    </p:spTree>
    <p:extLst>
      <p:ext uri="{BB962C8B-B14F-4D97-AF65-F5344CB8AC3E}">
        <p14:creationId xmlns:p14="http://schemas.microsoft.com/office/powerpoint/2010/main" val="21087959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103</a:t>
            </a:fld>
            <a:endParaRPr lang="en-US"/>
          </a:p>
        </p:txBody>
      </p:sp>
      <p:pic>
        <p:nvPicPr>
          <p:cNvPr id="3" name="Picture 2"/>
          <p:cNvPicPr>
            <a:picLocks noChangeAspect="1"/>
          </p:cNvPicPr>
          <p:nvPr/>
        </p:nvPicPr>
        <p:blipFill>
          <a:blip r:embed="rId2"/>
          <a:stretch>
            <a:fillRect/>
          </a:stretch>
        </p:blipFill>
        <p:spPr>
          <a:xfrm>
            <a:off x="1511300" y="0"/>
            <a:ext cx="6104744" cy="6858000"/>
          </a:xfrm>
          <a:prstGeom prst="rect">
            <a:avLst/>
          </a:prstGeom>
        </p:spPr>
      </p:pic>
    </p:spTree>
    <p:extLst>
      <p:ext uri="{BB962C8B-B14F-4D97-AF65-F5344CB8AC3E}">
        <p14:creationId xmlns:p14="http://schemas.microsoft.com/office/powerpoint/2010/main" val="10570372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104</a:t>
            </a:fld>
            <a:endParaRPr lang="en-US"/>
          </a:p>
        </p:txBody>
      </p:sp>
      <p:pic>
        <p:nvPicPr>
          <p:cNvPr id="3" name="Picture 2"/>
          <p:cNvPicPr>
            <a:picLocks noChangeAspect="1"/>
          </p:cNvPicPr>
          <p:nvPr/>
        </p:nvPicPr>
        <p:blipFill>
          <a:blip r:embed="rId2"/>
          <a:stretch>
            <a:fillRect/>
          </a:stretch>
        </p:blipFill>
        <p:spPr>
          <a:xfrm>
            <a:off x="2019300" y="0"/>
            <a:ext cx="5101546" cy="6858000"/>
          </a:xfrm>
          <a:prstGeom prst="rect">
            <a:avLst/>
          </a:prstGeom>
        </p:spPr>
      </p:pic>
    </p:spTree>
    <p:extLst>
      <p:ext uri="{BB962C8B-B14F-4D97-AF65-F5344CB8AC3E}">
        <p14:creationId xmlns:p14="http://schemas.microsoft.com/office/powerpoint/2010/main" val="22730728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105</a:t>
            </a:fld>
            <a:endParaRPr lang="en-US"/>
          </a:p>
        </p:txBody>
      </p:sp>
      <p:sp>
        <p:nvSpPr>
          <p:cNvPr id="3" name="Rectangle 2"/>
          <p:cNvSpPr/>
          <p:nvPr/>
        </p:nvSpPr>
        <p:spPr>
          <a:xfrm>
            <a:off x="2143125" y="788085"/>
            <a:ext cx="4572000" cy="646331"/>
          </a:xfrm>
          <a:prstGeom prst="rect">
            <a:avLst/>
          </a:prstGeom>
        </p:spPr>
        <p:txBody>
          <a:bodyPr>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=o9EEHFKEckM</a:t>
            </a:r>
            <a:endParaRPr lang="en-US" dirty="0"/>
          </a:p>
        </p:txBody>
      </p:sp>
      <p:pic>
        <p:nvPicPr>
          <p:cNvPr id="4" name="Picture 3"/>
          <p:cNvPicPr>
            <a:picLocks noChangeAspect="1"/>
          </p:cNvPicPr>
          <p:nvPr/>
        </p:nvPicPr>
        <p:blipFill>
          <a:blip r:embed="rId3"/>
          <a:stretch>
            <a:fillRect/>
          </a:stretch>
        </p:blipFill>
        <p:spPr>
          <a:xfrm>
            <a:off x="1028700" y="2178050"/>
            <a:ext cx="7073900" cy="3962400"/>
          </a:xfrm>
          <a:prstGeom prst="rect">
            <a:avLst/>
          </a:prstGeom>
        </p:spPr>
      </p:pic>
    </p:spTree>
    <p:extLst>
      <p:ext uri="{BB962C8B-B14F-4D97-AF65-F5344CB8AC3E}">
        <p14:creationId xmlns:p14="http://schemas.microsoft.com/office/powerpoint/2010/main" val="26302463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106</a:t>
            </a:fld>
            <a:endParaRPr lang="en-US"/>
          </a:p>
        </p:txBody>
      </p:sp>
      <p:sp>
        <p:nvSpPr>
          <p:cNvPr id="3" name="Rectangle 2"/>
          <p:cNvSpPr/>
          <p:nvPr/>
        </p:nvSpPr>
        <p:spPr>
          <a:xfrm>
            <a:off x="1981200" y="518210"/>
            <a:ext cx="4572000" cy="646331"/>
          </a:xfrm>
          <a:prstGeom prst="rect">
            <a:avLst/>
          </a:prstGeom>
        </p:spPr>
        <p:txBody>
          <a:bodyPr>
            <a:spAutoFit/>
          </a:bodyPr>
          <a:lstStyle/>
          <a:p>
            <a:r>
              <a:rPr lang="en-US" dirty="0">
                <a:hlinkClick r:id="rId2"/>
              </a:rPr>
              <a:t>https://</a:t>
            </a:r>
            <a:r>
              <a:rPr lang="en-US" dirty="0" err="1">
                <a:hlinkClick r:id="rId2"/>
              </a:rPr>
              <a:t>www.wikihow.com</a:t>
            </a:r>
            <a:r>
              <a:rPr lang="en-US" dirty="0">
                <a:hlinkClick r:id="rId2"/>
              </a:rPr>
              <a:t>/Build-a-Wind-Turbine</a:t>
            </a:r>
            <a:endParaRPr lang="en-US" dirty="0"/>
          </a:p>
        </p:txBody>
      </p:sp>
      <p:pic>
        <p:nvPicPr>
          <p:cNvPr id="4" name="Picture 3"/>
          <p:cNvPicPr>
            <a:picLocks noChangeAspect="1"/>
          </p:cNvPicPr>
          <p:nvPr/>
        </p:nvPicPr>
        <p:blipFill>
          <a:blip r:embed="rId3"/>
          <a:stretch>
            <a:fillRect/>
          </a:stretch>
        </p:blipFill>
        <p:spPr>
          <a:xfrm>
            <a:off x="0" y="1536081"/>
            <a:ext cx="9144000" cy="5185394"/>
          </a:xfrm>
          <a:prstGeom prst="rect">
            <a:avLst/>
          </a:prstGeom>
        </p:spPr>
      </p:pic>
    </p:spTree>
    <p:extLst>
      <p:ext uri="{BB962C8B-B14F-4D97-AF65-F5344CB8AC3E}">
        <p14:creationId xmlns:p14="http://schemas.microsoft.com/office/powerpoint/2010/main" val="11803803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107</a:t>
            </a:fld>
            <a:endParaRPr lang="en-US"/>
          </a:p>
        </p:txBody>
      </p:sp>
      <p:pic>
        <p:nvPicPr>
          <p:cNvPr id="3" name="Picture 2"/>
          <p:cNvPicPr>
            <a:picLocks noChangeAspect="1"/>
          </p:cNvPicPr>
          <p:nvPr/>
        </p:nvPicPr>
        <p:blipFill>
          <a:blip r:embed="rId2"/>
          <a:stretch>
            <a:fillRect/>
          </a:stretch>
        </p:blipFill>
        <p:spPr>
          <a:xfrm>
            <a:off x="3454400" y="1892300"/>
            <a:ext cx="2222500" cy="3060700"/>
          </a:xfrm>
          <a:prstGeom prst="rect">
            <a:avLst/>
          </a:prstGeom>
        </p:spPr>
      </p:pic>
    </p:spTree>
    <p:extLst>
      <p:ext uri="{BB962C8B-B14F-4D97-AF65-F5344CB8AC3E}">
        <p14:creationId xmlns:p14="http://schemas.microsoft.com/office/powerpoint/2010/main" val="14561368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108</a:t>
            </a:fld>
            <a:endParaRPr lang="en-US"/>
          </a:p>
        </p:txBody>
      </p:sp>
      <p:sp>
        <p:nvSpPr>
          <p:cNvPr id="3" name="Rectangle 2"/>
          <p:cNvSpPr/>
          <p:nvPr/>
        </p:nvSpPr>
        <p:spPr>
          <a:xfrm>
            <a:off x="1981200" y="626586"/>
            <a:ext cx="4572000" cy="1477328"/>
          </a:xfrm>
          <a:prstGeom prst="rect">
            <a:avLst/>
          </a:prstGeom>
        </p:spPr>
        <p:txBody>
          <a:bodyPr>
            <a:spAutoFit/>
          </a:bodyPr>
          <a:lstStyle/>
          <a:p>
            <a:r>
              <a:rPr lang="en-US" dirty="0">
                <a:hlinkClick r:id="rId2"/>
              </a:rPr>
              <a:t>http://</a:t>
            </a:r>
            <a:r>
              <a:rPr lang="en-US" dirty="0" err="1">
                <a:hlinkClick r:id="rId2"/>
              </a:rPr>
              <a:t>mwands.com</a:t>
            </a:r>
            <a:r>
              <a:rPr lang="en-US" dirty="0">
                <a:hlinkClick r:id="rId2"/>
              </a:rPr>
              <a:t>/store/wind-turbine-products/</a:t>
            </a:r>
            <a:r>
              <a:rPr lang="en-US" dirty="0" err="1">
                <a:hlinkClick r:id="rId2"/>
              </a:rPr>
              <a:t>wind-turbine-generators?gclid</a:t>
            </a:r>
            <a:r>
              <a:rPr lang="en-US" dirty="0">
                <a:hlinkClick r:id="rId2"/>
              </a:rPr>
              <a:t>=Cj0KCQiAi7XQBRDnARIsANeLIeuJ_ySg8h_VuxrAzPEIWaOvsSAJ4ktBl8IgBN_TRTITq8Oi3CnV6sYaAmWeEALw_wcB</a:t>
            </a:r>
            <a:endParaRPr lang="en-US" dirty="0"/>
          </a:p>
        </p:txBody>
      </p:sp>
      <p:pic>
        <p:nvPicPr>
          <p:cNvPr id="4" name="Picture 3"/>
          <p:cNvPicPr>
            <a:picLocks noChangeAspect="1"/>
          </p:cNvPicPr>
          <p:nvPr/>
        </p:nvPicPr>
        <p:blipFill>
          <a:blip r:embed="rId3"/>
          <a:stretch>
            <a:fillRect/>
          </a:stretch>
        </p:blipFill>
        <p:spPr>
          <a:xfrm>
            <a:off x="1435100" y="2565400"/>
            <a:ext cx="6273800" cy="3492500"/>
          </a:xfrm>
          <a:prstGeom prst="rect">
            <a:avLst/>
          </a:prstGeom>
        </p:spPr>
      </p:pic>
    </p:spTree>
    <p:extLst>
      <p:ext uri="{BB962C8B-B14F-4D97-AF65-F5344CB8AC3E}">
        <p14:creationId xmlns:p14="http://schemas.microsoft.com/office/powerpoint/2010/main" val="5354207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109</a:t>
            </a:fld>
            <a:endParaRPr lang="en-US"/>
          </a:p>
        </p:txBody>
      </p:sp>
      <p:pic>
        <p:nvPicPr>
          <p:cNvPr id="4" name="Picture 3"/>
          <p:cNvPicPr>
            <a:picLocks noChangeAspect="1"/>
          </p:cNvPicPr>
          <p:nvPr/>
        </p:nvPicPr>
        <p:blipFill>
          <a:blip r:embed="rId2"/>
          <a:stretch>
            <a:fillRect/>
          </a:stretch>
        </p:blipFill>
        <p:spPr>
          <a:xfrm>
            <a:off x="226483" y="120650"/>
            <a:ext cx="4038600" cy="2906282"/>
          </a:xfrm>
          <a:prstGeom prst="rect">
            <a:avLst/>
          </a:prstGeom>
        </p:spPr>
      </p:pic>
      <p:sp>
        <p:nvSpPr>
          <p:cNvPr id="5" name="Rectangle 4"/>
          <p:cNvSpPr/>
          <p:nvPr/>
        </p:nvSpPr>
        <p:spPr>
          <a:xfrm>
            <a:off x="4571999" y="439750"/>
            <a:ext cx="4279349" cy="369332"/>
          </a:xfrm>
          <a:prstGeom prst="rect">
            <a:avLst/>
          </a:prstGeom>
        </p:spPr>
        <p:txBody>
          <a:bodyPr wrap="none">
            <a:spAutoFit/>
          </a:bodyPr>
          <a:lstStyle/>
          <a:p>
            <a:r>
              <a:rPr lang="en-US" dirty="0"/>
              <a:t>Intrepid Malawi youth </a:t>
            </a:r>
            <a:r>
              <a:rPr lang="en-US" dirty="0">
                <a:hlinkClick r:id="rId3"/>
              </a:rPr>
              <a:t>William Kamkwamba</a:t>
            </a:r>
            <a:endParaRPr lang="en-US" dirty="0"/>
          </a:p>
        </p:txBody>
      </p:sp>
      <p:pic>
        <p:nvPicPr>
          <p:cNvPr id="6" name="Picture 5"/>
          <p:cNvPicPr>
            <a:picLocks noChangeAspect="1"/>
          </p:cNvPicPr>
          <p:nvPr/>
        </p:nvPicPr>
        <p:blipFill>
          <a:blip r:embed="rId4"/>
          <a:stretch>
            <a:fillRect/>
          </a:stretch>
        </p:blipFill>
        <p:spPr>
          <a:xfrm>
            <a:off x="5372100" y="986367"/>
            <a:ext cx="2362200" cy="2768600"/>
          </a:xfrm>
          <a:prstGeom prst="rect">
            <a:avLst/>
          </a:prstGeom>
        </p:spPr>
      </p:pic>
    </p:spTree>
    <p:extLst>
      <p:ext uri="{BB962C8B-B14F-4D97-AF65-F5344CB8AC3E}">
        <p14:creationId xmlns:p14="http://schemas.microsoft.com/office/powerpoint/2010/main" val="3405452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11</a:t>
            </a:fld>
            <a:endParaRPr lang="en-US"/>
          </a:p>
        </p:txBody>
      </p:sp>
      <p:pic>
        <p:nvPicPr>
          <p:cNvPr id="4" name="Picture 3">
            <a:extLst>
              <a:ext uri="{FF2B5EF4-FFF2-40B4-BE49-F238E27FC236}">
                <a16:creationId xmlns:a16="http://schemas.microsoft.com/office/drawing/2014/main" id="{FB6F7334-8550-5509-3ECF-AA87AAD22C7A}"/>
              </a:ext>
            </a:extLst>
          </p:cNvPr>
          <p:cNvPicPr>
            <a:picLocks noChangeAspect="1"/>
          </p:cNvPicPr>
          <p:nvPr/>
        </p:nvPicPr>
        <p:blipFill>
          <a:blip r:embed="rId2"/>
          <a:stretch>
            <a:fillRect/>
          </a:stretch>
        </p:blipFill>
        <p:spPr>
          <a:xfrm>
            <a:off x="0" y="79512"/>
            <a:ext cx="9144000" cy="6732180"/>
          </a:xfrm>
          <a:prstGeom prst="rect">
            <a:avLst/>
          </a:prstGeom>
        </p:spPr>
      </p:pic>
      <p:sp>
        <p:nvSpPr>
          <p:cNvPr id="6" name="TextBox 5">
            <a:extLst>
              <a:ext uri="{FF2B5EF4-FFF2-40B4-BE49-F238E27FC236}">
                <a16:creationId xmlns:a16="http://schemas.microsoft.com/office/drawing/2014/main" id="{FA507DBA-3C92-8036-8A75-00D542DAA747}"/>
              </a:ext>
            </a:extLst>
          </p:cNvPr>
          <p:cNvSpPr txBox="1"/>
          <p:nvPr/>
        </p:nvSpPr>
        <p:spPr>
          <a:xfrm>
            <a:off x="3051312" y="581296"/>
            <a:ext cx="5635488" cy="369332"/>
          </a:xfrm>
          <a:prstGeom prst="rect">
            <a:avLst/>
          </a:prstGeom>
          <a:noFill/>
        </p:spPr>
        <p:txBody>
          <a:bodyPr wrap="square">
            <a:spAutoFit/>
          </a:bodyPr>
          <a:lstStyle/>
          <a:p>
            <a:r>
              <a:rPr lang="en-US" dirty="0">
                <a:hlinkClick r:id="rId3"/>
              </a:rPr>
              <a:t>https://</a:t>
            </a:r>
            <a:r>
              <a:rPr lang="en-US" dirty="0" err="1">
                <a:hlinkClick r:id="rId3"/>
              </a:rPr>
              <a:t>windexchange.energy.gov</a:t>
            </a:r>
            <a:r>
              <a:rPr lang="en-US" dirty="0">
                <a:hlinkClick r:id="rId3"/>
              </a:rPr>
              <a:t>/maps-data/321</a:t>
            </a:r>
            <a:endParaRPr lang="en-US" dirty="0"/>
          </a:p>
        </p:txBody>
      </p:sp>
    </p:spTree>
    <p:extLst>
      <p:ext uri="{BB962C8B-B14F-4D97-AF65-F5344CB8AC3E}">
        <p14:creationId xmlns:p14="http://schemas.microsoft.com/office/powerpoint/2010/main" val="14559453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110</a:t>
            </a:fld>
            <a:endParaRPr lang="en-US"/>
          </a:p>
        </p:txBody>
      </p:sp>
      <p:sp>
        <p:nvSpPr>
          <p:cNvPr id="7" name="TextBox 6">
            <a:extLst>
              <a:ext uri="{FF2B5EF4-FFF2-40B4-BE49-F238E27FC236}">
                <a16:creationId xmlns:a16="http://schemas.microsoft.com/office/drawing/2014/main" id="{A7C88B12-9838-E0C8-5D86-53CBA26938B3}"/>
              </a:ext>
            </a:extLst>
          </p:cNvPr>
          <p:cNvSpPr txBox="1"/>
          <p:nvPr/>
        </p:nvSpPr>
        <p:spPr>
          <a:xfrm>
            <a:off x="318053" y="2760558"/>
            <a:ext cx="4572000" cy="1754326"/>
          </a:xfrm>
          <a:prstGeom prst="rect">
            <a:avLst/>
          </a:prstGeom>
          <a:noFill/>
        </p:spPr>
        <p:txBody>
          <a:bodyPr wrap="square">
            <a:spAutoFit/>
          </a:bodyPr>
          <a:lstStyle/>
          <a:p>
            <a:r>
              <a:rPr lang="en-US" dirty="0">
                <a:hlinkClick r:id="rId2"/>
              </a:rPr>
              <a:t>https://</a:t>
            </a:r>
            <a:r>
              <a:rPr lang="en-US" dirty="0" err="1">
                <a:hlinkClick r:id="rId2"/>
              </a:rPr>
              <a:t>www.google.com</a:t>
            </a:r>
            <a:r>
              <a:rPr lang="en-US" dirty="0">
                <a:hlinkClick r:id="rId2"/>
              </a:rPr>
              <a:t>/</a:t>
            </a:r>
            <a:r>
              <a:rPr lang="en-US" dirty="0" err="1">
                <a:hlinkClick r:id="rId2"/>
              </a:rPr>
              <a:t>url?sa</a:t>
            </a:r>
            <a:r>
              <a:rPr lang="en-US" dirty="0">
                <a:hlinkClick r:id="rId2"/>
              </a:rPr>
              <a:t>=</a:t>
            </a:r>
            <a:r>
              <a:rPr lang="en-US" dirty="0" err="1">
                <a:hlinkClick r:id="rId2"/>
              </a:rPr>
              <a:t>t&amp;rct</a:t>
            </a:r>
            <a:r>
              <a:rPr lang="en-US" dirty="0">
                <a:hlinkClick r:id="rId2"/>
              </a:rPr>
              <a:t>=</a:t>
            </a:r>
            <a:r>
              <a:rPr lang="en-US" dirty="0" err="1">
                <a:hlinkClick r:id="rId2"/>
              </a:rPr>
              <a:t>j&amp;q</a:t>
            </a:r>
            <a:r>
              <a:rPr lang="en-US" dirty="0">
                <a:hlinkClick r:id="rId2"/>
              </a:rPr>
              <a:t>=&amp;</a:t>
            </a:r>
            <a:r>
              <a:rPr lang="en-US" dirty="0" err="1">
                <a:hlinkClick r:id="rId2"/>
              </a:rPr>
              <a:t>esrc</a:t>
            </a:r>
            <a:r>
              <a:rPr lang="en-US" dirty="0">
                <a:hlinkClick r:id="rId2"/>
              </a:rPr>
              <a:t>=</a:t>
            </a:r>
            <a:r>
              <a:rPr lang="en-US" dirty="0" err="1">
                <a:hlinkClick r:id="rId2"/>
              </a:rPr>
              <a:t>s&amp;source</a:t>
            </a:r>
            <a:r>
              <a:rPr lang="en-US" dirty="0">
                <a:hlinkClick r:id="rId2"/>
              </a:rPr>
              <a:t>=</a:t>
            </a:r>
            <a:r>
              <a:rPr lang="en-US" dirty="0" err="1">
                <a:hlinkClick r:id="rId2"/>
              </a:rPr>
              <a:t>video&amp;cd</a:t>
            </a:r>
            <a:r>
              <a:rPr lang="en-US" dirty="0">
                <a:hlinkClick r:id="rId2"/>
              </a:rPr>
              <a:t>=&amp;</a:t>
            </a:r>
            <a:r>
              <a:rPr lang="en-US" dirty="0" err="1">
                <a:hlinkClick r:id="rId2"/>
              </a:rPr>
              <a:t>ved</a:t>
            </a:r>
            <a:r>
              <a:rPr lang="en-US" dirty="0">
                <a:hlinkClick r:id="rId2"/>
              </a:rPr>
              <a:t>=2ahUKEwjk1OzO99H6AhUfj2oFHVPRA0UQtwJ6BAgIEAI&amp;url=https%3A%2F%2Fwww.youtube.com%2Fwatch%3Fv%3DnNp21zTeCDc&amp;usg=AOvVaw1JDf2eN3SEBBaySfFd7NVV</a:t>
            </a:r>
            <a:endParaRPr lang="en-US" dirty="0"/>
          </a:p>
        </p:txBody>
      </p:sp>
      <p:sp>
        <p:nvSpPr>
          <p:cNvPr id="8" name="TextBox 7">
            <a:extLst>
              <a:ext uri="{FF2B5EF4-FFF2-40B4-BE49-F238E27FC236}">
                <a16:creationId xmlns:a16="http://schemas.microsoft.com/office/drawing/2014/main" id="{A493522E-92F2-1F1D-5AAF-4C4EB8097235}"/>
              </a:ext>
            </a:extLst>
          </p:cNvPr>
          <p:cNvSpPr txBox="1"/>
          <p:nvPr/>
        </p:nvSpPr>
        <p:spPr>
          <a:xfrm>
            <a:off x="2539409" y="241852"/>
            <a:ext cx="470128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Future of Solid-State Wind Power Generation</a:t>
            </a:r>
          </a:p>
        </p:txBody>
      </p:sp>
      <p:pic>
        <p:nvPicPr>
          <p:cNvPr id="9" name="Picture 8">
            <a:extLst>
              <a:ext uri="{FF2B5EF4-FFF2-40B4-BE49-F238E27FC236}">
                <a16:creationId xmlns:a16="http://schemas.microsoft.com/office/drawing/2014/main" id="{298D4D9A-3FE4-1EB0-A54B-EF5AD936173F}"/>
              </a:ext>
            </a:extLst>
          </p:cNvPr>
          <p:cNvPicPr>
            <a:picLocks noChangeAspect="1"/>
          </p:cNvPicPr>
          <p:nvPr/>
        </p:nvPicPr>
        <p:blipFill>
          <a:blip r:embed="rId3"/>
          <a:stretch>
            <a:fillRect/>
          </a:stretch>
        </p:blipFill>
        <p:spPr>
          <a:xfrm>
            <a:off x="417443" y="773026"/>
            <a:ext cx="3685557" cy="1825689"/>
          </a:xfrm>
          <a:prstGeom prst="rect">
            <a:avLst/>
          </a:prstGeom>
        </p:spPr>
      </p:pic>
      <p:pic>
        <p:nvPicPr>
          <p:cNvPr id="10" name="Picture 9">
            <a:extLst>
              <a:ext uri="{FF2B5EF4-FFF2-40B4-BE49-F238E27FC236}">
                <a16:creationId xmlns:a16="http://schemas.microsoft.com/office/drawing/2014/main" id="{EA931145-05E7-BC78-FF45-3CB20CACB243}"/>
              </a:ext>
            </a:extLst>
          </p:cNvPr>
          <p:cNvPicPr>
            <a:picLocks noChangeAspect="1"/>
          </p:cNvPicPr>
          <p:nvPr/>
        </p:nvPicPr>
        <p:blipFill>
          <a:blip r:embed="rId4"/>
          <a:stretch>
            <a:fillRect/>
          </a:stretch>
        </p:blipFill>
        <p:spPr>
          <a:xfrm>
            <a:off x="4470745" y="773026"/>
            <a:ext cx="4355202" cy="2195789"/>
          </a:xfrm>
          <a:prstGeom prst="rect">
            <a:avLst/>
          </a:prstGeom>
        </p:spPr>
      </p:pic>
      <p:pic>
        <p:nvPicPr>
          <p:cNvPr id="11" name="Picture 10">
            <a:extLst>
              <a:ext uri="{FF2B5EF4-FFF2-40B4-BE49-F238E27FC236}">
                <a16:creationId xmlns:a16="http://schemas.microsoft.com/office/drawing/2014/main" id="{5C3C146E-B6D7-4847-9275-B48541427623}"/>
              </a:ext>
            </a:extLst>
          </p:cNvPr>
          <p:cNvPicPr>
            <a:picLocks noChangeAspect="1"/>
          </p:cNvPicPr>
          <p:nvPr/>
        </p:nvPicPr>
        <p:blipFill>
          <a:blip r:embed="rId5"/>
          <a:stretch>
            <a:fillRect/>
          </a:stretch>
        </p:blipFill>
        <p:spPr>
          <a:xfrm>
            <a:off x="4253949" y="4378259"/>
            <a:ext cx="4571998" cy="2285999"/>
          </a:xfrm>
          <a:prstGeom prst="rect">
            <a:avLst/>
          </a:prstGeom>
        </p:spPr>
      </p:pic>
      <p:pic>
        <p:nvPicPr>
          <p:cNvPr id="12" name="Picture 11">
            <a:extLst>
              <a:ext uri="{FF2B5EF4-FFF2-40B4-BE49-F238E27FC236}">
                <a16:creationId xmlns:a16="http://schemas.microsoft.com/office/drawing/2014/main" id="{0654BC4F-8522-DFB4-A1FF-F857E9EFFB31}"/>
              </a:ext>
            </a:extLst>
          </p:cNvPr>
          <p:cNvPicPr>
            <a:picLocks noChangeAspect="1"/>
          </p:cNvPicPr>
          <p:nvPr/>
        </p:nvPicPr>
        <p:blipFill>
          <a:blip r:embed="rId6"/>
          <a:stretch>
            <a:fillRect/>
          </a:stretch>
        </p:blipFill>
        <p:spPr>
          <a:xfrm>
            <a:off x="213635" y="4491677"/>
            <a:ext cx="4371617" cy="2195789"/>
          </a:xfrm>
          <a:prstGeom prst="rect">
            <a:avLst/>
          </a:prstGeom>
        </p:spPr>
      </p:pic>
    </p:spTree>
    <p:extLst>
      <p:ext uri="{BB962C8B-B14F-4D97-AF65-F5344CB8AC3E}">
        <p14:creationId xmlns:p14="http://schemas.microsoft.com/office/powerpoint/2010/main" val="363876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12</a:t>
            </a:fld>
            <a:endParaRPr lang="en-US"/>
          </a:p>
        </p:txBody>
      </p:sp>
      <p:pic>
        <p:nvPicPr>
          <p:cNvPr id="3" name="Picture 2">
            <a:extLst>
              <a:ext uri="{FF2B5EF4-FFF2-40B4-BE49-F238E27FC236}">
                <a16:creationId xmlns:a16="http://schemas.microsoft.com/office/drawing/2014/main" id="{9FAFD881-021B-8154-BDC5-F66CED6302A9}"/>
              </a:ext>
            </a:extLst>
          </p:cNvPr>
          <p:cNvPicPr>
            <a:picLocks noChangeAspect="1"/>
          </p:cNvPicPr>
          <p:nvPr/>
        </p:nvPicPr>
        <p:blipFill>
          <a:blip r:embed="rId2"/>
          <a:stretch>
            <a:fillRect/>
          </a:stretch>
        </p:blipFill>
        <p:spPr>
          <a:xfrm>
            <a:off x="39756" y="31076"/>
            <a:ext cx="9052737" cy="6807046"/>
          </a:xfrm>
          <a:prstGeom prst="rect">
            <a:avLst/>
          </a:prstGeom>
        </p:spPr>
      </p:pic>
      <p:pic>
        <p:nvPicPr>
          <p:cNvPr id="4" name="Picture 3">
            <a:extLst>
              <a:ext uri="{FF2B5EF4-FFF2-40B4-BE49-F238E27FC236}">
                <a16:creationId xmlns:a16="http://schemas.microsoft.com/office/drawing/2014/main" id="{7812F1A5-FE6D-19A7-0F36-D8CF67DE2A3B}"/>
              </a:ext>
            </a:extLst>
          </p:cNvPr>
          <p:cNvPicPr>
            <a:picLocks noChangeAspect="1"/>
          </p:cNvPicPr>
          <p:nvPr/>
        </p:nvPicPr>
        <p:blipFill>
          <a:blip r:embed="rId3"/>
          <a:stretch>
            <a:fillRect/>
          </a:stretch>
        </p:blipFill>
        <p:spPr>
          <a:xfrm>
            <a:off x="11570" y="31076"/>
            <a:ext cx="9059812" cy="6702736"/>
          </a:xfrm>
          <a:prstGeom prst="rect">
            <a:avLst/>
          </a:prstGeom>
        </p:spPr>
      </p:pic>
    </p:spTree>
    <p:extLst>
      <p:ext uri="{BB962C8B-B14F-4D97-AF65-F5344CB8AC3E}">
        <p14:creationId xmlns:p14="http://schemas.microsoft.com/office/powerpoint/2010/main" val="1022380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13</a:t>
            </a:fld>
            <a:endParaRPr lang="en-US"/>
          </a:p>
        </p:txBody>
      </p:sp>
      <p:pic>
        <p:nvPicPr>
          <p:cNvPr id="5" name="Picture 4">
            <a:extLst>
              <a:ext uri="{FF2B5EF4-FFF2-40B4-BE49-F238E27FC236}">
                <a16:creationId xmlns:a16="http://schemas.microsoft.com/office/drawing/2014/main" id="{9B4BC2AA-2135-F979-1BE1-0AF2BE0407DA}"/>
              </a:ext>
            </a:extLst>
          </p:cNvPr>
          <p:cNvPicPr>
            <a:picLocks noChangeAspect="1"/>
          </p:cNvPicPr>
          <p:nvPr/>
        </p:nvPicPr>
        <p:blipFill>
          <a:blip r:embed="rId2"/>
          <a:stretch>
            <a:fillRect/>
          </a:stretch>
        </p:blipFill>
        <p:spPr>
          <a:xfrm>
            <a:off x="2102126" y="0"/>
            <a:ext cx="5237922" cy="2139772"/>
          </a:xfrm>
          <a:prstGeom prst="rect">
            <a:avLst/>
          </a:prstGeom>
        </p:spPr>
      </p:pic>
      <p:pic>
        <p:nvPicPr>
          <p:cNvPr id="6" name="Picture 5">
            <a:extLst>
              <a:ext uri="{FF2B5EF4-FFF2-40B4-BE49-F238E27FC236}">
                <a16:creationId xmlns:a16="http://schemas.microsoft.com/office/drawing/2014/main" id="{47E34751-3622-C85F-27DB-914B972059F4}"/>
              </a:ext>
            </a:extLst>
          </p:cNvPr>
          <p:cNvPicPr>
            <a:picLocks noChangeAspect="1"/>
          </p:cNvPicPr>
          <p:nvPr/>
        </p:nvPicPr>
        <p:blipFill>
          <a:blip r:embed="rId3"/>
          <a:stretch>
            <a:fillRect/>
          </a:stretch>
        </p:blipFill>
        <p:spPr>
          <a:xfrm>
            <a:off x="834887" y="2087228"/>
            <a:ext cx="7772400" cy="4634247"/>
          </a:xfrm>
          <a:prstGeom prst="rect">
            <a:avLst/>
          </a:prstGeom>
        </p:spPr>
      </p:pic>
    </p:spTree>
    <p:extLst>
      <p:ext uri="{BB962C8B-B14F-4D97-AF65-F5344CB8AC3E}">
        <p14:creationId xmlns:p14="http://schemas.microsoft.com/office/powerpoint/2010/main" val="3589065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14</a:t>
            </a:fld>
            <a:endParaRPr lang="en-US"/>
          </a:p>
        </p:txBody>
      </p:sp>
      <p:pic>
        <p:nvPicPr>
          <p:cNvPr id="4" name="Picture 3"/>
          <p:cNvPicPr>
            <a:picLocks noChangeAspect="1"/>
          </p:cNvPicPr>
          <p:nvPr/>
        </p:nvPicPr>
        <p:blipFill>
          <a:blip r:embed="rId2"/>
          <a:stretch>
            <a:fillRect/>
          </a:stretch>
        </p:blipFill>
        <p:spPr>
          <a:xfrm>
            <a:off x="2387948" y="388123"/>
            <a:ext cx="4415341" cy="2659036"/>
          </a:xfrm>
          <a:prstGeom prst="rect">
            <a:avLst/>
          </a:prstGeom>
        </p:spPr>
      </p:pic>
      <p:pic>
        <p:nvPicPr>
          <p:cNvPr id="5" name="Picture 4">
            <a:extLst>
              <a:ext uri="{FF2B5EF4-FFF2-40B4-BE49-F238E27FC236}">
                <a16:creationId xmlns:a16="http://schemas.microsoft.com/office/drawing/2014/main" id="{88AA3040-5C4C-F74C-A165-9A1BA167FD76}"/>
              </a:ext>
            </a:extLst>
          </p:cNvPr>
          <p:cNvPicPr>
            <a:picLocks noChangeAspect="1"/>
          </p:cNvPicPr>
          <p:nvPr/>
        </p:nvPicPr>
        <p:blipFill>
          <a:blip r:embed="rId3"/>
          <a:stretch>
            <a:fillRect/>
          </a:stretch>
        </p:blipFill>
        <p:spPr>
          <a:xfrm>
            <a:off x="2355742" y="3139891"/>
            <a:ext cx="4447547" cy="3346150"/>
          </a:xfrm>
          <a:prstGeom prst="rect">
            <a:avLst/>
          </a:prstGeom>
        </p:spPr>
      </p:pic>
    </p:spTree>
    <p:extLst>
      <p:ext uri="{BB962C8B-B14F-4D97-AF65-F5344CB8AC3E}">
        <p14:creationId xmlns:p14="http://schemas.microsoft.com/office/powerpoint/2010/main" val="4828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15</a:t>
            </a:fld>
            <a:endParaRPr lang="en-US"/>
          </a:p>
        </p:txBody>
      </p:sp>
      <p:pic>
        <p:nvPicPr>
          <p:cNvPr id="3" name="Picture 2">
            <a:extLst>
              <a:ext uri="{FF2B5EF4-FFF2-40B4-BE49-F238E27FC236}">
                <a16:creationId xmlns:a16="http://schemas.microsoft.com/office/drawing/2014/main" id="{AD6DF67E-B021-6E4B-ABE2-4F4553E9604D}"/>
              </a:ext>
            </a:extLst>
          </p:cNvPr>
          <p:cNvPicPr>
            <a:picLocks noChangeAspect="1"/>
          </p:cNvPicPr>
          <p:nvPr/>
        </p:nvPicPr>
        <p:blipFill>
          <a:blip r:embed="rId2"/>
          <a:stretch>
            <a:fillRect/>
          </a:stretch>
        </p:blipFill>
        <p:spPr>
          <a:xfrm>
            <a:off x="240008" y="271436"/>
            <a:ext cx="4827938" cy="2771934"/>
          </a:xfrm>
          <a:prstGeom prst="rect">
            <a:avLst/>
          </a:prstGeom>
        </p:spPr>
      </p:pic>
      <p:pic>
        <p:nvPicPr>
          <p:cNvPr id="10" name="Picture 9">
            <a:extLst>
              <a:ext uri="{FF2B5EF4-FFF2-40B4-BE49-F238E27FC236}">
                <a16:creationId xmlns:a16="http://schemas.microsoft.com/office/drawing/2014/main" id="{07080713-CF00-7249-851D-534B8A2ABB90}"/>
              </a:ext>
            </a:extLst>
          </p:cNvPr>
          <p:cNvPicPr>
            <a:picLocks noChangeAspect="1"/>
          </p:cNvPicPr>
          <p:nvPr/>
        </p:nvPicPr>
        <p:blipFill>
          <a:blip r:embed="rId3"/>
          <a:stretch>
            <a:fillRect/>
          </a:stretch>
        </p:blipFill>
        <p:spPr>
          <a:xfrm>
            <a:off x="240008" y="3122930"/>
            <a:ext cx="5300636" cy="3518984"/>
          </a:xfrm>
          <a:prstGeom prst="rect">
            <a:avLst/>
          </a:prstGeom>
        </p:spPr>
      </p:pic>
      <p:pic>
        <p:nvPicPr>
          <p:cNvPr id="11" name="Picture 10">
            <a:extLst>
              <a:ext uri="{FF2B5EF4-FFF2-40B4-BE49-F238E27FC236}">
                <a16:creationId xmlns:a16="http://schemas.microsoft.com/office/drawing/2014/main" id="{34016B2C-B271-E94C-BCA9-4FA921FC9BA4}"/>
              </a:ext>
            </a:extLst>
          </p:cNvPr>
          <p:cNvPicPr>
            <a:picLocks noChangeAspect="1"/>
          </p:cNvPicPr>
          <p:nvPr/>
        </p:nvPicPr>
        <p:blipFill>
          <a:blip r:embed="rId4"/>
          <a:stretch>
            <a:fillRect/>
          </a:stretch>
        </p:blipFill>
        <p:spPr>
          <a:xfrm>
            <a:off x="4457700" y="2670175"/>
            <a:ext cx="4229100" cy="4051300"/>
          </a:xfrm>
          <a:prstGeom prst="rect">
            <a:avLst/>
          </a:prstGeom>
        </p:spPr>
      </p:pic>
    </p:spTree>
    <p:extLst>
      <p:ext uri="{BB962C8B-B14F-4D97-AF65-F5344CB8AC3E}">
        <p14:creationId xmlns:p14="http://schemas.microsoft.com/office/powerpoint/2010/main" val="3618902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16</a:t>
            </a:fld>
            <a:endParaRPr lang="en-US"/>
          </a:p>
        </p:txBody>
      </p:sp>
      <p:pic>
        <p:nvPicPr>
          <p:cNvPr id="3" name="Picture 2"/>
          <p:cNvPicPr>
            <a:picLocks noChangeAspect="1"/>
          </p:cNvPicPr>
          <p:nvPr/>
        </p:nvPicPr>
        <p:blipFill>
          <a:blip r:embed="rId2"/>
          <a:stretch>
            <a:fillRect/>
          </a:stretch>
        </p:blipFill>
        <p:spPr>
          <a:xfrm>
            <a:off x="574514" y="109080"/>
            <a:ext cx="8112286" cy="1748543"/>
          </a:xfrm>
          <a:prstGeom prst="rect">
            <a:avLst/>
          </a:prstGeom>
        </p:spPr>
      </p:pic>
      <p:pic>
        <p:nvPicPr>
          <p:cNvPr id="6" name="Picture 5"/>
          <p:cNvPicPr>
            <a:picLocks noChangeAspect="1"/>
          </p:cNvPicPr>
          <p:nvPr/>
        </p:nvPicPr>
        <p:blipFill>
          <a:blip r:embed="rId3"/>
          <a:stretch>
            <a:fillRect/>
          </a:stretch>
        </p:blipFill>
        <p:spPr>
          <a:xfrm>
            <a:off x="2648492" y="1909251"/>
            <a:ext cx="3904708" cy="4812224"/>
          </a:xfrm>
          <a:prstGeom prst="rect">
            <a:avLst/>
          </a:prstGeom>
        </p:spPr>
      </p:pic>
    </p:spTree>
    <p:extLst>
      <p:ext uri="{BB962C8B-B14F-4D97-AF65-F5344CB8AC3E}">
        <p14:creationId xmlns:p14="http://schemas.microsoft.com/office/powerpoint/2010/main" val="268230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17</a:t>
            </a:fld>
            <a:endParaRPr lang="en-US"/>
          </a:p>
        </p:txBody>
      </p:sp>
      <p:pic>
        <p:nvPicPr>
          <p:cNvPr id="4" name="Picture 3">
            <a:extLst>
              <a:ext uri="{FF2B5EF4-FFF2-40B4-BE49-F238E27FC236}">
                <a16:creationId xmlns:a16="http://schemas.microsoft.com/office/drawing/2014/main" id="{BCA8BDEC-91C3-3B9C-2056-31C6364388BE}"/>
              </a:ext>
            </a:extLst>
          </p:cNvPr>
          <p:cNvPicPr>
            <a:picLocks noChangeAspect="1"/>
          </p:cNvPicPr>
          <p:nvPr/>
        </p:nvPicPr>
        <p:blipFill>
          <a:blip r:embed="rId2"/>
          <a:stretch>
            <a:fillRect/>
          </a:stretch>
        </p:blipFill>
        <p:spPr>
          <a:xfrm>
            <a:off x="2326105" y="0"/>
            <a:ext cx="4491789" cy="6858000"/>
          </a:xfrm>
          <a:prstGeom prst="rect">
            <a:avLst/>
          </a:prstGeom>
        </p:spPr>
      </p:pic>
      <p:sp>
        <p:nvSpPr>
          <p:cNvPr id="5" name="Rectangle 4">
            <a:extLst>
              <a:ext uri="{FF2B5EF4-FFF2-40B4-BE49-F238E27FC236}">
                <a16:creationId xmlns:a16="http://schemas.microsoft.com/office/drawing/2014/main" id="{9D5F123B-8818-5217-908E-4A2C5A6E281A}"/>
              </a:ext>
            </a:extLst>
          </p:cNvPr>
          <p:cNvSpPr/>
          <p:nvPr/>
        </p:nvSpPr>
        <p:spPr>
          <a:xfrm>
            <a:off x="1510747" y="1232452"/>
            <a:ext cx="914400" cy="51683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15C3FFB-6BB8-D58A-A39E-056669EA63C7}"/>
              </a:ext>
            </a:extLst>
          </p:cNvPr>
          <p:cNvSpPr/>
          <p:nvPr/>
        </p:nvSpPr>
        <p:spPr>
          <a:xfrm>
            <a:off x="1510747" y="1749287"/>
            <a:ext cx="914400" cy="516835"/>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72CF80-AC66-6107-04F7-A91E4A40DBA6}"/>
              </a:ext>
            </a:extLst>
          </p:cNvPr>
          <p:cNvSpPr/>
          <p:nvPr/>
        </p:nvSpPr>
        <p:spPr>
          <a:xfrm>
            <a:off x="1510747" y="2266123"/>
            <a:ext cx="914400" cy="15902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2916524-ED99-48E1-6DCA-D0257AD33CFE}"/>
              </a:ext>
            </a:extLst>
          </p:cNvPr>
          <p:cNvSpPr/>
          <p:nvPr/>
        </p:nvSpPr>
        <p:spPr>
          <a:xfrm>
            <a:off x="1510747" y="2425149"/>
            <a:ext cx="914400" cy="24847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1171BF8-FE88-9FEB-6655-9A6C6F55F5AD}"/>
              </a:ext>
            </a:extLst>
          </p:cNvPr>
          <p:cNvSpPr/>
          <p:nvPr/>
        </p:nvSpPr>
        <p:spPr>
          <a:xfrm>
            <a:off x="1510747" y="2673625"/>
            <a:ext cx="914400" cy="24847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22F6F83-5564-23D0-1A22-298E4B97A4C0}"/>
              </a:ext>
            </a:extLst>
          </p:cNvPr>
          <p:cNvSpPr/>
          <p:nvPr/>
        </p:nvSpPr>
        <p:spPr>
          <a:xfrm>
            <a:off x="1510747" y="2922102"/>
            <a:ext cx="914400" cy="24847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AC7C83-7DED-62BF-7A5B-A9305A77ACDF}"/>
              </a:ext>
            </a:extLst>
          </p:cNvPr>
          <p:cNvSpPr/>
          <p:nvPr/>
        </p:nvSpPr>
        <p:spPr>
          <a:xfrm>
            <a:off x="1510747" y="3160639"/>
            <a:ext cx="914400" cy="40750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6C50F1E-700B-C9D1-170C-B34F3A871094}"/>
              </a:ext>
            </a:extLst>
          </p:cNvPr>
          <p:cNvSpPr/>
          <p:nvPr/>
        </p:nvSpPr>
        <p:spPr>
          <a:xfrm>
            <a:off x="1510747" y="3538332"/>
            <a:ext cx="914400" cy="24847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1568E22-A83D-EB73-B883-C2640F3D4984}"/>
              </a:ext>
            </a:extLst>
          </p:cNvPr>
          <p:cNvSpPr/>
          <p:nvPr/>
        </p:nvSpPr>
        <p:spPr>
          <a:xfrm>
            <a:off x="1510747" y="3806685"/>
            <a:ext cx="914400" cy="106348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D41C190-7D70-ADAF-CB73-846D6B2EB9ED}"/>
              </a:ext>
            </a:extLst>
          </p:cNvPr>
          <p:cNvSpPr/>
          <p:nvPr/>
        </p:nvSpPr>
        <p:spPr>
          <a:xfrm>
            <a:off x="1510747" y="4890050"/>
            <a:ext cx="914400" cy="12921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77B45FA-D14F-C8BA-6D59-996AF15C7328}"/>
              </a:ext>
            </a:extLst>
          </p:cNvPr>
          <p:cNvSpPr/>
          <p:nvPr/>
        </p:nvSpPr>
        <p:spPr>
          <a:xfrm>
            <a:off x="1510747" y="5019256"/>
            <a:ext cx="914400" cy="24847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94F4FCF-57A2-C13F-F336-115F5799C0BC}"/>
              </a:ext>
            </a:extLst>
          </p:cNvPr>
          <p:cNvSpPr/>
          <p:nvPr/>
        </p:nvSpPr>
        <p:spPr>
          <a:xfrm>
            <a:off x="1510747" y="5297559"/>
            <a:ext cx="914400" cy="72555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89F9F7-29B8-882A-0B7D-421E2B279DE4}"/>
              </a:ext>
            </a:extLst>
          </p:cNvPr>
          <p:cNvSpPr/>
          <p:nvPr/>
        </p:nvSpPr>
        <p:spPr>
          <a:xfrm>
            <a:off x="1510747" y="6052939"/>
            <a:ext cx="914400" cy="24847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CD66A82-441B-9233-54A8-2E068989E5DE}"/>
              </a:ext>
            </a:extLst>
          </p:cNvPr>
          <p:cNvSpPr/>
          <p:nvPr/>
        </p:nvSpPr>
        <p:spPr>
          <a:xfrm>
            <a:off x="1510747" y="6290435"/>
            <a:ext cx="914400" cy="365125"/>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0024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18</a:t>
            </a:fld>
            <a:endParaRPr lang="en-US"/>
          </a:p>
        </p:txBody>
      </p:sp>
      <p:pic>
        <p:nvPicPr>
          <p:cNvPr id="4" name="Picture 3">
            <a:extLst>
              <a:ext uri="{FF2B5EF4-FFF2-40B4-BE49-F238E27FC236}">
                <a16:creationId xmlns:a16="http://schemas.microsoft.com/office/drawing/2014/main" id="{41A18250-4C0F-D249-A3F9-4751CDE6D8F4}"/>
              </a:ext>
            </a:extLst>
          </p:cNvPr>
          <p:cNvPicPr>
            <a:picLocks noChangeAspect="1"/>
          </p:cNvPicPr>
          <p:nvPr/>
        </p:nvPicPr>
        <p:blipFill>
          <a:blip r:embed="rId2"/>
          <a:stretch>
            <a:fillRect/>
          </a:stretch>
        </p:blipFill>
        <p:spPr>
          <a:xfrm>
            <a:off x="0" y="832839"/>
            <a:ext cx="9144000" cy="5192322"/>
          </a:xfrm>
          <a:prstGeom prst="rect">
            <a:avLst/>
          </a:prstGeom>
        </p:spPr>
      </p:pic>
    </p:spTree>
    <p:extLst>
      <p:ext uri="{BB962C8B-B14F-4D97-AF65-F5344CB8AC3E}">
        <p14:creationId xmlns:p14="http://schemas.microsoft.com/office/powerpoint/2010/main" val="312909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19</a:t>
            </a:fld>
            <a:endParaRPr lang="en-US"/>
          </a:p>
        </p:txBody>
      </p:sp>
      <p:pic>
        <p:nvPicPr>
          <p:cNvPr id="3" name="Picture 2"/>
          <p:cNvPicPr>
            <a:picLocks noChangeAspect="1"/>
          </p:cNvPicPr>
          <p:nvPr/>
        </p:nvPicPr>
        <p:blipFill>
          <a:blip r:embed="rId2"/>
          <a:stretch>
            <a:fillRect/>
          </a:stretch>
        </p:blipFill>
        <p:spPr>
          <a:xfrm>
            <a:off x="0" y="419100"/>
            <a:ext cx="9144000" cy="5997677"/>
          </a:xfrm>
          <a:prstGeom prst="rect">
            <a:avLst/>
          </a:prstGeom>
        </p:spPr>
      </p:pic>
    </p:spTree>
    <p:extLst>
      <p:ext uri="{BB962C8B-B14F-4D97-AF65-F5344CB8AC3E}">
        <p14:creationId xmlns:p14="http://schemas.microsoft.com/office/powerpoint/2010/main" val="2728632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2</a:t>
            </a:fld>
            <a:endParaRPr lang="en-US"/>
          </a:p>
        </p:txBody>
      </p:sp>
      <p:pic>
        <p:nvPicPr>
          <p:cNvPr id="1026" name="Picture 2" descr="Offshore Wind | ESMAP">
            <a:extLst>
              <a:ext uri="{FF2B5EF4-FFF2-40B4-BE49-F238E27FC236}">
                <a16:creationId xmlns:a16="http://schemas.microsoft.com/office/drawing/2014/main" id="{72348FC2-E392-F5A1-3D07-5DECF2960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4" y="258417"/>
            <a:ext cx="9039380" cy="633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15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20</a:t>
            </a:fld>
            <a:endParaRPr lang="en-US"/>
          </a:p>
        </p:txBody>
      </p:sp>
      <p:pic>
        <p:nvPicPr>
          <p:cNvPr id="4" name="Picture 3"/>
          <p:cNvPicPr>
            <a:picLocks noChangeAspect="1"/>
          </p:cNvPicPr>
          <p:nvPr/>
        </p:nvPicPr>
        <p:blipFill>
          <a:blip r:embed="rId2"/>
          <a:stretch>
            <a:fillRect/>
          </a:stretch>
        </p:blipFill>
        <p:spPr>
          <a:xfrm>
            <a:off x="0" y="38100"/>
            <a:ext cx="9144000" cy="6771968"/>
          </a:xfrm>
          <a:prstGeom prst="rect">
            <a:avLst/>
          </a:prstGeom>
        </p:spPr>
      </p:pic>
    </p:spTree>
    <p:extLst>
      <p:ext uri="{BB962C8B-B14F-4D97-AF65-F5344CB8AC3E}">
        <p14:creationId xmlns:p14="http://schemas.microsoft.com/office/powerpoint/2010/main" val="415886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21</a:t>
            </a:fld>
            <a:endParaRPr lang="en-US"/>
          </a:p>
        </p:txBody>
      </p:sp>
      <p:pic>
        <p:nvPicPr>
          <p:cNvPr id="3" name="Picture 2">
            <a:extLst>
              <a:ext uri="{FF2B5EF4-FFF2-40B4-BE49-F238E27FC236}">
                <a16:creationId xmlns:a16="http://schemas.microsoft.com/office/drawing/2014/main" id="{3FFFA4D9-A81B-A100-7CA3-08C0EDFF6029}"/>
              </a:ext>
            </a:extLst>
          </p:cNvPr>
          <p:cNvPicPr>
            <a:picLocks noChangeAspect="1"/>
          </p:cNvPicPr>
          <p:nvPr/>
        </p:nvPicPr>
        <p:blipFill>
          <a:blip r:embed="rId2"/>
          <a:stretch>
            <a:fillRect/>
          </a:stretch>
        </p:blipFill>
        <p:spPr>
          <a:xfrm>
            <a:off x="-8678" y="397565"/>
            <a:ext cx="9004078" cy="5958785"/>
          </a:xfrm>
          <a:prstGeom prst="rect">
            <a:avLst/>
          </a:prstGeom>
        </p:spPr>
      </p:pic>
      <p:cxnSp>
        <p:nvCxnSpPr>
          <p:cNvPr id="6" name="Straight Connector 5">
            <a:extLst>
              <a:ext uri="{FF2B5EF4-FFF2-40B4-BE49-F238E27FC236}">
                <a16:creationId xmlns:a16="http://schemas.microsoft.com/office/drawing/2014/main" id="{47053FF2-5045-73CA-734B-F7126C35C6B6}"/>
              </a:ext>
            </a:extLst>
          </p:cNvPr>
          <p:cNvCxnSpPr/>
          <p:nvPr/>
        </p:nvCxnSpPr>
        <p:spPr>
          <a:xfrm flipV="1">
            <a:off x="4661452" y="5029200"/>
            <a:ext cx="0" cy="427383"/>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6C7ACED-E643-627C-ED4E-640D6B14349A}"/>
              </a:ext>
            </a:extLst>
          </p:cNvPr>
          <p:cNvCxnSpPr/>
          <p:nvPr/>
        </p:nvCxnSpPr>
        <p:spPr>
          <a:xfrm flipV="1">
            <a:off x="7288696" y="2845904"/>
            <a:ext cx="0" cy="42738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9477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22</a:t>
            </a:fld>
            <a:endParaRPr lang="en-US"/>
          </a:p>
        </p:txBody>
      </p:sp>
      <p:pic>
        <p:nvPicPr>
          <p:cNvPr id="4" name="Picture 3"/>
          <p:cNvPicPr>
            <a:picLocks noChangeAspect="1"/>
          </p:cNvPicPr>
          <p:nvPr/>
        </p:nvPicPr>
        <p:blipFill>
          <a:blip r:embed="rId2"/>
          <a:stretch>
            <a:fillRect/>
          </a:stretch>
        </p:blipFill>
        <p:spPr>
          <a:xfrm>
            <a:off x="-3175" y="4292751"/>
            <a:ext cx="9144000" cy="1357313"/>
          </a:xfrm>
          <a:prstGeom prst="rect">
            <a:avLst/>
          </a:prstGeom>
        </p:spPr>
      </p:pic>
      <p:pic>
        <p:nvPicPr>
          <p:cNvPr id="5" name="Picture 4"/>
          <p:cNvPicPr>
            <a:picLocks noChangeAspect="1"/>
          </p:cNvPicPr>
          <p:nvPr/>
        </p:nvPicPr>
        <p:blipFill>
          <a:blip r:embed="rId3"/>
          <a:stretch>
            <a:fillRect/>
          </a:stretch>
        </p:blipFill>
        <p:spPr>
          <a:xfrm>
            <a:off x="-3175" y="6096151"/>
            <a:ext cx="9144000" cy="424808"/>
          </a:xfrm>
          <a:prstGeom prst="rect">
            <a:avLst/>
          </a:prstGeom>
        </p:spPr>
      </p:pic>
      <p:pic>
        <p:nvPicPr>
          <p:cNvPr id="6" name="Picture 5"/>
          <p:cNvPicPr>
            <a:picLocks noChangeAspect="1"/>
          </p:cNvPicPr>
          <p:nvPr/>
        </p:nvPicPr>
        <p:blipFill>
          <a:blip r:embed="rId4"/>
          <a:stretch>
            <a:fillRect/>
          </a:stretch>
        </p:blipFill>
        <p:spPr>
          <a:xfrm>
            <a:off x="428625" y="254000"/>
            <a:ext cx="5270500" cy="3658122"/>
          </a:xfrm>
          <a:prstGeom prst="rect">
            <a:avLst/>
          </a:prstGeom>
        </p:spPr>
      </p:pic>
      <p:pic>
        <p:nvPicPr>
          <p:cNvPr id="7" name="Picture 6"/>
          <p:cNvPicPr>
            <a:picLocks noChangeAspect="1"/>
          </p:cNvPicPr>
          <p:nvPr/>
        </p:nvPicPr>
        <p:blipFill>
          <a:blip r:embed="rId5"/>
          <a:stretch>
            <a:fillRect/>
          </a:stretch>
        </p:blipFill>
        <p:spPr>
          <a:xfrm>
            <a:off x="5746750" y="1041923"/>
            <a:ext cx="3334622" cy="2133078"/>
          </a:xfrm>
          <a:prstGeom prst="rect">
            <a:avLst/>
          </a:prstGeom>
        </p:spPr>
      </p:pic>
      <p:sp>
        <p:nvSpPr>
          <p:cNvPr id="8" name="TextBox 7"/>
          <p:cNvSpPr txBox="1"/>
          <p:nvPr/>
        </p:nvSpPr>
        <p:spPr>
          <a:xfrm>
            <a:off x="6254750" y="492125"/>
            <a:ext cx="2268244" cy="369332"/>
          </a:xfrm>
          <a:prstGeom prst="rect">
            <a:avLst/>
          </a:prstGeom>
          <a:noFill/>
        </p:spPr>
        <p:txBody>
          <a:bodyPr wrap="none" rtlCol="0">
            <a:spAutoFit/>
          </a:bodyPr>
          <a:lstStyle/>
          <a:p>
            <a:r>
              <a:rPr lang="en-US" dirty="0"/>
              <a:t>San Gorgonio Pass, CA</a:t>
            </a:r>
          </a:p>
        </p:txBody>
      </p:sp>
    </p:spTree>
    <p:extLst>
      <p:ext uri="{BB962C8B-B14F-4D97-AF65-F5344CB8AC3E}">
        <p14:creationId xmlns:p14="http://schemas.microsoft.com/office/powerpoint/2010/main" val="2033493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68929" y="596900"/>
            <a:ext cx="7442200" cy="2209800"/>
          </a:xfrm>
          <a:prstGeom prst="rect">
            <a:avLst/>
          </a:prstGeom>
        </p:spPr>
      </p:pic>
      <p:sp>
        <p:nvSpPr>
          <p:cNvPr id="2" name="Slide Number Placeholder 1"/>
          <p:cNvSpPr>
            <a:spLocks noGrp="1"/>
          </p:cNvSpPr>
          <p:nvPr>
            <p:ph type="sldNum" sz="quarter" idx="12"/>
          </p:nvPr>
        </p:nvSpPr>
        <p:spPr/>
        <p:txBody>
          <a:bodyPr/>
          <a:lstStyle/>
          <a:p>
            <a:fld id="{5191C6CD-A12B-E64C-9606-1A1B22521D2C}" type="slidenum">
              <a:rPr lang="en-US" smtClean="0"/>
              <a:t>23</a:t>
            </a:fld>
            <a:endParaRPr lang="en-US"/>
          </a:p>
        </p:txBody>
      </p:sp>
      <p:sp>
        <p:nvSpPr>
          <p:cNvPr id="3" name="TextBox 2"/>
          <p:cNvSpPr txBox="1"/>
          <p:nvPr/>
        </p:nvSpPr>
        <p:spPr>
          <a:xfrm>
            <a:off x="2714625" y="53459"/>
            <a:ext cx="3493264" cy="369332"/>
          </a:xfrm>
          <a:prstGeom prst="rect">
            <a:avLst/>
          </a:prstGeom>
          <a:noFill/>
        </p:spPr>
        <p:txBody>
          <a:bodyPr wrap="none" rtlCol="0">
            <a:spAutoFit/>
          </a:bodyPr>
          <a:lstStyle/>
          <a:p>
            <a:r>
              <a:rPr lang="en-US" dirty="0"/>
              <a:t>In Africa there is Some Wind Power</a:t>
            </a:r>
          </a:p>
        </p:txBody>
      </p:sp>
      <p:pic>
        <p:nvPicPr>
          <p:cNvPr id="7" name="Picture 6"/>
          <p:cNvPicPr>
            <a:picLocks noChangeAspect="1"/>
          </p:cNvPicPr>
          <p:nvPr/>
        </p:nvPicPr>
        <p:blipFill rotWithShape="1">
          <a:blip r:embed="rId3"/>
          <a:srcRect l="40799" t="39687" r="38021" b="18994"/>
          <a:stretch/>
        </p:blipFill>
        <p:spPr>
          <a:xfrm>
            <a:off x="2714625" y="2724254"/>
            <a:ext cx="3317875" cy="4133746"/>
          </a:xfrm>
          <a:prstGeom prst="rect">
            <a:avLst/>
          </a:prstGeom>
        </p:spPr>
      </p:pic>
      <p:sp>
        <p:nvSpPr>
          <p:cNvPr id="8" name="TextBox 7"/>
          <p:cNvSpPr txBox="1"/>
          <p:nvPr/>
        </p:nvSpPr>
        <p:spPr>
          <a:xfrm>
            <a:off x="6207889" y="3508375"/>
            <a:ext cx="2648419" cy="1477328"/>
          </a:xfrm>
          <a:prstGeom prst="rect">
            <a:avLst/>
          </a:prstGeom>
          <a:noFill/>
        </p:spPr>
        <p:txBody>
          <a:bodyPr wrap="none" rtlCol="0">
            <a:spAutoFit/>
          </a:bodyPr>
          <a:lstStyle/>
          <a:p>
            <a:r>
              <a:rPr lang="en-US" dirty="0"/>
              <a:t>South Africa</a:t>
            </a:r>
          </a:p>
          <a:p>
            <a:r>
              <a:rPr lang="en-US" dirty="0"/>
              <a:t>Namibia</a:t>
            </a:r>
          </a:p>
          <a:p>
            <a:r>
              <a:rPr lang="en-US" dirty="0"/>
              <a:t>Somalia/Somaliland</a:t>
            </a:r>
          </a:p>
          <a:p>
            <a:r>
              <a:rPr lang="en-US" dirty="0"/>
              <a:t>And the Sahel</a:t>
            </a:r>
          </a:p>
          <a:p>
            <a:r>
              <a:rPr lang="en-US" dirty="0"/>
              <a:t>Have the greatest promise</a:t>
            </a:r>
          </a:p>
        </p:txBody>
      </p:sp>
    </p:spTree>
    <p:extLst>
      <p:ext uri="{BB962C8B-B14F-4D97-AF65-F5344CB8AC3E}">
        <p14:creationId xmlns:p14="http://schemas.microsoft.com/office/powerpoint/2010/main" val="221584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24</a:t>
            </a:fld>
            <a:endParaRPr lang="en-US"/>
          </a:p>
        </p:txBody>
      </p:sp>
      <p:sp>
        <p:nvSpPr>
          <p:cNvPr id="3" name="TextBox 2"/>
          <p:cNvSpPr txBox="1"/>
          <p:nvPr/>
        </p:nvSpPr>
        <p:spPr>
          <a:xfrm>
            <a:off x="2714625" y="53459"/>
            <a:ext cx="3493264" cy="369332"/>
          </a:xfrm>
          <a:prstGeom prst="rect">
            <a:avLst/>
          </a:prstGeom>
          <a:noFill/>
        </p:spPr>
        <p:txBody>
          <a:bodyPr wrap="none" rtlCol="0">
            <a:spAutoFit/>
          </a:bodyPr>
          <a:lstStyle/>
          <a:p>
            <a:r>
              <a:rPr lang="en-US" dirty="0"/>
              <a:t>In Africa there is Some Wind Power</a:t>
            </a:r>
          </a:p>
        </p:txBody>
      </p:sp>
      <p:pic>
        <p:nvPicPr>
          <p:cNvPr id="1026" name="Picture 2" descr="Wind power in Africa: Struggles, Opportunities, and Successes">
            <a:extLst>
              <a:ext uri="{FF2B5EF4-FFF2-40B4-BE49-F238E27FC236}">
                <a16:creationId xmlns:a16="http://schemas.microsoft.com/office/drawing/2014/main" id="{FADB66E7-B1D0-641C-BFFD-27B38091E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91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217" y="3120710"/>
            <a:ext cx="4572000" cy="923330"/>
          </a:xfrm>
          <a:prstGeom prst="rect">
            <a:avLst/>
          </a:prstGeom>
        </p:spPr>
        <p:txBody>
          <a:bodyPr>
            <a:spAutoFit/>
          </a:bodyPr>
          <a:lstStyle/>
          <a:p>
            <a:r>
              <a:rPr lang="en-US" dirty="0">
                <a:hlinkClick r:id="rId2"/>
              </a:rPr>
              <a:t>https://www.cnbc.com/2017/09/08/a-wind-farm-of-epic-proportions-is-taking-shape-in-</a:t>
            </a:r>
            <a:r>
              <a:rPr lang="en-US" dirty="0" err="1">
                <a:hlinkClick r:id="rId2"/>
              </a:rPr>
              <a:t>africa.html</a:t>
            </a:r>
            <a:endParaRPr lang="en-US" dirty="0"/>
          </a:p>
        </p:txBody>
      </p:sp>
      <p:sp>
        <p:nvSpPr>
          <p:cNvPr id="3" name="TextBox 2"/>
          <p:cNvSpPr txBox="1"/>
          <p:nvPr/>
        </p:nvSpPr>
        <p:spPr>
          <a:xfrm>
            <a:off x="2935912" y="706381"/>
            <a:ext cx="2685351" cy="369332"/>
          </a:xfrm>
          <a:prstGeom prst="rect">
            <a:avLst/>
          </a:prstGeom>
          <a:noFill/>
        </p:spPr>
        <p:txBody>
          <a:bodyPr wrap="none" rtlCol="0">
            <a:spAutoFit/>
          </a:bodyPr>
          <a:lstStyle/>
          <a:p>
            <a:r>
              <a:rPr lang="en-US" dirty="0"/>
              <a:t>Kenya Wind Farm 300 MW</a:t>
            </a:r>
          </a:p>
        </p:txBody>
      </p:sp>
      <p:pic>
        <p:nvPicPr>
          <p:cNvPr id="4" name="Picture 3"/>
          <p:cNvPicPr>
            <a:picLocks noChangeAspect="1"/>
          </p:cNvPicPr>
          <p:nvPr/>
        </p:nvPicPr>
        <p:blipFill>
          <a:blip r:embed="rId3"/>
          <a:stretch>
            <a:fillRect/>
          </a:stretch>
        </p:blipFill>
        <p:spPr>
          <a:xfrm>
            <a:off x="5026851" y="2181073"/>
            <a:ext cx="3896551" cy="3890665"/>
          </a:xfrm>
          <a:prstGeom prst="rect">
            <a:avLst/>
          </a:prstGeom>
        </p:spPr>
      </p:pic>
      <p:sp>
        <p:nvSpPr>
          <p:cNvPr id="5" name="Slide Number Placeholder 4"/>
          <p:cNvSpPr>
            <a:spLocks noGrp="1"/>
          </p:cNvSpPr>
          <p:nvPr>
            <p:ph type="sldNum" sz="quarter" idx="12"/>
          </p:nvPr>
        </p:nvSpPr>
        <p:spPr/>
        <p:txBody>
          <a:bodyPr/>
          <a:lstStyle/>
          <a:p>
            <a:fld id="{5191C6CD-A12B-E64C-9606-1A1B22521D2C}" type="slidenum">
              <a:rPr lang="en-US" smtClean="0"/>
              <a:t>25</a:t>
            </a:fld>
            <a:endParaRPr lang="en-US"/>
          </a:p>
        </p:txBody>
      </p:sp>
      <p:pic>
        <p:nvPicPr>
          <p:cNvPr id="6" name="Picture 5"/>
          <p:cNvPicPr>
            <a:picLocks noChangeAspect="1"/>
          </p:cNvPicPr>
          <p:nvPr/>
        </p:nvPicPr>
        <p:blipFill>
          <a:blip r:embed="rId4"/>
          <a:stretch>
            <a:fillRect/>
          </a:stretch>
        </p:blipFill>
        <p:spPr>
          <a:xfrm>
            <a:off x="343705" y="4044040"/>
            <a:ext cx="4268591" cy="2404613"/>
          </a:xfrm>
          <a:prstGeom prst="rect">
            <a:avLst/>
          </a:prstGeom>
        </p:spPr>
      </p:pic>
      <p:sp>
        <p:nvSpPr>
          <p:cNvPr id="7" name="TextBox 6">
            <a:extLst>
              <a:ext uri="{FF2B5EF4-FFF2-40B4-BE49-F238E27FC236}">
                <a16:creationId xmlns:a16="http://schemas.microsoft.com/office/drawing/2014/main" id="{8B55B93C-B169-7848-AB97-BC7A6EDD0DED}"/>
              </a:ext>
            </a:extLst>
          </p:cNvPr>
          <p:cNvSpPr txBox="1"/>
          <p:nvPr/>
        </p:nvSpPr>
        <p:spPr>
          <a:xfrm>
            <a:off x="3800449" y="1213503"/>
            <a:ext cx="1991170" cy="369332"/>
          </a:xfrm>
          <a:prstGeom prst="rect">
            <a:avLst/>
          </a:prstGeom>
          <a:noFill/>
        </p:spPr>
        <p:txBody>
          <a:bodyPr wrap="square" rtlCol="0">
            <a:spAutoFit/>
          </a:bodyPr>
          <a:lstStyle/>
          <a:p>
            <a:r>
              <a:rPr lang="en-US" dirty="0"/>
              <a:t>Lake Turkana</a:t>
            </a:r>
          </a:p>
        </p:txBody>
      </p:sp>
      <p:pic>
        <p:nvPicPr>
          <p:cNvPr id="8" name="Picture 7">
            <a:extLst>
              <a:ext uri="{FF2B5EF4-FFF2-40B4-BE49-F238E27FC236}">
                <a16:creationId xmlns:a16="http://schemas.microsoft.com/office/drawing/2014/main" id="{2C3F9535-F1B5-5845-BE1B-4FFEC24D4F8B}"/>
              </a:ext>
            </a:extLst>
          </p:cNvPr>
          <p:cNvPicPr>
            <a:picLocks noChangeAspect="1"/>
          </p:cNvPicPr>
          <p:nvPr/>
        </p:nvPicPr>
        <p:blipFill rotWithShape="1">
          <a:blip r:embed="rId5"/>
          <a:srcRect l="40799" t="39687" r="38021" b="18994"/>
          <a:stretch/>
        </p:blipFill>
        <p:spPr>
          <a:xfrm>
            <a:off x="-46435" y="114200"/>
            <a:ext cx="2302525" cy="2868720"/>
          </a:xfrm>
          <a:prstGeom prst="rect">
            <a:avLst/>
          </a:prstGeom>
        </p:spPr>
      </p:pic>
      <p:sp>
        <p:nvSpPr>
          <p:cNvPr id="9" name="Oval 8">
            <a:extLst>
              <a:ext uri="{FF2B5EF4-FFF2-40B4-BE49-F238E27FC236}">
                <a16:creationId xmlns:a16="http://schemas.microsoft.com/office/drawing/2014/main" id="{80FC4612-19B5-8544-95C3-62585D78C9C9}"/>
              </a:ext>
            </a:extLst>
          </p:cNvPr>
          <p:cNvSpPr/>
          <p:nvPr/>
        </p:nvSpPr>
        <p:spPr>
          <a:xfrm>
            <a:off x="1615156" y="1309278"/>
            <a:ext cx="247828" cy="2392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166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8505" y="278509"/>
            <a:ext cx="299312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Betz Limit: 59.3% efficiency</a:t>
            </a:r>
          </a:p>
        </p:txBody>
      </p:sp>
      <p:sp>
        <p:nvSpPr>
          <p:cNvPr id="3" name="TextBox 2"/>
          <p:cNvSpPr txBox="1"/>
          <p:nvPr/>
        </p:nvSpPr>
        <p:spPr>
          <a:xfrm>
            <a:off x="710755" y="881759"/>
            <a:ext cx="7648312"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 Consider an ideal wind turbine that extracts 100% of the fluid energy,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 0.</a:t>
            </a:r>
          </a:p>
          <a:p>
            <a:r>
              <a:rPr lang="en-US" dirty="0">
                <a:latin typeface="Times New Roman" panose="02020603050405020304" pitchFamily="18" charset="0"/>
                <a:cs typeface="Times New Roman" panose="02020603050405020304" pitchFamily="18" charset="0"/>
              </a:rPr>
              <a:t>						Power output is 0. </a:t>
            </a:r>
          </a:p>
        </p:txBody>
      </p:sp>
      <p:grpSp>
        <p:nvGrpSpPr>
          <p:cNvPr id="10" name="Group 9"/>
          <p:cNvGrpSpPr/>
          <p:nvPr/>
        </p:nvGrpSpPr>
        <p:grpSpPr>
          <a:xfrm>
            <a:off x="2543786" y="1508821"/>
            <a:ext cx="3295650" cy="1158875"/>
            <a:chOff x="2047875" y="1920875"/>
            <a:chExt cx="3295650" cy="1158875"/>
          </a:xfrm>
        </p:grpSpPr>
        <p:sp>
          <p:nvSpPr>
            <p:cNvPr id="4" name="Rectangle 3"/>
            <p:cNvSpPr/>
            <p:nvPr/>
          </p:nvSpPr>
          <p:spPr>
            <a:xfrm>
              <a:off x="3683000" y="1920875"/>
              <a:ext cx="95250" cy="1158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a:off x="2047875" y="2413000"/>
              <a:ext cx="14446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898900" y="2428875"/>
              <a:ext cx="14446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319366" y="2043668"/>
              <a:ext cx="505267"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2652491" y="2059543"/>
              <a:ext cx="4203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endParaRPr lang="en-US" dirty="0">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865842" y="2871314"/>
            <a:ext cx="701192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 For an ideal wind turbine that extracts 0% of the fluid energy,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Power output is 0. </a:t>
            </a:r>
          </a:p>
        </p:txBody>
      </p:sp>
      <p:pic>
        <p:nvPicPr>
          <p:cNvPr id="12" name="Picture 11"/>
          <p:cNvPicPr>
            <a:picLocks noChangeAspect="1"/>
          </p:cNvPicPr>
          <p:nvPr/>
        </p:nvPicPr>
        <p:blipFill>
          <a:blip r:embed="rId2"/>
          <a:stretch>
            <a:fillRect/>
          </a:stretch>
        </p:blipFill>
        <p:spPr>
          <a:xfrm>
            <a:off x="765786" y="3650359"/>
            <a:ext cx="3556000" cy="2590800"/>
          </a:xfrm>
          <a:prstGeom prst="rect">
            <a:avLst/>
          </a:prstGeom>
        </p:spPr>
      </p:pic>
      <p:sp>
        <p:nvSpPr>
          <p:cNvPr id="13" name="TextBox 12"/>
          <p:cNvSpPr txBox="1"/>
          <p:nvPr/>
        </p:nvSpPr>
        <p:spPr>
          <a:xfrm>
            <a:off x="369740" y="4029129"/>
            <a:ext cx="461665" cy="1381212"/>
          </a:xfrm>
          <a:prstGeom prst="rect">
            <a:avLst/>
          </a:prstGeom>
          <a:noFill/>
        </p:spPr>
        <p:txBody>
          <a:bodyPr vert="vert270" wrap="none" rtlCol="0">
            <a:spAutoFit/>
          </a:bodyPr>
          <a:lstStyle/>
          <a:p>
            <a:r>
              <a:rPr lang="en-US" dirty="0">
                <a:latin typeface="Times New Roman" panose="02020603050405020304" pitchFamily="18" charset="0"/>
                <a:cs typeface="Times New Roman" panose="02020603050405020304" pitchFamily="18" charset="0"/>
              </a:rPr>
              <a:t>Efficiency,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endParaRPr lang="en-US" baseline="-25000" dirty="0">
              <a:latin typeface="Times New Roman" panose="02020603050405020304" pitchFamily="18" charset="0"/>
              <a:cs typeface="Times New Roman" panose="02020603050405020304" pitchFamily="18" charset="0"/>
            </a:endParaRPr>
          </a:p>
        </p:txBody>
      </p:sp>
      <p:sp>
        <p:nvSpPr>
          <p:cNvPr id="14" name="Rectangle 13"/>
          <p:cNvSpPr/>
          <p:nvPr/>
        </p:nvSpPr>
        <p:spPr>
          <a:xfrm>
            <a:off x="2365279" y="6134107"/>
            <a:ext cx="812054"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p>
        </p:txBody>
      </p:sp>
      <p:pic>
        <p:nvPicPr>
          <p:cNvPr id="15" name="Picture 14"/>
          <p:cNvPicPr>
            <a:picLocks noChangeAspect="1"/>
          </p:cNvPicPr>
          <p:nvPr/>
        </p:nvPicPr>
        <p:blipFill rotWithShape="1">
          <a:blip r:embed="rId3"/>
          <a:srcRect t="34360" r="66282"/>
          <a:stretch/>
        </p:blipFill>
        <p:spPr>
          <a:xfrm>
            <a:off x="4394811" y="4507530"/>
            <a:ext cx="2436544" cy="508516"/>
          </a:xfrm>
          <a:prstGeom prst="rect">
            <a:avLst/>
          </a:prstGeom>
        </p:spPr>
      </p:pic>
      <p:sp>
        <p:nvSpPr>
          <p:cNvPr id="16" name="TextBox 15"/>
          <p:cNvSpPr txBox="1"/>
          <p:nvPr/>
        </p:nvSpPr>
        <p:spPr>
          <a:xfrm>
            <a:off x="4394811" y="4138198"/>
            <a:ext cx="29011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Power is proportional to v</a:t>
            </a:r>
            <a:r>
              <a:rPr lang="en-US" baseline="-25000" dirty="0">
                <a:latin typeface="Times New Roman" panose="02020603050405020304" pitchFamily="18" charset="0"/>
                <a:cs typeface="Times New Roman" panose="02020603050405020304" pitchFamily="18" charset="0"/>
              </a:rPr>
              <a:t>in</a:t>
            </a:r>
            <a:r>
              <a:rPr lang="en-US" baseline="30000" dirty="0">
                <a:latin typeface="Times New Roman" panose="02020603050405020304" pitchFamily="18" charset="0"/>
                <a:cs typeface="Times New Roman" panose="02020603050405020304" pitchFamily="18" charset="0"/>
              </a:rPr>
              <a:t>3</a:t>
            </a:r>
          </a:p>
        </p:txBody>
      </p:sp>
      <p:sp>
        <p:nvSpPr>
          <p:cNvPr id="17" name="Slide Number Placeholder 16"/>
          <p:cNvSpPr>
            <a:spLocks noGrp="1"/>
          </p:cNvSpPr>
          <p:nvPr>
            <p:ph type="sldNum" sz="quarter" idx="12"/>
          </p:nvPr>
        </p:nvSpPr>
        <p:spPr/>
        <p:txBody>
          <a:bodyPr/>
          <a:lstStyle/>
          <a:p>
            <a:fld id="{5191C6CD-A12B-E64C-9606-1A1B22521D2C}" type="slidenum">
              <a:rPr lang="en-US" smtClean="0">
                <a:latin typeface="Times New Roman" panose="02020603050405020304" pitchFamily="18" charset="0"/>
                <a:cs typeface="Times New Roman" panose="02020603050405020304" pitchFamily="18" charset="0"/>
              </a:rPr>
              <a:t>26</a:t>
            </a:fld>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572DDC0-E213-CC46-829F-FCDEEEBC1B54}"/>
              </a:ext>
            </a:extLst>
          </p:cNvPr>
          <p:cNvSpPr txBox="1"/>
          <p:nvPr/>
        </p:nvSpPr>
        <p:spPr>
          <a:xfrm>
            <a:off x="4394811" y="5303110"/>
            <a:ext cx="3682681"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Under optimum condition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1/3</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16/27 or 59.3% of energy is extracted</a:t>
            </a:r>
          </a:p>
        </p:txBody>
      </p:sp>
      <p:sp>
        <p:nvSpPr>
          <p:cNvPr id="18" name="TextBox 17">
            <a:extLst>
              <a:ext uri="{FF2B5EF4-FFF2-40B4-BE49-F238E27FC236}">
                <a16:creationId xmlns:a16="http://schemas.microsoft.com/office/drawing/2014/main" id="{AD62DC25-ED38-7C4B-AF78-43A97EE437D9}"/>
              </a:ext>
            </a:extLst>
          </p:cNvPr>
          <p:cNvSpPr txBox="1"/>
          <p:nvPr/>
        </p:nvSpPr>
        <p:spPr>
          <a:xfrm>
            <a:off x="6948871" y="4496729"/>
            <a:ext cx="194175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is area of turbine</a:t>
            </a:r>
          </a:p>
          <a:p>
            <a:r>
              <a:rPr lang="en-US" dirty="0">
                <a:latin typeface="Symbol" pitchFamily="2" charset="2"/>
              </a:rPr>
              <a:t>r</a:t>
            </a:r>
            <a:r>
              <a:rPr lang="en-US" dirty="0"/>
              <a:t> </a:t>
            </a:r>
            <a:r>
              <a:rPr lang="en-US" dirty="0">
                <a:latin typeface="Times New Roman" panose="02020603050405020304" pitchFamily="18" charset="0"/>
                <a:cs typeface="Times New Roman" panose="02020603050405020304" pitchFamily="18" charset="0"/>
              </a:rPr>
              <a:t>density of fluid</a:t>
            </a:r>
          </a:p>
        </p:txBody>
      </p:sp>
    </p:spTree>
    <p:extLst>
      <p:ext uri="{BB962C8B-B14F-4D97-AF65-F5344CB8AC3E}">
        <p14:creationId xmlns:p14="http://schemas.microsoft.com/office/powerpoint/2010/main" val="160732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8505" y="278509"/>
            <a:ext cx="299312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Betz Limit: 59.3% efficiency</a:t>
            </a:r>
          </a:p>
        </p:txBody>
      </p:sp>
      <p:grpSp>
        <p:nvGrpSpPr>
          <p:cNvPr id="10" name="Group 9"/>
          <p:cNvGrpSpPr/>
          <p:nvPr/>
        </p:nvGrpSpPr>
        <p:grpSpPr>
          <a:xfrm>
            <a:off x="458622" y="278509"/>
            <a:ext cx="1995539" cy="940701"/>
            <a:chOff x="2047875" y="1920875"/>
            <a:chExt cx="3295650" cy="1158875"/>
          </a:xfrm>
        </p:grpSpPr>
        <p:sp>
          <p:nvSpPr>
            <p:cNvPr id="4" name="Rectangle 3"/>
            <p:cNvSpPr/>
            <p:nvPr/>
          </p:nvSpPr>
          <p:spPr>
            <a:xfrm>
              <a:off x="3683000" y="1920875"/>
              <a:ext cx="95250" cy="1158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a:off x="2047875" y="2413000"/>
              <a:ext cx="14446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898900" y="2428875"/>
              <a:ext cx="14446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319366" y="2043668"/>
              <a:ext cx="505267"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2652491" y="2059543"/>
              <a:ext cx="4203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endParaRPr lang="en-US" dirty="0">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p:txBody>
          <a:bodyPr/>
          <a:lstStyle/>
          <a:p>
            <a:fld id="{5191C6CD-A12B-E64C-9606-1A1B22521D2C}" type="slidenum">
              <a:rPr lang="en-US" smtClean="0">
                <a:latin typeface="Times New Roman" panose="02020603050405020304" pitchFamily="18" charset="0"/>
                <a:cs typeface="Times New Roman" panose="02020603050405020304" pitchFamily="18" charset="0"/>
              </a:rPr>
              <a:t>27</a:t>
            </a:fld>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0ED5275-A70A-A64D-0283-F0A7CC78B0B1}"/>
              </a:ext>
            </a:extLst>
          </p:cNvPr>
          <p:cNvSpPr txBox="1"/>
          <p:nvPr/>
        </p:nvSpPr>
        <p:spPr>
          <a:xfrm>
            <a:off x="2631473" y="748859"/>
            <a:ext cx="1929759" cy="452431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Force</a:t>
            </a:r>
          </a:p>
          <a:p>
            <a:r>
              <a:rPr lang="en-US" dirty="0">
                <a:latin typeface="Times New Roman" panose="02020603050405020304" pitchFamily="18" charset="0"/>
                <a:cs typeface="Times New Roman" panose="02020603050405020304" pitchFamily="18" charset="0"/>
              </a:rPr>
              <a:t>F = 	ma</a:t>
            </a:r>
          </a:p>
          <a:p>
            <a:r>
              <a:rPr lang="en-US" dirty="0">
                <a:latin typeface="Times New Roman" panose="02020603050405020304" pitchFamily="18" charset="0"/>
                <a:cs typeface="Times New Roman" panose="02020603050405020304" pitchFamily="18" charset="0"/>
              </a:rPr>
              <a:t>= m dv/dt</a:t>
            </a:r>
          </a:p>
          <a:p>
            <a:r>
              <a:rPr lang="en-US" dirty="0">
                <a:latin typeface="Times New Roman" panose="02020603050405020304" pitchFamily="18" charset="0"/>
                <a:cs typeface="Times New Roman" panose="02020603050405020304" pitchFamily="18" charset="0"/>
              </a:rPr>
              <a:t>= dm/dt </a:t>
            </a:r>
            <a:r>
              <a:rPr lang="en-US" dirty="0" err="1">
                <a:latin typeface="Symbol" pitchFamily="2" charset="2"/>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v</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Sv</a:t>
            </a:r>
            <a:r>
              <a:rPr lang="en-US" dirty="0">
                <a:latin typeface="Times New Roman" panose="02020603050405020304" pitchFamily="18" charset="0"/>
                <a:cs typeface="Times New Roman" panose="02020603050405020304" pitchFamily="18" charset="0"/>
              </a:rPr>
              <a:t>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Energy</a:t>
            </a:r>
          </a:p>
          <a:p>
            <a:r>
              <a:rPr lang="en-US" dirty="0" err="1">
                <a:latin typeface="Times New Roman" panose="02020603050405020304" pitchFamily="18" charset="0"/>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 = F dx</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Power</a:t>
            </a:r>
          </a:p>
          <a:p>
            <a:r>
              <a:rPr lang="en-US" dirty="0">
                <a:latin typeface="Times New Roman" panose="02020603050405020304" pitchFamily="18" charset="0"/>
                <a:cs typeface="Times New Roman" panose="02020603050405020304" pitchFamily="18" charset="0"/>
              </a:rPr>
              <a:t>P = </a:t>
            </a:r>
            <a:r>
              <a:rPr lang="en-US" dirty="0" err="1">
                <a:latin typeface="Times New Roman" panose="02020603050405020304" pitchFamily="18" charset="0"/>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/dt</a:t>
            </a:r>
          </a:p>
          <a:p>
            <a:r>
              <a:rPr lang="en-US" dirty="0">
                <a:latin typeface="Times New Roman" panose="02020603050405020304" pitchFamily="18" charset="0"/>
                <a:cs typeface="Times New Roman" panose="02020603050405020304" pitchFamily="18" charset="0"/>
              </a:rPr>
              <a:t>= F dx/dt </a:t>
            </a:r>
          </a:p>
          <a:p>
            <a:r>
              <a:rPr lang="en-US" dirty="0">
                <a:latin typeface="Times New Roman" panose="02020603050405020304" pitchFamily="18" charset="0"/>
                <a:cs typeface="Times New Roman" panose="02020603050405020304" pitchFamily="18" charset="0"/>
              </a:rPr>
              <a:t>= F v</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 = </a:t>
            </a:r>
            <a:r>
              <a:rPr lang="en-US"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Sv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E7F71A6-F68E-143F-ECC7-AF9C060A5DDA}"/>
              </a:ext>
            </a:extLst>
          </p:cNvPr>
          <p:cNvSpPr txBox="1"/>
          <p:nvPr/>
        </p:nvSpPr>
        <p:spPr>
          <a:xfrm>
            <a:off x="4883059" y="748859"/>
            <a:ext cx="4151521" cy="3693319"/>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Kinetic Energy</a:t>
            </a:r>
          </a:p>
          <a:p>
            <a:r>
              <a:rPr lang="en-US" dirty="0">
                <a:latin typeface="Times New Roman" panose="02020603050405020304" pitchFamily="18" charset="0"/>
                <a:cs typeface="Times New Roman" panose="02020603050405020304" pitchFamily="18" charset="0"/>
              </a:rPr>
              <a:t>E = ½ mv</a:t>
            </a:r>
            <a:r>
              <a:rPr lang="en-US" baseline="30000" dirty="0">
                <a:latin typeface="Times New Roman" panose="02020603050405020304" pitchFamily="18" charset="0"/>
                <a:cs typeface="Times New Roman" panose="02020603050405020304" pitchFamily="18" charset="0"/>
              </a:rPr>
              <a:t>2</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 = </a:t>
            </a:r>
            <a:r>
              <a:rPr lang="en-US" dirty="0" err="1">
                <a:latin typeface="Times New Roman" panose="02020603050405020304" pitchFamily="18" charset="0"/>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/dt = ½ (dm/dt) v</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 = </a:t>
            </a:r>
            <a:r>
              <a:rPr lang="en-US" dirty="0" err="1">
                <a:latin typeface="Times New Roman" panose="02020603050405020304" pitchFamily="18" charset="0"/>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/dt = ½ (dm/dt)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½ (dm/dt)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out</a:t>
            </a:r>
          </a:p>
          <a:p>
            <a:r>
              <a:rPr lang="en-US" dirty="0">
                <a:latin typeface="Times New Roman" panose="02020603050405020304" pitchFamily="18" charset="0"/>
                <a:cs typeface="Times New Roman" panose="02020603050405020304" pitchFamily="18" charset="0"/>
              </a:rPr>
              <a:t>= ½ (dm/dt)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Continuity</a:t>
            </a:r>
          </a:p>
          <a:p>
            <a:r>
              <a:rPr lang="en-US" dirty="0">
                <a:latin typeface="Times New Roman" panose="02020603050405020304" pitchFamily="18" charset="0"/>
                <a:cs typeface="Times New Roman" panose="02020603050405020304" pitchFamily="18" charset="0"/>
              </a:rPr>
              <a:t>(dm/dt) =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Sv</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Power</a:t>
            </a:r>
          </a:p>
          <a:p>
            <a:r>
              <a:rPr lang="en-US" dirty="0">
                <a:latin typeface="Times New Roman" panose="02020603050405020304" pitchFamily="18" charset="0"/>
                <a:cs typeface="Times New Roman" panose="02020603050405020304" pitchFamily="18" charset="0"/>
              </a:rPr>
              <a:t>P = ½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Sv</a:t>
            </a:r>
            <a:r>
              <a:rPr lang="en-US" dirty="0">
                <a:latin typeface="Times New Roman" panose="02020603050405020304" pitchFamily="18" charset="0"/>
                <a:cs typeface="Times New Roman" panose="02020603050405020304" pitchFamily="18" charset="0"/>
              </a:rPr>
              <a:t>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32CA3149-B7C8-6856-422E-72B6219A9406}"/>
              </a:ext>
            </a:extLst>
          </p:cNvPr>
          <p:cNvSpPr txBox="1"/>
          <p:nvPr/>
        </p:nvSpPr>
        <p:spPr>
          <a:xfrm>
            <a:off x="3160243" y="5244147"/>
            <a:ext cx="5197559" cy="1477328"/>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Power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½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Sv</a:t>
            </a:r>
            <a:r>
              <a:rPr lang="en-US" dirty="0">
                <a:latin typeface="Times New Roman" panose="02020603050405020304" pitchFamily="18" charset="0"/>
                <a:cs typeface="Times New Roman" panose="02020603050405020304" pitchFamily="18" charset="0"/>
              </a:rPr>
              <a:t>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Sv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½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 ½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 v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 = ½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13495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8505" y="278509"/>
            <a:ext cx="299312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Betz Limit: 59.3% efficiency</a:t>
            </a:r>
          </a:p>
        </p:txBody>
      </p:sp>
      <p:grpSp>
        <p:nvGrpSpPr>
          <p:cNvPr id="10" name="Group 9"/>
          <p:cNvGrpSpPr/>
          <p:nvPr/>
        </p:nvGrpSpPr>
        <p:grpSpPr>
          <a:xfrm>
            <a:off x="458622" y="278509"/>
            <a:ext cx="1995539" cy="940701"/>
            <a:chOff x="2047875" y="1920875"/>
            <a:chExt cx="3295650" cy="1158875"/>
          </a:xfrm>
        </p:grpSpPr>
        <p:sp>
          <p:nvSpPr>
            <p:cNvPr id="4" name="Rectangle 3"/>
            <p:cNvSpPr/>
            <p:nvPr/>
          </p:nvSpPr>
          <p:spPr>
            <a:xfrm>
              <a:off x="3683000" y="1920875"/>
              <a:ext cx="95250" cy="11588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a:off x="2047875" y="2413000"/>
              <a:ext cx="14446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898900" y="2428875"/>
              <a:ext cx="1444625" cy="15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319366" y="2043668"/>
              <a:ext cx="505267" cy="369332"/>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2652491" y="2059543"/>
              <a:ext cx="4203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endParaRPr lang="en-US" dirty="0">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p:txBody>
          <a:bodyPr/>
          <a:lstStyle/>
          <a:p>
            <a:fld id="{5191C6CD-A12B-E64C-9606-1A1B22521D2C}" type="slidenum">
              <a:rPr lang="en-US" smtClean="0">
                <a:latin typeface="Times New Roman" panose="02020603050405020304" pitchFamily="18" charset="0"/>
                <a:cs typeface="Times New Roman" panose="02020603050405020304" pitchFamily="18" charset="0"/>
              </a:rPr>
              <a:t>28</a:t>
            </a:fld>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E7F71A6-F68E-143F-ECC7-AF9C060A5DDA}"/>
              </a:ext>
            </a:extLst>
          </p:cNvPr>
          <p:cNvSpPr txBox="1"/>
          <p:nvPr/>
        </p:nvSpPr>
        <p:spPr>
          <a:xfrm>
            <a:off x="3160243" y="848251"/>
            <a:ext cx="4676280" cy="480131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 = ½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Power</a:t>
            </a:r>
          </a:p>
          <a:p>
            <a:r>
              <a:rPr lang="en-US" dirty="0">
                <a:latin typeface="Times New Roman" panose="02020603050405020304" pitchFamily="18" charset="0"/>
                <a:cs typeface="Times New Roman" panose="02020603050405020304" pitchFamily="18" charset="0"/>
              </a:rPr>
              <a:t>P = ½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Sv</a:t>
            </a:r>
            <a:r>
              <a:rPr lang="en-US" dirty="0">
                <a:latin typeface="Times New Roman" panose="02020603050405020304" pitchFamily="18" charset="0"/>
                <a:cs typeface="Times New Roman" panose="02020603050405020304" pitchFamily="18" charset="0"/>
              </a:rPr>
              <a:t>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¼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v</a:t>
            </a:r>
            <a:r>
              <a:rPr lang="en-US" baseline="30000" dirty="0">
                <a:latin typeface="Times New Roman" panose="02020603050405020304" pitchFamily="18" charset="0"/>
                <a:cs typeface="Times New Roman" panose="02020603050405020304" pitchFamily="18" charset="0"/>
              </a:rPr>
              <a:t>2</a:t>
            </a:r>
            <a:r>
              <a:rPr lang="en-US" baseline="-25000" dirty="0">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¼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v</a:t>
            </a:r>
            <a:r>
              <a:rPr lang="en-US" baseline="30000" dirty="0">
                <a:latin typeface="Times New Roman" panose="02020603050405020304" pitchFamily="18" charset="0"/>
                <a:cs typeface="Times New Roman" panose="02020603050405020304" pitchFamily="18" charset="0"/>
              </a:rPr>
              <a:t>3</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(1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Find Maximum Power at </a:t>
            </a:r>
            <a:r>
              <a:rPr lang="en-US" b="1" dirty="0" err="1">
                <a:latin typeface="Times New Roman" panose="02020603050405020304" pitchFamily="18" charset="0"/>
                <a:cs typeface="Times New Roman" panose="02020603050405020304" pitchFamily="18" charset="0"/>
              </a:rPr>
              <a:t>dP</a:t>
            </a:r>
            <a:r>
              <a:rPr lang="en-US" b="1" dirty="0">
                <a:latin typeface="Times New Roman" panose="02020603050405020304" pitchFamily="18" charset="0"/>
                <a:cs typeface="Times New Roman" panose="02020603050405020304" pitchFamily="18" charset="0"/>
              </a:rPr>
              <a:t>/d(</a:t>
            </a:r>
            <a:r>
              <a:rPr lang="en-US" b="1" dirty="0" err="1">
                <a:latin typeface="Times New Roman" panose="02020603050405020304" pitchFamily="18" charset="0"/>
                <a:cs typeface="Times New Roman" panose="02020603050405020304" pitchFamily="18" charset="0"/>
              </a:rPr>
              <a:t>v</a:t>
            </a:r>
            <a:r>
              <a:rPr lang="en-US" b="1" baseline="-25000" dirty="0" err="1">
                <a:latin typeface="Times New Roman" panose="02020603050405020304" pitchFamily="18" charset="0"/>
                <a:cs typeface="Times New Roman" panose="02020603050405020304" pitchFamily="18" charset="0"/>
              </a:rPr>
              <a:t>out</a:t>
            </a:r>
            <a:r>
              <a:rPr lang="en-US" b="1" dirty="0">
                <a:latin typeface="Times New Roman" panose="02020603050405020304" pitchFamily="18" charset="0"/>
                <a:cs typeface="Times New Roman" panose="02020603050405020304" pitchFamily="18" charset="0"/>
              </a:rPr>
              <a:t>/v</a:t>
            </a:r>
            <a:r>
              <a:rPr lang="en-US" b="1" baseline="-25000" dirty="0">
                <a:latin typeface="Times New Roman" panose="02020603050405020304" pitchFamily="18" charset="0"/>
                <a:cs typeface="Times New Roman" panose="02020603050405020304" pitchFamily="18" charset="0"/>
              </a:rPr>
              <a:t>in</a:t>
            </a:r>
            <a:r>
              <a:rPr lang="en-US" b="1" dirty="0">
                <a:latin typeface="Times New Roman" panose="02020603050405020304" pitchFamily="18" charset="0"/>
                <a:cs typeface="Times New Roman" panose="02020603050405020304" pitchFamily="18" charset="0"/>
              </a:rPr>
              <a:t>) = 0</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out</a:t>
            </a:r>
            <a:r>
              <a:rPr lang="en-US" dirty="0">
                <a:latin typeface="Times New Roman" panose="02020603050405020304" pitchFamily="18" charset="0"/>
                <a:cs typeface="Times New Roman" panose="02020603050405020304" pitchFamily="18" charset="0"/>
              </a:rPr>
              <a:t>/v</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1/3</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Plug into Power</a:t>
            </a:r>
          </a:p>
          <a:p>
            <a:r>
              <a:rPr lang="en-US" dirty="0">
                <a:latin typeface="Times New Roman" panose="02020603050405020304" pitchFamily="18" charset="0"/>
                <a:cs typeface="Times New Roman" panose="02020603050405020304" pitchFamily="18" charset="0"/>
              </a:rPr>
              <a:t>Max Power = (16/27) (1/2)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v</a:t>
            </a:r>
            <a:r>
              <a:rPr lang="en-US" baseline="30000" dirty="0">
                <a:latin typeface="Times New Roman" panose="02020603050405020304" pitchFamily="18" charset="0"/>
                <a:cs typeface="Times New Roman" panose="02020603050405020304" pitchFamily="18" charset="0"/>
              </a:rPr>
              <a:t>3</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Incident Power = (1/2) </a:t>
            </a:r>
            <a:r>
              <a:rPr lang="en-US" dirty="0" err="1">
                <a:latin typeface="Symbol" pitchFamily="2" charset="2"/>
                <a:cs typeface="Times New Roman" panose="02020603050405020304" pitchFamily="18" charset="0"/>
              </a:rPr>
              <a:t>r</a:t>
            </a:r>
            <a:r>
              <a:rPr lang="en-US"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v</a:t>
            </a:r>
            <a:r>
              <a:rPr lang="en-US" baseline="30000" dirty="0">
                <a:latin typeface="Times New Roman" panose="02020603050405020304" pitchFamily="18" charset="0"/>
                <a:cs typeface="Times New Roman" panose="02020603050405020304" pitchFamily="18" charset="0"/>
              </a:rPr>
              <a:t>3</a:t>
            </a:r>
            <a:r>
              <a:rPr lang="en-US" baseline="-25000" dirty="0">
                <a:latin typeface="Times New Roman" panose="02020603050405020304" pitchFamily="18" charset="0"/>
                <a:cs typeface="Times New Roman" panose="02020603050405020304" pitchFamily="18" charset="0"/>
              </a:rPr>
              <a:t>in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-Power increases rapidly with wind speed</a:t>
            </a:r>
          </a:p>
          <a:p>
            <a:r>
              <a:rPr lang="en-US" dirty="0">
                <a:latin typeface="Times New Roman" panose="02020603050405020304" pitchFamily="18" charset="0"/>
                <a:cs typeface="Times New Roman" panose="02020603050405020304" pitchFamily="18" charset="0"/>
              </a:rPr>
              <a:t>(this limits the wind range in which </a:t>
            </a:r>
          </a:p>
          <a:p>
            <a:r>
              <a:rPr lang="en-US" dirty="0">
                <a:latin typeface="Times New Roman" panose="02020603050405020304" pitchFamily="18" charset="0"/>
                <a:cs typeface="Times New Roman" panose="02020603050405020304" pitchFamily="18" charset="0"/>
              </a:rPr>
              <a:t>	a turbine can safely operate)</a:t>
            </a:r>
          </a:p>
          <a:p>
            <a:r>
              <a:rPr lang="en-US" dirty="0">
                <a:latin typeface="Times New Roman" panose="02020603050405020304" pitchFamily="18" charset="0"/>
                <a:cs typeface="Times New Roman" panose="02020603050405020304" pitchFamily="18" charset="0"/>
              </a:rPr>
              <a:t>- (Max Power)/(Incident Power) = 16/27 = 0.593</a:t>
            </a:r>
          </a:p>
        </p:txBody>
      </p:sp>
      <p:pic>
        <p:nvPicPr>
          <p:cNvPr id="3" name="Picture 2">
            <a:extLst>
              <a:ext uri="{FF2B5EF4-FFF2-40B4-BE49-F238E27FC236}">
                <a16:creationId xmlns:a16="http://schemas.microsoft.com/office/drawing/2014/main" id="{1B4C01C8-D424-5B2D-A199-468AE021C8DD}"/>
              </a:ext>
            </a:extLst>
          </p:cNvPr>
          <p:cNvPicPr>
            <a:picLocks noChangeAspect="1"/>
          </p:cNvPicPr>
          <p:nvPr/>
        </p:nvPicPr>
        <p:blipFill>
          <a:blip r:embed="rId2"/>
          <a:stretch>
            <a:fillRect/>
          </a:stretch>
        </p:blipFill>
        <p:spPr>
          <a:xfrm>
            <a:off x="246936" y="3723922"/>
            <a:ext cx="2518882" cy="2050713"/>
          </a:xfrm>
          <a:prstGeom prst="rect">
            <a:avLst/>
          </a:prstGeom>
        </p:spPr>
      </p:pic>
    </p:spTree>
    <p:extLst>
      <p:ext uri="{BB962C8B-B14F-4D97-AF65-F5344CB8AC3E}">
        <p14:creationId xmlns:p14="http://schemas.microsoft.com/office/powerpoint/2010/main" val="3312086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191C6CD-A12B-E64C-9606-1A1B22521D2C}" type="slidenum">
              <a:rPr lang="en-US" smtClean="0">
                <a:latin typeface="Times New Roman" panose="02020603050405020304" pitchFamily="18" charset="0"/>
                <a:cs typeface="Times New Roman" panose="02020603050405020304" pitchFamily="18" charset="0"/>
              </a:rPr>
              <a:t>29</a:t>
            </a:fld>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C35E2E9-A183-A446-ABDC-3AF914836213}"/>
              </a:ext>
            </a:extLst>
          </p:cNvPr>
          <p:cNvPicPr>
            <a:picLocks noChangeAspect="1"/>
          </p:cNvPicPr>
          <p:nvPr/>
        </p:nvPicPr>
        <p:blipFill>
          <a:blip r:embed="rId2"/>
          <a:stretch>
            <a:fillRect/>
          </a:stretch>
        </p:blipFill>
        <p:spPr>
          <a:xfrm>
            <a:off x="1548581" y="190759"/>
            <a:ext cx="6346268" cy="6165591"/>
          </a:xfrm>
          <a:prstGeom prst="rect">
            <a:avLst/>
          </a:prstGeom>
        </p:spPr>
      </p:pic>
    </p:spTree>
    <p:extLst>
      <p:ext uri="{BB962C8B-B14F-4D97-AF65-F5344CB8AC3E}">
        <p14:creationId xmlns:p14="http://schemas.microsoft.com/office/powerpoint/2010/main" val="110675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3</a:t>
            </a:fld>
            <a:endParaRPr lang="en-US"/>
          </a:p>
        </p:txBody>
      </p:sp>
      <p:pic>
        <p:nvPicPr>
          <p:cNvPr id="3" name="Picture 2"/>
          <p:cNvPicPr>
            <a:picLocks noChangeAspect="1"/>
          </p:cNvPicPr>
          <p:nvPr/>
        </p:nvPicPr>
        <p:blipFill>
          <a:blip r:embed="rId2"/>
          <a:stretch>
            <a:fillRect/>
          </a:stretch>
        </p:blipFill>
        <p:spPr>
          <a:xfrm>
            <a:off x="647700" y="939800"/>
            <a:ext cx="7848600" cy="4965700"/>
          </a:xfrm>
          <a:prstGeom prst="rect">
            <a:avLst/>
          </a:prstGeom>
        </p:spPr>
      </p:pic>
    </p:spTree>
    <p:extLst>
      <p:ext uri="{BB962C8B-B14F-4D97-AF65-F5344CB8AC3E}">
        <p14:creationId xmlns:p14="http://schemas.microsoft.com/office/powerpoint/2010/main" val="2371112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27125"/>
            <a:ext cx="4558326" cy="4873625"/>
          </a:xfrm>
          <a:prstGeom prst="rect">
            <a:avLst/>
          </a:prstGeom>
        </p:spPr>
      </p:pic>
      <p:pic>
        <p:nvPicPr>
          <p:cNvPr id="4" name="Picture 3"/>
          <p:cNvPicPr>
            <a:picLocks noChangeAspect="1"/>
          </p:cNvPicPr>
          <p:nvPr/>
        </p:nvPicPr>
        <p:blipFill>
          <a:blip r:embed="rId3"/>
          <a:stretch>
            <a:fillRect/>
          </a:stretch>
        </p:blipFill>
        <p:spPr>
          <a:xfrm>
            <a:off x="4710837" y="968375"/>
            <a:ext cx="4019121" cy="5476875"/>
          </a:xfrm>
          <a:prstGeom prst="rect">
            <a:avLst/>
          </a:prstGeom>
        </p:spPr>
      </p:pic>
      <p:sp>
        <p:nvSpPr>
          <p:cNvPr id="5" name="Rectangle 4"/>
          <p:cNvSpPr/>
          <p:nvPr/>
        </p:nvSpPr>
        <p:spPr>
          <a:xfrm>
            <a:off x="138837" y="6122084"/>
            <a:ext cx="4572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hlinkClick r:id="rId4"/>
              </a:rPr>
              <a:t>http://</a:t>
            </a:r>
            <a:r>
              <a:rPr lang="en-US" dirty="0" err="1">
                <a:latin typeface="Times New Roman" panose="02020603050405020304" pitchFamily="18" charset="0"/>
                <a:cs typeface="Times New Roman" panose="02020603050405020304" pitchFamily="18" charset="0"/>
                <a:hlinkClick r:id="rId4"/>
              </a:rPr>
              <a:t>www.rebelwolf.com</a:t>
            </a:r>
            <a:r>
              <a:rPr lang="en-US" dirty="0">
                <a:latin typeface="Times New Roman" panose="02020603050405020304" pitchFamily="18" charset="0"/>
                <a:cs typeface="Times New Roman" panose="02020603050405020304" pitchFamily="18" charset="0"/>
                <a:hlinkClick r:id="rId4"/>
              </a:rPr>
              <a:t>/</a:t>
            </a:r>
            <a:r>
              <a:rPr lang="en-US" dirty="0" err="1">
                <a:latin typeface="Times New Roman" panose="02020603050405020304" pitchFamily="18" charset="0"/>
                <a:cs typeface="Times New Roman" panose="02020603050405020304" pitchFamily="18" charset="0"/>
                <a:hlinkClick r:id="rId4"/>
              </a:rPr>
              <a:t>essn</a:t>
            </a:r>
            <a:r>
              <a:rPr lang="en-US" dirty="0">
                <a:latin typeface="Times New Roman" panose="02020603050405020304" pitchFamily="18" charset="0"/>
                <a:cs typeface="Times New Roman" panose="02020603050405020304" pitchFamily="18" charset="0"/>
                <a:hlinkClick r:id="rId4"/>
              </a:rPr>
              <a:t>/ESSN-Aug2005.pdf</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4855914" y="6122084"/>
            <a:ext cx="3732462" cy="684285"/>
          </a:xfrm>
          <a:prstGeom prst="rect">
            <a:avLst/>
          </a:prstGeom>
        </p:spPr>
      </p:pic>
      <p:sp>
        <p:nvSpPr>
          <p:cNvPr id="7" name="Slide Number Placeholder 6"/>
          <p:cNvSpPr>
            <a:spLocks noGrp="1"/>
          </p:cNvSpPr>
          <p:nvPr>
            <p:ph type="sldNum" sz="quarter" idx="12"/>
          </p:nvPr>
        </p:nvSpPr>
        <p:spPr/>
        <p:txBody>
          <a:bodyPr/>
          <a:lstStyle/>
          <a:p>
            <a:fld id="{5191C6CD-A12B-E64C-9606-1A1B22521D2C}" type="slidenum">
              <a:rPr lang="en-US" smtClean="0">
                <a:latin typeface="Times New Roman" panose="02020603050405020304" pitchFamily="18" charset="0"/>
                <a:cs typeface="Times New Roman" panose="02020603050405020304" pitchFamily="18" charset="0"/>
              </a:rPr>
              <a:t>30</a:t>
            </a:fld>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B34EF-DE7B-4384-042D-9B44861855BF}"/>
              </a:ext>
            </a:extLst>
          </p:cNvPr>
          <p:cNvPicPr>
            <a:picLocks noChangeAspect="1"/>
          </p:cNvPicPr>
          <p:nvPr/>
        </p:nvPicPr>
        <p:blipFill>
          <a:blip r:embed="rId6"/>
          <a:stretch>
            <a:fillRect/>
          </a:stretch>
        </p:blipFill>
        <p:spPr>
          <a:xfrm>
            <a:off x="138837" y="0"/>
            <a:ext cx="2862987" cy="607300"/>
          </a:xfrm>
          <a:prstGeom prst="rect">
            <a:avLst/>
          </a:prstGeom>
        </p:spPr>
      </p:pic>
      <p:sp>
        <p:nvSpPr>
          <p:cNvPr id="9" name="TextBox 8">
            <a:extLst>
              <a:ext uri="{FF2B5EF4-FFF2-40B4-BE49-F238E27FC236}">
                <a16:creationId xmlns:a16="http://schemas.microsoft.com/office/drawing/2014/main" id="{BF232950-52AD-0C8C-CBF1-C107BD11A555}"/>
              </a:ext>
            </a:extLst>
          </p:cNvPr>
          <p:cNvSpPr txBox="1"/>
          <p:nvPr/>
        </p:nvSpPr>
        <p:spPr>
          <a:xfrm>
            <a:off x="2635250" y="418584"/>
            <a:ext cx="40851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 small wind turbine can expect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35%</a:t>
            </a:r>
          </a:p>
        </p:txBody>
      </p:sp>
    </p:spTree>
    <p:extLst>
      <p:ext uri="{BB962C8B-B14F-4D97-AF65-F5344CB8AC3E}">
        <p14:creationId xmlns:p14="http://schemas.microsoft.com/office/powerpoint/2010/main" val="3036967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5959" y="1672167"/>
            <a:ext cx="6640535" cy="2031325"/>
          </a:xfrm>
          <a:prstGeom prst="rect">
            <a:avLst/>
          </a:prstGeom>
          <a:noFill/>
        </p:spPr>
        <p:txBody>
          <a:bodyPr wrap="none" rtlCol="0">
            <a:spAutoFit/>
          </a:bodyPr>
          <a:lstStyle/>
          <a:p>
            <a:pPr algn="ctr"/>
            <a:r>
              <a:rPr lang="en-US" b="1" dirty="0"/>
              <a:t>Two main types of wind turbine:</a:t>
            </a:r>
          </a:p>
          <a:p>
            <a:endParaRPr lang="en-US" dirty="0"/>
          </a:p>
          <a:p>
            <a:r>
              <a:rPr lang="en-US" dirty="0"/>
              <a:t>Drag (like a water wheel)</a:t>
            </a:r>
          </a:p>
          <a:p>
            <a:endParaRPr lang="en-US" dirty="0"/>
          </a:p>
          <a:p>
            <a:r>
              <a:rPr lang="en-US" dirty="0"/>
              <a:t>Lift (modern wind turbine)</a:t>
            </a:r>
          </a:p>
          <a:p>
            <a:endParaRPr lang="en-US" dirty="0"/>
          </a:p>
          <a:p>
            <a:r>
              <a:rPr lang="en-US" dirty="0"/>
              <a:t>The axis of rotation for the wind turbine can be horizontal or vertical.</a:t>
            </a:r>
          </a:p>
        </p:txBody>
      </p:sp>
      <p:sp>
        <p:nvSpPr>
          <p:cNvPr id="3" name="Slide Number Placeholder 2"/>
          <p:cNvSpPr>
            <a:spLocks noGrp="1"/>
          </p:cNvSpPr>
          <p:nvPr>
            <p:ph type="sldNum" sz="quarter" idx="12"/>
          </p:nvPr>
        </p:nvSpPr>
        <p:spPr/>
        <p:txBody>
          <a:bodyPr/>
          <a:lstStyle/>
          <a:p>
            <a:fld id="{5191C6CD-A12B-E64C-9606-1A1B22521D2C}" type="slidenum">
              <a:rPr lang="en-US" smtClean="0"/>
              <a:t>31</a:t>
            </a:fld>
            <a:endParaRPr lang="en-US"/>
          </a:p>
        </p:txBody>
      </p:sp>
      <p:pic>
        <p:nvPicPr>
          <p:cNvPr id="4" name="Picture 3"/>
          <p:cNvPicPr>
            <a:picLocks noChangeAspect="1"/>
          </p:cNvPicPr>
          <p:nvPr/>
        </p:nvPicPr>
        <p:blipFill>
          <a:blip r:embed="rId2"/>
          <a:stretch>
            <a:fillRect/>
          </a:stretch>
        </p:blipFill>
        <p:spPr>
          <a:xfrm>
            <a:off x="0" y="25400"/>
            <a:ext cx="9144000" cy="6803386"/>
          </a:xfrm>
          <a:prstGeom prst="rect">
            <a:avLst/>
          </a:prstGeom>
        </p:spPr>
      </p:pic>
    </p:spTree>
    <p:extLst>
      <p:ext uri="{BB962C8B-B14F-4D97-AF65-F5344CB8AC3E}">
        <p14:creationId xmlns:p14="http://schemas.microsoft.com/office/powerpoint/2010/main" val="3108621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150" y="0"/>
            <a:ext cx="5153585" cy="6858000"/>
          </a:xfrm>
          <a:prstGeom prst="rect">
            <a:avLst/>
          </a:prstGeom>
        </p:spPr>
      </p:pic>
      <p:sp>
        <p:nvSpPr>
          <p:cNvPr id="3" name="TextBox 2"/>
          <p:cNvSpPr txBox="1"/>
          <p:nvPr/>
        </p:nvSpPr>
        <p:spPr>
          <a:xfrm>
            <a:off x="6048375" y="2857499"/>
            <a:ext cx="2190750" cy="1477328"/>
          </a:xfrm>
          <a:prstGeom prst="rect">
            <a:avLst/>
          </a:prstGeom>
          <a:noFill/>
        </p:spPr>
        <p:txBody>
          <a:bodyPr wrap="square" rtlCol="0">
            <a:spAutoFit/>
          </a:bodyPr>
          <a:lstStyle/>
          <a:p>
            <a:r>
              <a:rPr lang="en-US" dirty="0"/>
              <a:t>Wheel can’t move faster than the wind</a:t>
            </a:r>
          </a:p>
          <a:p>
            <a:endParaRPr lang="en-US" dirty="0"/>
          </a:p>
          <a:p>
            <a:r>
              <a:rPr lang="en-US" dirty="0"/>
              <a:t>½ of the area is wasted</a:t>
            </a:r>
          </a:p>
        </p:txBody>
      </p:sp>
      <p:sp>
        <p:nvSpPr>
          <p:cNvPr id="4" name="Slide Number Placeholder 3"/>
          <p:cNvSpPr>
            <a:spLocks noGrp="1"/>
          </p:cNvSpPr>
          <p:nvPr>
            <p:ph type="sldNum" sz="quarter" idx="12"/>
          </p:nvPr>
        </p:nvSpPr>
        <p:spPr/>
        <p:txBody>
          <a:bodyPr/>
          <a:lstStyle/>
          <a:p>
            <a:fld id="{5191C6CD-A12B-E64C-9606-1A1B22521D2C}" type="slidenum">
              <a:rPr lang="en-US" smtClean="0"/>
              <a:t>32</a:t>
            </a:fld>
            <a:endParaRPr lang="en-US"/>
          </a:p>
        </p:txBody>
      </p:sp>
    </p:spTree>
    <p:extLst>
      <p:ext uri="{BB962C8B-B14F-4D97-AF65-F5344CB8AC3E}">
        <p14:creationId xmlns:p14="http://schemas.microsoft.com/office/powerpoint/2010/main" val="1987961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2150" y="0"/>
            <a:ext cx="4119327" cy="6858000"/>
          </a:xfrm>
          <a:prstGeom prst="rect">
            <a:avLst/>
          </a:prstGeom>
        </p:spPr>
      </p:pic>
      <p:sp>
        <p:nvSpPr>
          <p:cNvPr id="5" name="TextBox 4"/>
          <p:cNvSpPr txBox="1"/>
          <p:nvPr/>
        </p:nvSpPr>
        <p:spPr>
          <a:xfrm>
            <a:off x="5762626" y="2540000"/>
            <a:ext cx="3079750" cy="2308324"/>
          </a:xfrm>
          <a:prstGeom prst="rect">
            <a:avLst/>
          </a:prstGeom>
          <a:noFill/>
        </p:spPr>
        <p:txBody>
          <a:bodyPr wrap="square" rtlCol="0">
            <a:spAutoFit/>
          </a:bodyPr>
          <a:lstStyle/>
          <a:p>
            <a:r>
              <a:rPr lang="en-US" dirty="0"/>
              <a:t>Drag based horizontal wind turbine</a:t>
            </a:r>
          </a:p>
          <a:p>
            <a:endParaRPr lang="en-US" dirty="0"/>
          </a:p>
          <a:p>
            <a:r>
              <a:rPr lang="en-US" dirty="0"/>
              <a:t>Slow speed is good for grinding grain (not good for electrical power generation)</a:t>
            </a:r>
          </a:p>
          <a:p>
            <a:endParaRPr lang="en-US" dirty="0"/>
          </a:p>
          <a:p>
            <a:r>
              <a:rPr lang="en-US" dirty="0"/>
              <a:t>Mechanical furling</a:t>
            </a:r>
          </a:p>
        </p:txBody>
      </p:sp>
      <p:sp>
        <p:nvSpPr>
          <p:cNvPr id="6" name="Slide Number Placeholder 5"/>
          <p:cNvSpPr>
            <a:spLocks noGrp="1"/>
          </p:cNvSpPr>
          <p:nvPr>
            <p:ph type="sldNum" sz="quarter" idx="12"/>
          </p:nvPr>
        </p:nvSpPr>
        <p:spPr/>
        <p:txBody>
          <a:bodyPr/>
          <a:lstStyle/>
          <a:p>
            <a:fld id="{5191C6CD-A12B-E64C-9606-1A1B22521D2C}" type="slidenum">
              <a:rPr lang="en-US" smtClean="0"/>
              <a:t>33</a:t>
            </a:fld>
            <a:endParaRPr lang="en-US"/>
          </a:p>
        </p:txBody>
      </p:sp>
    </p:spTree>
    <p:extLst>
      <p:ext uri="{BB962C8B-B14F-4D97-AF65-F5344CB8AC3E}">
        <p14:creationId xmlns:p14="http://schemas.microsoft.com/office/powerpoint/2010/main" val="3086554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2150" y="0"/>
            <a:ext cx="4119327" cy="6858000"/>
          </a:xfrm>
          <a:prstGeom prst="rect">
            <a:avLst/>
          </a:prstGeom>
        </p:spPr>
      </p:pic>
      <p:sp>
        <p:nvSpPr>
          <p:cNvPr id="6" name="Slide Number Placeholder 5"/>
          <p:cNvSpPr>
            <a:spLocks noGrp="1"/>
          </p:cNvSpPr>
          <p:nvPr>
            <p:ph type="sldNum" sz="quarter" idx="12"/>
          </p:nvPr>
        </p:nvSpPr>
        <p:spPr/>
        <p:txBody>
          <a:bodyPr/>
          <a:lstStyle/>
          <a:p>
            <a:fld id="{5191C6CD-A12B-E64C-9606-1A1B22521D2C}" type="slidenum">
              <a:rPr lang="en-US" smtClean="0"/>
              <a:t>34</a:t>
            </a:fld>
            <a:endParaRPr lang="en-US"/>
          </a:p>
        </p:txBody>
      </p:sp>
      <p:pic>
        <p:nvPicPr>
          <p:cNvPr id="2" name="Picture 1">
            <a:extLst>
              <a:ext uri="{FF2B5EF4-FFF2-40B4-BE49-F238E27FC236}">
                <a16:creationId xmlns:a16="http://schemas.microsoft.com/office/drawing/2014/main" id="{68492222-8B97-844F-B32D-700346CFD051}"/>
              </a:ext>
            </a:extLst>
          </p:cNvPr>
          <p:cNvPicPr>
            <a:picLocks noChangeAspect="1"/>
          </p:cNvPicPr>
          <p:nvPr/>
        </p:nvPicPr>
        <p:blipFill>
          <a:blip r:embed="rId3"/>
          <a:stretch>
            <a:fillRect/>
          </a:stretch>
        </p:blipFill>
        <p:spPr>
          <a:xfrm>
            <a:off x="4811477" y="1288694"/>
            <a:ext cx="4285281" cy="5067656"/>
          </a:xfrm>
          <a:prstGeom prst="rect">
            <a:avLst/>
          </a:prstGeom>
        </p:spPr>
      </p:pic>
      <p:sp>
        <p:nvSpPr>
          <p:cNvPr id="3" name="TextBox 2">
            <a:extLst>
              <a:ext uri="{FF2B5EF4-FFF2-40B4-BE49-F238E27FC236}">
                <a16:creationId xmlns:a16="http://schemas.microsoft.com/office/drawing/2014/main" id="{D4DE4891-E05D-1643-8FDB-1A3D1499B060}"/>
              </a:ext>
            </a:extLst>
          </p:cNvPr>
          <p:cNvSpPr txBox="1"/>
          <p:nvPr/>
        </p:nvSpPr>
        <p:spPr>
          <a:xfrm>
            <a:off x="6172268" y="738903"/>
            <a:ext cx="1563698" cy="369332"/>
          </a:xfrm>
          <a:prstGeom prst="rect">
            <a:avLst/>
          </a:prstGeom>
          <a:noFill/>
        </p:spPr>
        <p:txBody>
          <a:bodyPr wrap="none" rtlCol="0">
            <a:spAutoFit/>
          </a:bodyPr>
          <a:lstStyle/>
          <a:p>
            <a:r>
              <a:rPr lang="en-US" dirty="0"/>
              <a:t>Middletown RI</a:t>
            </a:r>
          </a:p>
        </p:txBody>
      </p:sp>
    </p:spTree>
    <p:extLst>
      <p:ext uri="{BB962C8B-B14F-4D97-AF65-F5344CB8AC3E}">
        <p14:creationId xmlns:p14="http://schemas.microsoft.com/office/powerpoint/2010/main" val="1970916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9625" y="0"/>
            <a:ext cx="3535052" cy="6858000"/>
          </a:xfrm>
          <a:prstGeom prst="rect">
            <a:avLst/>
          </a:prstGeom>
        </p:spPr>
      </p:pic>
      <p:sp>
        <p:nvSpPr>
          <p:cNvPr id="3" name="TextBox 2"/>
          <p:cNvSpPr txBox="1"/>
          <p:nvPr/>
        </p:nvSpPr>
        <p:spPr>
          <a:xfrm>
            <a:off x="5762626" y="2540000"/>
            <a:ext cx="3079750" cy="2585323"/>
          </a:xfrm>
          <a:prstGeom prst="rect">
            <a:avLst/>
          </a:prstGeom>
          <a:noFill/>
        </p:spPr>
        <p:txBody>
          <a:bodyPr wrap="square" rtlCol="0">
            <a:spAutoFit/>
          </a:bodyPr>
          <a:lstStyle/>
          <a:p>
            <a:r>
              <a:rPr lang="en-US" dirty="0"/>
              <a:t>Drag based horizontal wind turbine</a:t>
            </a:r>
          </a:p>
          <a:p>
            <a:endParaRPr lang="en-US" dirty="0"/>
          </a:p>
          <a:p>
            <a:r>
              <a:rPr lang="en-US" dirty="0"/>
              <a:t>Slow speed is good for pumping water (not good for electrical power generation)</a:t>
            </a:r>
          </a:p>
          <a:p>
            <a:endParaRPr lang="en-US" dirty="0"/>
          </a:p>
          <a:p>
            <a:r>
              <a:rPr lang="en-US" dirty="0"/>
              <a:t>Tail allows furling of the turbine</a:t>
            </a:r>
          </a:p>
        </p:txBody>
      </p:sp>
      <p:sp>
        <p:nvSpPr>
          <p:cNvPr id="4" name="Slide Number Placeholder 3"/>
          <p:cNvSpPr>
            <a:spLocks noGrp="1"/>
          </p:cNvSpPr>
          <p:nvPr>
            <p:ph type="sldNum" sz="quarter" idx="12"/>
          </p:nvPr>
        </p:nvSpPr>
        <p:spPr/>
        <p:txBody>
          <a:bodyPr/>
          <a:lstStyle/>
          <a:p>
            <a:fld id="{5191C6CD-A12B-E64C-9606-1A1B22521D2C}" type="slidenum">
              <a:rPr lang="en-US" smtClean="0"/>
              <a:t>35</a:t>
            </a:fld>
            <a:endParaRPr lang="en-US"/>
          </a:p>
        </p:txBody>
      </p:sp>
    </p:spTree>
    <p:extLst>
      <p:ext uri="{BB962C8B-B14F-4D97-AF65-F5344CB8AC3E}">
        <p14:creationId xmlns:p14="http://schemas.microsoft.com/office/powerpoint/2010/main" val="1023234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5100" y="0"/>
            <a:ext cx="3730654" cy="6858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36</a:t>
            </a:fld>
            <a:endParaRPr lang="en-US"/>
          </a:p>
        </p:txBody>
      </p:sp>
    </p:spTree>
    <p:extLst>
      <p:ext uri="{BB962C8B-B14F-4D97-AF65-F5344CB8AC3E}">
        <p14:creationId xmlns:p14="http://schemas.microsoft.com/office/powerpoint/2010/main" val="3856701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2925" y="393700"/>
            <a:ext cx="3695700" cy="6057900"/>
          </a:xfrm>
          <a:prstGeom prst="rect">
            <a:avLst/>
          </a:prstGeom>
        </p:spPr>
      </p:pic>
      <p:pic>
        <p:nvPicPr>
          <p:cNvPr id="3" name="Picture 2"/>
          <p:cNvPicPr>
            <a:picLocks noChangeAspect="1"/>
          </p:cNvPicPr>
          <p:nvPr/>
        </p:nvPicPr>
        <p:blipFill>
          <a:blip r:embed="rId3"/>
          <a:stretch>
            <a:fillRect/>
          </a:stretch>
        </p:blipFill>
        <p:spPr>
          <a:xfrm>
            <a:off x="4987925" y="2247900"/>
            <a:ext cx="3822700" cy="2362200"/>
          </a:xfrm>
          <a:prstGeom prst="rect">
            <a:avLst/>
          </a:prstGeom>
        </p:spPr>
      </p:pic>
      <p:sp>
        <p:nvSpPr>
          <p:cNvPr id="4" name="Slide Number Placeholder 3"/>
          <p:cNvSpPr>
            <a:spLocks noGrp="1"/>
          </p:cNvSpPr>
          <p:nvPr>
            <p:ph type="sldNum" sz="quarter" idx="12"/>
          </p:nvPr>
        </p:nvSpPr>
        <p:spPr/>
        <p:txBody>
          <a:bodyPr/>
          <a:lstStyle/>
          <a:p>
            <a:fld id="{5191C6CD-A12B-E64C-9606-1A1B22521D2C}" type="slidenum">
              <a:rPr lang="en-US" smtClean="0"/>
              <a:t>37</a:t>
            </a:fld>
            <a:endParaRPr lang="en-US"/>
          </a:p>
        </p:txBody>
      </p:sp>
    </p:spTree>
    <p:extLst>
      <p:ext uri="{BB962C8B-B14F-4D97-AF65-F5344CB8AC3E}">
        <p14:creationId xmlns:p14="http://schemas.microsoft.com/office/powerpoint/2010/main" val="418960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1850" y="1485900"/>
            <a:ext cx="3860800" cy="3886200"/>
          </a:xfrm>
          <a:prstGeom prst="rect">
            <a:avLst/>
          </a:prstGeom>
        </p:spPr>
      </p:pic>
      <p:sp>
        <p:nvSpPr>
          <p:cNvPr id="3" name="TextBox 2"/>
          <p:cNvSpPr txBox="1"/>
          <p:nvPr/>
        </p:nvSpPr>
        <p:spPr>
          <a:xfrm>
            <a:off x="5413375" y="1762125"/>
            <a:ext cx="3070071" cy="923330"/>
          </a:xfrm>
          <a:prstGeom prst="rect">
            <a:avLst/>
          </a:prstGeom>
          <a:noFill/>
        </p:spPr>
        <p:txBody>
          <a:bodyPr wrap="none" rtlCol="0">
            <a:spAutoFit/>
          </a:bodyPr>
          <a:lstStyle/>
          <a:p>
            <a:r>
              <a:rPr lang="en-US" dirty="0"/>
              <a:t>Up wind or down wind designs</a:t>
            </a:r>
          </a:p>
          <a:p>
            <a:endParaRPr lang="en-US" dirty="0"/>
          </a:p>
          <a:p>
            <a:endParaRPr lang="en-US" dirty="0"/>
          </a:p>
        </p:txBody>
      </p:sp>
      <p:sp>
        <p:nvSpPr>
          <p:cNvPr id="4" name="Slide Number Placeholder 3"/>
          <p:cNvSpPr>
            <a:spLocks noGrp="1"/>
          </p:cNvSpPr>
          <p:nvPr>
            <p:ph type="sldNum" sz="quarter" idx="12"/>
          </p:nvPr>
        </p:nvSpPr>
        <p:spPr/>
        <p:txBody>
          <a:bodyPr/>
          <a:lstStyle/>
          <a:p>
            <a:fld id="{5191C6CD-A12B-E64C-9606-1A1B22521D2C}" type="slidenum">
              <a:rPr lang="en-US" smtClean="0"/>
              <a:t>38</a:t>
            </a:fld>
            <a:endParaRPr lang="en-US"/>
          </a:p>
        </p:txBody>
      </p:sp>
      <p:sp>
        <p:nvSpPr>
          <p:cNvPr id="5" name="TextBox 4">
            <a:extLst>
              <a:ext uri="{FF2B5EF4-FFF2-40B4-BE49-F238E27FC236}">
                <a16:creationId xmlns:a16="http://schemas.microsoft.com/office/drawing/2014/main" id="{37B2CE96-B982-3147-9D3F-736DC54C89E7}"/>
              </a:ext>
            </a:extLst>
          </p:cNvPr>
          <p:cNvSpPr txBox="1"/>
          <p:nvPr/>
        </p:nvSpPr>
        <p:spPr>
          <a:xfrm>
            <a:off x="5119960" y="929148"/>
            <a:ext cx="3656899" cy="369332"/>
          </a:xfrm>
          <a:prstGeom prst="rect">
            <a:avLst/>
          </a:prstGeom>
          <a:noFill/>
        </p:spPr>
        <p:txBody>
          <a:bodyPr wrap="none" rtlCol="0">
            <a:spAutoFit/>
          </a:bodyPr>
          <a:lstStyle/>
          <a:p>
            <a:r>
              <a:rPr lang="en-US" dirty="0"/>
              <a:t>Horizontal Axis Wind Turbine (HWAT)</a:t>
            </a:r>
          </a:p>
        </p:txBody>
      </p:sp>
    </p:spTree>
    <p:extLst>
      <p:ext uri="{BB962C8B-B14F-4D97-AF65-F5344CB8AC3E}">
        <p14:creationId xmlns:p14="http://schemas.microsoft.com/office/powerpoint/2010/main" val="637921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0"/>
            <a:ext cx="7613233" cy="6858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39</a:t>
            </a:fld>
            <a:endParaRPr lang="en-US"/>
          </a:p>
        </p:txBody>
      </p:sp>
    </p:spTree>
    <p:extLst>
      <p:ext uri="{BB962C8B-B14F-4D97-AF65-F5344CB8AC3E}">
        <p14:creationId xmlns:p14="http://schemas.microsoft.com/office/powerpoint/2010/main" val="187398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4</a:t>
            </a:fld>
            <a:endParaRPr lang="en-US"/>
          </a:p>
        </p:txBody>
      </p:sp>
      <p:pic>
        <p:nvPicPr>
          <p:cNvPr id="3" name="Picture 2">
            <a:extLst>
              <a:ext uri="{FF2B5EF4-FFF2-40B4-BE49-F238E27FC236}">
                <a16:creationId xmlns:a16="http://schemas.microsoft.com/office/drawing/2014/main" id="{35D4F729-2D14-CD4A-91C9-DB3102F0CD45}"/>
              </a:ext>
            </a:extLst>
          </p:cNvPr>
          <p:cNvPicPr>
            <a:picLocks noChangeAspect="1"/>
          </p:cNvPicPr>
          <p:nvPr/>
        </p:nvPicPr>
        <p:blipFill>
          <a:blip r:embed="rId2"/>
          <a:stretch>
            <a:fillRect/>
          </a:stretch>
        </p:blipFill>
        <p:spPr>
          <a:xfrm>
            <a:off x="0" y="1152489"/>
            <a:ext cx="9144000" cy="4518837"/>
          </a:xfrm>
          <a:prstGeom prst="rect">
            <a:avLst/>
          </a:prstGeom>
        </p:spPr>
      </p:pic>
    </p:spTree>
    <p:extLst>
      <p:ext uri="{BB962C8B-B14F-4D97-AF65-F5344CB8AC3E}">
        <p14:creationId xmlns:p14="http://schemas.microsoft.com/office/powerpoint/2010/main" val="3856719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6501" y="0"/>
            <a:ext cx="5608674" cy="5715000"/>
          </a:xfrm>
          <a:prstGeom prst="rect">
            <a:avLst/>
          </a:prstGeom>
        </p:spPr>
      </p:pic>
      <p:pic>
        <p:nvPicPr>
          <p:cNvPr id="3" name="Picture 2"/>
          <p:cNvPicPr>
            <a:picLocks noChangeAspect="1"/>
          </p:cNvPicPr>
          <p:nvPr/>
        </p:nvPicPr>
        <p:blipFill>
          <a:blip r:embed="rId3"/>
          <a:stretch>
            <a:fillRect/>
          </a:stretch>
        </p:blipFill>
        <p:spPr>
          <a:xfrm>
            <a:off x="1206501" y="5842000"/>
            <a:ext cx="5692775" cy="822391"/>
          </a:xfrm>
          <a:prstGeom prst="rect">
            <a:avLst/>
          </a:prstGeom>
        </p:spPr>
      </p:pic>
      <p:sp>
        <p:nvSpPr>
          <p:cNvPr id="4" name="Slide Number Placeholder 3"/>
          <p:cNvSpPr>
            <a:spLocks noGrp="1"/>
          </p:cNvSpPr>
          <p:nvPr>
            <p:ph type="sldNum" sz="quarter" idx="12"/>
          </p:nvPr>
        </p:nvSpPr>
        <p:spPr/>
        <p:txBody>
          <a:bodyPr/>
          <a:lstStyle/>
          <a:p>
            <a:fld id="{5191C6CD-A12B-E64C-9606-1A1B22521D2C}" type="slidenum">
              <a:rPr lang="en-US" smtClean="0"/>
              <a:t>40</a:t>
            </a:fld>
            <a:endParaRPr lang="en-US"/>
          </a:p>
        </p:txBody>
      </p:sp>
    </p:spTree>
    <p:extLst>
      <p:ext uri="{BB962C8B-B14F-4D97-AF65-F5344CB8AC3E}">
        <p14:creationId xmlns:p14="http://schemas.microsoft.com/office/powerpoint/2010/main" val="2155971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4300" y="698500"/>
            <a:ext cx="3835400" cy="5461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41</a:t>
            </a:fld>
            <a:endParaRPr lang="en-US"/>
          </a:p>
        </p:txBody>
      </p:sp>
      <p:sp>
        <p:nvSpPr>
          <p:cNvPr id="4" name="TextBox 3">
            <a:extLst>
              <a:ext uri="{FF2B5EF4-FFF2-40B4-BE49-F238E27FC236}">
                <a16:creationId xmlns:a16="http://schemas.microsoft.com/office/drawing/2014/main" id="{BECE8558-6600-7D4F-94BD-19C569D25C3B}"/>
              </a:ext>
            </a:extLst>
          </p:cNvPr>
          <p:cNvSpPr txBox="1"/>
          <p:nvPr/>
        </p:nvSpPr>
        <p:spPr>
          <a:xfrm>
            <a:off x="5621406" y="206477"/>
            <a:ext cx="3384196" cy="369332"/>
          </a:xfrm>
          <a:prstGeom prst="rect">
            <a:avLst/>
          </a:prstGeom>
          <a:noFill/>
        </p:spPr>
        <p:txBody>
          <a:bodyPr wrap="none" rtlCol="0">
            <a:spAutoFit/>
          </a:bodyPr>
          <a:lstStyle/>
          <a:p>
            <a:r>
              <a:rPr lang="en-US" dirty="0"/>
              <a:t>Vertical Axis Wind Turbine (VWAT)</a:t>
            </a:r>
          </a:p>
        </p:txBody>
      </p:sp>
    </p:spTree>
    <p:extLst>
      <p:ext uri="{BB962C8B-B14F-4D97-AF65-F5344CB8AC3E}">
        <p14:creationId xmlns:p14="http://schemas.microsoft.com/office/powerpoint/2010/main" val="63600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1600" y="127000"/>
            <a:ext cx="3860800" cy="6604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42</a:t>
            </a:fld>
            <a:endParaRPr lang="en-US"/>
          </a:p>
        </p:txBody>
      </p:sp>
    </p:spTree>
    <p:extLst>
      <p:ext uri="{BB962C8B-B14F-4D97-AF65-F5344CB8AC3E}">
        <p14:creationId xmlns:p14="http://schemas.microsoft.com/office/powerpoint/2010/main" val="388282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736600"/>
            <a:ext cx="3810000" cy="53848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43</a:t>
            </a:fld>
            <a:endParaRPr lang="en-US"/>
          </a:p>
        </p:txBody>
      </p:sp>
      <p:sp>
        <p:nvSpPr>
          <p:cNvPr id="4" name="TextBox 3">
            <a:extLst>
              <a:ext uri="{FF2B5EF4-FFF2-40B4-BE49-F238E27FC236}">
                <a16:creationId xmlns:a16="http://schemas.microsoft.com/office/drawing/2014/main" id="{28A9E688-3AE0-BF8B-C565-660EB781C224}"/>
              </a:ext>
            </a:extLst>
          </p:cNvPr>
          <p:cNvSpPr txBox="1"/>
          <p:nvPr/>
        </p:nvSpPr>
        <p:spPr>
          <a:xfrm>
            <a:off x="6907696" y="4784586"/>
            <a:ext cx="1779104" cy="1754326"/>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tsr</a:t>
            </a:r>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Ratio between the speed of the tip of the turbine blades and the wind speed</a:t>
            </a:r>
          </a:p>
        </p:txBody>
      </p:sp>
    </p:spTree>
    <p:extLst>
      <p:ext uri="{BB962C8B-B14F-4D97-AF65-F5344CB8AC3E}">
        <p14:creationId xmlns:p14="http://schemas.microsoft.com/office/powerpoint/2010/main" val="1350905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4300" y="2743200"/>
            <a:ext cx="3822700" cy="13716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44</a:t>
            </a:fld>
            <a:endParaRPr lang="en-US"/>
          </a:p>
        </p:txBody>
      </p:sp>
      <p:sp>
        <p:nvSpPr>
          <p:cNvPr id="4" name="TextBox 3"/>
          <p:cNvSpPr txBox="1"/>
          <p:nvPr/>
        </p:nvSpPr>
        <p:spPr>
          <a:xfrm>
            <a:off x="2360083" y="1058333"/>
            <a:ext cx="6273096" cy="1477328"/>
          </a:xfrm>
          <a:prstGeom prst="rect">
            <a:avLst/>
          </a:prstGeom>
          <a:noFill/>
        </p:spPr>
        <p:txBody>
          <a:bodyPr wrap="none" rtlCol="0">
            <a:spAutoFit/>
          </a:bodyPr>
          <a:lstStyle/>
          <a:p>
            <a:r>
              <a:rPr lang="en-US" dirty="0"/>
              <a:t>More blades = more torque but lower RPM</a:t>
            </a:r>
          </a:p>
          <a:p>
            <a:endParaRPr lang="en-US" dirty="0"/>
          </a:p>
          <a:p>
            <a:r>
              <a:rPr lang="en-US" dirty="0"/>
              <a:t>For power generation 2 or 3 blades are optimum</a:t>
            </a:r>
          </a:p>
          <a:p>
            <a:endParaRPr lang="en-US" dirty="0"/>
          </a:p>
          <a:p>
            <a:r>
              <a:rPr lang="en-US" dirty="0"/>
              <a:t>For moving air or pumping water/grinding grain 5 blades or more.</a:t>
            </a:r>
          </a:p>
        </p:txBody>
      </p:sp>
    </p:spTree>
    <p:extLst>
      <p:ext uri="{BB962C8B-B14F-4D97-AF65-F5344CB8AC3E}">
        <p14:creationId xmlns:p14="http://schemas.microsoft.com/office/powerpoint/2010/main" val="607419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500" y="1111250"/>
            <a:ext cx="4460875" cy="4524316"/>
          </a:xfrm>
          <a:prstGeom prst="rect">
            <a:avLst/>
          </a:prstGeom>
          <a:noFill/>
        </p:spPr>
        <p:txBody>
          <a:bodyPr wrap="square" rtlCol="0">
            <a:spAutoFit/>
          </a:bodyPr>
          <a:lstStyle/>
          <a:p>
            <a:r>
              <a:rPr lang="en-US" dirty="0"/>
              <a:t>Massive power increase with wind speed</a:t>
            </a:r>
          </a:p>
          <a:p>
            <a:endParaRPr lang="en-US" dirty="0"/>
          </a:p>
          <a:p>
            <a:r>
              <a:rPr lang="en-US" dirty="0"/>
              <a:t>Alternator can’t handle this dynamic range</a:t>
            </a:r>
          </a:p>
          <a:p>
            <a:endParaRPr lang="en-US" dirty="0"/>
          </a:p>
          <a:p>
            <a:r>
              <a:rPr lang="en-US" dirty="0"/>
              <a:t>Design a turbine for optimum performance between 7 and 30 mph</a:t>
            </a:r>
          </a:p>
          <a:p>
            <a:endParaRPr lang="en-US" dirty="0"/>
          </a:p>
          <a:p>
            <a:r>
              <a:rPr lang="en-US" dirty="0"/>
              <a:t>Design to survive higher winds while still producing peak power</a:t>
            </a:r>
          </a:p>
          <a:p>
            <a:endParaRPr lang="en-US" dirty="0"/>
          </a:p>
          <a:p>
            <a:r>
              <a:rPr lang="en-US" dirty="0"/>
              <a:t>Options are:</a:t>
            </a:r>
          </a:p>
          <a:p>
            <a:r>
              <a:rPr lang="en-US" dirty="0"/>
              <a:t>Variable Pitch Blade: Tilt the blade (previous picture)</a:t>
            </a:r>
          </a:p>
          <a:p>
            <a:r>
              <a:rPr lang="en-US" dirty="0"/>
              <a:t> Tilt the entire turbine (old American west turbines)</a:t>
            </a:r>
          </a:p>
          <a:p>
            <a:endParaRPr lang="en-US" dirty="0"/>
          </a:p>
        </p:txBody>
      </p:sp>
      <p:pic>
        <p:nvPicPr>
          <p:cNvPr id="4" name="Picture 3"/>
          <p:cNvPicPr>
            <a:picLocks noChangeAspect="1"/>
          </p:cNvPicPr>
          <p:nvPr/>
        </p:nvPicPr>
        <p:blipFill>
          <a:blip r:embed="rId2"/>
          <a:stretch>
            <a:fillRect/>
          </a:stretch>
        </p:blipFill>
        <p:spPr>
          <a:xfrm>
            <a:off x="4778375" y="1111250"/>
            <a:ext cx="3821151" cy="3962400"/>
          </a:xfrm>
          <a:prstGeom prst="rect">
            <a:avLst/>
          </a:prstGeom>
        </p:spPr>
      </p:pic>
      <p:sp>
        <p:nvSpPr>
          <p:cNvPr id="5" name="Slide Number Placeholder 4"/>
          <p:cNvSpPr>
            <a:spLocks noGrp="1"/>
          </p:cNvSpPr>
          <p:nvPr>
            <p:ph type="sldNum" sz="quarter" idx="12"/>
          </p:nvPr>
        </p:nvSpPr>
        <p:spPr/>
        <p:txBody>
          <a:bodyPr/>
          <a:lstStyle/>
          <a:p>
            <a:fld id="{5191C6CD-A12B-E64C-9606-1A1B22521D2C}" type="slidenum">
              <a:rPr lang="en-US" smtClean="0"/>
              <a:t>45</a:t>
            </a:fld>
            <a:endParaRPr lang="en-US"/>
          </a:p>
        </p:txBody>
      </p:sp>
    </p:spTree>
    <p:extLst>
      <p:ext uri="{BB962C8B-B14F-4D97-AF65-F5344CB8AC3E}">
        <p14:creationId xmlns:p14="http://schemas.microsoft.com/office/powerpoint/2010/main" val="841411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46</a:t>
            </a:fld>
            <a:endParaRPr lang="en-US"/>
          </a:p>
        </p:txBody>
      </p:sp>
      <p:pic>
        <p:nvPicPr>
          <p:cNvPr id="4" name="Picture 3"/>
          <p:cNvPicPr>
            <a:picLocks noChangeAspect="1"/>
          </p:cNvPicPr>
          <p:nvPr/>
        </p:nvPicPr>
        <p:blipFill>
          <a:blip r:embed="rId2"/>
          <a:stretch>
            <a:fillRect/>
          </a:stretch>
        </p:blipFill>
        <p:spPr>
          <a:xfrm>
            <a:off x="1511300" y="0"/>
            <a:ext cx="6106438" cy="6858000"/>
          </a:xfrm>
          <a:prstGeom prst="rect">
            <a:avLst/>
          </a:prstGeom>
        </p:spPr>
      </p:pic>
      <p:sp>
        <p:nvSpPr>
          <p:cNvPr id="5" name="Rectangle 4"/>
          <p:cNvSpPr/>
          <p:nvPr/>
        </p:nvSpPr>
        <p:spPr>
          <a:xfrm>
            <a:off x="4771664" y="2212459"/>
            <a:ext cx="4372336" cy="369332"/>
          </a:xfrm>
          <a:prstGeom prst="rect">
            <a:avLst/>
          </a:prstGeom>
        </p:spPr>
        <p:txBody>
          <a:bodyPr wrap="none">
            <a:spAutoFit/>
          </a:bodyPr>
          <a:lstStyle/>
          <a:p>
            <a:r>
              <a:rPr lang="en-US" dirty="0"/>
              <a:t>http://</a:t>
            </a:r>
            <a:r>
              <a:rPr lang="en-US" dirty="0" err="1"/>
              <a:t>www.power-talk.net</a:t>
            </a:r>
            <a:r>
              <a:rPr lang="en-US" dirty="0"/>
              <a:t>/blade-</a:t>
            </a:r>
            <a:r>
              <a:rPr lang="en-US" dirty="0" err="1"/>
              <a:t>pitch.html</a:t>
            </a:r>
            <a:endParaRPr lang="en-US" dirty="0"/>
          </a:p>
        </p:txBody>
      </p:sp>
    </p:spTree>
    <p:extLst>
      <p:ext uri="{BB962C8B-B14F-4D97-AF65-F5344CB8AC3E}">
        <p14:creationId xmlns:p14="http://schemas.microsoft.com/office/powerpoint/2010/main" val="3798885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47</a:t>
            </a:fld>
            <a:endParaRPr lang="en-US"/>
          </a:p>
        </p:txBody>
      </p:sp>
      <p:pic>
        <p:nvPicPr>
          <p:cNvPr id="2" name="Picture 1"/>
          <p:cNvPicPr>
            <a:picLocks noChangeAspect="1"/>
          </p:cNvPicPr>
          <p:nvPr/>
        </p:nvPicPr>
        <p:blipFill>
          <a:blip r:embed="rId2"/>
          <a:stretch>
            <a:fillRect/>
          </a:stretch>
        </p:blipFill>
        <p:spPr>
          <a:xfrm>
            <a:off x="1435100" y="0"/>
            <a:ext cx="6251834" cy="6858000"/>
          </a:xfrm>
          <a:prstGeom prst="rect">
            <a:avLst/>
          </a:prstGeom>
        </p:spPr>
      </p:pic>
      <p:sp>
        <p:nvSpPr>
          <p:cNvPr id="6" name="Rectangle 5"/>
          <p:cNvSpPr/>
          <p:nvPr/>
        </p:nvSpPr>
        <p:spPr>
          <a:xfrm>
            <a:off x="4771664" y="2212459"/>
            <a:ext cx="4372336" cy="369332"/>
          </a:xfrm>
          <a:prstGeom prst="rect">
            <a:avLst/>
          </a:prstGeom>
        </p:spPr>
        <p:txBody>
          <a:bodyPr wrap="none">
            <a:spAutoFit/>
          </a:bodyPr>
          <a:lstStyle/>
          <a:p>
            <a:r>
              <a:rPr lang="en-US" dirty="0"/>
              <a:t>http://</a:t>
            </a:r>
            <a:r>
              <a:rPr lang="en-US" dirty="0" err="1"/>
              <a:t>www.power-talk.net</a:t>
            </a:r>
            <a:r>
              <a:rPr lang="en-US" dirty="0"/>
              <a:t>/blade-</a:t>
            </a:r>
            <a:r>
              <a:rPr lang="en-US" dirty="0" err="1"/>
              <a:t>pitch.html</a:t>
            </a:r>
            <a:endParaRPr lang="en-US" dirty="0"/>
          </a:p>
        </p:txBody>
      </p:sp>
    </p:spTree>
    <p:extLst>
      <p:ext uri="{BB962C8B-B14F-4D97-AF65-F5344CB8AC3E}">
        <p14:creationId xmlns:p14="http://schemas.microsoft.com/office/powerpoint/2010/main" val="3156819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48</a:t>
            </a:fld>
            <a:endParaRPr lang="en-US"/>
          </a:p>
        </p:txBody>
      </p:sp>
      <p:pic>
        <p:nvPicPr>
          <p:cNvPr id="4" name="Picture 3"/>
          <p:cNvPicPr>
            <a:picLocks noChangeAspect="1"/>
          </p:cNvPicPr>
          <p:nvPr/>
        </p:nvPicPr>
        <p:blipFill>
          <a:blip r:embed="rId2"/>
          <a:stretch>
            <a:fillRect/>
          </a:stretch>
        </p:blipFill>
        <p:spPr>
          <a:xfrm>
            <a:off x="1231900" y="228600"/>
            <a:ext cx="6667500" cy="6400800"/>
          </a:xfrm>
          <a:prstGeom prst="rect">
            <a:avLst/>
          </a:prstGeom>
        </p:spPr>
      </p:pic>
      <p:sp>
        <p:nvSpPr>
          <p:cNvPr id="7" name="Rectangle 6"/>
          <p:cNvSpPr/>
          <p:nvPr/>
        </p:nvSpPr>
        <p:spPr>
          <a:xfrm>
            <a:off x="4771664" y="2212459"/>
            <a:ext cx="4372336" cy="369332"/>
          </a:xfrm>
          <a:prstGeom prst="rect">
            <a:avLst/>
          </a:prstGeom>
        </p:spPr>
        <p:txBody>
          <a:bodyPr wrap="none">
            <a:spAutoFit/>
          </a:bodyPr>
          <a:lstStyle/>
          <a:p>
            <a:r>
              <a:rPr lang="en-US" dirty="0"/>
              <a:t>http://</a:t>
            </a:r>
            <a:r>
              <a:rPr lang="en-US" dirty="0" err="1"/>
              <a:t>www.power-talk.net</a:t>
            </a:r>
            <a:r>
              <a:rPr lang="en-US" dirty="0"/>
              <a:t>/blade-</a:t>
            </a:r>
            <a:r>
              <a:rPr lang="en-US" dirty="0" err="1"/>
              <a:t>pitch.html</a:t>
            </a:r>
            <a:endParaRPr lang="en-US" dirty="0"/>
          </a:p>
        </p:txBody>
      </p:sp>
    </p:spTree>
    <p:extLst>
      <p:ext uri="{BB962C8B-B14F-4D97-AF65-F5344CB8AC3E}">
        <p14:creationId xmlns:p14="http://schemas.microsoft.com/office/powerpoint/2010/main" val="1572578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400" y="1206500"/>
            <a:ext cx="7048500" cy="4445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49</a:t>
            </a:fld>
            <a:endParaRPr lang="en-US"/>
          </a:p>
        </p:txBody>
      </p:sp>
    </p:spTree>
    <p:extLst>
      <p:ext uri="{BB962C8B-B14F-4D97-AF65-F5344CB8AC3E}">
        <p14:creationId xmlns:p14="http://schemas.microsoft.com/office/powerpoint/2010/main" val="3457647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5</a:t>
            </a:fld>
            <a:endParaRPr lang="en-US"/>
          </a:p>
        </p:txBody>
      </p:sp>
      <p:pic>
        <p:nvPicPr>
          <p:cNvPr id="3" name="Picture 2">
            <a:extLst>
              <a:ext uri="{FF2B5EF4-FFF2-40B4-BE49-F238E27FC236}">
                <a16:creationId xmlns:a16="http://schemas.microsoft.com/office/drawing/2014/main" id="{35D4F729-2D14-CD4A-91C9-DB3102F0CD45}"/>
              </a:ext>
            </a:extLst>
          </p:cNvPr>
          <p:cNvPicPr>
            <a:picLocks noChangeAspect="1"/>
          </p:cNvPicPr>
          <p:nvPr/>
        </p:nvPicPr>
        <p:blipFill rotWithShape="1">
          <a:blip r:embed="rId2"/>
          <a:srcRect l="51187"/>
          <a:stretch/>
        </p:blipFill>
        <p:spPr>
          <a:xfrm>
            <a:off x="4680488" y="1169581"/>
            <a:ext cx="4463512" cy="4518837"/>
          </a:xfrm>
          <a:prstGeom prst="rect">
            <a:avLst/>
          </a:prstGeom>
        </p:spPr>
      </p:pic>
      <p:pic>
        <p:nvPicPr>
          <p:cNvPr id="4" name="Picture 3">
            <a:extLst>
              <a:ext uri="{FF2B5EF4-FFF2-40B4-BE49-F238E27FC236}">
                <a16:creationId xmlns:a16="http://schemas.microsoft.com/office/drawing/2014/main" id="{91FB5519-B936-CF4E-A186-973474A6E6C0}"/>
              </a:ext>
            </a:extLst>
          </p:cNvPr>
          <p:cNvPicPr>
            <a:picLocks noChangeAspect="1"/>
          </p:cNvPicPr>
          <p:nvPr/>
        </p:nvPicPr>
        <p:blipFill>
          <a:blip r:embed="rId3"/>
          <a:stretch>
            <a:fillRect/>
          </a:stretch>
        </p:blipFill>
        <p:spPr>
          <a:xfrm>
            <a:off x="337629" y="1169581"/>
            <a:ext cx="4234371" cy="4802162"/>
          </a:xfrm>
          <a:prstGeom prst="rect">
            <a:avLst/>
          </a:prstGeom>
        </p:spPr>
      </p:pic>
    </p:spTree>
    <p:extLst>
      <p:ext uri="{BB962C8B-B14F-4D97-AF65-F5344CB8AC3E}">
        <p14:creationId xmlns:p14="http://schemas.microsoft.com/office/powerpoint/2010/main" val="194323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6700" y="1397000"/>
            <a:ext cx="6057900" cy="40513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50</a:t>
            </a:fld>
            <a:endParaRPr lang="en-US"/>
          </a:p>
        </p:txBody>
      </p:sp>
    </p:spTree>
    <p:extLst>
      <p:ext uri="{BB962C8B-B14F-4D97-AF65-F5344CB8AC3E}">
        <p14:creationId xmlns:p14="http://schemas.microsoft.com/office/powerpoint/2010/main" val="3769914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900" y="1206500"/>
            <a:ext cx="6934200" cy="4445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51</a:t>
            </a:fld>
            <a:endParaRPr lang="en-US"/>
          </a:p>
        </p:txBody>
      </p:sp>
    </p:spTree>
    <p:extLst>
      <p:ext uri="{BB962C8B-B14F-4D97-AF65-F5344CB8AC3E}">
        <p14:creationId xmlns:p14="http://schemas.microsoft.com/office/powerpoint/2010/main" val="3511038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8700" y="1092200"/>
            <a:ext cx="7073900" cy="46736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52</a:t>
            </a:fld>
            <a:endParaRPr lang="en-US"/>
          </a:p>
        </p:txBody>
      </p:sp>
    </p:spTree>
    <p:extLst>
      <p:ext uri="{BB962C8B-B14F-4D97-AF65-F5344CB8AC3E}">
        <p14:creationId xmlns:p14="http://schemas.microsoft.com/office/powerpoint/2010/main" val="720776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4100" y="1536700"/>
            <a:ext cx="7023100" cy="37719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53</a:t>
            </a:fld>
            <a:endParaRPr lang="en-US"/>
          </a:p>
        </p:txBody>
      </p:sp>
      <p:sp>
        <p:nvSpPr>
          <p:cNvPr id="4" name="TextBox 3">
            <a:extLst>
              <a:ext uri="{FF2B5EF4-FFF2-40B4-BE49-F238E27FC236}">
                <a16:creationId xmlns:a16="http://schemas.microsoft.com/office/drawing/2014/main" id="{5D24EC95-C005-6F48-ACE6-2BB9DA6360E7}"/>
              </a:ext>
            </a:extLst>
          </p:cNvPr>
          <p:cNvSpPr txBox="1"/>
          <p:nvPr/>
        </p:nvSpPr>
        <p:spPr>
          <a:xfrm>
            <a:off x="5770039" y="366494"/>
            <a:ext cx="2916761" cy="646331"/>
          </a:xfrm>
          <a:prstGeom prst="rect">
            <a:avLst/>
          </a:prstGeom>
          <a:noFill/>
        </p:spPr>
        <p:txBody>
          <a:bodyPr wrap="none" rtlCol="0">
            <a:spAutoFit/>
          </a:bodyPr>
          <a:lstStyle/>
          <a:p>
            <a:r>
              <a:rPr lang="en-US" dirty="0"/>
              <a:t>Power Coefficient</a:t>
            </a:r>
          </a:p>
          <a:p>
            <a:r>
              <a:rPr lang="en-US" dirty="0"/>
              <a:t>Electrical Power/Wind Power</a:t>
            </a:r>
          </a:p>
        </p:txBody>
      </p:sp>
    </p:spTree>
    <p:extLst>
      <p:ext uri="{BB962C8B-B14F-4D97-AF65-F5344CB8AC3E}">
        <p14:creationId xmlns:p14="http://schemas.microsoft.com/office/powerpoint/2010/main" val="3052753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0" y="1968500"/>
            <a:ext cx="6477000" cy="2921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54</a:t>
            </a:fld>
            <a:endParaRPr lang="en-US"/>
          </a:p>
        </p:txBody>
      </p:sp>
    </p:spTree>
    <p:extLst>
      <p:ext uri="{BB962C8B-B14F-4D97-AF65-F5344CB8AC3E}">
        <p14:creationId xmlns:p14="http://schemas.microsoft.com/office/powerpoint/2010/main" val="175553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55</a:t>
            </a:fld>
            <a:endParaRPr lang="en-US"/>
          </a:p>
        </p:txBody>
      </p:sp>
      <p:sp>
        <p:nvSpPr>
          <p:cNvPr id="4" name="TextBox 3"/>
          <p:cNvSpPr txBox="1"/>
          <p:nvPr/>
        </p:nvSpPr>
        <p:spPr>
          <a:xfrm>
            <a:off x="2296583" y="2772833"/>
            <a:ext cx="5677756" cy="1477328"/>
          </a:xfrm>
          <a:prstGeom prst="rect">
            <a:avLst/>
          </a:prstGeom>
          <a:noFill/>
        </p:spPr>
        <p:txBody>
          <a:bodyPr wrap="none" rtlCol="0">
            <a:spAutoFit/>
          </a:bodyPr>
          <a:lstStyle/>
          <a:p>
            <a:r>
              <a:rPr lang="en-US" b="1" dirty="0"/>
              <a:t>Construction of a Large Wind Turbine on Land</a:t>
            </a:r>
          </a:p>
          <a:p>
            <a:endParaRPr lang="en-US" b="1" dirty="0"/>
          </a:p>
          <a:p>
            <a:r>
              <a:rPr lang="en-US" i="1" dirty="0"/>
              <a:t>This is generally done by power companies like Duke</a:t>
            </a:r>
          </a:p>
          <a:p>
            <a:r>
              <a:rPr lang="en-US" i="1" dirty="0"/>
              <a:t>So Chemical Engineers often become involved in managing </a:t>
            </a:r>
          </a:p>
          <a:p>
            <a:r>
              <a:rPr lang="en-US" i="1" dirty="0"/>
              <a:t>These large scale power production projects</a:t>
            </a:r>
          </a:p>
        </p:txBody>
      </p:sp>
    </p:spTree>
    <p:extLst>
      <p:ext uri="{BB962C8B-B14F-4D97-AF65-F5344CB8AC3E}">
        <p14:creationId xmlns:p14="http://schemas.microsoft.com/office/powerpoint/2010/main" val="1307007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56</a:t>
            </a:fld>
            <a:endParaRPr lang="en-US"/>
          </a:p>
        </p:txBody>
      </p:sp>
      <p:sp>
        <p:nvSpPr>
          <p:cNvPr id="5" name="TextBox 4">
            <a:extLst>
              <a:ext uri="{FF2B5EF4-FFF2-40B4-BE49-F238E27FC236}">
                <a16:creationId xmlns:a16="http://schemas.microsoft.com/office/drawing/2014/main" id="{CEC23167-6299-FC49-8687-B418539DA39B}"/>
              </a:ext>
            </a:extLst>
          </p:cNvPr>
          <p:cNvSpPr txBox="1"/>
          <p:nvPr/>
        </p:nvSpPr>
        <p:spPr>
          <a:xfrm>
            <a:off x="2973937" y="179461"/>
            <a:ext cx="3860288" cy="461665"/>
          </a:xfrm>
          <a:prstGeom prst="rect">
            <a:avLst/>
          </a:prstGeom>
          <a:noFill/>
        </p:spPr>
        <p:txBody>
          <a:bodyPr wrap="none" rtlCol="0">
            <a:spAutoFit/>
          </a:bodyPr>
          <a:lstStyle/>
          <a:p>
            <a:r>
              <a:rPr lang="en-US" sz="2400" b="1" dirty="0"/>
              <a:t>Components of A Wind Farm</a:t>
            </a:r>
          </a:p>
        </p:txBody>
      </p:sp>
      <p:pic>
        <p:nvPicPr>
          <p:cNvPr id="6" name="Picture 5">
            <a:extLst>
              <a:ext uri="{FF2B5EF4-FFF2-40B4-BE49-F238E27FC236}">
                <a16:creationId xmlns:a16="http://schemas.microsoft.com/office/drawing/2014/main" id="{D31D0BB0-3DFC-F246-9B05-51752E2DD600}"/>
              </a:ext>
            </a:extLst>
          </p:cNvPr>
          <p:cNvPicPr>
            <a:picLocks noChangeAspect="1"/>
          </p:cNvPicPr>
          <p:nvPr/>
        </p:nvPicPr>
        <p:blipFill>
          <a:blip r:embed="rId2"/>
          <a:stretch>
            <a:fillRect/>
          </a:stretch>
        </p:blipFill>
        <p:spPr>
          <a:xfrm>
            <a:off x="0" y="1009442"/>
            <a:ext cx="9144000" cy="5437322"/>
          </a:xfrm>
          <a:prstGeom prst="rect">
            <a:avLst/>
          </a:prstGeom>
        </p:spPr>
      </p:pic>
    </p:spTree>
    <p:extLst>
      <p:ext uri="{BB962C8B-B14F-4D97-AF65-F5344CB8AC3E}">
        <p14:creationId xmlns:p14="http://schemas.microsoft.com/office/powerpoint/2010/main" val="402524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57</a:t>
            </a:fld>
            <a:endParaRPr lang="en-US"/>
          </a:p>
        </p:txBody>
      </p:sp>
      <p:sp>
        <p:nvSpPr>
          <p:cNvPr id="5" name="TextBox 4">
            <a:extLst>
              <a:ext uri="{FF2B5EF4-FFF2-40B4-BE49-F238E27FC236}">
                <a16:creationId xmlns:a16="http://schemas.microsoft.com/office/drawing/2014/main" id="{CEC23167-6299-FC49-8687-B418539DA39B}"/>
              </a:ext>
            </a:extLst>
          </p:cNvPr>
          <p:cNvSpPr txBox="1"/>
          <p:nvPr/>
        </p:nvSpPr>
        <p:spPr>
          <a:xfrm>
            <a:off x="2973937" y="179461"/>
            <a:ext cx="3860288" cy="461665"/>
          </a:xfrm>
          <a:prstGeom prst="rect">
            <a:avLst/>
          </a:prstGeom>
          <a:noFill/>
        </p:spPr>
        <p:txBody>
          <a:bodyPr wrap="none" rtlCol="0">
            <a:spAutoFit/>
          </a:bodyPr>
          <a:lstStyle/>
          <a:p>
            <a:r>
              <a:rPr lang="en-US" sz="2400" b="1" dirty="0"/>
              <a:t>Components of A Wind Farm</a:t>
            </a:r>
          </a:p>
        </p:txBody>
      </p:sp>
      <p:sp>
        <p:nvSpPr>
          <p:cNvPr id="2" name="Rectangle 1">
            <a:extLst>
              <a:ext uri="{FF2B5EF4-FFF2-40B4-BE49-F238E27FC236}">
                <a16:creationId xmlns:a16="http://schemas.microsoft.com/office/drawing/2014/main" id="{53FBD52A-5FD1-A042-A050-EB4A0451696F}"/>
              </a:ext>
            </a:extLst>
          </p:cNvPr>
          <p:cNvSpPr/>
          <p:nvPr/>
        </p:nvSpPr>
        <p:spPr>
          <a:xfrm>
            <a:off x="452929" y="719832"/>
            <a:ext cx="8323602" cy="6001643"/>
          </a:xfrm>
          <a:prstGeom prst="rect">
            <a:avLst/>
          </a:prstGeom>
        </p:spPr>
        <p:txBody>
          <a:bodyPr wrap="square">
            <a:spAutoFit/>
          </a:bodyPr>
          <a:lstStyle/>
          <a:p>
            <a:r>
              <a:rPr lang="en-US" sz="1600" dirty="0">
                <a:latin typeface="GothamNarrow"/>
              </a:rPr>
              <a:t>Nacelle: the box located on the top of the tower, made of fiberglass, that contains approximately 8,000 subcomponents and connects them to the rotor. The size and weight of the nacelle vary depending on capacity (75 </a:t>
            </a:r>
            <a:r>
              <a:rPr lang="en-US" sz="1600" dirty="0" err="1">
                <a:latin typeface="GothamNarrow"/>
              </a:rPr>
              <a:t>tonnes</a:t>
            </a:r>
            <a:r>
              <a:rPr lang="en-US" sz="1600" dirty="0">
                <a:latin typeface="GothamNarrow"/>
              </a:rPr>
              <a:t> for a 2 megawatt (MW) turbine). </a:t>
            </a:r>
            <a:endParaRPr lang="en-US" sz="1600" dirty="0"/>
          </a:p>
          <a:p>
            <a:r>
              <a:rPr lang="en-US" sz="1600" dirty="0">
                <a:latin typeface="GothamNarrow"/>
              </a:rPr>
              <a:t>•Rotor and blades: the rotor is typically composed of three rotor blades, the rotor </a:t>
            </a:r>
            <a:endParaRPr lang="en-US" sz="1600" dirty="0"/>
          </a:p>
          <a:p>
            <a:r>
              <a:rPr lang="en-US" sz="1600" dirty="0">
                <a:latin typeface="GothamNarrow"/>
              </a:rPr>
              <a:t>hub that holds the blades in position as they turn and a pitch mechanism that allows the blade to rotate in the direction of the wind, </a:t>
            </a:r>
            <a:r>
              <a:rPr lang="en-US" sz="1600" dirty="0" err="1">
                <a:latin typeface="GothamNarrow"/>
              </a:rPr>
              <a:t>maximising</a:t>
            </a:r>
            <a:r>
              <a:rPr lang="en-US" sz="1600" dirty="0">
                <a:latin typeface="GothamNarrow"/>
              </a:rPr>
              <a:t> its capacity to harness wind. </a:t>
            </a:r>
            <a:endParaRPr lang="en-US" sz="1600" dirty="0"/>
          </a:p>
          <a:p>
            <a:r>
              <a:rPr lang="en-US" sz="1600" dirty="0">
                <a:latin typeface="GothamNarrow"/>
              </a:rPr>
              <a:t>• Tower: the nacelle is mounted on the top of a high tower that allows using the best winds and avoiding obstacles. Towers for large wind turbines may be either tubular steel towers, concrete towers, or lattice towers. </a:t>
            </a:r>
          </a:p>
          <a:p>
            <a:r>
              <a:rPr lang="en-US" sz="1600" dirty="0"/>
              <a:t>In addition to the wind turbine, other components are needed to install and operate a wind farm, such as the following:</a:t>
            </a:r>
            <a:br>
              <a:rPr lang="en-US" sz="1600" dirty="0"/>
            </a:br>
            <a:r>
              <a:rPr lang="en-US" sz="1600" dirty="0"/>
              <a:t>•Transformers to increase the voltage of the </a:t>
            </a:r>
          </a:p>
          <a:p>
            <a:r>
              <a:rPr lang="en-US" sz="1600" dirty="0"/>
              <a:t>electricity generated. The system inverters generate power output at approximately 480 volts. Electricity grids operate usually in kilovolts. </a:t>
            </a:r>
          </a:p>
          <a:p>
            <a:r>
              <a:rPr lang="en-US" sz="1600" dirty="0"/>
              <a:t>Capacitors to adjust the power factor and reduce the reactive energy generated. </a:t>
            </a:r>
          </a:p>
          <a:p>
            <a:r>
              <a:rPr lang="en-US" sz="1600" dirty="0"/>
              <a:t>The electric installation requires cables to connect wind turbines to the inverters, transformers and grid. The installation includes </a:t>
            </a:r>
          </a:p>
          <a:p>
            <a:r>
              <a:rPr lang="en-US" sz="1600" dirty="0"/>
              <a:t>contactors, circuit breakers and bypass contactors. </a:t>
            </a:r>
          </a:p>
          <a:p>
            <a:r>
              <a:rPr lang="en-US" sz="1600" dirty="0"/>
              <a:t>• Control equipment compromising microprocessor control, feeding source, heat resistors and coils. </a:t>
            </a:r>
          </a:p>
          <a:p>
            <a:r>
              <a:rPr lang="en-US" sz="1600" dirty="0"/>
              <a:t>• Electric protection equipment with relays and contactors of auxiliary or protection elements. </a:t>
            </a:r>
          </a:p>
          <a:p>
            <a:r>
              <a:rPr lang="en-US" sz="1600" dirty="0"/>
              <a:t>• Metering equipment to measure and control the quantity of electricity produced and supplied to the grid, and the reactive power. </a:t>
            </a:r>
          </a:p>
          <a:p>
            <a:endParaRPr lang="en-US" sz="1600" dirty="0"/>
          </a:p>
        </p:txBody>
      </p:sp>
    </p:spTree>
    <p:extLst>
      <p:ext uri="{BB962C8B-B14F-4D97-AF65-F5344CB8AC3E}">
        <p14:creationId xmlns:p14="http://schemas.microsoft.com/office/powerpoint/2010/main" val="1121238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58</a:t>
            </a:fld>
            <a:endParaRPr lang="en-US"/>
          </a:p>
        </p:txBody>
      </p:sp>
      <p:pic>
        <p:nvPicPr>
          <p:cNvPr id="4" name="Picture 3">
            <a:extLst>
              <a:ext uri="{FF2B5EF4-FFF2-40B4-BE49-F238E27FC236}">
                <a16:creationId xmlns:a16="http://schemas.microsoft.com/office/drawing/2014/main" id="{395C29DC-4F00-D547-8AC0-54946F26403C}"/>
              </a:ext>
            </a:extLst>
          </p:cNvPr>
          <p:cNvPicPr>
            <a:picLocks noChangeAspect="1"/>
          </p:cNvPicPr>
          <p:nvPr/>
        </p:nvPicPr>
        <p:blipFill>
          <a:blip r:embed="rId2"/>
          <a:stretch>
            <a:fillRect/>
          </a:stretch>
        </p:blipFill>
        <p:spPr>
          <a:xfrm>
            <a:off x="1416288" y="0"/>
            <a:ext cx="6311423" cy="6858000"/>
          </a:xfrm>
          <a:prstGeom prst="rect">
            <a:avLst/>
          </a:prstGeom>
        </p:spPr>
      </p:pic>
    </p:spTree>
    <p:extLst>
      <p:ext uri="{BB962C8B-B14F-4D97-AF65-F5344CB8AC3E}">
        <p14:creationId xmlns:p14="http://schemas.microsoft.com/office/powerpoint/2010/main" val="3732852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59</a:t>
            </a:fld>
            <a:endParaRPr lang="en-US"/>
          </a:p>
        </p:txBody>
      </p:sp>
      <p:pic>
        <p:nvPicPr>
          <p:cNvPr id="2" name="Picture 1">
            <a:extLst>
              <a:ext uri="{FF2B5EF4-FFF2-40B4-BE49-F238E27FC236}">
                <a16:creationId xmlns:a16="http://schemas.microsoft.com/office/drawing/2014/main" id="{CC0B2F97-EB25-FA4C-9FF7-A35C022AA09E}"/>
              </a:ext>
            </a:extLst>
          </p:cNvPr>
          <p:cNvPicPr>
            <a:picLocks noChangeAspect="1"/>
          </p:cNvPicPr>
          <p:nvPr/>
        </p:nvPicPr>
        <p:blipFill>
          <a:blip r:embed="rId2"/>
          <a:stretch>
            <a:fillRect/>
          </a:stretch>
        </p:blipFill>
        <p:spPr>
          <a:xfrm>
            <a:off x="730250" y="812800"/>
            <a:ext cx="7683500" cy="5232400"/>
          </a:xfrm>
          <a:prstGeom prst="rect">
            <a:avLst/>
          </a:prstGeom>
        </p:spPr>
      </p:pic>
    </p:spTree>
    <p:extLst>
      <p:ext uri="{BB962C8B-B14F-4D97-AF65-F5344CB8AC3E}">
        <p14:creationId xmlns:p14="http://schemas.microsoft.com/office/powerpoint/2010/main" val="415215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6</a:t>
            </a:fld>
            <a:endParaRPr lang="en-US"/>
          </a:p>
        </p:txBody>
      </p:sp>
      <p:pic>
        <p:nvPicPr>
          <p:cNvPr id="3" name="Picture 2"/>
          <p:cNvPicPr>
            <a:picLocks noChangeAspect="1"/>
          </p:cNvPicPr>
          <p:nvPr/>
        </p:nvPicPr>
        <p:blipFill>
          <a:blip r:embed="rId2"/>
          <a:stretch>
            <a:fillRect/>
          </a:stretch>
        </p:blipFill>
        <p:spPr>
          <a:xfrm>
            <a:off x="12700" y="0"/>
            <a:ext cx="9115335" cy="6858000"/>
          </a:xfrm>
          <a:prstGeom prst="rect">
            <a:avLst/>
          </a:prstGeom>
        </p:spPr>
      </p:pic>
    </p:spTree>
    <p:extLst>
      <p:ext uri="{BB962C8B-B14F-4D97-AF65-F5344CB8AC3E}">
        <p14:creationId xmlns:p14="http://schemas.microsoft.com/office/powerpoint/2010/main" val="1777271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60</a:t>
            </a:fld>
            <a:endParaRPr lang="en-US"/>
          </a:p>
        </p:txBody>
      </p:sp>
      <p:pic>
        <p:nvPicPr>
          <p:cNvPr id="2" name="Picture 1">
            <a:extLst>
              <a:ext uri="{FF2B5EF4-FFF2-40B4-BE49-F238E27FC236}">
                <a16:creationId xmlns:a16="http://schemas.microsoft.com/office/drawing/2014/main" id="{C446F0FE-D570-7246-A4E5-BCB8D4A6C76B}"/>
              </a:ext>
            </a:extLst>
          </p:cNvPr>
          <p:cNvPicPr>
            <a:picLocks noChangeAspect="1"/>
          </p:cNvPicPr>
          <p:nvPr/>
        </p:nvPicPr>
        <p:blipFill>
          <a:blip r:embed="rId2"/>
          <a:stretch>
            <a:fillRect/>
          </a:stretch>
        </p:blipFill>
        <p:spPr>
          <a:xfrm>
            <a:off x="1028700" y="869950"/>
            <a:ext cx="7086600" cy="5118100"/>
          </a:xfrm>
          <a:prstGeom prst="rect">
            <a:avLst/>
          </a:prstGeom>
        </p:spPr>
      </p:pic>
    </p:spTree>
    <p:extLst>
      <p:ext uri="{BB962C8B-B14F-4D97-AF65-F5344CB8AC3E}">
        <p14:creationId xmlns:p14="http://schemas.microsoft.com/office/powerpoint/2010/main" val="3818553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61</a:t>
            </a:fld>
            <a:endParaRPr lang="en-US"/>
          </a:p>
        </p:txBody>
      </p:sp>
      <p:pic>
        <p:nvPicPr>
          <p:cNvPr id="2" name="Picture 1">
            <a:extLst>
              <a:ext uri="{FF2B5EF4-FFF2-40B4-BE49-F238E27FC236}">
                <a16:creationId xmlns:a16="http://schemas.microsoft.com/office/drawing/2014/main" id="{E1BC76F9-FF62-9A46-9C21-0D67002574AC}"/>
              </a:ext>
            </a:extLst>
          </p:cNvPr>
          <p:cNvPicPr>
            <a:picLocks noChangeAspect="1"/>
          </p:cNvPicPr>
          <p:nvPr/>
        </p:nvPicPr>
        <p:blipFill>
          <a:blip r:embed="rId2"/>
          <a:stretch>
            <a:fillRect/>
          </a:stretch>
        </p:blipFill>
        <p:spPr>
          <a:xfrm>
            <a:off x="0" y="1340654"/>
            <a:ext cx="9144000" cy="4176692"/>
          </a:xfrm>
          <a:prstGeom prst="rect">
            <a:avLst/>
          </a:prstGeom>
        </p:spPr>
      </p:pic>
    </p:spTree>
    <p:extLst>
      <p:ext uri="{BB962C8B-B14F-4D97-AF65-F5344CB8AC3E}">
        <p14:creationId xmlns:p14="http://schemas.microsoft.com/office/powerpoint/2010/main" val="4078978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62</a:t>
            </a:fld>
            <a:endParaRPr lang="en-US"/>
          </a:p>
        </p:txBody>
      </p:sp>
      <p:pic>
        <p:nvPicPr>
          <p:cNvPr id="2" name="Picture 1">
            <a:extLst>
              <a:ext uri="{FF2B5EF4-FFF2-40B4-BE49-F238E27FC236}">
                <a16:creationId xmlns:a16="http://schemas.microsoft.com/office/drawing/2014/main" id="{6A472C86-2C9A-214D-A407-41015C396B72}"/>
              </a:ext>
            </a:extLst>
          </p:cNvPr>
          <p:cNvPicPr>
            <a:picLocks noChangeAspect="1"/>
          </p:cNvPicPr>
          <p:nvPr/>
        </p:nvPicPr>
        <p:blipFill>
          <a:blip r:embed="rId2"/>
          <a:stretch>
            <a:fillRect/>
          </a:stretch>
        </p:blipFill>
        <p:spPr>
          <a:xfrm>
            <a:off x="0" y="825712"/>
            <a:ext cx="9144000" cy="5206575"/>
          </a:xfrm>
          <a:prstGeom prst="rect">
            <a:avLst/>
          </a:prstGeom>
        </p:spPr>
      </p:pic>
    </p:spTree>
    <p:extLst>
      <p:ext uri="{BB962C8B-B14F-4D97-AF65-F5344CB8AC3E}">
        <p14:creationId xmlns:p14="http://schemas.microsoft.com/office/powerpoint/2010/main" val="823912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63</a:t>
            </a:fld>
            <a:endParaRPr lang="en-US"/>
          </a:p>
        </p:txBody>
      </p:sp>
      <p:pic>
        <p:nvPicPr>
          <p:cNvPr id="2" name="Picture 1">
            <a:extLst>
              <a:ext uri="{FF2B5EF4-FFF2-40B4-BE49-F238E27FC236}">
                <a16:creationId xmlns:a16="http://schemas.microsoft.com/office/drawing/2014/main" id="{7EBE054F-4906-894B-9D04-C0A2A933A5B1}"/>
              </a:ext>
            </a:extLst>
          </p:cNvPr>
          <p:cNvPicPr>
            <a:picLocks noChangeAspect="1"/>
          </p:cNvPicPr>
          <p:nvPr/>
        </p:nvPicPr>
        <p:blipFill>
          <a:blip r:embed="rId2"/>
          <a:stretch>
            <a:fillRect/>
          </a:stretch>
        </p:blipFill>
        <p:spPr>
          <a:xfrm>
            <a:off x="480630" y="0"/>
            <a:ext cx="8182739" cy="6858000"/>
          </a:xfrm>
          <a:prstGeom prst="rect">
            <a:avLst/>
          </a:prstGeom>
        </p:spPr>
      </p:pic>
    </p:spTree>
    <p:extLst>
      <p:ext uri="{BB962C8B-B14F-4D97-AF65-F5344CB8AC3E}">
        <p14:creationId xmlns:p14="http://schemas.microsoft.com/office/powerpoint/2010/main" val="772516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64</a:t>
            </a:fld>
            <a:endParaRPr lang="en-US"/>
          </a:p>
        </p:txBody>
      </p:sp>
      <p:pic>
        <p:nvPicPr>
          <p:cNvPr id="2" name="Picture 1">
            <a:extLst>
              <a:ext uri="{FF2B5EF4-FFF2-40B4-BE49-F238E27FC236}">
                <a16:creationId xmlns:a16="http://schemas.microsoft.com/office/drawing/2014/main" id="{24C7BA3E-D301-0D46-931E-64B36F3A70A6}"/>
              </a:ext>
            </a:extLst>
          </p:cNvPr>
          <p:cNvPicPr>
            <a:picLocks noChangeAspect="1"/>
          </p:cNvPicPr>
          <p:nvPr/>
        </p:nvPicPr>
        <p:blipFill>
          <a:blip r:embed="rId2"/>
          <a:stretch>
            <a:fillRect/>
          </a:stretch>
        </p:blipFill>
        <p:spPr>
          <a:xfrm>
            <a:off x="0" y="51897"/>
            <a:ext cx="9144000" cy="6754206"/>
          </a:xfrm>
          <a:prstGeom prst="rect">
            <a:avLst/>
          </a:prstGeom>
        </p:spPr>
      </p:pic>
    </p:spTree>
    <p:extLst>
      <p:ext uri="{BB962C8B-B14F-4D97-AF65-F5344CB8AC3E}">
        <p14:creationId xmlns:p14="http://schemas.microsoft.com/office/powerpoint/2010/main" val="3566379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65</a:t>
            </a:fld>
            <a:endParaRPr lang="en-US"/>
          </a:p>
        </p:txBody>
      </p:sp>
      <p:pic>
        <p:nvPicPr>
          <p:cNvPr id="2" name="Picture 1">
            <a:extLst>
              <a:ext uri="{FF2B5EF4-FFF2-40B4-BE49-F238E27FC236}">
                <a16:creationId xmlns:a16="http://schemas.microsoft.com/office/drawing/2014/main" id="{0F01963F-1C61-5D42-9F71-B70DF2DFBD76}"/>
              </a:ext>
            </a:extLst>
          </p:cNvPr>
          <p:cNvPicPr>
            <a:picLocks noChangeAspect="1"/>
          </p:cNvPicPr>
          <p:nvPr/>
        </p:nvPicPr>
        <p:blipFill>
          <a:blip r:embed="rId2"/>
          <a:stretch>
            <a:fillRect/>
          </a:stretch>
        </p:blipFill>
        <p:spPr>
          <a:xfrm>
            <a:off x="0" y="676308"/>
            <a:ext cx="9144000" cy="5505384"/>
          </a:xfrm>
          <a:prstGeom prst="rect">
            <a:avLst/>
          </a:prstGeom>
        </p:spPr>
      </p:pic>
    </p:spTree>
    <p:extLst>
      <p:ext uri="{BB962C8B-B14F-4D97-AF65-F5344CB8AC3E}">
        <p14:creationId xmlns:p14="http://schemas.microsoft.com/office/powerpoint/2010/main" val="1743843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66</a:t>
            </a:fld>
            <a:endParaRPr lang="en-US"/>
          </a:p>
        </p:txBody>
      </p:sp>
      <p:pic>
        <p:nvPicPr>
          <p:cNvPr id="2" name="Picture 1">
            <a:extLst>
              <a:ext uri="{FF2B5EF4-FFF2-40B4-BE49-F238E27FC236}">
                <a16:creationId xmlns:a16="http://schemas.microsoft.com/office/drawing/2014/main" id="{BFB9A08C-44E9-7F4F-9F75-19407835FF42}"/>
              </a:ext>
            </a:extLst>
          </p:cNvPr>
          <p:cNvPicPr>
            <a:picLocks noChangeAspect="1"/>
          </p:cNvPicPr>
          <p:nvPr/>
        </p:nvPicPr>
        <p:blipFill>
          <a:blip r:embed="rId2"/>
          <a:stretch>
            <a:fillRect/>
          </a:stretch>
        </p:blipFill>
        <p:spPr>
          <a:xfrm>
            <a:off x="0" y="47252"/>
            <a:ext cx="9144000" cy="6763495"/>
          </a:xfrm>
          <a:prstGeom prst="rect">
            <a:avLst/>
          </a:prstGeom>
        </p:spPr>
      </p:pic>
    </p:spTree>
    <p:extLst>
      <p:ext uri="{BB962C8B-B14F-4D97-AF65-F5344CB8AC3E}">
        <p14:creationId xmlns:p14="http://schemas.microsoft.com/office/powerpoint/2010/main" val="3771130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67</a:t>
            </a:fld>
            <a:endParaRPr lang="en-US"/>
          </a:p>
        </p:txBody>
      </p:sp>
      <p:pic>
        <p:nvPicPr>
          <p:cNvPr id="2" name="Picture 1">
            <a:extLst>
              <a:ext uri="{FF2B5EF4-FFF2-40B4-BE49-F238E27FC236}">
                <a16:creationId xmlns:a16="http://schemas.microsoft.com/office/drawing/2014/main" id="{4995B42D-D161-9A43-9C90-471689779AAD}"/>
              </a:ext>
            </a:extLst>
          </p:cNvPr>
          <p:cNvPicPr>
            <a:picLocks noChangeAspect="1"/>
          </p:cNvPicPr>
          <p:nvPr/>
        </p:nvPicPr>
        <p:blipFill>
          <a:blip r:embed="rId2"/>
          <a:stretch>
            <a:fillRect/>
          </a:stretch>
        </p:blipFill>
        <p:spPr>
          <a:xfrm>
            <a:off x="0" y="834314"/>
            <a:ext cx="9144000" cy="5189371"/>
          </a:xfrm>
          <a:prstGeom prst="rect">
            <a:avLst/>
          </a:prstGeom>
        </p:spPr>
      </p:pic>
    </p:spTree>
    <p:extLst>
      <p:ext uri="{BB962C8B-B14F-4D97-AF65-F5344CB8AC3E}">
        <p14:creationId xmlns:p14="http://schemas.microsoft.com/office/powerpoint/2010/main" val="4038298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68</a:t>
            </a:fld>
            <a:endParaRPr lang="en-US"/>
          </a:p>
        </p:txBody>
      </p:sp>
      <p:pic>
        <p:nvPicPr>
          <p:cNvPr id="2" name="Picture 1">
            <a:extLst>
              <a:ext uri="{FF2B5EF4-FFF2-40B4-BE49-F238E27FC236}">
                <a16:creationId xmlns:a16="http://schemas.microsoft.com/office/drawing/2014/main" id="{6C1FE6DF-7D1F-104F-B8F1-BD8ECD0D0D48}"/>
              </a:ext>
            </a:extLst>
          </p:cNvPr>
          <p:cNvPicPr>
            <a:picLocks noChangeAspect="1"/>
          </p:cNvPicPr>
          <p:nvPr/>
        </p:nvPicPr>
        <p:blipFill>
          <a:blip r:embed="rId2"/>
          <a:stretch>
            <a:fillRect/>
          </a:stretch>
        </p:blipFill>
        <p:spPr>
          <a:xfrm>
            <a:off x="0" y="389401"/>
            <a:ext cx="9144000" cy="6079197"/>
          </a:xfrm>
          <a:prstGeom prst="rect">
            <a:avLst/>
          </a:prstGeom>
        </p:spPr>
      </p:pic>
    </p:spTree>
    <p:extLst>
      <p:ext uri="{BB962C8B-B14F-4D97-AF65-F5344CB8AC3E}">
        <p14:creationId xmlns:p14="http://schemas.microsoft.com/office/powerpoint/2010/main" val="3613304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69</a:t>
            </a:fld>
            <a:endParaRPr lang="en-US"/>
          </a:p>
        </p:txBody>
      </p:sp>
      <p:pic>
        <p:nvPicPr>
          <p:cNvPr id="2" name="Picture 1">
            <a:extLst>
              <a:ext uri="{FF2B5EF4-FFF2-40B4-BE49-F238E27FC236}">
                <a16:creationId xmlns:a16="http://schemas.microsoft.com/office/drawing/2014/main" id="{E4859F8D-5ABE-C246-9C0A-41DAB8F26D02}"/>
              </a:ext>
            </a:extLst>
          </p:cNvPr>
          <p:cNvPicPr>
            <a:picLocks noChangeAspect="1"/>
          </p:cNvPicPr>
          <p:nvPr/>
        </p:nvPicPr>
        <p:blipFill>
          <a:blip r:embed="rId2"/>
          <a:stretch>
            <a:fillRect/>
          </a:stretch>
        </p:blipFill>
        <p:spPr>
          <a:xfrm>
            <a:off x="359749" y="0"/>
            <a:ext cx="8424502" cy="6858000"/>
          </a:xfrm>
          <a:prstGeom prst="rect">
            <a:avLst/>
          </a:prstGeom>
        </p:spPr>
      </p:pic>
    </p:spTree>
    <p:extLst>
      <p:ext uri="{BB962C8B-B14F-4D97-AF65-F5344CB8AC3E}">
        <p14:creationId xmlns:p14="http://schemas.microsoft.com/office/powerpoint/2010/main" val="266945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7</a:t>
            </a:fld>
            <a:endParaRPr lang="en-US"/>
          </a:p>
        </p:txBody>
      </p:sp>
      <p:pic>
        <p:nvPicPr>
          <p:cNvPr id="3" name="Picture 2"/>
          <p:cNvPicPr>
            <a:picLocks noChangeAspect="1"/>
          </p:cNvPicPr>
          <p:nvPr/>
        </p:nvPicPr>
        <p:blipFill>
          <a:blip r:embed="rId2"/>
          <a:stretch>
            <a:fillRect/>
          </a:stretch>
        </p:blipFill>
        <p:spPr>
          <a:xfrm>
            <a:off x="1" y="1478422"/>
            <a:ext cx="4321737" cy="3251496"/>
          </a:xfrm>
          <a:prstGeom prst="rect">
            <a:avLst/>
          </a:prstGeom>
        </p:spPr>
      </p:pic>
      <p:pic>
        <p:nvPicPr>
          <p:cNvPr id="4" name="Picture 3">
            <a:extLst>
              <a:ext uri="{FF2B5EF4-FFF2-40B4-BE49-F238E27FC236}">
                <a16:creationId xmlns:a16="http://schemas.microsoft.com/office/drawing/2014/main" id="{F31FAD53-A05D-554F-ADB0-6EAD260E7DD3}"/>
              </a:ext>
            </a:extLst>
          </p:cNvPr>
          <p:cNvPicPr>
            <a:picLocks noChangeAspect="1"/>
          </p:cNvPicPr>
          <p:nvPr/>
        </p:nvPicPr>
        <p:blipFill>
          <a:blip r:embed="rId3"/>
          <a:stretch>
            <a:fillRect/>
          </a:stretch>
        </p:blipFill>
        <p:spPr>
          <a:xfrm>
            <a:off x="4383993" y="1574366"/>
            <a:ext cx="4760007" cy="3078640"/>
          </a:xfrm>
          <a:prstGeom prst="rect">
            <a:avLst/>
          </a:prstGeom>
        </p:spPr>
      </p:pic>
    </p:spTree>
    <p:extLst>
      <p:ext uri="{BB962C8B-B14F-4D97-AF65-F5344CB8AC3E}">
        <p14:creationId xmlns:p14="http://schemas.microsoft.com/office/powerpoint/2010/main" val="160249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70</a:t>
            </a:fld>
            <a:endParaRPr lang="en-US"/>
          </a:p>
        </p:txBody>
      </p:sp>
      <p:pic>
        <p:nvPicPr>
          <p:cNvPr id="2" name="Picture 1">
            <a:extLst>
              <a:ext uri="{FF2B5EF4-FFF2-40B4-BE49-F238E27FC236}">
                <a16:creationId xmlns:a16="http://schemas.microsoft.com/office/drawing/2014/main" id="{5AF523AE-13F7-D445-A560-CB4563A7CB5B}"/>
              </a:ext>
            </a:extLst>
          </p:cNvPr>
          <p:cNvPicPr>
            <a:picLocks noChangeAspect="1"/>
          </p:cNvPicPr>
          <p:nvPr/>
        </p:nvPicPr>
        <p:blipFill>
          <a:blip r:embed="rId2"/>
          <a:stretch>
            <a:fillRect/>
          </a:stretch>
        </p:blipFill>
        <p:spPr>
          <a:xfrm>
            <a:off x="837735" y="0"/>
            <a:ext cx="7468529" cy="6858000"/>
          </a:xfrm>
          <a:prstGeom prst="rect">
            <a:avLst/>
          </a:prstGeom>
        </p:spPr>
      </p:pic>
    </p:spTree>
    <p:extLst>
      <p:ext uri="{BB962C8B-B14F-4D97-AF65-F5344CB8AC3E}">
        <p14:creationId xmlns:p14="http://schemas.microsoft.com/office/powerpoint/2010/main" val="2586165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191C6CD-A12B-E64C-9606-1A1B22521D2C}" type="slidenum">
              <a:rPr lang="en-US" smtClean="0"/>
              <a:t>71</a:t>
            </a:fld>
            <a:endParaRPr lang="en-US"/>
          </a:p>
        </p:txBody>
      </p:sp>
    </p:spTree>
    <p:extLst>
      <p:ext uri="{BB962C8B-B14F-4D97-AF65-F5344CB8AC3E}">
        <p14:creationId xmlns:p14="http://schemas.microsoft.com/office/powerpoint/2010/main" val="2480683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079500"/>
            <a:ext cx="7010400" cy="4699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72</a:t>
            </a:fld>
            <a:endParaRPr lang="en-US"/>
          </a:p>
        </p:txBody>
      </p:sp>
    </p:spTree>
    <p:extLst>
      <p:ext uri="{BB962C8B-B14F-4D97-AF65-F5344CB8AC3E}">
        <p14:creationId xmlns:p14="http://schemas.microsoft.com/office/powerpoint/2010/main" val="10461752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0300" y="0"/>
            <a:ext cx="6882938" cy="68580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73</a:t>
            </a:fld>
            <a:endParaRPr lang="en-US"/>
          </a:p>
        </p:txBody>
      </p:sp>
    </p:spTree>
    <p:extLst>
      <p:ext uri="{BB962C8B-B14F-4D97-AF65-F5344CB8AC3E}">
        <p14:creationId xmlns:p14="http://schemas.microsoft.com/office/powerpoint/2010/main" val="2908546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5200" y="88900"/>
            <a:ext cx="7213600" cy="66802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74</a:t>
            </a:fld>
            <a:endParaRPr lang="en-US"/>
          </a:p>
        </p:txBody>
      </p:sp>
    </p:spTree>
    <p:extLst>
      <p:ext uri="{BB962C8B-B14F-4D97-AF65-F5344CB8AC3E}">
        <p14:creationId xmlns:p14="http://schemas.microsoft.com/office/powerpoint/2010/main" val="2315874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188251"/>
            <a:ext cx="4572000" cy="646331"/>
          </a:xfrm>
          <a:prstGeom prst="rect">
            <a:avLst/>
          </a:prstGeom>
        </p:spPr>
        <p:txBody>
          <a:bodyPr>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=SBbBh5xZ1gQ</a:t>
            </a:r>
            <a:endParaRPr lang="en-US" dirty="0"/>
          </a:p>
        </p:txBody>
      </p:sp>
      <p:sp>
        <p:nvSpPr>
          <p:cNvPr id="2" name="Slide Number Placeholder 1"/>
          <p:cNvSpPr>
            <a:spLocks noGrp="1"/>
          </p:cNvSpPr>
          <p:nvPr>
            <p:ph type="sldNum" sz="quarter" idx="12"/>
          </p:nvPr>
        </p:nvSpPr>
        <p:spPr/>
        <p:txBody>
          <a:bodyPr/>
          <a:lstStyle/>
          <a:p>
            <a:fld id="{5191C6CD-A12B-E64C-9606-1A1B22521D2C}" type="slidenum">
              <a:rPr lang="en-US" smtClean="0"/>
              <a:t>75</a:t>
            </a:fld>
            <a:endParaRPr lang="en-US"/>
          </a:p>
        </p:txBody>
      </p:sp>
      <p:pic>
        <p:nvPicPr>
          <p:cNvPr id="3" name="Picture 2"/>
          <p:cNvPicPr>
            <a:picLocks noChangeAspect="1"/>
          </p:cNvPicPr>
          <p:nvPr/>
        </p:nvPicPr>
        <p:blipFill>
          <a:blip r:embed="rId3"/>
          <a:stretch>
            <a:fillRect/>
          </a:stretch>
        </p:blipFill>
        <p:spPr>
          <a:xfrm>
            <a:off x="742950" y="1458586"/>
            <a:ext cx="7658100" cy="4216400"/>
          </a:xfrm>
          <a:prstGeom prst="rect">
            <a:avLst/>
          </a:prstGeom>
        </p:spPr>
      </p:pic>
      <p:sp>
        <p:nvSpPr>
          <p:cNvPr id="7" name="TextBox 6"/>
          <p:cNvSpPr txBox="1"/>
          <p:nvPr/>
        </p:nvSpPr>
        <p:spPr>
          <a:xfrm>
            <a:off x="2506641" y="960884"/>
            <a:ext cx="4705519" cy="369332"/>
          </a:xfrm>
          <a:prstGeom prst="rect">
            <a:avLst/>
          </a:prstGeom>
          <a:noFill/>
        </p:spPr>
        <p:txBody>
          <a:bodyPr wrap="none" rtlCol="0">
            <a:spAutoFit/>
          </a:bodyPr>
          <a:lstStyle/>
          <a:p>
            <a:r>
              <a:rPr lang="en-US" b="1" dirty="0"/>
              <a:t>High Speed Construction of a Wind Turbine Site</a:t>
            </a:r>
          </a:p>
        </p:txBody>
      </p:sp>
    </p:spTree>
    <p:extLst>
      <p:ext uri="{BB962C8B-B14F-4D97-AF65-F5344CB8AC3E}">
        <p14:creationId xmlns:p14="http://schemas.microsoft.com/office/powerpoint/2010/main" val="4064171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76</a:t>
            </a:fld>
            <a:endParaRPr lang="en-US"/>
          </a:p>
        </p:txBody>
      </p:sp>
      <p:sp>
        <p:nvSpPr>
          <p:cNvPr id="3" name="Rectangle 2"/>
          <p:cNvSpPr/>
          <p:nvPr/>
        </p:nvSpPr>
        <p:spPr>
          <a:xfrm>
            <a:off x="1994683" y="392668"/>
            <a:ext cx="5141934" cy="369332"/>
          </a:xfrm>
          <a:prstGeom prst="rect">
            <a:avLst/>
          </a:prstGeom>
        </p:spPr>
        <p:txBody>
          <a:bodyPr wrap="square">
            <a:spAutoFit/>
          </a:bodyPr>
          <a:lstStyle/>
          <a:p>
            <a:r>
              <a:rPr lang="en-US" dirty="0">
                <a:hlinkClick r:id="rId2"/>
              </a:rPr>
              <a:t>https://www.youtube.com/</a:t>
            </a:r>
            <a:r>
              <a:rPr lang="en-US" dirty="0" err="1">
                <a:hlinkClick r:id="rId2"/>
              </a:rPr>
              <a:t>watch?v</a:t>
            </a:r>
            <a:r>
              <a:rPr lang="en-US" dirty="0">
                <a:hlinkClick r:id="rId2"/>
              </a:rPr>
              <a:t>=MHS10eGjNq8</a:t>
            </a:r>
            <a:endParaRPr lang="en-US" dirty="0"/>
          </a:p>
        </p:txBody>
      </p:sp>
      <p:pic>
        <p:nvPicPr>
          <p:cNvPr id="4" name="Picture 3"/>
          <p:cNvPicPr>
            <a:picLocks noChangeAspect="1"/>
          </p:cNvPicPr>
          <p:nvPr/>
        </p:nvPicPr>
        <p:blipFill>
          <a:blip r:embed="rId3"/>
          <a:stretch>
            <a:fillRect/>
          </a:stretch>
        </p:blipFill>
        <p:spPr>
          <a:xfrm>
            <a:off x="165100" y="1543050"/>
            <a:ext cx="8801100" cy="4813300"/>
          </a:xfrm>
          <a:prstGeom prst="rect">
            <a:avLst/>
          </a:prstGeom>
        </p:spPr>
      </p:pic>
      <p:sp>
        <p:nvSpPr>
          <p:cNvPr id="5" name="TextBox 4"/>
          <p:cNvSpPr txBox="1"/>
          <p:nvPr/>
        </p:nvSpPr>
        <p:spPr>
          <a:xfrm>
            <a:off x="6667500" y="1127125"/>
            <a:ext cx="45719" cy="369332"/>
          </a:xfrm>
          <a:prstGeom prst="rect">
            <a:avLst/>
          </a:prstGeom>
          <a:noFill/>
        </p:spPr>
        <p:txBody>
          <a:bodyPr wrap="square" rtlCol="0">
            <a:spAutoFit/>
          </a:bodyPr>
          <a:lstStyle/>
          <a:p>
            <a:r>
              <a:rPr lang="en-US" dirty="0"/>
              <a:t>100 Seconds</a:t>
            </a:r>
          </a:p>
        </p:txBody>
      </p:sp>
    </p:spTree>
    <p:extLst>
      <p:ext uri="{BB962C8B-B14F-4D97-AF65-F5344CB8AC3E}">
        <p14:creationId xmlns:p14="http://schemas.microsoft.com/office/powerpoint/2010/main" val="1940920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1475"/>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77</a:t>
            </a:fld>
            <a:endParaRPr lang="en-US"/>
          </a:p>
        </p:txBody>
      </p:sp>
    </p:spTree>
    <p:extLst>
      <p:ext uri="{BB962C8B-B14F-4D97-AF65-F5344CB8AC3E}">
        <p14:creationId xmlns:p14="http://schemas.microsoft.com/office/powerpoint/2010/main" val="38937561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3300" y="1003300"/>
            <a:ext cx="7137400" cy="4838700"/>
          </a:xfrm>
          <a:prstGeom prst="rect">
            <a:avLst/>
          </a:prstGeom>
        </p:spPr>
      </p:pic>
      <p:sp>
        <p:nvSpPr>
          <p:cNvPr id="3" name="Slide Number Placeholder 2"/>
          <p:cNvSpPr>
            <a:spLocks noGrp="1"/>
          </p:cNvSpPr>
          <p:nvPr>
            <p:ph type="sldNum" sz="quarter" idx="12"/>
          </p:nvPr>
        </p:nvSpPr>
        <p:spPr/>
        <p:txBody>
          <a:bodyPr/>
          <a:lstStyle/>
          <a:p>
            <a:fld id="{5191C6CD-A12B-E64C-9606-1A1B22521D2C}" type="slidenum">
              <a:rPr lang="en-US" smtClean="0"/>
              <a:t>78</a:t>
            </a:fld>
            <a:endParaRPr lang="en-US"/>
          </a:p>
        </p:txBody>
      </p:sp>
    </p:spTree>
    <p:extLst>
      <p:ext uri="{BB962C8B-B14F-4D97-AF65-F5344CB8AC3E}">
        <p14:creationId xmlns:p14="http://schemas.microsoft.com/office/powerpoint/2010/main" val="85540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79</a:t>
            </a:fld>
            <a:endParaRPr lang="en-US"/>
          </a:p>
        </p:txBody>
      </p:sp>
      <p:pic>
        <p:nvPicPr>
          <p:cNvPr id="3" name="Picture 2"/>
          <p:cNvPicPr>
            <a:picLocks noChangeAspect="1"/>
          </p:cNvPicPr>
          <p:nvPr/>
        </p:nvPicPr>
        <p:blipFill>
          <a:blip r:embed="rId2"/>
          <a:stretch>
            <a:fillRect/>
          </a:stretch>
        </p:blipFill>
        <p:spPr>
          <a:xfrm>
            <a:off x="63500" y="889000"/>
            <a:ext cx="9004300" cy="5067300"/>
          </a:xfrm>
          <a:prstGeom prst="rect">
            <a:avLst/>
          </a:prstGeom>
        </p:spPr>
      </p:pic>
      <p:sp>
        <p:nvSpPr>
          <p:cNvPr id="4" name="Rectangle 3"/>
          <p:cNvSpPr/>
          <p:nvPr/>
        </p:nvSpPr>
        <p:spPr>
          <a:xfrm>
            <a:off x="2286000" y="565834"/>
            <a:ext cx="4572000" cy="646331"/>
          </a:xfrm>
          <a:prstGeom prst="rect">
            <a:avLst/>
          </a:prstGeom>
        </p:spPr>
        <p:txBody>
          <a:bodyPr>
            <a:spAutoFit/>
          </a:bodyPr>
          <a:lstStyle/>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a:t>
            </a:r>
            <a:r>
              <a:rPr lang="en-US" dirty="0" err="1">
                <a:hlinkClick r:id="rId3"/>
              </a:rPr>
              <a:t>XVj_YyvgMbE</a:t>
            </a:r>
            <a:endParaRPr lang="en-US" dirty="0"/>
          </a:p>
        </p:txBody>
      </p:sp>
      <p:sp>
        <p:nvSpPr>
          <p:cNvPr id="5" name="TextBox 4"/>
          <p:cNvSpPr txBox="1"/>
          <p:nvPr/>
        </p:nvSpPr>
        <p:spPr>
          <a:xfrm>
            <a:off x="2524125" y="301625"/>
            <a:ext cx="3033778" cy="369332"/>
          </a:xfrm>
          <a:prstGeom prst="rect">
            <a:avLst/>
          </a:prstGeom>
          <a:noFill/>
        </p:spPr>
        <p:txBody>
          <a:bodyPr wrap="none" rtlCol="0">
            <a:spAutoFit/>
          </a:bodyPr>
          <a:lstStyle/>
          <a:p>
            <a:r>
              <a:rPr lang="en-US" dirty="0"/>
              <a:t>Hand Layout of Turbine Blades</a:t>
            </a:r>
          </a:p>
        </p:txBody>
      </p:sp>
    </p:spTree>
    <p:extLst>
      <p:ext uri="{BB962C8B-B14F-4D97-AF65-F5344CB8AC3E}">
        <p14:creationId xmlns:p14="http://schemas.microsoft.com/office/powerpoint/2010/main" val="233104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BCA990-A016-1742-8F8D-F9EE05CE8A52}"/>
              </a:ext>
            </a:extLst>
          </p:cNvPr>
          <p:cNvSpPr>
            <a:spLocks noGrp="1"/>
          </p:cNvSpPr>
          <p:nvPr>
            <p:ph type="sldNum" sz="quarter" idx="12"/>
          </p:nvPr>
        </p:nvSpPr>
        <p:spPr/>
        <p:txBody>
          <a:bodyPr/>
          <a:lstStyle/>
          <a:p>
            <a:fld id="{11CB04AB-AD30-D848-AECC-5E4CDCE7820B}" type="slidenum">
              <a:rPr lang="en-US" smtClean="0"/>
              <a:t>8</a:t>
            </a:fld>
            <a:endParaRPr lang="en-US"/>
          </a:p>
        </p:txBody>
      </p:sp>
      <p:pic>
        <p:nvPicPr>
          <p:cNvPr id="5" name="Picture 4">
            <a:extLst>
              <a:ext uri="{FF2B5EF4-FFF2-40B4-BE49-F238E27FC236}">
                <a16:creationId xmlns:a16="http://schemas.microsoft.com/office/drawing/2014/main" id="{93538C27-F8A9-B248-BD5E-612736A94755}"/>
              </a:ext>
            </a:extLst>
          </p:cNvPr>
          <p:cNvPicPr>
            <a:picLocks noChangeAspect="1"/>
          </p:cNvPicPr>
          <p:nvPr/>
        </p:nvPicPr>
        <p:blipFill>
          <a:blip r:embed="rId2"/>
          <a:stretch>
            <a:fillRect/>
          </a:stretch>
        </p:blipFill>
        <p:spPr>
          <a:xfrm>
            <a:off x="101600" y="1790845"/>
            <a:ext cx="3983547" cy="2997056"/>
          </a:xfrm>
          <a:prstGeom prst="rect">
            <a:avLst/>
          </a:prstGeom>
        </p:spPr>
      </p:pic>
      <p:sp>
        <p:nvSpPr>
          <p:cNvPr id="6" name="5-Point Star 5">
            <a:extLst>
              <a:ext uri="{FF2B5EF4-FFF2-40B4-BE49-F238E27FC236}">
                <a16:creationId xmlns:a16="http://schemas.microsoft.com/office/drawing/2014/main" id="{DF579C4B-BE10-2D40-B746-1DF8128DB879}"/>
              </a:ext>
            </a:extLst>
          </p:cNvPr>
          <p:cNvSpPr/>
          <p:nvPr/>
        </p:nvSpPr>
        <p:spPr>
          <a:xfrm>
            <a:off x="2851150" y="2908300"/>
            <a:ext cx="93023" cy="82799"/>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BF94C4A7-EA30-EE46-B7D6-B70D4E6FFDC3}"/>
              </a:ext>
            </a:extLst>
          </p:cNvPr>
          <p:cNvPicPr>
            <a:picLocks noChangeAspect="1"/>
          </p:cNvPicPr>
          <p:nvPr/>
        </p:nvPicPr>
        <p:blipFill>
          <a:blip r:embed="rId3"/>
          <a:stretch>
            <a:fillRect/>
          </a:stretch>
        </p:blipFill>
        <p:spPr>
          <a:xfrm>
            <a:off x="4265448" y="857251"/>
            <a:ext cx="4812511" cy="4121150"/>
          </a:xfrm>
          <a:prstGeom prst="rect">
            <a:avLst/>
          </a:prstGeom>
        </p:spPr>
      </p:pic>
      <p:sp>
        <p:nvSpPr>
          <p:cNvPr id="9" name="5-Point Star 8">
            <a:extLst>
              <a:ext uri="{FF2B5EF4-FFF2-40B4-BE49-F238E27FC236}">
                <a16:creationId xmlns:a16="http://schemas.microsoft.com/office/drawing/2014/main" id="{F9267E44-7528-E047-B4D6-790C9FA5A46F}"/>
              </a:ext>
            </a:extLst>
          </p:cNvPr>
          <p:cNvSpPr/>
          <p:nvPr/>
        </p:nvSpPr>
        <p:spPr>
          <a:xfrm>
            <a:off x="7315200" y="3016747"/>
            <a:ext cx="93023" cy="82799"/>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60A9BB87-38B5-3249-8A72-946488E8E9CA}"/>
              </a:ext>
            </a:extLst>
          </p:cNvPr>
          <p:cNvSpPr txBox="1"/>
          <p:nvPr/>
        </p:nvSpPr>
        <p:spPr>
          <a:xfrm>
            <a:off x="6197600" y="5024457"/>
            <a:ext cx="1485900" cy="507831"/>
          </a:xfrm>
          <a:prstGeom prst="rect">
            <a:avLst/>
          </a:prstGeom>
          <a:noFill/>
        </p:spPr>
        <p:txBody>
          <a:bodyPr wrap="square" rtlCol="0">
            <a:spAutoFit/>
          </a:bodyPr>
          <a:lstStyle/>
          <a:p>
            <a:r>
              <a:rPr lang="en-US" sz="1350" dirty="0"/>
              <a:t>Population Density</a:t>
            </a:r>
          </a:p>
        </p:txBody>
      </p:sp>
    </p:spTree>
    <p:extLst>
      <p:ext uri="{BB962C8B-B14F-4D97-AF65-F5344CB8AC3E}">
        <p14:creationId xmlns:p14="http://schemas.microsoft.com/office/powerpoint/2010/main" val="29085326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80</a:t>
            </a:fld>
            <a:endParaRPr lang="en-US"/>
          </a:p>
        </p:txBody>
      </p:sp>
      <p:pic>
        <p:nvPicPr>
          <p:cNvPr id="3" name="Picture 2"/>
          <p:cNvPicPr>
            <a:picLocks noChangeAspect="1"/>
          </p:cNvPicPr>
          <p:nvPr/>
        </p:nvPicPr>
        <p:blipFill>
          <a:blip r:embed="rId2"/>
          <a:stretch>
            <a:fillRect/>
          </a:stretch>
        </p:blipFill>
        <p:spPr>
          <a:xfrm>
            <a:off x="4137025" y="3022600"/>
            <a:ext cx="4381500" cy="3479800"/>
          </a:xfrm>
          <a:prstGeom prst="rect">
            <a:avLst/>
          </a:prstGeom>
        </p:spPr>
      </p:pic>
      <p:pic>
        <p:nvPicPr>
          <p:cNvPr id="4" name="Picture 3"/>
          <p:cNvPicPr>
            <a:picLocks noChangeAspect="1"/>
          </p:cNvPicPr>
          <p:nvPr/>
        </p:nvPicPr>
        <p:blipFill>
          <a:blip r:embed="rId3"/>
          <a:stretch>
            <a:fillRect/>
          </a:stretch>
        </p:blipFill>
        <p:spPr>
          <a:xfrm>
            <a:off x="381000" y="171450"/>
            <a:ext cx="4559300" cy="3035300"/>
          </a:xfrm>
          <a:prstGeom prst="rect">
            <a:avLst/>
          </a:prstGeom>
        </p:spPr>
      </p:pic>
    </p:spTree>
    <p:extLst>
      <p:ext uri="{BB962C8B-B14F-4D97-AF65-F5344CB8AC3E}">
        <p14:creationId xmlns:p14="http://schemas.microsoft.com/office/powerpoint/2010/main" val="1296123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81</a:t>
            </a:fld>
            <a:endParaRPr lang="en-US"/>
          </a:p>
        </p:txBody>
      </p:sp>
      <p:sp>
        <p:nvSpPr>
          <p:cNvPr id="3" name="Rectangle 2"/>
          <p:cNvSpPr/>
          <p:nvPr/>
        </p:nvSpPr>
        <p:spPr>
          <a:xfrm>
            <a:off x="4267200" y="216585"/>
            <a:ext cx="4572000" cy="646331"/>
          </a:xfrm>
          <a:prstGeom prst="rect">
            <a:avLst/>
          </a:prstGeom>
        </p:spPr>
        <p:txBody>
          <a:bodyPr>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=iY0oBGo0-W4</a:t>
            </a:r>
            <a:endParaRPr lang="en-US" dirty="0"/>
          </a:p>
        </p:txBody>
      </p:sp>
      <p:pic>
        <p:nvPicPr>
          <p:cNvPr id="4" name="Picture 3"/>
          <p:cNvPicPr>
            <a:picLocks noChangeAspect="1"/>
          </p:cNvPicPr>
          <p:nvPr/>
        </p:nvPicPr>
        <p:blipFill>
          <a:blip r:embed="rId3"/>
          <a:stretch>
            <a:fillRect/>
          </a:stretch>
        </p:blipFill>
        <p:spPr>
          <a:xfrm>
            <a:off x="101600" y="1562100"/>
            <a:ext cx="8940800" cy="5003800"/>
          </a:xfrm>
          <a:prstGeom prst="rect">
            <a:avLst/>
          </a:prstGeom>
        </p:spPr>
      </p:pic>
      <p:sp>
        <p:nvSpPr>
          <p:cNvPr id="5" name="TextBox 4"/>
          <p:cNvSpPr txBox="1"/>
          <p:nvPr/>
        </p:nvSpPr>
        <p:spPr>
          <a:xfrm>
            <a:off x="1778000" y="746125"/>
            <a:ext cx="1903085" cy="369332"/>
          </a:xfrm>
          <a:prstGeom prst="rect">
            <a:avLst/>
          </a:prstGeom>
          <a:noFill/>
        </p:spPr>
        <p:txBody>
          <a:bodyPr wrap="none" rtlCol="0">
            <a:spAutoFit/>
          </a:bodyPr>
          <a:lstStyle/>
          <a:p>
            <a:r>
              <a:rPr lang="en-US" dirty="0"/>
              <a:t>Large Scale Layout</a:t>
            </a:r>
          </a:p>
        </p:txBody>
      </p:sp>
    </p:spTree>
    <p:extLst>
      <p:ext uri="{BB962C8B-B14F-4D97-AF65-F5344CB8AC3E}">
        <p14:creationId xmlns:p14="http://schemas.microsoft.com/office/powerpoint/2010/main" val="12554371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82</a:t>
            </a:fld>
            <a:endParaRPr lang="en-US"/>
          </a:p>
        </p:txBody>
      </p:sp>
      <p:pic>
        <p:nvPicPr>
          <p:cNvPr id="3" name="Picture 2"/>
          <p:cNvPicPr>
            <a:picLocks noChangeAspect="1"/>
          </p:cNvPicPr>
          <p:nvPr/>
        </p:nvPicPr>
        <p:blipFill>
          <a:blip r:embed="rId2"/>
          <a:stretch>
            <a:fillRect/>
          </a:stretch>
        </p:blipFill>
        <p:spPr>
          <a:xfrm>
            <a:off x="279400" y="127000"/>
            <a:ext cx="8585200" cy="6591300"/>
          </a:xfrm>
          <a:prstGeom prst="rect">
            <a:avLst/>
          </a:prstGeom>
        </p:spPr>
      </p:pic>
      <p:pic>
        <p:nvPicPr>
          <p:cNvPr id="4" name="Picture 3"/>
          <p:cNvPicPr>
            <a:picLocks noChangeAspect="1"/>
          </p:cNvPicPr>
          <p:nvPr/>
        </p:nvPicPr>
        <p:blipFill>
          <a:blip r:embed="rId3"/>
          <a:stretch>
            <a:fillRect/>
          </a:stretch>
        </p:blipFill>
        <p:spPr>
          <a:xfrm>
            <a:off x="5622901" y="461588"/>
            <a:ext cx="2707067" cy="334532"/>
          </a:xfrm>
          <a:prstGeom prst="rect">
            <a:avLst/>
          </a:prstGeom>
        </p:spPr>
      </p:pic>
    </p:spTree>
    <p:extLst>
      <p:ext uri="{BB962C8B-B14F-4D97-AF65-F5344CB8AC3E}">
        <p14:creationId xmlns:p14="http://schemas.microsoft.com/office/powerpoint/2010/main" val="18800453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83</a:t>
            </a:fld>
            <a:endParaRPr lang="en-US"/>
          </a:p>
        </p:txBody>
      </p:sp>
      <p:pic>
        <p:nvPicPr>
          <p:cNvPr id="3" name="Picture 2"/>
          <p:cNvPicPr>
            <a:picLocks noChangeAspect="1"/>
          </p:cNvPicPr>
          <p:nvPr/>
        </p:nvPicPr>
        <p:blipFill>
          <a:blip r:embed="rId2"/>
          <a:stretch>
            <a:fillRect/>
          </a:stretch>
        </p:blipFill>
        <p:spPr>
          <a:xfrm>
            <a:off x="0" y="2527300"/>
            <a:ext cx="9144000" cy="1799144"/>
          </a:xfrm>
          <a:prstGeom prst="rect">
            <a:avLst/>
          </a:prstGeom>
        </p:spPr>
      </p:pic>
    </p:spTree>
    <p:extLst>
      <p:ext uri="{BB962C8B-B14F-4D97-AF65-F5344CB8AC3E}">
        <p14:creationId xmlns:p14="http://schemas.microsoft.com/office/powerpoint/2010/main" val="37527046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84</a:t>
            </a:fld>
            <a:endParaRPr lang="en-US"/>
          </a:p>
        </p:txBody>
      </p:sp>
      <p:pic>
        <p:nvPicPr>
          <p:cNvPr id="3" name="Picture 2"/>
          <p:cNvPicPr>
            <a:picLocks noChangeAspect="1"/>
          </p:cNvPicPr>
          <p:nvPr/>
        </p:nvPicPr>
        <p:blipFill>
          <a:blip r:embed="rId2"/>
          <a:stretch>
            <a:fillRect/>
          </a:stretch>
        </p:blipFill>
        <p:spPr>
          <a:xfrm>
            <a:off x="0" y="342900"/>
            <a:ext cx="9144000" cy="6150031"/>
          </a:xfrm>
          <a:prstGeom prst="rect">
            <a:avLst/>
          </a:prstGeom>
        </p:spPr>
      </p:pic>
    </p:spTree>
    <p:extLst>
      <p:ext uri="{BB962C8B-B14F-4D97-AF65-F5344CB8AC3E}">
        <p14:creationId xmlns:p14="http://schemas.microsoft.com/office/powerpoint/2010/main" val="6605466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85</a:t>
            </a:fld>
            <a:endParaRPr lang="en-US"/>
          </a:p>
        </p:txBody>
      </p:sp>
      <p:pic>
        <p:nvPicPr>
          <p:cNvPr id="3" name="Picture 2"/>
          <p:cNvPicPr>
            <a:picLocks noChangeAspect="1"/>
          </p:cNvPicPr>
          <p:nvPr/>
        </p:nvPicPr>
        <p:blipFill>
          <a:blip r:embed="rId2"/>
          <a:stretch>
            <a:fillRect/>
          </a:stretch>
        </p:blipFill>
        <p:spPr>
          <a:xfrm>
            <a:off x="1524000" y="1524000"/>
            <a:ext cx="6096000" cy="3810000"/>
          </a:xfrm>
          <a:prstGeom prst="rect">
            <a:avLst/>
          </a:prstGeom>
        </p:spPr>
      </p:pic>
    </p:spTree>
    <p:extLst>
      <p:ext uri="{BB962C8B-B14F-4D97-AF65-F5344CB8AC3E}">
        <p14:creationId xmlns:p14="http://schemas.microsoft.com/office/powerpoint/2010/main" val="16533096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191C6CD-A12B-E64C-9606-1A1B22521D2C}" type="slidenum">
              <a:rPr lang="en-US" smtClean="0"/>
              <a:t>86</a:t>
            </a:fld>
            <a:endParaRPr lang="en-US"/>
          </a:p>
        </p:txBody>
      </p:sp>
      <p:pic>
        <p:nvPicPr>
          <p:cNvPr id="4" name="Picture 3">
            <a:extLst>
              <a:ext uri="{FF2B5EF4-FFF2-40B4-BE49-F238E27FC236}">
                <a16:creationId xmlns:a16="http://schemas.microsoft.com/office/drawing/2014/main" id="{009C6DF6-41F7-7843-9639-6BDCC59C1756}"/>
              </a:ext>
            </a:extLst>
          </p:cNvPr>
          <p:cNvPicPr>
            <a:picLocks noChangeAspect="1"/>
          </p:cNvPicPr>
          <p:nvPr/>
        </p:nvPicPr>
        <p:blipFill>
          <a:blip r:embed="rId2"/>
          <a:stretch>
            <a:fillRect/>
          </a:stretch>
        </p:blipFill>
        <p:spPr>
          <a:xfrm>
            <a:off x="1040910" y="0"/>
            <a:ext cx="7062179" cy="6858000"/>
          </a:xfrm>
          <a:prstGeom prst="rect">
            <a:avLst/>
          </a:prstGeom>
        </p:spPr>
      </p:pic>
    </p:spTree>
    <p:extLst>
      <p:ext uri="{BB962C8B-B14F-4D97-AF65-F5344CB8AC3E}">
        <p14:creationId xmlns:p14="http://schemas.microsoft.com/office/powerpoint/2010/main" val="4440622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87</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6" name="Picture 5">
            <a:extLst>
              <a:ext uri="{FF2B5EF4-FFF2-40B4-BE49-F238E27FC236}">
                <a16:creationId xmlns:a16="http://schemas.microsoft.com/office/drawing/2014/main" id="{8AAE5185-1446-D44C-8301-67B711C396D8}"/>
              </a:ext>
            </a:extLst>
          </p:cNvPr>
          <p:cNvPicPr>
            <a:picLocks noChangeAspect="1"/>
          </p:cNvPicPr>
          <p:nvPr/>
        </p:nvPicPr>
        <p:blipFill>
          <a:blip r:embed="rId2"/>
          <a:stretch>
            <a:fillRect/>
          </a:stretch>
        </p:blipFill>
        <p:spPr>
          <a:xfrm>
            <a:off x="1222680" y="1140826"/>
            <a:ext cx="6693770" cy="4840274"/>
          </a:xfrm>
          <a:prstGeom prst="rect">
            <a:avLst/>
          </a:prstGeom>
        </p:spPr>
      </p:pic>
    </p:spTree>
    <p:extLst>
      <p:ext uri="{BB962C8B-B14F-4D97-AF65-F5344CB8AC3E}">
        <p14:creationId xmlns:p14="http://schemas.microsoft.com/office/powerpoint/2010/main" val="10791732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88</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2" name="Picture 1">
            <a:extLst>
              <a:ext uri="{FF2B5EF4-FFF2-40B4-BE49-F238E27FC236}">
                <a16:creationId xmlns:a16="http://schemas.microsoft.com/office/drawing/2014/main" id="{0853A338-4087-154F-AA67-0D150448DD2A}"/>
              </a:ext>
            </a:extLst>
          </p:cNvPr>
          <p:cNvPicPr>
            <a:picLocks noChangeAspect="1"/>
          </p:cNvPicPr>
          <p:nvPr/>
        </p:nvPicPr>
        <p:blipFill>
          <a:blip r:embed="rId2"/>
          <a:stretch>
            <a:fillRect/>
          </a:stretch>
        </p:blipFill>
        <p:spPr>
          <a:xfrm>
            <a:off x="15657" y="0"/>
            <a:ext cx="9112685" cy="6858000"/>
          </a:xfrm>
          <a:prstGeom prst="rect">
            <a:avLst/>
          </a:prstGeom>
        </p:spPr>
      </p:pic>
    </p:spTree>
    <p:extLst>
      <p:ext uri="{BB962C8B-B14F-4D97-AF65-F5344CB8AC3E}">
        <p14:creationId xmlns:p14="http://schemas.microsoft.com/office/powerpoint/2010/main" val="14011526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89</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3" name="Picture 2">
            <a:extLst>
              <a:ext uri="{FF2B5EF4-FFF2-40B4-BE49-F238E27FC236}">
                <a16:creationId xmlns:a16="http://schemas.microsoft.com/office/drawing/2014/main" id="{455CA23D-ED94-4949-BF3C-4238DD9CAB9E}"/>
              </a:ext>
            </a:extLst>
          </p:cNvPr>
          <p:cNvPicPr>
            <a:picLocks noChangeAspect="1"/>
          </p:cNvPicPr>
          <p:nvPr/>
        </p:nvPicPr>
        <p:blipFill>
          <a:blip r:embed="rId2"/>
          <a:stretch>
            <a:fillRect/>
          </a:stretch>
        </p:blipFill>
        <p:spPr>
          <a:xfrm>
            <a:off x="1009240" y="996950"/>
            <a:ext cx="7302500" cy="5359400"/>
          </a:xfrm>
          <a:prstGeom prst="rect">
            <a:avLst/>
          </a:prstGeom>
        </p:spPr>
      </p:pic>
    </p:spTree>
    <p:extLst>
      <p:ext uri="{BB962C8B-B14F-4D97-AF65-F5344CB8AC3E}">
        <p14:creationId xmlns:p14="http://schemas.microsoft.com/office/powerpoint/2010/main" val="49913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BCA990-A016-1742-8F8D-F9EE05CE8A52}"/>
              </a:ext>
            </a:extLst>
          </p:cNvPr>
          <p:cNvSpPr>
            <a:spLocks noGrp="1"/>
          </p:cNvSpPr>
          <p:nvPr>
            <p:ph type="sldNum" sz="quarter" idx="12"/>
          </p:nvPr>
        </p:nvSpPr>
        <p:spPr/>
        <p:txBody>
          <a:bodyPr/>
          <a:lstStyle/>
          <a:p>
            <a:fld id="{11CB04AB-AD30-D848-AECC-5E4CDCE7820B}" type="slidenum">
              <a:rPr lang="en-US" smtClean="0"/>
              <a:t>9</a:t>
            </a:fld>
            <a:endParaRPr lang="en-US"/>
          </a:p>
        </p:txBody>
      </p:sp>
      <p:sp>
        <p:nvSpPr>
          <p:cNvPr id="6" name="5-Point Star 5">
            <a:extLst>
              <a:ext uri="{FF2B5EF4-FFF2-40B4-BE49-F238E27FC236}">
                <a16:creationId xmlns:a16="http://schemas.microsoft.com/office/drawing/2014/main" id="{DF579C4B-BE10-2D40-B746-1DF8128DB879}"/>
              </a:ext>
            </a:extLst>
          </p:cNvPr>
          <p:cNvSpPr/>
          <p:nvPr/>
        </p:nvSpPr>
        <p:spPr>
          <a:xfrm>
            <a:off x="2851150" y="2908300"/>
            <a:ext cx="93023" cy="82799"/>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5-Point Star 8">
            <a:extLst>
              <a:ext uri="{FF2B5EF4-FFF2-40B4-BE49-F238E27FC236}">
                <a16:creationId xmlns:a16="http://schemas.microsoft.com/office/drawing/2014/main" id="{F9267E44-7528-E047-B4D6-790C9FA5A46F}"/>
              </a:ext>
            </a:extLst>
          </p:cNvPr>
          <p:cNvSpPr/>
          <p:nvPr/>
        </p:nvSpPr>
        <p:spPr>
          <a:xfrm>
            <a:off x="7315200" y="3016747"/>
            <a:ext cx="93023" cy="82799"/>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60A9BB87-38B5-3249-8A72-946488E8E9CA}"/>
              </a:ext>
            </a:extLst>
          </p:cNvPr>
          <p:cNvSpPr txBox="1"/>
          <p:nvPr/>
        </p:nvSpPr>
        <p:spPr>
          <a:xfrm>
            <a:off x="6197600" y="5024457"/>
            <a:ext cx="1485900" cy="507831"/>
          </a:xfrm>
          <a:prstGeom prst="rect">
            <a:avLst/>
          </a:prstGeom>
          <a:noFill/>
        </p:spPr>
        <p:txBody>
          <a:bodyPr wrap="square" rtlCol="0">
            <a:spAutoFit/>
          </a:bodyPr>
          <a:lstStyle/>
          <a:p>
            <a:r>
              <a:rPr lang="en-US" sz="1350" dirty="0"/>
              <a:t>Population Density</a:t>
            </a:r>
          </a:p>
        </p:txBody>
      </p:sp>
      <p:pic>
        <p:nvPicPr>
          <p:cNvPr id="11" name="Picture 10">
            <a:extLst>
              <a:ext uri="{FF2B5EF4-FFF2-40B4-BE49-F238E27FC236}">
                <a16:creationId xmlns:a16="http://schemas.microsoft.com/office/drawing/2014/main" id="{0973E741-0E86-0D42-B224-0D9083A827FB}"/>
              </a:ext>
            </a:extLst>
          </p:cNvPr>
          <p:cNvPicPr>
            <a:picLocks noChangeAspect="1"/>
          </p:cNvPicPr>
          <p:nvPr/>
        </p:nvPicPr>
        <p:blipFill>
          <a:blip r:embed="rId2"/>
          <a:stretch>
            <a:fillRect/>
          </a:stretch>
        </p:blipFill>
        <p:spPr>
          <a:xfrm>
            <a:off x="0" y="2185263"/>
            <a:ext cx="4440302" cy="2170399"/>
          </a:xfrm>
          <a:prstGeom prst="rect">
            <a:avLst/>
          </a:prstGeom>
        </p:spPr>
      </p:pic>
      <p:pic>
        <p:nvPicPr>
          <p:cNvPr id="12" name="Picture 11">
            <a:extLst>
              <a:ext uri="{FF2B5EF4-FFF2-40B4-BE49-F238E27FC236}">
                <a16:creationId xmlns:a16="http://schemas.microsoft.com/office/drawing/2014/main" id="{CD073FA6-4FCB-1648-8175-CB194F721E70}"/>
              </a:ext>
            </a:extLst>
          </p:cNvPr>
          <p:cNvPicPr>
            <a:picLocks noChangeAspect="1"/>
          </p:cNvPicPr>
          <p:nvPr/>
        </p:nvPicPr>
        <p:blipFill>
          <a:blip r:embed="rId3"/>
          <a:stretch>
            <a:fillRect/>
          </a:stretch>
        </p:blipFill>
        <p:spPr>
          <a:xfrm>
            <a:off x="4265448" y="857251"/>
            <a:ext cx="4812511" cy="4121150"/>
          </a:xfrm>
          <a:prstGeom prst="rect">
            <a:avLst/>
          </a:prstGeom>
        </p:spPr>
      </p:pic>
    </p:spTree>
    <p:extLst>
      <p:ext uri="{BB962C8B-B14F-4D97-AF65-F5344CB8AC3E}">
        <p14:creationId xmlns:p14="http://schemas.microsoft.com/office/powerpoint/2010/main" val="9220930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90</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2" name="Picture 1">
            <a:extLst>
              <a:ext uri="{FF2B5EF4-FFF2-40B4-BE49-F238E27FC236}">
                <a16:creationId xmlns:a16="http://schemas.microsoft.com/office/drawing/2014/main" id="{72AAB28E-26DB-8243-B15D-D964D50CA459}"/>
              </a:ext>
            </a:extLst>
          </p:cNvPr>
          <p:cNvPicPr>
            <a:picLocks noChangeAspect="1"/>
          </p:cNvPicPr>
          <p:nvPr/>
        </p:nvPicPr>
        <p:blipFill>
          <a:blip r:embed="rId2"/>
          <a:stretch>
            <a:fillRect/>
          </a:stretch>
        </p:blipFill>
        <p:spPr>
          <a:xfrm>
            <a:off x="1500579" y="0"/>
            <a:ext cx="6142841" cy="6858000"/>
          </a:xfrm>
          <a:prstGeom prst="rect">
            <a:avLst/>
          </a:prstGeom>
        </p:spPr>
      </p:pic>
    </p:spTree>
    <p:extLst>
      <p:ext uri="{BB962C8B-B14F-4D97-AF65-F5344CB8AC3E}">
        <p14:creationId xmlns:p14="http://schemas.microsoft.com/office/powerpoint/2010/main" val="2165535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91</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3" name="Picture 2">
            <a:extLst>
              <a:ext uri="{FF2B5EF4-FFF2-40B4-BE49-F238E27FC236}">
                <a16:creationId xmlns:a16="http://schemas.microsoft.com/office/drawing/2014/main" id="{19A7C853-8A49-2B4D-BD34-7682AD36C686}"/>
              </a:ext>
            </a:extLst>
          </p:cNvPr>
          <p:cNvPicPr>
            <a:picLocks noChangeAspect="1"/>
          </p:cNvPicPr>
          <p:nvPr/>
        </p:nvPicPr>
        <p:blipFill>
          <a:blip r:embed="rId2"/>
          <a:stretch>
            <a:fillRect/>
          </a:stretch>
        </p:blipFill>
        <p:spPr>
          <a:xfrm>
            <a:off x="2188803" y="0"/>
            <a:ext cx="4766394" cy="6858000"/>
          </a:xfrm>
          <a:prstGeom prst="rect">
            <a:avLst/>
          </a:prstGeom>
        </p:spPr>
      </p:pic>
    </p:spTree>
    <p:extLst>
      <p:ext uri="{BB962C8B-B14F-4D97-AF65-F5344CB8AC3E}">
        <p14:creationId xmlns:p14="http://schemas.microsoft.com/office/powerpoint/2010/main" val="3217536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92</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6" name="Picture 5">
            <a:extLst>
              <a:ext uri="{FF2B5EF4-FFF2-40B4-BE49-F238E27FC236}">
                <a16:creationId xmlns:a16="http://schemas.microsoft.com/office/drawing/2014/main" id="{E35F681A-7223-2D44-87FD-86E7B40F7731}"/>
              </a:ext>
            </a:extLst>
          </p:cNvPr>
          <p:cNvPicPr>
            <a:picLocks noChangeAspect="1"/>
          </p:cNvPicPr>
          <p:nvPr/>
        </p:nvPicPr>
        <p:blipFill>
          <a:blip r:embed="rId2"/>
          <a:stretch>
            <a:fillRect/>
          </a:stretch>
        </p:blipFill>
        <p:spPr>
          <a:xfrm>
            <a:off x="444500" y="508000"/>
            <a:ext cx="8255000" cy="5842000"/>
          </a:xfrm>
          <a:prstGeom prst="rect">
            <a:avLst/>
          </a:prstGeom>
        </p:spPr>
      </p:pic>
    </p:spTree>
    <p:extLst>
      <p:ext uri="{BB962C8B-B14F-4D97-AF65-F5344CB8AC3E}">
        <p14:creationId xmlns:p14="http://schemas.microsoft.com/office/powerpoint/2010/main" val="9961336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93</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2" name="Picture 1">
            <a:extLst>
              <a:ext uri="{FF2B5EF4-FFF2-40B4-BE49-F238E27FC236}">
                <a16:creationId xmlns:a16="http://schemas.microsoft.com/office/drawing/2014/main" id="{0E37856B-17A0-D84F-B4E5-43BFFF61CBAF}"/>
              </a:ext>
            </a:extLst>
          </p:cNvPr>
          <p:cNvPicPr>
            <a:picLocks noChangeAspect="1"/>
          </p:cNvPicPr>
          <p:nvPr/>
        </p:nvPicPr>
        <p:blipFill>
          <a:blip r:embed="rId2"/>
          <a:stretch>
            <a:fillRect/>
          </a:stretch>
        </p:blipFill>
        <p:spPr>
          <a:xfrm>
            <a:off x="1710813" y="897127"/>
            <a:ext cx="5696058" cy="5824348"/>
          </a:xfrm>
          <a:prstGeom prst="rect">
            <a:avLst/>
          </a:prstGeom>
        </p:spPr>
      </p:pic>
    </p:spTree>
    <p:extLst>
      <p:ext uri="{BB962C8B-B14F-4D97-AF65-F5344CB8AC3E}">
        <p14:creationId xmlns:p14="http://schemas.microsoft.com/office/powerpoint/2010/main" val="1273734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94</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2" name="Picture 1">
            <a:extLst>
              <a:ext uri="{FF2B5EF4-FFF2-40B4-BE49-F238E27FC236}">
                <a16:creationId xmlns:a16="http://schemas.microsoft.com/office/drawing/2014/main" id="{0E37856B-17A0-D84F-B4E5-43BFFF61CBAF}"/>
              </a:ext>
            </a:extLst>
          </p:cNvPr>
          <p:cNvPicPr>
            <a:picLocks noChangeAspect="1"/>
          </p:cNvPicPr>
          <p:nvPr/>
        </p:nvPicPr>
        <p:blipFill>
          <a:blip r:embed="rId2"/>
          <a:stretch>
            <a:fillRect/>
          </a:stretch>
        </p:blipFill>
        <p:spPr>
          <a:xfrm>
            <a:off x="212914" y="1408863"/>
            <a:ext cx="4263523" cy="4359548"/>
          </a:xfrm>
          <a:prstGeom prst="rect">
            <a:avLst/>
          </a:prstGeom>
        </p:spPr>
      </p:pic>
      <p:pic>
        <p:nvPicPr>
          <p:cNvPr id="6" name="Picture 5">
            <a:extLst>
              <a:ext uri="{FF2B5EF4-FFF2-40B4-BE49-F238E27FC236}">
                <a16:creationId xmlns:a16="http://schemas.microsoft.com/office/drawing/2014/main" id="{C4663449-8DB7-1347-B528-6B679599230A}"/>
              </a:ext>
            </a:extLst>
          </p:cNvPr>
          <p:cNvPicPr>
            <a:picLocks noChangeAspect="1"/>
          </p:cNvPicPr>
          <p:nvPr/>
        </p:nvPicPr>
        <p:blipFill rotWithShape="1">
          <a:blip r:embed="rId3"/>
          <a:srcRect l="51187"/>
          <a:stretch/>
        </p:blipFill>
        <p:spPr>
          <a:xfrm>
            <a:off x="4680488" y="1169581"/>
            <a:ext cx="4463512" cy="4518837"/>
          </a:xfrm>
          <a:prstGeom prst="rect">
            <a:avLst/>
          </a:prstGeom>
        </p:spPr>
      </p:pic>
    </p:spTree>
    <p:extLst>
      <p:ext uri="{BB962C8B-B14F-4D97-AF65-F5344CB8AC3E}">
        <p14:creationId xmlns:p14="http://schemas.microsoft.com/office/powerpoint/2010/main" val="18987221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95</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2" name="Picture 1">
            <a:extLst>
              <a:ext uri="{FF2B5EF4-FFF2-40B4-BE49-F238E27FC236}">
                <a16:creationId xmlns:a16="http://schemas.microsoft.com/office/drawing/2014/main" id="{E75B7BC6-590F-7C4B-8275-E1E7F29299ED}"/>
              </a:ext>
            </a:extLst>
          </p:cNvPr>
          <p:cNvPicPr>
            <a:picLocks noChangeAspect="1"/>
          </p:cNvPicPr>
          <p:nvPr/>
        </p:nvPicPr>
        <p:blipFill>
          <a:blip r:embed="rId2"/>
          <a:stretch>
            <a:fillRect/>
          </a:stretch>
        </p:blipFill>
        <p:spPr>
          <a:xfrm>
            <a:off x="584200" y="2520950"/>
            <a:ext cx="7975600" cy="1816100"/>
          </a:xfrm>
          <a:prstGeom prst="rect">
            <a:avLst/>
          </a:prstGeom>
        </p:spPr>
      </p:pic>
    </p:spTree>
    <p:extLst>
      <p:ext uri="{BB962C8B-B14F-4D97-AF65-F5344CB8AC3E}">
        <p14:creationId xmlns:p14="http://schemas.microsoft.com/office/powerpoint/2010/main" val="38532055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96</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344676" y="388307"/>
            <a:ext cx="4208524" cy="646331"/>
          </a:xfrm>
          <a:prstGeom prst="rect">
            <a:avLst/>
          </a:prstGeom>
          <a:noFill/>
        </p:spPr>
        <p:txBody>
          <a:bodyPr wrap="none" rtlCol="0">
            <a:spAutoFit/>
          </a:bodyPr>
          <a:lstStyle/>
          <a:p>
            <a:r>
              <a:rPr lang="en-US" sz="3600" dirty="0"/>
              <a:t>Offshore Wind Power</a:t>
            </a:r>
          </a:p>
        </p:txBody>
      </p:sp>
      <p:pic>
        <p:nvPicPr>
          <p:cNvPr id="3" name="Picture 2">
            <a:extLst>
              <a:ext uri="{FF2B5EF4-FFF2-40B4-BE49-F238E27FC236}">
                <a16:creationId xmlns:a16="http://schemas.microsoft.com/office/drawing/2014/main" id="{ADCF715E-0409-3F47-BEAB-53F81A5CF5D8}"/>
              </a:ext>
            </a:extLst>
          </p:cNvPr>
          <p:cNvPicPr>
            <a:picLocks noChangeAspect="1"/>
          </p:cNvPicPr>
          <p:nvPr/>
        </p:nvPicPr>
        <p:blipFill>
          <a:blip r:embed="rId2"/>
          <a:stretch>
            <a:fillRect/>
          </a:stretch>
        </p:blipFill>
        <p:spPr>
          <a:xfrm>
            <a:off x="1986882" y="889349"/>
            <a:ext cx="4673592" cy="4207011"/>
          </a:xfrm>
          <a:prstGeom prst="rect">
            <a:avLst/>
          </a:prstGeom>
        </p:spPr>
      </p:pic>
      <p:pic>
        <p:nvPicPr>
          <p:cNvPr id="6" name="Picture 5">
            <a:extLst>
              <a:ext uri="{FF2B5EF4-FFF2-40B4-BE49-F238E27FC236}">
                <a16:creationId xmlns:a16="http://schemas.microsoft.com/office/drawing/2014/main" id="{9773331A-7E1B-2C41-9192-856568832DB5}"/>
              </a:ext>
            </a:extLst>
          </p:cNvPr>
          <p:cNvPicPr>
            <a:picLocks noChangeAspect="1"/>
          </p:cNvPicPr>
          <p:nvPr/>
        </p:nvPicPr>
        <p:blipFill>
          <a:blip r:embed="rId3"/>
          <a:stretch>
            <a:fillRect/>
          </a:stretch>
        </p:blipFill>
        <p:spPr>
          <a:xfrm>
            <a:off x="768176" y="5273675"/>
            <a:ext cx="7632700" cy="1447800"/>
          </a:xfrm>
          <a:prstGeom prst="rect">
            <a:avLst/>
          </a:prstGeom>
        </p:spPr>
      </p:pic>
    </p:spTree>
    <p:extLst>
      <p:ext uri="{BB962C8B-B14F-4D97-AF65-F5344CB8AC3E}">
        <p14:creationId xmlns:p14="http://schemas.microsoft.com/office/powerpoint/2010/main" val="32294323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97</a:t>
            </a:fld>
            <a:endParaRPr lang="en-US"/>
          </a:p>
        </p:txBody>
      </p:sp>
      <p:pic>
        <p:nvPicPr>
          <p:cNvPr id="2" name="Picture 1">
            <a:extLst>
              <a:ext uri="{FF2B5EF4-FFF2-40B4-BE49-F238E27FC236}">
                <a16:creationId xmlns:a16="http://schemas.microsoft.com/office/drawing/2014/main" id="{287E6500-B860-6040-A402-BB72BFC9497A}"/>
              </a:ext>
            </a:extLst>
          </p:cNvPr>
          <p:cNvPicPr>
            <a:picLocks noChangeAspect="1"/>
          </p:cNvPicPr>
          <p:nvPr/>
        </p:nvPicPr>
        <p:blipFill>
          <a:blip r:embed="rId2"/>
          <a:stretch>
            <a:fillRect/>
          </a:stretch>
        </p:blipFill>
        <p:spPr>
          <a:xfrm>
            <a:off x="0" y="1007108"/>
            <a:ext cx="9144000" cy="4843783"/>
          </a:xfrm>
          <a:prstGeom prst="rect">
            <a:avLst/>
          </a:prstGeom>
        </p:spPr>
      </p:pic>
      <p:sp>
        <p:nvSpPr>
          <p:cNvPr id="7" name="TextBox 6">
            <a:extLst>
              <a:ext uri="{FF2B5EF4-FFF2-40B4-BE49-F238E27FC236}">
                <a16:creationId xmlns:a16="http://schemas.microsoft.com/office/drawing/2014/main" id="{99A6CEE3-1FE3-D749-9F08-E7FAF7FAF9C5}"/>
              </a:ext>
            </a:extLst>
          </p:cNvPr>
          <p:cNvSpPr txBox="1"/>
          <p:nvPr/>
        </p:nvSpPr>
        <p:spPr>
          <a:xfrm>
            <a:off x="3732756" y="6250488"/>
            <a:ext cx="992259" cy="369332"/>
          </a:xfrm>
          <a:prstGeom prst="rect">
            <a:avLst/>
          </a:prstGeom>
          <a:noFill/>
        </p:spPr>
        <p:txBody>
          <a:bodyPr wrap="none" rtlCol="0">
            <a:spAutoFit/>
          </a:bodyPr>
          <a:lstStyle/>
          <a:p>
            <a:r>
              <a:rPr lang="en-US" dirty="0">
                <a:hlinkClick r:id="rId3"/>
              </a:rPr>
              <a:t>Scotland</a:t>
            </a:r>
            <a:endParaRPr lang="en-US" dirty="0"/>
          </a:p>
        </p:txBody>
      </p:sp>
      <p:sp>
        <p:nvSpPr>
          <p:cNvPr id="8" name="TextBox 7">
            <a:extLst>
              <a:ext uri="{FF2B5EF4-FFF2-40B4-BE49-F238E27FC236}">
                <a16:creationId xmlns:a16="http://schemas.microsoft.com/office/drawing/2014/main" id="{4E36F110-C1E1-514B-ABFA-303C6FCAD09A}"/>
              </a:ext>
            </a:extLst>
          </p:cNvPr>
          <p:cNvSpPr txBox="1"/>
          <p:nvPr/>
        </p:nvSpPr>
        <p:spPr>
          <a:xfrm>
            <a:off x="2467738" y="344268"/>
            <a:ext cx="4208524" cy="646331"/>
          </a:xfrm>
          <a:prstGeom prst="rect">
            <a:avLst/>
          </a:prstGeom>
          <a:noFill/>
        </p:spPr>
        <p:txBody>
          <a:bodyPr wrap="none" rtlCol="0">
            <a:spAutoFit/>
          </a:bodyPr>
          <a:lstStyle/>
          <a:p>
            <a:r>
              <a:rPr lang="en-US" sz="3600" dirty="0"/>
              <a:t>Offshore Wind Power</a:t>
            </a:r>
          </a:p>
        </p:txBody>
      </p:sp>
    </p:spTree>
    <p:extLst>
      <p:ext uri="{BB962C8B-B14F-4D97-AF65-F5344CB8AC3E}">
        <p14:creationId xmlns:p14="http://schemas.microsoft.com/office/powerpoint/2010/main" val="14304309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98</a:t>
            </a:fld>
            <a:endParaRPr lang="en-US"/>
          </a:p>
        </p:txBody>
      </p:sp>
      <p:pic>
        <p:nvPicPr>
          <p:cNvPr id="2" name="Picture 1">
            <a:extLst>
              <a:ext uri="{FF2B5EF4-FFF2-40B4-BE49-F238E27FC236}">
                <a16:creationId xmlns:a16="http://schemas.microsoft.com/office/drawing/2014/main" id="{287E6500-B860-6040-A402-BB72BFC9497A}"/>
              </a:ext>
            </a:extLst>
          </p:cNvPr>
          <p:cNvPicPr>
            <a:picLocks noChangeAspect="1"/>
          </p:cNvPicPr>
          <p:nvPr/>
        </p:nvPicPr>
        <p:blipFill>
          <a:blip r:embed="rId2"/>
          <a:stretch>
            <a:fillRect/>
          </a:stretch>
        </p:blipFill>
        <p:spPr>
          <a:xfrm>
            <a:off x="0" y="1007108"/>
            <a:ext cx="9144000" cy="4843783"/>
          </a:xfrm>
          <a:prstGeom prst="rect">
            <a:avLst/>
          </a:prstGeom>
        </p:spPr>
      </p:pic>
      <p:sp>
        <p:nvSpPr>
          <p:cNvPr id="8" name="TextBox 7">
            <a:extLst>
              <a:ext uri="{FF2B5EF4-FFF2-40B4-BE49-F238E27FC236}">
                <a16:creationId xmlns:a16="http://schemas.microsoft.com/office/drawing/2014/main" id="{4E36F110-C1E1-514B-ABFA-303C6FCAD09A}"/>
              </a:ext>
            </a:extLst>
          </p:cNvPr>
          <p:cNvSpPr txBox="1"/>
          <p:nvPr/>
        </p:nvSpPr>
        <p:spPr>
          <a:xfrm>
            <a:off x="2467738" y="344268"/>
            <a:ext cx="4208524" cy="646331"/>
          </a:xfrm>
          <a:prstGeom prst="rect">
            <a:avLst/>
          </a:prstGeom>
          <a:noFill/>
        </p:spPr>
        <p:txBody>
          <a:bodyPr wrap="none" rtlCol="0">
            <a:spAutoFit/>
          </a:bodyPr>
          <a:lstStyle/>
          <a:p>
            <a:r>
              <a:rPr lang="en-US" sz="3600" dirty="0"/>
              <a:t>Offshore Wind Power</a:t>
            </a:r>
          </a:p>
        </p:txBody>
      </p:sp>
      <p:sp>
        <p:nvSpPr>
          <p:cNvPr id="9" name="TextBox 8">
            <a:extLst>
              <a:ext uri="{FF2B5EF4-FFF2-40B4-BE49-F238E27FC236}">
                <a16:creationId xmlns:a16="http://schemas.microsoft.com/office/drawing/2014/main" id="{4241D906-1CED-4344-897A-564A66F9C5B5}"/>
              </a:ext>
            </a:extLst>
          </p:cNvPr>
          <p:cNvSpPr txBox="1"/>
          <p:nvPr/>
        </p:nvSpPr>
        <p:spPr>
          <a:xfrm>
            <a:off x="2474951" y="6171684"/>
            <a:ext cx="4194097" cy="369332"/>
          </a:xfrm>
          <a:prstGeom prst="rect">
            <a:avLst/>
          </a:prstGeom>
          <a:noFill/>
        </p:spPr>
        <p:txBody>
          <a:bodyPr wrap="none" rtlCol="0">
            <a:spAutoFit/>
          </a:bodyPr>
          <a:lstStyle/>
          <a:p>
            <a:r>
              <a:rPr lang="en-US" dirty="0">
                <a:hlinkClick r:id="rId3"/>
              </a:rPr>
              <a:t>Construction of the first floating wind farm</a:t>
            </a:r>
            <a:endParaRPr lang="en-US" dirty="0"/>
          </a:p>
        </p:txBody>
      </p:sp>
    </p:spTree>
    <p:extLst>
      <p:ext uri="{BB962C8B-B14F-4D97-AF65-F5344CB8AC3E}">
        <p14:creationId xmlns:p14="http://schemas.microsoft.com/office/powerpoint/2010/main" val="30747166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99FBB2-E0DE-FE4C-BA4E-6411EDC229DB}"/>
              </a:ext>
            </a:extLst>
          </p:cNvPr>
          <p:cNvSpPr>
            <a:spLocks noGrp="1"/>
          </p:cNvSpPr>
          <p:nvPr>
            <p:ph type="sldNum" sz="quarter" idx="12"/>
          </p:nvPr>
        </p:nvSpPr>
        <p:spPr/>
        <p:txBody>
          <a:bodyPr/>
          <a:lstStyle/>
          <a:p>
            <a:fld id="{5191C6CD-A12B-E64C-9606-1A1B22521D2C}" type="slidenum">
              <a:rPr lang="en-US" smtClean="0"/>
              <a:t>99</a:t>
            </a:fld>
            <a:endParaRPr lang="en-US"/>
          </a:p>
        </p:txBody>
      </p:sp>
      <p:sp>
        <p:nvSpPr>
          <p:cNvPr id="5" name="TextBox 4">
            <a:extLst>
              <a:ext uri="{FF2B5EF4-FFF2-40B4-BE49-F238E27FC236}">
                <a16:creationId xmlns:a16="http://schemas.microsoft.com/office/drawing/2014/main" id="{FCFF55F7-33D2-6B4D-B046-16C4F4834280}"/>
              </a:ext>
            </a:extLst>
          </p:cNvPr>
          <p:cNvSpPr txBox="1"/>
          <p:nvPr/>
        </p:nvSpPr>
        <p:spPr>
          <a:xfrm>
            <a:off x="2467738" y="344268"/>
            <a:ext cx="4208524" cy="646331"/>
          </a:xfrm>
          <a:prstGeom prst="rect">
            <a:avLst/>
          </a:prstGeom>
          <a:noFill/>
        </p:spPr>
        <p:txBody>
          <a:bodyPr wrap="none" rtlCol="0">
            <a:spAutoFit/>
          </a:bodyPr>
          <a:lstStyle/>
          <a:p>
            <a:r>
              <a:rPr lang="en-US" sz="3600" dirty="0"/>
              <a:t>Offshore Wind Power</a:t>
            </a:r>
          </a:p>
        </p:txBody>
      </p:sp>
      <p:pic>
        <p:nvPicPr>
          <p:cNvPr id="3" name="Picture 2">
            <a:extLst>
              <a:ext uri="{FF2B5EF4-FFF2-40B4-BE49-F238E27FC236}">
                <a16:creationId xmlns:a16="http://schemas.microsoft.com/office/drawing/2014/main" id="{A26F69E0-B213-3A4E-B4E7-0D360BC642D6}"/>
              </a:ext>
            </a:extLst>
          </p:cNvPr>
          <p:cNvPicPr>
            <a:picLocks noChangeAspect="1"/>
          </p:cNvPicPr>
          <p:nvPr/>
        </p:nvPicPr>
        <p:blipFill>
          <a:blip r:embed="rId2"/>
          <a:stretch>
            <a:fillRect/>
          </a:stretch>
        </p:blipFill>
        <p:spPr>
          <a:xfrm>
            <a:off x="0" y="990599"/>
            <a:ext cx="9144000" cy="5201265"/>
          </a:xfrm>
          <a:prstGeom prst="rect">
            <a:avLst/>
          </a:prstGeom>
        </p:spPr>
      </p:pic>
      <p:sp>
        <p:nvSpPr>
          <p:cNvPr id="6" name="TextBox 5">
            <a:extLst>
              <a:ext uri="{FF2B5EF4-FFF2-40B4-BE49-F238E27FC236}">
                <a16:creationId xmlns:a16="http://schemas.microsoft.com/office/drawing/2014/main" id="{039D5B30-0FE2-E342-8483-0F833EC1C26A}"/>
              </a:ext>
            </a:extLst>
          </p:cNvPr>
          <p:cNvSpPr txBox="1"/>
          <p:nvPr/>
        </p:nvSpPr>
        <p:spPr>
          <a:xfrm>
            <a:off x="3405591" y="6352143"/>
            <a:ext cx="2332818" cy="369332"/>
          </a:xfrm>
          <a:prstGeom prst="rect">
            <a:avLst/>
          </a:prstGeom>
          <a:noFill/>
        </p:spPr>
        <p:txBody>
          <a:bodyPr wrap="none" rtlCol="0">
            <a:spAutoFit/>
          </a:bodyPr>
          <a:lstStyle/>
          <a:p>
            <a:r>
              <a:rPr lang="en-US" dirty="0">
                <a:hlinkClick r:id="rId3"/>
              </a:rPr>
              <a:t>Wind Turbine Engineer</a:t>
            </a:r>
            <a:endParaRPr lang="en-US" dirty="0"/>
          </a:p>
        </p:txBody>
      </p:sp>
    </p:spTree>
    <p:extLst>
      <p:ext uri="{BB962C8B-B14F-4D97-AF65-F5344CB8AC3E}">
        <p14:creationId xmlns:p14="http://schemas.microsoft.com/office/powerpoint/2010/main" val="2502681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36391</TotalTime>
  <Words>1478</Words>
  <Application>Microsoft Macintosh PowerPoint</Application>
  <PresentationFormat>On-screen Show (4:3)</PresentationFormat>
  <Paragraphs>295</Paragraphs>
  <Slides>110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110</vt:i4>
      </vt:variant>
    </vt:vector>
  </HeadingPairs>
  <TitlesOfParts>
    <vt:vector size="116" baseType="lpstr">
      <vt:lpstr>Arial</vt:lpstr>
      <vt:lpstr>Calibri</vt:lpstr>
      <vt:lpstr>GothamNarrow</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DR4XB-2QBXH-MDT76-B4JMQ-YQ34D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dc:creator>
  <cp:lastModifiedBy>Beaucage, Gregory (beaucag)</cp:lastModifiedBy>
  <cp:revision>100</cp:revision>
  <dcterms:created xsi:type="dcterms:W3CDTF">2017-10-25T01:10:57Z</dcterms:created>
  <dcterms:modified xsi:type="dcterms:W3CDTF">2023-11-21T17:24:40Z</dcterms:modified>
</cp:coreProperties>
</file>