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6" r:id="rId2"/>
    <p:sldId id="347" r:id="rId3"/>
    <p:sldId id="256" r:id="rId4"/>
    <p:sldId id="538" r:id="rId5"/>
    <p:sldId id="328" r:id="rId6"/>
    <p:sldId id="329" r:id="rId7"/>
    <p:sldId id="331" r:id="rId8"/>
    <p:sldId id="529" r:id="rId9"/>
    <p:sldId id="530" r:id="rId10"/>
    <p:sldId id="531" r:id="rId11"/>
    <p:sldId id="532" r:id="rId12"/>
    <p:sldId id="533" r:id="rId13"/>
    <p:sldId id="534" r:id="rId14"/>
    <p:sldId id="535" r:id="rId15"/>
    <p:sldId id="536" r:id="rId16"/>
    <p:sldId id="537" r:id="rId17"/>
    <p:sldId id="332" r:id="rId18"/>
    <p:sldId id="33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12"/>
    <p:restoredTop sz="95694"/>
  </p:normalViewPr>
  <p:slideViewPr>
    <p:cSldViewPr snapToGrid="0" snapToObjects="1">
      <p:cViewPr varScale="1">
        <p:scale>
          <a:sx n="128" d="100"/>
          <a:sy n="128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8.emf"/><Relationship Id="rId4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28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1B62-ED86-DF49-8F8C-08E7A65C7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DD1C7-A392-ED46-BF67-B436E08CF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BC7C7-9888-B745-94BC-07944B05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7015-AC75-5140-A4CC-7C1C9A732E4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F6C3B-964F-404E-9975-BCB1EB0B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99937-320A-824E-A8AE-68631FE79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8A77-E49D-F847-976B-8A6AFF73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5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3875-3575-CF43-BAD8-0F04541E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89D02-BB25-7C49-9859-AC003E0B8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A052F-3ACA-F04C-AF0D-55EEB40D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7015-AC75-5140-A4CC-7C1C9A732E4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DCAFF-7ED9-6C49-B76F-917CF6C8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AC1F1-F040-8F44-B717-286DB356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8A77-E49D-F847-976B-8A6AFF73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4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D5106B-037C-F342-BF8F-C4A2CEB1F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F6A2D-7DD4-5F45-894B-C5F8C994F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6A1CF-E37D-8748-AF12-41203543C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7015-AC75-5140-A4CC-7C1C9A732E4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C7D56-EDDD-EB4F-9340-ABD9476C5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B510B-EC7F-3844-B779-55143608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8A77-E49D-F847-976B-8A6AFF73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4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51BD-6CD8-7149-8D68-CB0833A7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6CE7B-7EF3-414F-AB55-3F1AA0ACB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EA42A-040E-5F4A-A4FB-4828CB7C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7015-AC75-5140-A4CC-7C1C9A732E4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3ECAE-F1E2-4845-B3A5-A1DCAB90F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59585-8FA0-5840-A3BC-0BEECEE11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8A77-E49D-F847-976B-8A6AFF73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9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BFA3-0C0F-2D45-8FC8-5F66A034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AAFAE-763F-7546-81F3-EA21EE79C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34519-4CA7-4444-B5B4-73984A0F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7015-AC75-5140-A4CC-7C1C9A732E4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49B41-2245-5247-BFFE-18029252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ADACA-EC8B-8A48-9D24-719D29D7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8A77-E49D-F847-976B-8A6AFF73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6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ED6E4-73CD-EA4A-9DBC-5B1476B7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F8DB1-ED94-8A4F-97FE-258BD773A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2AD36-8322-C344-96F3-1BB41A2C3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0F3F2-C683-DB44-9B4D-1DC8DB1D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7015-AC75-5140-A4CC-7C1C9A732E4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B89F9-5674-8A4B-ADE0-E0E464AE0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752B9-27F2-464B-9A92-F1EFDB54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8A77-E49D-F847-976B-8A6AFF73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4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C716-5584-4442-8128-06889E27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121B0-527A-9843-82EA-0D2B3A0C4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C0327-1857-974B-A057-3543CDB03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374CD8-ED84-F24A-BB7A-BD462B80E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A480BA-1313-704F-972A-1A04527C2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F16BF-2A5A-D347-B9EC-EFA41F79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7015-AC75-5140-A4CC-7C1C9A732E4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8E8A4-5B4A-AF40-AD34-3A3ADC6D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FF80A5-2A9B-0B40-8D5A-9FBEA366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8A77-E49D-F847-976B-8A6AFF73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3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0566E-09BA-C142-BA84-37BD461A5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C4329-7943-D440-B65D-8F92CE39C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7015-AC75-5140-A4CC-7C1C9A732E4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65CAD-1BD6-3343-91E2-1BC54A7C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49C3E-B64B-744B-8776-518B2D20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8A77-E49D-F847-976B-8A6AFF73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0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043309-9513-DD4D-B35D-9C624D8CD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7015-AC75-5140-A4CC-7C1C9A732E4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D1257-33CC-6A44-B038-15741074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AEF2E-5AFD-5848-8ABA-0CFF4BE2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8A77-E49D-F847-976B-8A6AFF73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1E69B-F870-F34A-B17A-E7247B21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FE68A-A4C1-544F-8DEC-0195F6D90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44862-ECE3-324D-B8D7-B70555A76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154E8-7CF8-944D-A9DA-C58C368F6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7015-AC75-5140-A4CC-7C1C9A732E4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E17E9-796A-1E4C-B782-C5A9D405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9973C-40B0-2D47-9890-84279CD3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8A77-E49D-F847-976B-8A6AFF73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2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71815-FE68-0141-AC3E-691AFB6C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92AC1-9350-C74E-B720-8E385F17D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25A69-F145-A244-BE4F-C4E1CDF99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396F7-9C87-6843-BD4F-39E95B193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7015-AC75-5140-A4CC-7C1C9A732E4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53F39-9CF3-5F49-9ACA-978AF977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FDA12-7341-A74E-A3B8-71A9D941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8A77-E49D-F847-976B-8A6AFF73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DC3513-7201-3547-BD83-AEE66588B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45752-A227-E34E-AFF1-A2639191B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60F78-126D-224B-894F-542BFFCD3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B7015-AC75-5140-A4CC-7C1C9A732E4F}" type="datetimeFigureOut">
              <a:rPr lang="en-US" smtClean="0"/>
              <a:t>3/31/22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7CD9C-334E-E94E-BBB4-71FC4572C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EF582-9942-C844-8F61-BEBD3FE5F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C8A77-E49D-F847-976B-8A6AFF735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7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6.emf"/><Relationship Id="rId3" Type="http://schemas.openxmlformats.org/officeDocument/2006/relationships/image" Target="../media/image29.png"/><Relationship Id="rId7" Type="http://schemas.openxmlformats.org/officeDocument/2006/relationships/image" Target="../media/image33.e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5.emf"/><Relationship Id="rId5" Type="http://schemas.openxmlformats.org/officeDocument/2006/relationships/image" Target="../media/image28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47.png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52.emf"/><Relationship Id="rId3" Type="http://schemas.openxmlformats.org/officeDocument/2006/relationships/image" Target="../media/image47.png"/><Relationship Id="rId7" Type="http://schemas.openxmlformats.org/officeDocument/2006/relationships/image" Target="../media/image49.e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56.jpeg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3.e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emf"/><Relationship Id="rId9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9.png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2.emf"/><Relationship Id="rId5" Type="http://schemas.openxmlformats.org/officeDocument/2006/relationships/image" Target="../media/image28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CD65F-B1C7-EC47-A631-A30763D2456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77890" name="Rectangle 1"/>
          <p:cNvSpPr>
            <a:spLocks/>
          </p:cNvSpPr>
          <p:nvPr/>
        </p:nvSpPr>
        <p:spPr bwMode="auto">
          <a:xfrm>
            <a:off x="2153124" y="136525"/>
            <a:ext cx="2856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Dilute Solution Chain</a:t>
            </a:r>
          </a:p>
        </p:txBody>
      </p:sp>
      <p:sp>
        <p:nvSpPr>
          <p:cNvPr id="677891" name="Rectangle 2"/>
          <p:cNvSpPr>
            <a:spLocks/>
          </p:cNvSpPr>
          <p:nvPr/>
        </p:nvSpPr>
        <p:spPr bwMode="auto">
          <a:xfrm>
            <a:off x="2099546" y="502642"/>
            <a:ext cx="2992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Dynamics of the chain </a:t>
            </a:r>
          </a:p>
        </p:txBody>
      </p:sp>
      <p:pic>
        <p:nvPicPr>
          <p:cNvPr id="6778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60" y="3170582"/>
            <a:ext cx="4040268" cy="83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7893" name="Rectangle 4"/>
          <p:cNvSpPr>
            <a:spLocks/>
          </p:cNvSpPr>
          <p:nvPr/>
        </p:nvSpPr>
        <p:spPr bwMode="auto">
          <a:xfrm>
            <a:off x="897548" y="4326723"/>
            <a:ext cx="431058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 exponential term is the </a:t>
            </a:r>
            <a:r>
              <a:rPr lang="ja-JP" altLang="en-US" sz="2400" b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“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function</a:t>
            </a:r>
            <a:r>
              <a:rPr lang="ja-JP" altLang="en-US" sz="2400" b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”</a:t>
            </a:r>
            <a:endParaRPr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to a pulse perturbation</a:t>
            </a: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is random ± pulses due to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78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14" y="385467"/>
            <a:ext cx="5240976" cy="60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7CB7F1-A8D8-044E-8C22-BFBD3C0D4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6" y="1855491"/>
            <a:ext cx="1892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6785AD-C32D-0C47-B803-FE3217BC0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3" y="2303877"/>
            <a:ext cx="4040268" cy="36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FCC6731D-03A2-624B-AF35-748EE953D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464" y="1830642"/>
            <a:ext cx="1366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algn="ctr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algn="ctr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algn="ctr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algn="ctr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ma = </a:t>
            </a:r>
            <a:r>
              <a:rPr lang="en-US" altLang="en-US" sz="1800" dirty="0" err="1">
                <a:latin typeface="Symbol" pitchFamily="2" charset="2"/>
                <a:cs typeface="Times New Roman" panose="02020603050405020304" pitchFamily="18" charset="0"/>
              </a:rPr>
              <a:t>z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altLang="en-US" sz="1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D7E4F1B2-207B-EE49-A39F-A34F67693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426" y="2296606"/>
            <a:ext cx="1005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algn="ctr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algn="ctr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algn="ctr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algn="ctr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</a:t>
            </a:r>
            <a:endParaRPr lang="en-US" altLang="en-US" sz="1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B637FFE9-96C5-4449-98DC-93BC1F291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39" y="2769841"/>
            <a:ext cx="35445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algn="ctr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algn="ctr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algn="ctr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algn="ctr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is the integral of velocity dt</a:t>
            </a:r>
            <a:endParaRPr lang="en-US" altLang="en-US" sz="1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DD2496-0D78-F741-B9BA-F873F09738AA}"/>
              </a:ext>
            </a:extLst>
          </p:cNvPr>
          <p:cNvSpPr txBox="1"/>
          <p:nvPr/>
        </p:nvSpPr>
        <p:spPr>
          <a:xfrm>
            <a:off x="1130950" y="1478878"/>
            <a:ext cx="403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Viscous Motion (a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relaxatory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system)</a:t>
            </a:r>
          </a:p>
        </p:txBody>
      </p:sp>
    </p:spTree>
    <p:extLst>
      <p:ext uri="{BB962C8B-B14F-4D97-AF65-F5344CB8AC3E}">
        <p14:creationId xmlns:p14="http://schemas.microsoft.com/office/powerpoint/2010/main" val="1410805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C85BB2F-719E-F74D-A9B6-6228FFEB73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522368" indent="-200911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803643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125101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1446558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fld id="{59924C71-4CEC-144A-8F6A-D7894AD4345B}" type="slidenum">
              <a:rPr lang="en-US" altLang="en-US" sz="773">
                <a:solidFill>
                  <a:schemeClr val="tx1"/>
                </a:solidFill>
                <a:ea typeface="ＭＳ Ｐゴシック" panose="020B0600070205080204" pitchFamily="34" charset="-128"/>
              </a:rPr>
              <a:pPr eaLnBrk="1" hangingPunct="1"/>
              <a:t>10</a:t>
            </a:fld>
            <a:endParaRPr lang="en-US" altLang="en-US" sz="773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85730" name="Picture 2" descr="Screen Shot 2014-11-24 at 10.47.14 AM.png">
            <a:extLst>
              <a:ext uri="{FF2B5EF4-FFF2-40B4-BE49-F238E27FC236}">
                <a16:creationId xmlns:a16="http://schemas.microsoft.com/office/drawing/2014/main" id="{C6D6F91C-81F8-2E45-8F85-A59BF3B76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69" y="428625"/>
            <a:ext cx="3178969" cy="22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5731" name="Object 3">
            <a:extLst>
              <a:ext uri="{FF2B5EF4-FFF2-40B4-BE49-F238E27FC236}">
                <a16:creationId xmlns:a16="http://schemas.microsoft.com/office/drawing/2014/main" id="{70E98134-0640-6245-8234-8DD04CCDE2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85359" y="964406"/>
          <a:ext cx="3263801" cy="680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Equation" r:id="rId4" imgW="2070100" imgH="431800" progId="Equation.3">
                  <p:embed/>
                </p:oleObj>
              </mc:Choice>
              <mc:Fallback>
                <p:oleObj name="Equation" r:id="rId4" imgW="2070100" imgH="431800" progId="Equation.3">
                  <p:embed/>
                  <p:pic>
                    <p:nvPicPr>
                      <p:cNvPr id="585731" name="Object 3">
                        <a:extLst>
                          <a:ext uri="{FF2B5EF4-FFF2-40B4-BE49-F238E27FC236}">
                            <a16:creationId xmlns:a16="http://schemas.microsoft.com/office/drawing/2014/main" id="{70E98134-0640-6245-8234-8DD04CCDE2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359" y="964406"/>
                        <a:ext cx="3263801" cy="680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5732" name="TextBox 4">
            <a:extLst>
              <a:ext uri="{FF2B5EF4-FFF2-40B4-BE49-F238E27FC236}">
                <a16:creationId xmlns:a16="http://schemas.microsoft.com/office/drawing/2014/main" id="{CD9214D0-C936-FB41-B7AD-1D0D6963C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591" y="3429000"/>
            <a:ext cx="2939074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/>
              <a:t>Free End Boundary Conditions:</a:t>
            </a:r>
          </a:p>
        </p:txBody>
      </p:sp>
      <p:graphicFrame>
        <p:nvGraphicFramePr>
          <p:cNvPr id="585733" name="Object 5">
            <a:extLst>
              <a:ext uri="{FF2B5EF4-FFF2-40B4-BE49-F238E27FC236}">
                <a16:creationId xmlns:a16="http://schemas.microsoft.com/office/drawing/2014/main" id="{C5030346-A4D4-4A44-9E5E-B7641CD80A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78204" y="3429001"/>
          <a:ext cx="2381994" cy="360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6" imgW="1511300" imgH="228600" progId="Equation.3">
                  <p:embed/>
                </p:oleObj>
              </mc:Choice>
              <mc:Fallback>
                <p:oleObj name="Equation" r:id="rId6" imgW="1511300" imgH="228600" progId="Equation.3">
                  <p:embed/>
                  <p:pic>
                    <p:nvPicPr>
                      <p:cNvPr id="585733" name="Object 5">
                        <a:extLst>
                          <a:ext uri="{FF2B5EF4-FFF2-40B4-BE49-F238E27FC236}">
                            <a16:creationId xmlns:a16="http://schemas.microsoft.com/office/drawing/2014/main" id="{C5030346-A4D4-4A44-9E5E-B7641CD80A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204" y="3429001"/>
                        <a:ext cx="2381994" cy="360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5734" name="Object 6">
            <a:extLst>
              <a:ext uri="{FF2B5EF4-FFF2-40B4-BE49-F238E27FC236}">
                <a16:creationId xmlns:a16="http://schemas.microsoft.com/office/drawing/2014/main" id="{63B031FF-8091-B546-B944-C48B4A9DCC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70390" y="4755058"/>
          <a:ext cx="1560463" cy="3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Equation" r:id="rId8" imgW="990600" imgH="241300" progId="Equation.3">
                  <p:embed/>
                </p:oleObj>
              </mc:Choice>
              <mc:Fallback>
                <p:oleObj name="Equation" r:id="rId8" imgW="990600" imgH="241300" progId="Equation.3">
                  <p:embed/>
                  <p:pic>
                    <p:nvPicPr>
                      <p:cNvPr id="585734" name="Object 6">
                        <a:extLst>
                          <a:ext uri="{FF2B5EF4-FFF2-40B4-BE49-F238E27FC236}">
                            <a16:creationId xmlns:a16="http://schemas.microsoft.com/office/drawing/2014/main" id="{63B031FF-8091-B546-B944-C48B4A9DCC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390" y="4755058"/>
                        <a:ext cx="1560463" cy="37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5735" name="TextBox 7">
            <a:extLst>
              <a:ext uri="{FF2B5EF4-FFF2-40B4-BE49-F238E27FC236}">
                <a16:creationId xmlns:a16="http://schemas.microsoft.com/office/drawing/2014/main" id="{754A385E-01CD-7749-A07B-6E98CCC76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437" y="5246191"/>
            <a:ext cx="2220480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/>
              <a:t>N</a:t>
            </a:r>
            <a:r>
              <a:rPr lang="en-US" altLang="en-US" sz="844"/>
              <a:t>R</a:t>
            </a:r>
            <a:r>
              <a:rPr lang="en-US" altLang="en-US" sz="1687"/>
              <a:t> values of phase shift</a:t>
            </a:r>
          </a:p>
        </p:txBody>
      </p:sp>
      <p:graphicFrame>
        <p:nvGraphicFramePr>
          <p:cNvPr id="585736" name="Object 8">
            <a:extLst>
              <a:ext uri="{FF2B5EF4-FFF2-40B4-BE49-F238E27FC236}">
                <a16:creationId xmlns:a16="http://schemas.microsoft.com/office/drawing/2014/main" id="{2DF217C8-583B-EF49-B0D0-C5510BD6A2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43539" y="5728395"/>
          <a:ext cx="3823022" cy="70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Equation" r:id="rId10" imgW="2425700" imgH="444500" progId="Equation.3">
                  <p:embed/>
                </p:oleObj>
              </mc:Choice>
              <mc:Fallback>
                <p:oleObj name="Equation" r:id="rId10" imgW="2425700" imgH="444500" progId="Equation.3">
                  <p:embed/>
                  <p:pic>
                    <p:nvPicPr>
                      <p:cNvPr id="585736" name="Object 8">
                        <a:extLst>
                          <a:ext uri="{FF2B5EF4-FFF2-40B4-BE49-F238E27FC236}">
                            <a16:creationId xmlns:a16="http://schemas.microsoft.com/office/drawing/2014/main" id="{2DF217C8-583B-EF49-B0D0-C5510BD6A2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539" y="5728395"/>
                        <a:ext cx="3823022" cy="700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5737" name="TextBox 9">
            <a:extLst>
              <a:ext uri="{FF2B5EF4-FFF2-40B4-BE49-F238E27FC236}">
                <a16:creationId xmlns:a16="http://schemas.microsoft.com/office/drawing/2014/main" id="{7C01F41A-CB01-F443-B2EE-9BE7BFD9C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219" y="1125141"/>
            <a:ext cx="1260217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/>
              <a:t>For N</a:t>
            </a:r>
            <a:r>
              <a:rPr lang="en-US" altLang="en-US" sz="1687" baseline="-25000"/>
              <a:t>R</a:t>
            </a:r>
            <a:r>
              <a:rPr lang="en-US" altLang="en-US" sz="1687"/>
              <a:t> = 10</a:t>
            </a:r>
          </a:p>
        </p:txBody>
      </p:sp>
      <p:graphicFrame>
        <p:nvGraphicFramePr>
          <p:cNvPr id="585738" name="Object 10">
            <a:extLst>
              <a:ext uri="{FF2B5EF4-FFF2-40B4-BE49-F238E27FC236}">
                <a16:creationId xmlns:a16="http://schemas.microsoft.com/office/drawing/2014/main" id="{E1068A06-4ED6-F744-BB10-083CA9FF8E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54502" y="3834185"/>
          <a:ext cx="2923357" cy="621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Equation" r:id="rId12" imgW="1854200" imgH="393700" progId="Equation.3">
                  <p:embed/>
                </p:oleObj>
              </mc:Choice>
              <mc:Fallback>
                <p:oleObj name="Equation" r:id="rId12" imgW="1854200" imgH="393700" progId="Equation.3">
                  <p:embed/>
                  <p:pic>
                    <p:nvPicPr>
                      <p:cNvPr id="585738" name="Object 10">
                        <a:extLst>
                          <a:ext uri="{FF2B5EF4-FFF2-40B4-BE49-F238E27FC236}">
                            <a16:creationId xmlns:a16="http://schemas.microsoft.com/office/drawing/2014/main" id="{E1068A06-4ED6-F744-BB10-083CA9FF8E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502" y="3834185"/>
                        <a:ext cx="2923357" cy="621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5739" name="TextBox 11">
            <a:extLst>
              <a:ext uri="{FF2B5EF4-FFF2-40B4-BE49-F238E27FC236}">
                <a16:creationId xmlns:a16="http://schemas.microsoft.com/office/drawing/2014/main" id="{9261EBF0-8209-9F44-B055-26A4621BA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844" y="5947172"/>
            <a:ext cx="2849563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/>
              <a:t>N</a:t>
            </a:r>
            <a:r>
              <a:rPr lang="en-US" altLang="en-US" sz="844"/>
              <a:t>R</a:t>
            </a:r>
            <a:r>
              <a:rPr lang="en-US" altLang="en-US" sz="1687"/>
              <a:t> Rouse Modes of order “m”</a:t>
            </a:r>
          </a:p>
        </p:txBody>
      </p:sp>
    </p:spTree>
    <p:extLst>
      <p:ext uri="{BB962C8B-B14F-4D97-AF65-F5344CB8AC3E}">
        <p14:creationId xmlns:p14="http://schemas.microsoft.com/office/powerpoint/2010/main" val="97989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3BD8FF9-51F3-564F-A45A-E24D34CC70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522368" indent="-200911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803643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125101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1446558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fld id="{510A7646-8B4A-9D43-B879-7D560905B117}" type="slidenum">
              <a:rPr lang="en-US" altLang="en-US" sz="773">
                <a:solidFill>
                  <a:schemeClr val="tx1"/>
                </a:solidFill>
                <a:ea typeface="ＭＳ Ｐゴシック" panose="020B0600070205080204" pitchFamily="34" charset="-128"/>
              </a:rPr>
              <a:pPr eaLnBrk="1" hangingPunct="1"/>
              <a:t>11</a:t>
            </a:fld>
            <a:endParaRPr lang="en-US" altLang="en-US" sz="773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586754" name="Object 2">
            <a:extLst>
              <a:ext uri="{FF2B5EF4-FFF2-40B4-BE49-F238E27FC236}">
                <a16:creationId xmlns:a16="http://schemas.microsoft.com/office/drawing/2014/main" id="{E2EF9F9A-69E5-3E42-92D9-75606FD7FF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7404" y="1608460"/>
          <a:ext cx="1781473" cy="1021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3" imgW="1130300" imgH="647700" progId="Equation.3">
                  <p:embed/>
                </p:oleObj>
              </mc:Choice>
              <mc:Fallback>
                <p:oleObj name="Equation" r:id="rId3" imgW="1130300" imgH="647700" progId="Equation.3">
                  <p:embed/>
                  <p:pic>
                    <p:nvPicPr>
                      <p:cNvPr id="586754" name="Object 2">
                        <a:extLst>
                          <a:ext uri="{FF2B5EF4-FFF2-40B4-BE49-F238E27FC236}">
                            <a16:creationId xmlns:a16="http://schemas.microsoft.com/office/drawing/2014/main" id="{E2EF9F9A-69E5-3E42-92D9-75606FD7FF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404" y="1608460"/>
                        <a:ext cx="1781473" cy="1021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755" name="TextBox 3">
            <a:extLst>
              <a:ext uri="{FF2B5EF4-FFF2-40B4-BE49-F238E27FC236}">
                <a16:creationId xmlns:a16="http://schemas.microsoft.com/office/drawing/2014/main" id="{C830D7BF-962B-A24D-A4AE-3CE779B3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453" y="857250"/>
            <a:ext cx="4914294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/>
              <a:t>Lowest order relaxation time dominates the response</a:t>
            </a:r>
          </a:p>
        </p:txBody>
      </p:sp>
      <p:sp>
        <p:nvSpPr>
          <p:cNvPr id="586756" name="TextBox 4">
            <a:extLst>
              <a:ext uri="{FF2B5EF4-FFF2-40B4-BE49-F238E27FC236}">
                <a16:creationId xmlns:a16="http://schemas.microsoft.com/office/drawing/2014/main" id="{1896D38F-7BB4-8841-9A14-2EC37DA67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040" y="3053953"/>
            <a:ext cx="1798890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/>
              <a:t>This assumes that </a:t>
            </a:r>
          </a:p>
        </p:txBody>
      </p:sp>
      <p:graphicFrame>
        <p:nvGraphicFramePr>
          <p:cNvPr id="586757" name="Object 5">
            <a:extLst>
              <a:ext uri="{FF2B5EF4-FFF2-40B4-BE49-F238E27FC236}">
                <a16:creationId xmlns:a16="http://schemas.microsoft.com/office/drawing/2014/main" id="{BB791BA8-427A-2944-A06B-96295DF370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3250" y="3000375"/>
          <a:ext cx="482203" cy="615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5" imgW="368300" imgH="469900" progId="Equation.3">
                  <p:embed/>
                </p:oleObj>
              </mc:Choice>
              <mc:Fallback>
                <p:oleObj name="Equation" r:id="rId5" imgW="368300" imgH="469900" progId="Equation.3">
                  <p:embed/>
                  <p:pic>
                    <p:nvPicPr>
                      <p:cNvPr id="586757" name="Object 5">
                        <a:extLst>
                          <a:ext uri="{FF2B5EF4-FFF2-40B4-BE49-F238E27FC236}">
                            <a16:creationId xmlns:a16="http://schemas.microsoft.com/office/drawing/2014/main" id="{BB791BA8-427A-2944-A06B-96295DF370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3000375"/>
                        <a:ext cx="482203" cy="615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758" name="TextBox 6">
            <a:extLst>
              <a:ext uri="{FF2B5EF4-FFF2-40B4-BE49-F238E27FC236}">
                <a16:creationId xmlns:a16="http://schemas.microsoft.com/office/drawing/2014/main" id="{C884DF84-585D-DC43-B3EE-289A6D4FE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907" y="3804047"/>
            <a:ext cx="8540351" cy="7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/>
              <a:t>is constant, friction coefficient is proportional to number of monomer units in a Rouse segment</a:t>
            </a:r>
          </a:p>
          <a:p>
            <a:pPr eaLnBrk="1" hangingPunct="1"/>
            <a:endParaRPr lang="en-US" altLang="en-US" sz="1687" baseline="-25000"/>
          </a:p>
          <a:p>
            <a:pPr eaLnBrk="1" hangingPunct="1"/>
            <a:r>
              <a:rPr lang="en-US" altLang="en-US" sz="1687"/>
              <a:t>This is the basic assumption of the Rouse model, </a:t>
            </a:r>
            <a:endParaRPr lang="en-US" altLang="en-US" sz="1687" baseline="-25000"/>
          </a:p>
        </p:txBody>
      </p:sp>
      <p:graphicFrame>
        <p:nvGraphicFramePr>
          <p:cNvPr id="586759" name="Object 7">
            <a:extLst>
              <a:ext uri="{FF2B5EF4-FFF2-40B4-BE49-F238E27FC236}">
                <a16:creationId xmlns:a16="http://schemas.microsoft.com/office/drawing/2014/main" id="{1469B81B-D66F-EE43-A6CC-F81B963579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5906" y="4875610"/>
          <a:ext cx="1496839" cy="564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7" imgW="1143000" imgH="431800" progId="Equation.3">
                  <p:embed/>
                </p:oleObj>
              </mc:Choice>
              <mc:Fallback>
                <p:oleObj name="Equation" r:id="rId7" imgW="1143000" imgH="431800" progId="Equation.3">
                  <p:embed/>
                  <p:pic>
                    <p:nvPicPr>
                      <p:cNvPr id="586759" name="Object 7">
                        <a:extLst>
                          <a:ext uri="{FF2B5EF4-FFF2-40B4-BE49-F238E27FC236}">
                            <a16:creationId xmlns:a16="http://schemas.microsoft.com/office/drawing/2014/main" id="{1469B81B-D66F-EE43-A6CC-F81B963579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906" y="4875610"/>
                        <a:ext cx="1496839" cy="564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5265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7D46420-A3E1-FC4F-A30F-E5481873B8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522368" indent="-200911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803643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125101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1446558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fld id="{5308EDB3-D96F-664C-9961-C21F964DE2C9}" type="slidenum">
              <a:rPr lang="en-US" altLang="en-US" sz="773">
                <a:solidFill>
                  <a:schemeClr val="tx1"/>
                </a:solidFill>
                <a:ea typeface="ＭＳ Ｐゴシック" panose="020B0600070205080204" pitchFamily="34" charset="-128"/>
              </a:rPr>
              <a:pPr eaLnBrk="1" hangingPunct="1"/>
              <a:t>12</a:t>
            </a:fld>
            <a:endParaRPr lang="en-US" altLang="en-US" sz="773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587778" name="Object 2">
            <a:extLst>
              <a:ext uri="{FF2B5EF4-FFF2-40B4-BE49-F238E27FC236}">
                <a16:creationId xmlns:a16="http://schemas.microsoft.com/office/drawing/2014/main" id="{F5F44285-A99D-CD45-A522-425014DAC1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7404" y="1608460"/>
          <a:ext cx="1781473" cy="1021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3" imgW="1130300" imgH="647700" progId="Equation.3">
                  <p:embed/>
                </p:oleObj>
              </mc:Choice>
              <mc:Fallback>
                <p:oleObj name="Equation" r:id="rId3" imgW="1130300" imgH="647700" progId="Equation.3">
                  <p:embed/>
                  <p:pic>
                    <p:nvPicPr>
                      <p:cNvPr id="587778" name="Object 2">
                        <a:extLst>
                          <a:ext uri="{FF2B5EF4-FFF2-40B4-BE49-F238E27FC236}">
                            <a16:creationId xmlns:a16="http://schemas.microsoft.com/office/drawing/2014/main" id="{F5F44285-A99D-CD45-A522-425014DAC1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404" y="1608460"/>
                        <a:ext cx="1781473" cy="1021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7779" name="TextBox 3">
            <a:extLst>
              <a:ext uri="{FF2B5EF4-FFF2-40B4-BE49-F238E27FC236}">
                <a16:creationId xmlns:a16="http://schemas.microsoft.com/office/drawing/2014/main" id="{395E7444-83CC-1C43-8387-C5B042084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453" y="857250"/>
            <a:ext cx="4914294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/>
              <a:t>Lowest order relaxation time dominates the response</a:t>
            </a:r>
          </a:p>
        </p:txBody>
      </p:sp>
      <p:sp>
        <p:nvSpPr>
          <p:cNvPr id="587780" name="TextBox 8">
            <a:extLst>
              <a:ext uri="{FF2B5EF4-FFF2-40B4-BE49-F238E27FC236}">
                <a16:creationId xmlns:a16="http://schemas.microsoft.com/office/drawing/2014/main" id="{7E78FFB1-591F-9D4D-86D1-6A337269E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041" y="3268266"/>
            <a:ext cx="697627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/>
              <a:t>Since </a:t>
            </a:r>
          </a:p>
        </p:txBody>
      </p:sp>
      <p:graphicFrame>
        <p:nvGraphicFramePr>
          <p:cNvPr id="587781" name="Object 9">
            <a:extLst>
              <a:ext uri="{FF2B5EF4-FFF2-40B4-BE49-F238E27FC236}">
                <a16:creationId xmlns:a16="http://schemas.microsoft.com/office/drawing/2014/main" id="{A0282680-406B-A948-A472-44C649E43F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3985" y="3268266"/>
          <a:ext cx="981150" cy="380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5" imgW="622300" imgH="241300" progId="Equation.3">
                  <p:embed/>
                </p:oleObj>
              </mc:Choice>
              <mc:Fallback>
                <p:oleObj name="Equation" r:id="rId5" imgW="622300" imgH="241300" progId="Equation.3">
                  <p:embed/>
                  <p:pic>
                    <p:nvPicPr>
                      <p:cNvPr id="587781" name="Object 9">
                        <a:extLst>
                          <a:ext uri="{FF2B5EF4-FFF2-40B4-BE49-F238E27FC236}">
                            <a16:creationId xmlns:a16="http://schemas.microsoft.com/office/drawing/2014/main" id="{A0282680-406B-A948-A472-44C649E43F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3985" y="3268266"/>
                        <a:ext cx="981150" cy="380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7782" name="Object 10">
            <a:extLst>
              <a:ext uri="{FF2B5EF4-FFF2-40B4-BE49-F238E27FC236}">
                <a16:creationId xmlns:a16="http://schemas.microsoft.com/office/drawing/2014/main" id="{DDD44ABD-FE83-0343-89FC-F91AA8DD38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8584" y="4144492"/>
          <a:ext cx="880690" cy="660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7" imgW="558800" imgH="419100" progId="Equation.3">
                  <p:embed/>
                </p:oleObj>
              </mc:Choice>
              <mc:Fallback>
                <p:oleObj name="Equation" r:id="rId7" imgW="558800" imgH="419100" progId="Equation.3">
                  <p:embed/>
                  <p:pic>
                    <p:nvPicPr>
                      <p:cNvPr id="587782" name="Object 10">
                        <a:extLst>
                          <a:ext uri="{FF2B5EF4-FFF2-40B4-BE49-F238E27FC236}">
                            <a16:creationId xmlns:a16="http://schemas.microsoft.com/office/drawing/2014/main" id="{DDD44ABD-FE83-0343-89FC-F91AA8DD38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584" y="4144492"/>
                        <a:ext cx="880690" cy="660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104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5FC3C71-BB96-C943-9E88-45C4B1FB4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522368" indent="-200911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803643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125101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1446558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fld id="{9D928C25-8507-A440-ABB5-F8E7E34E4912}" type="slidenum">
              <a:rPr lang="en-US" altLang="en-US" sz="773">
                <a:solidFill>
                  <a:schemeClr val="tx1"/>
                </a:solidFill>
                <a:ea typeface="ＭＳ Ｐゴシック" panose="020B0600070205080204" pitchFamily="34" charset="-128"/>
              </a:rPr>
              <a:pPr eaLnBrk="1" hangingPunct="1"/>
              <a:t>13</a:t>
            </a:fld>
            <a:endParaRPr lang="en-US" altLang="en-US" sz="773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88802" name="TextBox 2">
            <a:extLst>
              <a:ext uri="{FF2B5EF4-FFF2-40B4-BE49-F238E27FC236}">
                <a16:creationId xmlns:a16="http://schemas.microsoft.com/office/drawing/2014/main" id="{D3BE65C6-96FB-724F-A406-89FE9261A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584" y="428625"/>
            <a:ext cx="4267450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/>
              <a:t>The amplitude of the Rouse modes is given by:</a:t>
            </a:r>
          </a:p>
        </p:txBody>
      </p:sp>
      <p:graphicFrame>
        <p:nvGraphicFramePr>
          <p:cNvPr id="588803" name="Object 3">
            <a:extLst>
              <a:ext uri="{FF2B5EF4-FFF2-40B4-BE49-F238E27FC236}">
                <a16:creationId xmlns:a16="http://schemas.microsoft.com/office/drawing/2014/main" id="{18190331-338B-F244-9F98-0E7C8810F6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4865" y="1125141"/>
          <a:ext cx="1501304" cy="660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3" imgW="952500" imgH="419100" progId="Equation.3">
                  <p:embed/>
                </p:oleObj>
              </mc:Choice>
              <mc:Fallback>
                <p:oleObj name="Equation" r:id="rId3" imgW="952500" imgH="419100" progId="Equation.3">
                  <p:embed/>
                  <p:pic>
                    <p:nvPicPr>
                      <p:cNvPr id="588803" name="Object 3">
                        <a:extLst>
                          <a:ext uri="{FF2B5EF4-FFF2-40B4-BE49-F238E27FC236}">
                            <a16:creationId xmlns:a16="http://schemas.microsoft.com/office/drawing/2014/main" id="{18190331-338B-F244-9F98-0E7C8810F6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4865" y="1125141"/>
                        <a:ext cx="1501304" cy="660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8804" name="TextBox 4">
            <a:extLst>
              <a:ext uri="{FF2B5EF4-FFF2-40B4-BE49-F238E27FC236}">
                <a16:creationId xmlns:a16="http://schemas.microsoft.com/office/drawing/2014/main" id="{BF731CF8-D8BD-0E43-A140-B73C1427B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3" y="2250281"/>
            <a:ext cx="7161609" cy="87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1687"/>
              <a:t>The amplitude is independent of temperature because the free energy of a mode is proportional to kT and the modes are distributed by Boltzmann statistics</a:t>
            </a:r>
          </a:p>
        </p:txBody>
      </p:sp>
      <p:graphicFrame>
        <p:nvGraphicFramePr>
          <p:cNvPr id="588805" name="Object 5">
            <a:extLst>
              <a:ext uri="{FF2B5EF4-FFF2-40B4-BE49-F238E27FC236}">
                <a16:creationId xmlns:a16="http://schemas.microsoft.com/office/drawing/2014/main" id="{26109019-367C-F64A-92B4-3FB7CA4048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7281" y="2839641"/>
          <a:ext cx="2081734" cy="721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5" imgW="1320800" imgH="457200" progId="Equation.3">
                  <p:embed/>
                </p:oleObj>
              </mc:Choice>
              <mc:Fallback>
                <p:oleObj name="Equation" r:id="rId5" imgW="1320800" imgH="457200" progId="Equation.3">
                  <p:embed/>
                  <p:pic>
                    <p:nvPicPr>
                      <p:cNvPr id="588805" name="Object 5">
                        <a:extLst>
                          <a:ext uri="{FF2B5EF4-FFF2-40B4-BE49-F238E27FC236}">
                            <a16:creationId xmlns:a16="http://schemas.microsoft.com/office/drawing/2014/main" id="{26109019-367C-F64A-92B4-3FB7CA4048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281" y="2839641"/>
                        <a:ext cx="2081734" cy="721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8806" name="TextBox 6">
            <a:extLst>
              <a:ext uri="{FF2B5EF4-FFF2-40B4-BE49-F238E27FC236}">
                <a16:creationId xmlns:a16="http://schemas.microsoft.com/office/drawing/2014/main" id="{B9BACC2D-62F9-4448-ADDE-7948A6F8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110" y="3643312"/>
            <a:ext cx="7161609" cy="87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1687"/>
              <a:t>90% of the total mean-square end to end distance of the chain originates from the lowest order Rouse-modes so the chain can be often represented as an elastic dumbbell</a:t>
            </a:r>
          </a:p>
        </p:txBody>
      </p:sp>
    </p:spTree>
    <p:extLst>
      <p:ext uri="{BB962C8B-B14F-4D97-AF65-F5344CB8AC3E}">
        <p14:creationId xmlns:p14="http://schemas.microsoft.com/office/powerpoint/2010/main" val="48939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B9F763D-8DF0-9F42-B932-8F95C1E467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522368" indent="-200911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803643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125101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1446558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fld id="{0739CB9E-5FA8-9349-8EE0-B3CE77A1CC80}" type="slidenum">
              <a:rPr lang="en-US" altLang="en-US" sz="773">
                <a:solidFill>
                  <a:schemeClr val="tx1"/>
                </a:solidFill>
                <a:ea typeface="ＭＳ Ｐゴシック" panose="020B0600070205080204" pitchFamily="34" charset="-128"/>
              </a:rPr>
              <a:pPr eaLnBrk="1" hangingPunct="1"/>
              <a:t>14</a:t>
            </a:fld>
            <a:endParaRPr lang="en-US" altLang="en-US" sz="773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89826" name="Picture 2" descr="Screen Shot 2014-11-26 at 10.41.28 AM.png">
            <a:extLst>
              <a:ext uri="{FF2B5EF4-FFF2-40B4-BE49-F238E27FC236}">
                <a16:creationId xmlns:a16="http://schemas.microsoft.com/office/drawing/2014/main" id="{6D33F34C-3136-E149-BE09-2303C7BFE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214313"/>
            <a:ext cx="3902273" cy="2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9827" name="TextBox 3">
            <a:extLst>
              <a:ext uri="{FF2B5EF4-FFF2-40B4-BE49-F238E27FC236}">
                <a16:creationId xmlns:a16="http://schemas.microsoft.com/office/drawing/2014/main" id="{F8FD7049-57C9-B944-ABA8-6E48F9678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344" y="2946797"/>
            <a:ext cx="3838358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1687"/>
              <a:t>Rouse dynamics (like a dumbell response)</a:t>
            </a:r>
          </a:p>
        </p:txBody>
      </p:sp>
      <p:graphicFrame>
        <p:nvGraphicFramePr>
          <p:cNvPr id="589828" name="Object 5">
            <a:extLst>
              <a:ext uri="{FF2B5EF4-FFF2-40B4-BE49-F238E27FC236}">
                <a16:creationId xmlns:a16="http://schemas.microsoft.com/office/drawing/2014/main" id="{D9383A85-245C-FA4B-870D-A0DA0CC23F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6694" y="3750469"/>
          <a:ext cx="3423419" cy="9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Equation" r:id="rId4" imgW="2171700" imgH="622300" progId="Equation.3">
                  <p:embed/>
                </p:oleObj>
              </mc:Choice>
              <mc:Fallback>
                <p:oleObj name="Equation" r:id="rId4" imgW="2171700" imgH="622300" progId="Equation.3">
                  <p:embed/>
                  <p:pic>
                    <p:nvPicPr>
                      <p:cNvPr id="589828" name="Object 5">
                        <a:extLst>
                          <a:ext uri="{FF2B5EF4-FFF2-40B4-BE49-F238E27FC236}">
                            <a16:creationId xmlns:a16="http://schemas.microsoft.com/office/drawing/2014/main" id="{D9383A85-245C-FA4B-870D-A0DA0CC23F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694" y="3750469"/>
                        <a:ext cx="3423419" cy="9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9829" name="Object 6">
            <a:extLst>
              <a:ext uri="{FF2B5EF4-FFF2-40B4-BE49-F238E27FC236}">
                <a16:creationId xmlns:a16="http://schemas.microsoft.com/office/drawing/2014/main" id="{9D9E5D79-7589-E345-8652-1DC748BAF9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0272" y="4875610"/>
          <a:ext cx="2802806" cy="148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Equation" r:id="rId6" imgW="1778000" imgH="939800" progId="Equation.3">
                  <p:embed/>
                </p:oleObj>
              </mc:Choice>
              <mc:Fallback>
                <p:oleObj name="Equation" r:id="rId6" imgW="1778000" imgH="939800" progId="Equation.3">
                  <p:embed/>
                  <p:pic>
                    <p:nvPicPr>
                      <p:cNvPr id="589829" name="Object 6">
                        <a:extLst>
                          <a:ext uri="{FF2B5EF4-FFF2-40B4-BE49-F238E27FC236}">
                            <a16:creationId xmlns:a16="http://schemas.microsoft.com/office/drawing/2014/main" id="{9D9E5D79-7589-E345-8652-1DC748BAF9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0272" y="4875610"/>
                        <a:ext cx="2802806" cy="148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9830" name="TextBox 7">
            <a:extLst>
              <a:ext uri="{FF2B5EF4-FFF2-40B4-BE49-F238E27FC236}">
                <a16:creationId xmlns:a16="http://schemas.microsoft.com/office/drawing/2014/main" id="{07C1CB96-275A-1E49-ABDC-D6D3656B8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209" y="3375422"/>
            <a:ext cx="1035861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/>
              <a:t>Dumbbell</a:t>
            </a:r>
          </a:p>
        </p:txBody>
      </p:sp>
      <p:sp>
        <p:nvSpPr>
          <p:cNvPr id="589831" name="TextBox 8">
            <a:extLst>
              <a:ext uri="{FF2B5EF4-FFF2-40B4-BE49-F238E27FC236}">
                <a16:creationId xmlns:a16="http://schemas.microsoft.com/office/drawing/2014/main" id="{B85C6A53-5E17-BC41-B22C-A30D3C85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2856" y="3429000"/>
            <a:ext cx="729687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/>
              <a:t>Rouse</a:t>
            </a:r>
          </a:p>
        </p:txBody>
      </p:sp>
      <p:graphicFrame>
        <p:nvGraphicFramePr>
          <p:cNvPr id="589832" name="Object 9">
            <a:extLst>
              <a:ext uri="{FF2B5EF4-FFF2-40B4-BE49-F238E27FC236}">
                <a16:creationId xmlns:a16="http://schemas.microsoft.com/office/drawing/2014/main" id="{1D6CB24A-0934-A24C-9330-261C03821F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03678" y="3964782"/>
          <a:ext cx="3203525" cy="16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8" imgW="2032000" imgH="1016000" progId="Equation.3">
                  <p:embed/>
                </p:oleObj>
              </mc:Choice>
              <mc:Fallback>
                <p:oleObj name="Equation" r:id="rId8" imgW="2032000" imgH="1016000" progId="Equation.3">
                  <p:embed/>
                  <p:pic>
                    <p:nvPicPr>
                      <p:cNvPr id="589832" name="Object 9">
                        <a:extLst>
                          <a:ext uri="{FF2B5EF4-FFF2-40B4-BE49-F238E27FC236}">
                            <a16:creationId xmlns:a16="http://schemas.microsoft.com/office/drawing/2014/main" id="{1D6CB24A-0934-A24C-9330-261C03821F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3678" y="3964782"/>
                        <a:ext cx="3203525" cy="160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039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0E5B77C-2925-F448-A3A1-F22019B7E4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522368" indent="-200911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803643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125101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1446558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fld id="{0708A616-EA03-E343-9AA4-9A4B4B2BFAD1}" type="slidenum">
              <a:rPr lang="en-US" altLang="en-US" sz="773">
                <a:solidFill>
                  <a:schemeClr val="tx1"/>
                </a:solidFill>
                <a:ea typeface="ＭＳ Ｐゴシック" panose="020B0600070205080204" pitchFamily="34" charset="-128"/>
              </a:rPr>
              <a:pPr eaLnBrk="1" hangingPunct="1"/>
              <a:t>15</a:t>
            </a:fld>
            <a:endParaRPr lang="en-US" altLang="en-US" sz="773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90850" name="Picture 2" descr="Screen Shot 2014-11-26 at 10.41.28 AM.png">
            <a:extLst>
              <a:ext uri="{FF2B5EF4-FFF2-40B4-BE49-F238E27FC236}">
                <a16:creationId xmlns:a16="http://schemas.microsoft.com/office/drawing/2014/main" id="{9FCC09BA-CAC6-C74F-B96D-64ECA9760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214313"/>
            <a:ext cx="3902273" cy="2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0851" name="TextBox 3">
            <a:extLst>
              <a:ext uri="{FF2B5EF4-FFF2-40B4-BE49-F238E27FC236}">
                <a16:creationId xmlns:a16="http://schemas.microsoft.com/office/drawing/2014/main" id="{7F76CA7E-731D-7F44-B5B0-9B0F5F4A2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344" y="2946797"/>
            <a:ext cx="3838358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1687" dirty="0">
                <a:latin typeface="Times" pitchFamily="2" charset="0"/>
              </a:rPr>
              <a:t>Rouse dynamics (like a </a:t>
            </a:r>
            <a:r>
              <a:rPr lang="en-US" altLang="en-US" sz="1687" dirty="0" err="1">
                <a:latin typeface="Times" pitchFamily="2" charset="0"/>
              </a:rPr>
              <a:t>dumbell</a:t>
            </a:r>
            <a:r>
              <a:rPr lang="en-US" altLang="en-US" sz="1687" dirty="0">
                <a:latin typeface="Times" pitchFamily="2" charset="0"/>
              </a:rPr>
              <a:t> response)</a:t>
            </a:r>
          </a:p>
        </p:txBody>
      </p:sp>
      <p:graphicFrame>
        <p:nvGraphicFramePr>
          <p:cNvPr id="590852" name="Object 7">
            <a:extLst>
              <a:ext uri="{FF2B5EF4-FFF2-40B4-BE49-F238E27FC236}">
                <a16:creationId xmlns:a16="http://schemas.microsoft.com/office/drawing/2014/main" id="{9E8B0F49-B735-DF4C-83FA-F788A9A072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750" y="3696891"/>
          <a:ext cx="8708678" cy="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Equation" r:id="rId4" imgW="5524500" imgH="266700" progId="Equation.3">
                  <p:embed/>
                </p:oleObj>
              </mc:Choice>
              <mc:Fallback>
                <p:oleObj name="Equation" r:id="rId4" imgW="5524500" imgH="266700" progId="Equation.3">
                  <p:embed/>
                  <p:pic>
                    <p:nvPicPr>
                      <p:cNvPr id="590852" name="Object 7">
                        <a:extLst>
                          <a:ext uri="{FF2B5EF4-FFF2-40B4-BE49-F238E27FC236}">
                            <a16:creationId xmlns:a16="http://schemas.microsoft.com/office/drawing/2014/main" id="{9E8B0F49-B735-DF4C-83FA-F788A9A072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3696891"/>
                        <a:ext cx="8708678" cy="42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0853" name="TextBox 8">
            <a:extLst>
              <a:ext uri="{FF2B5EF4-FFF2-40B4-BE49-F238E27FC236}">
                <a16:creationId xmlns:a16="http://schemas.microsoft.com/office/drawing/2014/main" id="{B5517D7E-9FFF-0048-8FDD-A5D940066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4500563"/>
            <a:ext cx="620683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1687"/>
              <a:t>Also,</a:t>
            </a:r>
          </a:p>
        </p:txBody>
      </p:sp>
      <p:graphicFrame>
        <p:nvGraphicFramePr>
          <p:cNvPr id="590854" name="Object 9">
            <a:extLst>
              <a:ext uri="{FF2B5EF4-FFF2-40B4-BE49-F238E27FC236}">
                <a16:creationId xmlns:a16="http://schemas.microsoft.com/office/drawing/2014/main" id="{2A97CE8F-CD12-D34E-AB5A-D7861A8F03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9578" y="4339828"/>
          <a:ext cx="800324" cy="66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Equation" r:id="rId6" imgW="508000" imgH="419100" progId="Equation.3">
                  <p:embed/>
                </p:oleObj>
              </mc:Choice>
              <mc:Fallback>
                <p:oleObj name="Equation" r:id="rId6" imgW="508000" imgH="419100" progId="Equation.3">
                  <p:embed/>
                  <p:pic>
                    <p:nvPicPr>
                      <p:cNvPr id="590854" name="Object 9">
                        <a:extLst>
                          <a:ext uri="{FF2B5EF4-FFF2-40B4-BE49-F238E27FC236}">
                            <a16:creationId xmlns:a16="http://schemas.microsoft.com/office/drawing/2014/main" id="{2A97CE8F-CD12-D34E-AB5A-D7861A8F03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578" y="4339828"/>
                        <a:ext cx="800324" cy="66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0855" name="Object 10">
            <a:extLst>
              <a:ext uri="{FF2B5EF4-FFF2-40B4-BE49-F238E27FC236}">
                <a16:creationId xmlns:a16="http://schemas.microsoft.com/office/drawing/2014/main" id="{1F8804DF-B144-254B-B3F5-10E99B1894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52688" y="5089922"/>
          <a:ext cx="2601888" cy="102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Equation" r:id="rId8" imgW="1651000" imgH="647700" progId="Equation.3">
                  <p:embed/>
                </p:oleObj>
              </mc:Choice>
              <mc:Fallback>
                <p:oleObj name="Equation" r:id="rId8" imgW="1651000" imgH="647700" progId="Equation.3">
                  <p:embed/>
                  <p:pic>
                    <p:nvPicPr>
                      <p:cNvPr id="590855" name="Object 10">
                        <a:extLst>
                          <a:ext uri="{FF2B5EF4-FFF2-40B4-BE49-F238E27FC236}">
                            <a16:creationId xmlns:a16="http://schemas.microsoft.com/office/drawing/2014/main" id="{1F8804DF-B144-254B-B3F5-10E99B1894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5089922"/>
                        <a:ext cx="2601888" cy="1022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0856" name="Object 11">
            <a:extLst>
              <a:ext uri="{FF2B5EF4-FFF2-40B4-BE49-F238E27FC236}">
                <a16:creationId xmlns:a16="http://schemas.microsoft.com/office/drawing/2014/main" id="{4DC49F46-9F6B-D04C-B855-1DBBA360CA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3797" y="5304234"/>
          <a:ext cx="801439" cy="702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Equation" r:id="rId10" imgW="508000" imgH="444500" progId="Equation.3">
                  <p:embed/>
                </p:oleObj>
              </mc:Choice>
              <mc:Fallback>
                <p:oleObj name="Equation" r:id="rId10" imgW="508000" imgH="444500" progId="Equation.3">
                  <p:embed/>
                  <p:pic>
                    <p:nvPicPr>
                      <p:cNvPr id="590856" name="Object 11">
                        <a:extLst>
                          <a:ext uri="{FF2B5EF4-FFF2-40B4-BE49-F238E27FC236}">
                            <a16:creationId xmlns:a16="http://schemas.microsoft.com/office/drawing/2014/main" id="{4DC49F46-9F6B-D04C-B855-1DBBA360CA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797" y="5304234"/>
                        <a:ext cx="801439" cy="702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0857" name="TextBox 12">
            <a:extLst>
              <a:ext uri="{FF2B5EF4-FFF2-40B4-BE49-F238E27FC236}">
                <a16:creationId xmlns:a16="http://schemas.microsoft.com/office/drawing/2014/main" id="{16E021B2-9D10-9F46-929D-D27695FBE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782" y="5464969"/>
            <a:ext cx="1144801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1687"/>
              <a:t>For t =&gt; 0,</a:t>
            </a:r>
          </a:p>
        </p:txBody>
      </p:sp>
      <p:graphicFrame>
        <p:nvGraphicFramePr>
          <p:cNvPr id="590858" name="Object 13">
            <a:extLst>
              <a:ext uri="{FF2B5EF4-FFF2-40B4-BE49-F238E27FC236}">
                <a16:creationId xmlns:a16="http://schemas.microsoft.com/office/drawing/2014/main" id="{396DE166-EE0C-004F-A80A-7B86403D26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07016" y="5304234"/>
          <a:ext cx="1081609" cy="702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Equation" r:id="rId12" imgW="685800" imgH="444500" progId="Equation.3">
                  <p:embed/>
                </p:oleObj>
              </mc:Choice>
              <mc:Fallback>
                <p:oleObj name="Equation" r:id="rId12" imgW="685800" imgH="444500" progId="Equation.3">
                  <p:embed/>
                  <p:pic>
                    <p:nvPicPr>
                      <p:cNvPr id="590858" name="Object 13">
                        <a:extLst>
                          <a:ext uri="{FF2B5EF4-FFF2-40B4-BE49-F238E27FC236}">
                            <a16:creationId xmlns:a16="http://schemas.microsoft.com/office/drawing/2014/main" id="{396DE166-EE0C-004F-A80A-7B86403D26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7016" y="5304234"/>
                        <a:ext cx="1081609" cy="702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458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03488D9-E780-C549-972C-9601BE2EB3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522368" indent="-200911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803643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125101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1446558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fld id="{60333DAE-A35A-134C-B627-1618361D6FC7}" type="slidenum">
              <a:rPr lang="en-US" altLang="en-US" sz="773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eaLnBrk="1" hangingPunct="1"/>
              <a:t>16</a:t>
            </a:fld>
            <a:endParaRPr lang="en-US" altLang="en-US" sz="773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91874" name="TextBox 2">
            <a:extLst>
              <a:ext uri="{FF2B5EF4-FFF2-40B4-BE49-F238E27FC236}">
                <a16:creationId xmlns:a16="http://schemas.microsoft.com/office/drawing/2014/main" id="{9D46C298-453C-9B43-86F3-3071A4149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547" y="750094"/>
            <a:ext cx="2608856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latin typeface="Times New Roman" panose="02020603050405020304" pitchFamily="18" charset="0"/>
                <a:cs typeface="Times New Roman" panose="02020603050405020304" pitchFamily="18" charset="0"/>
              </a:rPr>
              <a:t>Predictions of Rouse Model</a:t>
            </a:r>
          </a:p>
        </p:txBody>
      </p:sp>
      <p:pic>
        <p:nvPicPr>
          <p:cNvPr id="591875" name="Picture 3" descr="Document_00018.pdf">
            <a:extLst>
              <a:ext uri="{FF2B5EF4-FFF2-40B4-BE49-F238E27FC236}">
                <a16:creationId xmlns:a16="http://schemas.microsoft.com/office/drawing/2014/main" id="{5EEA582D-700B-D346-A072-95A121C78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2" b="22359"/>
          <a:stretch>
            <a:fillRect/>
          </a:stretch>
        </p:blipFill>
        <p:spPr bwMode="auto">
          <a:xfrm>
            <a:off x="2720578" y="1875234"/>
            <a:ext cx="4250531" cy="32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1876" name="Object 4">
            <a:extLst>
              <a:ext uri="{FF2B5EF4-FFF2-40B4-BE49-F238E27FC236}">
                <a16:creationId xmlns:a16="http://schemas.microsoft.com/office/drawing/2014/main" id="{05D9A8EE-4390-6B4A-A038-F035F378E2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285363"/>
              </p:ext>
            </p:extLst>
          </p:nvPr>
        </p:nvGraphicFramePr>
        <p:xfrm>
          <a:off x="7703344" y="2518172"/>
          <a:ext cx="1020217" cy="5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Equation" r:id="rId4" imgW="647700" imgH="342900" progId="Equation.3">
                  <p:embed/>
                </p:oleObj>
              </mc:Choice>
              <mc:Fallback>
                <p:oleObj name="Equation" r:id="rId4" imgW="647700" imgH="342900" progId="Equation.3">
                  <p:embed/>
                  <p:pic>
                    <p:nvPicPr>
                      <p:cNvPr id="591876" name="Object 4">
                        <a:extLst>
                          <a:ext uri="{FF2B5EF4-FFF2-40B4-BE49-F238E27FC236}">
                            <a16:creationId xmlns:a16="http://schemas.microsoft.com/office/drawing/2014/main" id="{05D9A8EE-4390-6B4A-A038-F035F378E2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3344" y="2518172"/>
                        <a:ext cx="1020217" cy="5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877" name="Object 5">
            <a:extLst>
              <a:ext uri="{FF2B5EF4-FFF2-40B4-BE49-F238E27FC236}">
                <a16:creationId xmlns:a16="http://schemas.microsoft.com/office/drawing/2014/main" id="{7371245D-79A1-9544-B543-FE30E0E145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511663"/>
              </p:ext>
            </p:extLst>
          </p:nvPr>
        </p:nvGraphicFramePr>
        <p:xfrm>
          <a:off x="7649766" y="3161110"/>
          <a:ext cx="1560463" cy="50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6" imgW="990600" imgH="317500" progId="Equation.3">
                  <p:embed/>
                </p:oleObj>
              </mc:Choice>
              <mc:Fallback>
                <p:oleObj name="Equation" r:id="rId6" imgW="990600" imgH="317500" progId="Equation.3">
                  <p:embed/>
                  <p:pic>
                    <p:nvPicPr>
                      <p:cNvPr id="591877" name="Object 5">
                        <a:extLst>
                          <a:ext uri="{FF2B5EF4-FFF2-40B4-BE49-F238E27FC236}">
                            <a16:creationId xmlns:a16="http://schemas.microsoft.com/office/drawing/2014/main" id="{7371245D-79A1-9544-B543-FE30E0E145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9766" y="3161110"/>
                        <a:ext cx="1560463" cy="502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878" name="Object 6">
            <a:extLst>
              <a:ext uri="{FF2B5EF4-FFF2-40B4-BE49-F238E27FC236}">
                <a16:creationId xmlns:a16="http://schemas.microsoft.com/office/drawing/2014/main" id="{1BFF3284-2BF0-8045-80E2-EA5F609C9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559463"/>
              </p:ext>
            </p:extLst>
          </p:nvPr>
        </p:nvGraphicFramePr>
        <p:xfrm>
          <a:off x="7376295" y="3696891"/>
          <a:ext cx="2020342" cy="663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8" imgW="1282700" imgH="419100" progId="Equation.3">
                  <p:embed/>
                </p:oleObj>
              </mc:Choice>
              <mc:Fallback>
                <p:oleObj name="Equation" r:id="rId8" imgW="1282700" imgH="419100" progId="Equation.3">
                  <p:embed/>
                  <p:pic>
                    <p:nvPicPr>
                      <p:cNvPr id="591878" name="Object 6">
                        <a:extLst>
                          <a:ext uri="{FF2B5EF4-FFF2-40B4-BE49-F238E27FC236}">
                            <a16:creationId xmlns:a16="http://schemas.microsoft.com/office/drawing/2014/main" id="{1BFF3284-2BF0-8045-80E2-EA5F609C90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6295" y="3696891"/>
                        <a:ext cx="2020342" cy="663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290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4126E81-BD88-7C4F-959E-63E2B5D110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522368" indent="-200911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803643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125101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1446558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fld id="{5C8C33CD-FC68-9742-99D1-A267AAEE53D8}" type="slidenum">
              <a:rPr lang="en-US" altLang="en-US" sz="773">
                <a:solidFill>
                  <a:schemeClr val="tx1"/>
                </a:solidFill>
                <a:ea typeface="ＭＳ Ｐゴシック" panose="020B0600070205080204" pitchFamily="34" charset="-128"/>
              </a:rPr>
              <a:pPr eaLnBrk="1" hangingPunct="1"/>
              <a:t>17</a:t>
            </a:fld>
            <a:endParaRPr lang="en-US" altLang="en-US" sz="773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92898" name="Rectangle 1">
            <a:extLst>
              <a:ext uri="{FF2B5EF4-FFF2-40B4-BE49-F238E27FC236}">
                <a16:creationId xmlns:a16="http://schemas.microsoft.com/office/drawing/2014/main" id="{2D493650-2435-5549-A98C-401AE4BBFE28}"/>
              </a:ext>
            </a:extLst>
          </p:cNvPr>
          <p:cNvSpPr>
            <a:spLocks/>
          </p:cNvSpPr>
          <p:nvPr/>
        </p:nvSpPr>
        <p:spPr bwMode="auto">
          <a:xfrm>
            <a:off x="5044530" y="450618"/>
            <a:ext cx="1889941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Dilute Solution Chain</a:t>
            </a:r>
          </a:p>
        </p:txBody>
      </p:sp>
      <p:sp>
        <p:nvSpPr>
          <p:cNvPr id="592899" name="Rectangle 2">
            <a:extLst>
              <a:ext uri="{FF2B5EF4-FFF2-40B4-BE49-F238E27FC236}">
                <a16:creationId xmlns:a16="http://schemas.microsoft.com/office/drawing/2014/main" id="{884A0913-65DE-C841-868F-314F06469558}"/>
              </a:ext>
            </a:extLst>
          </p:cNvPr>
          <p:cNvSpPr>
            <a:spLocks/>
          </p:cNvSpPr>
          <p:nvPr/>
        </p:nvSpPr>
        <p:spPr bwMode="auto">
          <a:xfrm>
            <a:off x="4990951" y="816735"/>
            <a:ext cx="1994136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Dynamics of the chain </a:t>
            </a:r>
          </a:p>
        </p:txBody>
      </p:sp>
      <p:sp>
        <p:nvSpPr>
          <p:cNvPr id="592900" name="Rectangle 3">
            <a:extLst>
              <a:ext uri="{FF2B5EF4-FFF2-40B4-BE49-F238E27FC236}">
                <a16:creationId xmlns:a16="http://schemas.microsoft.com/office/drawing/2014/main" id="{AF4E6B95-0624-2B47-BE81-6FD1D6315567}"/>
              </a:ext>
            </a:extLst>
          </p:cNvPr>
          <p:cNvSpPr>
            <a:spLocks/>
          </p:cNvSpPr>
          <p:nvPr/>
        </p:nvSpPr>
        <p:spPr bwMode="auto">
          <a:xfrm>
            <a:off x="5286747" y="1200712"/>
            <a:ext cx="1237518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Rouse Motion</a:t>
            </a:r>
          </a:p>
        </p:txBody>
      </p:sp>
      <p:pic>
        <p:nvPicPr>
          <p:cNvPr id="592901" name="Picture 4">
            <a:extLst>
              <a:ext uri="{FF2B5EF4-FFF2-40B4-BE49-F238E27FC236}">
                <a16:creationId xmlns:a16="http://schemas.microsoft.com/office/drawing/2014/main" id="{471CC225-BD97-2B49-9049-75A5051BD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93" y="-27120"/>
            <a:ext cx="5006206" cy="245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2902" name="Rectangle 5">
            <a:extLst>
              <a:ext uri="{FF2B5EF4-FFF2-40B4-BE49-F238E27FC236}">
                <a16:creationId xmlns:a16="http://schemas.microsoft.com/office/drawing/2014/main" id="{D0A58061-6CB3-9B47-BD5D-2B07B9BA9A4C}"/>
              </a:ext>
            </a:extLst>
          </p:cNvPr>
          <p:cNvSpPr>
            <a:spLocks/>
          </p:cNvSpPr>
          <p:nvPr/>
        </p:nvSpPr>
        <p:spPr bwMode="auto">
          <a:xfrm>
            <a:off x="1801937" y="5089922"/>
            <a:ext cx="9459098" cy="13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Rouse model predicts </a:t>
            </a:r>
          </a:p>
          <a:p>
            <a:pPr eaLnBrk="1" hangingPunct="1"/>
            <a:r>
              <a:rPr lang="en-US" altLang="en-US" sz="1687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Relaxation time follows N</a:t>
            </a:r>
            <a:r>
              <a:rPr lang="en-US" altLang="en-US" sz="1687" baseline="3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1687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(actually follows N</a:t>
            </a:r>
            <a:r>
              <a:rPr lang="en-US" altLang="en-US" sz="1687" baseline="3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1687" baseline="30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/df</a:t>
            </a:r>
            <a:r>
              <a:rPr lang="en-US" altLang="en-US" sz="1687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1687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Diffusion constant follows 1/N (zeroth order mode is translation of the molecule)  (actually follows N</a:t>
            </a:r>
            <a:r>
              <a:rPr lang="en-US" altLang="en-US" sz="1687" baseline="3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-1/df</a:t>
            </a:r>
            <a:r>
              <a:rPr lang="en-US" altLang="en-US" sz="1687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1687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Both failings are due to hydrodynamic interactions (incomplete draining of coil)</a:t>
            </a:r>
          </a:p>
        </p:txBody>
      </p:sp>
      <p:sp>
        <p:nvSpPr>
          <p:cNvPr id="592903" name="Rectangle 6">
            <a:extLst>
              <a:ext uri="{FF2B5EF4-FFF2-40B4-BE49-F238E27FC236}">
                <a16:creationId xmlns:a16="http://schemas.microsoft.com/office/drawing/2014/main" id="{71E79161-B395-A04E-BB9B-80502B3B2B4F}"/>
              </a:ext>
            </a:extLst>
          </p:cNvPr>
          <p:cNvSpPr>
            <a:spLocks/>
          </p:cNvSpPr>
          <p:nvPr/>
        </p:nvSpPr>
        <p:spPr bwMode="auto">
          <a:xfrm>
            <a:off x="2810991" y="4304109"/>
            <a:ext cx="6411516" cy="5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Predicts that the viscosity will follow N which is true for low molecular weights in the melt and for fully draining polymers in solution</a:t>
            </a:r>
          </a:p>
        </p:txBody>
      </p:sp>
    </p:spTree>
    <p:extLst>
      <p:ext uri="{BB962C8B-B14F-4D97-AF65-F5344CB8AC3E}">
        <p14:creationId xmlns:p14="http://schemas.microsoft.com/office/powerpoint/2010/main" val="3057812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11DC852-567E-7E4D-8A62-D298505A6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522368" indent="-200911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803643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125101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1446558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fld id="{1144181B-997D-CE45-85A6-73BBBDF9083A}" type="slidenum">
              <a:rPr lang="en-US" altLang="en-US" sz="773">
                <a:solidFill>
                  <a:schemeClr val="tx1"/>
                </a:solidFill>
                <a:ea typeface="ＭＳ Ｐゴシック" panose="020B0600070205080204" pitchFamily="34" charset="-128"/>
              </a:rPr>
              <a:pPr eaLnBrk="1" hangingPunct="1"/>
              <a:t>18</a:t>
            </a:fld>
            <a:endParaRPr lang="en-US" altLang="en-US" sz="773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93922" name="Rectangle 1">
            <a:extLst>
              <a:ext uri="{FF2B5EF4-FFF2-40B4-BE49-F238E27FC236}">
                <a16:creationId xmlns:a16="http://schemas.microsoft.com/office/drawing/2014/main" id="{ADE3D0B7-66BE-8C48-9903-CC96440947B9}"/>
              </a:ext>
            </a:extLst>
          </p:cNvPr>
          <p:cNvSpPr>
            <a:spLocks/>
          </p:cNvSpPr>
          <p:nvPr/>
        </p:nvSpPr>
        <p:spPr bwMode="auto">
          <a:xfrm>
            <a:off x="5044530" y="450618"/>
            <a:ext cx="1889941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Dilute Solution Chain</a:t>
            </a:r>
          </a:p>
        </p:txBody>
      </p:sp>
      <p:sp>
        <p:nvSpPr>
          <p:cNvPr id="593923" name="Rectangle 2">
            <a:extLst>
              <a:ext uri="{FF2B5EF4-FFF2-40B4-BE49-F238E27FC236}">
                <a16:creationId xmlns:a16="http://schemas.microsoft.com/office/drawing/2014/main" id="{50D0A560-5BCE-C14B-B74D-B3005FD71813}"/>
              </a:ext>
            </a:extLst>
          </p:cNvPr>
          <p:cNvSpPr>
            <a:spLocks/>
          </p:cNvSpPr>
          <p:nvPr/>
        </p:nvSpPr>
        <p:spPr bwMode="auto">
          <a:xfrm>
            <a:off x="4990951" y="816735"/>
            <a:ext cx="1994136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Dynamics of the chain </a:t>
            </a:r>
          </a:p>
        </p:txBody>
      </p:sp>
      <p:sp>
        <p:nvSpPr>
          <p:cNvPr id="593924" name="Rectangle 3">
            <a:extLst>
              <a:ext uri="{FF2B5EF4-FFF2-40B4-BE49-F238E27FC236}">
                <a16:creationId xmlns:a16="http://schemas.microsoft.com/office/drawing/2014/main" id="{139FFDC9-5EE3-6046-AEF1-AE6480D41BF3}"/>
              </a:ext>
            </a:extLst>
          </p:cNvPr>
          <p:cNvSpPr>
            <a:spLocks/>
          </p:cNvSpPr>
          <p:nvPr/>
        </p:nvSpPr>
        <p:spPr bwMode="auto">
          <a:xfrm>
            <a:off x="5286747" y="1200712"/>
            <a:ext cx="1237518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Rouse Motion</a:t>
            </a:r>
          </a:p>
        </p:txBody>
      </p:sp>
      <p:sp>
        <p:nvSpPr>
          <p:cNvPr id="593925" name="Rectangle 4">
            <a:extLst>
              <a:ext uri="{FF2B5EF4-FFF2-40B4-BE49-F238E27FC236}">
                <a16:creationId xmlns:a16="http://schemas.microsoft.com/office/drawing/2014/main" id="{C14A1F4C-41E0-1549-B28E-328FA389B233}"/>
              </a:ext>
            </a:extLst>
          </p:cNvPr>
          <p:cNvSpPr>
            <a:spLocks/>
          </p:cNvSpPr>
          <p:nvPr/>
        </p:nvSpPr>
        <p:spPr bwMode="auto">
          <a:xfrm>
            <a:off x="3802187" y="5893594"/>
            <a:ext cx="5545336" cy="5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Rouse model predicts </a:t>
            </a:r>
          </a:p>
          <a:p>
            <a:pPr eaLnBrk="1" hangingPunct="1"/>
            <a:r>
              <a:rPr lang="en-US" altLang="en-US" sz="1687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Relaxation time follows N</a:t>
            </a:r>
            <a:r>
              <a:rPr lang="en-US" altLang="en-US" sz="1687" baseline="3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1687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(actually follows N</a:t>
            </a:r>
            <a:r>
              <a:rPr lang="en-US" altLang="en-US" sz="1687" baseline="32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1687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/df)</a:t>
            </a:r>
          </a:p>
        </p:txBody>
      </p:sp>
      <p:sp>
        <p:nvSpPr>
          <p:cNvPr id="593926" name="Rectangle 5">
            <a:extLst>
              <a:ext uri="{FF2B5EF4-FFF2-40B4-BE49-F238E27FC236}">
                <a16:creationId xmlns:a16="http://schemas.microsoft.com/office/drawing/2014/main" id="{0AB4939E-9BF1-9D4B-A51B-505FB5B25ABF}"/>
              </a:ext>
            </a:extLst>
          </p:cNvPr>
          <p:cNvSpPr>
            <a:spLocks/>
          </p:cNvSpPr>
          <p:nvPr/>
        </p:nvSpPr>
        <p:spPr bwMode="auto">
          <a:xfrm>
            <a:off x="2355577" y="4554141"/>
            <a:ext cx="3661172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Predicts that the viscosity will follow N which is true for low molecular weights in the melt and for fully draining polymers in solution</a:t>
            </a:r>
          </a:p>
        </p:txBody>
      </p:sp>
      <p:pic>
        <p:nvPicPr>
          <p:cNvPr id="593927" name="Picture 6">
            <a:extLst>
              <a:ext uri="{FF2B5EF4-FFF2-40B4-BE49-F238E27FC236}">
                <a16:creationId xmlns:a16="http://schemas.microsoft.com/office/drawing/2014/main" id="{C4E56779-B85E-2649-9677-9A20A323C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08" y="1643062"/>
            <a:ext cx="3053953" cy="272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28" name="Picture 7">
            <a:extLst>
              <a:ext uri="{FF2B5EF4-FFF2-40B4-BE49-F238E27FC236}">
                <a16:creationId xmlns:a16="http://schemas.microsoft.com/office/drawing/2014/main" id="{E4A16BEC-A1D9-DA4F-8CE3-282A0608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17" y="250031"/>
            <a:ext cx="3455789" cy="526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67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6FC255-FECF-CC47-A831-653A6C83449D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6789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649" y="136667"/>
            <a:ext cx="2672160" cy="284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8917" name="Rectangle 4"/>
          <p:cNvSpPr>
            <a:spLocks/>
          </p:cNvSpPr>
          <p:nvPr/>
        </p:nvSpPr>
        <p:spPr bwMode="auto">
          <a:xfrm>
            <a:off x="1200348" y="1957645"/>
            <a:ext cx="3530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Simple exponential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relaxor</a:t>
            </a:r>
            <a:endParaRPr lang="en-US" sz="24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pic>
        <p:nvPicPr>
          <p:cNvPr id="6789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4" y="2492971"/>
            <a:ext cx="4094921" cy="84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89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8948"/>
            <a:ext cx="5186747" cy="330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8920" name="Rectangle 7"/>
          <p:cNvSpPr>
            <a:spLocks/>
          </p:cNvSpPr>
          <p:nvPr/>
        </p:nvSpPr>
        <p:spPr bwMode="auto">
          <a:xfrm>
            <a:off x="5174305" y="1011168"/>
            <a:ext cx="379643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For Brownian motion</a:t>
            </a:r>
          </a:p>
          <a:p>
            <a:r>
              <a:rPr lang="en-US" sz="2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of a harmonic bead in a solvent</a:t>
            </a:r>
          </a:p>
          <a:p>
            <a:r>
              <a:rPr lang="en-US" sz="2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this response function can be used to calculate the</a:t>
            </a:r>
          </a:p>
          <a:p>
            <a:r>
              <a:rPr lang="en-US" sz="2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time correlation function &lt;x(t)x(0)&gt;</a:t>
            </a:r>
          </a:p>
          <a:p>
            <a:r>
              <a:rPr lang="en-US" sz="2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for DLS for instance</a:t>
            </a:r>
          </a:p>
        </p:txBody>
      </p:sp>
      <p:pic>
        <p:nvPicPr>
          <p:cNvPr id="67892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53" y="3171312"/>
            <a:ext cx="6857404" cy="86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892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095" y="4014712"/>
            <a:ext cx="3054686" cy="7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892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753" y="4812298"/>
            <a:ext cx="2865033" cy="73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8924" name="Rectangle 11"/>
          <p:cNvSpPr>
            <a:spLocks/>
          </p:cNvSpPr>
          <p:nvPr/>
        </p:nvSpPr>
        <p:spPr bwMode="auto">
          <a:xfrm>
            <a:off x="7187451" y="5607844"/>
            <a:ext cx="21832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τ</a:t>
            </a:r>
            <a:r>
              <a:rPr lang="en-US" sz="2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is a relaxation time.</a:t>
            </a:r>
          </a:p>
        </p:txBody>
      </p:sp>
      <p:pic>
        <p:nvPicPr>
          <p:cNvPr id="678925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211" y="5979070"/>
            <a:ext cx="839391" cy="75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F08FD1D0-1EFA-014C-B728-D96A18D9EB88}"/>
              </a:ext>
            </a:extLst>
          </p:cNvPr>
          <p:cNvSpPr>
            <a:spLocks/>
          </p:cNvSpPr>
          <p:nvPr/>
        </p:nvSpPr>
        <p:spPr bwMode="auto">
          <a:xfrm>
            <a:off x="2153124" y="136525"/>
            <a:ext cx="2856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Dilute Solution Chain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D98D2BDE-C9A0-0242-AEC0-4D7369981C4A}"/>
              </a:ext>
            </a:extLst>
          </p:cNvPr>
          <p:cNvSpPr>
            <a:spLocks/>
          </p:cNvSpPr>
          <p:nvPr/>
        </p:nvSpPr>
        <p:spPr bwMode="auto">
          <a:xfrm>
            <a:off x="2099546" y="502642"/>
            <a:ext cx="29928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Dynamics of the chain </a:t>
            </a:r>
          </a:p>
        </p:txBody>
      </p:sp>
    </p:spTree>
    <p:extLst>
      <p:ext uri="{BB962C8B-B14F-4D97-AF65-F5344CB8AC3E}">
        <p14:creationId xmlns:p14="http://schemas.microsoft.com/office/powerpoint/2010/main" val="58323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2FFE7C-14E0-694F-BE94-FA37290B8A7A}"/>
              </a:ext>
            </a:extLst>
          </p:cNvPr>
          <p:cNvSpPr txBox="1"/>
          <p:nvPr/>
        </p:nvSpPr>
        <p:spPr>
          <a:xfrm>
            <a:off x="3660872" y="355049"/>
            <a:ext cx="3597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Draining vs Non-Draining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Rouse vs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Zimm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7ECC0-552F-8F41-B1EE-DC1C66FB6CCE}"/>
              </a:ext>
            </a:extLst>
          </p:cNvPr>
          <p:cNvSpPr txBox="1"/>
          <p:nvPr/>
        </p:nvSpPr>
        <p:spPr>
          <a:xfrm>
            <a:off x="1599236" y="1495062"/>
            <a:ext cx="4114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Diffusion of a Chain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>
                <a:latin typeface="Symbol" pitchFamily="2" charset="2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7E642-FA89-6B4E-B1D8-76C9A9F5B568}"/>
              </a:ext>
            </a:extLst>
          </p:cNvPr>
          <p:cNvSpPr txBox="1"/>
          <p:nvPr/>
        </p:nvSpPr>
        <p:spPr>
          <a:xfrm>
            <a:off x="2318795" y="3036424"/>
            <a:ext cx="2718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Non-Draining  </a:t>
            </a:r>
            <a:endParaRPr lang="en-US" sz="2400" b="1" dirty="0">
              <a:latin typeface="Symbol" pitchFamily="2" charset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5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C07012-8FE4-7A4F-862C-EC1E620B9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36" y="0"/>
            <a:ext cx="420756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A77407-06A7-6F49-B3F8-953EB260A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18" y="584276"/>
            <a:ext cx="5402458" cy="9960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FA91B8-7AD6-5444-B2D7-FD45966C2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17" y="1903775"/>
            <a:ext cx="5406777" cy="908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8E854B-4A92-DA49-8194-3413F3561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47" y="3436710"/>
            <a:ext cx="5521729" cy="61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1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BB2CF99-DA9B-B642-AAAA-C0A1803141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522368" indent="-200911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803643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125101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1446558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fld id="{8E6C2FB4-F866-2745-A500-04969C98F78C}" type="slidenum">
              <a:rPr lang="en-US" altLang="en-US" sz="773">
                <a:solidFill>
                  <a:schemeClr val="tx1"/>
                </a:solidFill>
                <a:ea typeface="ＭＳ Ｐゴシック" panose="020B0600070205080204" pitchFamily="34" charset="-128"/>
              </a:rPr>
              <a:pPr eaLnBrk="1" hangingPunct="1"/>
              <a:t>5</a:t>
            </a:fld>
            <a:endParaRPr lang="en-US" altLang="en-US" sz="773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79586" name="Rectangle 1">
            <a:extLst>
              <a:ext uri="{FF2B5EF4-FFF2-40B4-BE49-F238E27FC236}">
                <a16:creationId xmlns:a16="http://schemas.microsoft.com/office/drawing/2014/main" id="{E2415A39-929D-F24E-BFA4-AD9F697D52F6}"/>
              </a:ext>
            </a:extLst>
          </p:cNvPr>
          <p:cNvSpPr>
            <a:spLocks/>
          </p:cNvSpPr>
          <p:nvPr/>
        </p:nvSpPr>
        <p:spPr bwMode="auto">
          <a:xfrm>
            <a:off x="5044530" y="450618"/>
            <a:ext cx="1889941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Dilute Solution Chain</a:t>
            </a:r>
          </a:p>
        </p:txBody>
      </p:sp>
      <p:sp>
        <p:nvSpPr>
          <p:cNvPr id="579587" name="Rectangle 2">
            <a:extLst>
              <a:ext uri="{FF2B5EF4-FFF2-40B4-BE49-F238E27FC236}">
                <a16:creationId xmlns:a16="http://schemas.microsoft.com/office/drawing/2014/main" id="{F623C6EB-F021-864D-9CF9-16557B2DF610}"/>
              </a:ext>
            </a:extLst>
          </p:cNvPr>
          <p:cNvSpPr>
            <a:spLocks/>
          </p:cNvSpPr>
          <p:nvPr/>
        </p:nvSpPr>
        <p:spPr bwMode="auto">
          <a:xfrm>
            <a:off x="4990951" y="816735"/>
            <a:ext cx="1994136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Dynamics of the chain </a:t>
            </a:r>
          </a:p>
        </p:txBody>
      </p:sp>
      <p:sp>
        <p:nvSpPr>
          <p:cNvPr id="579588" name="Rectangle 3">
            <a:extLst>
              <a:ext uri="{FF2B5EF4-FFF2-40B4-BE49-F238E27FC236}">
                <a16:creationId xmlns:a16="http://schemas.microsoft.com/office/drawing/2014/main" id="{A62B89DB-1DB4-0041-B862-C514FA394483}"/>
              </a:ext>
            </a:extLst>
          </p:cNvPr>
          <p:cNvSpPr>
            <a:spLocks/>
          </p:cNvSpPr>
          <p:nvPr/>
        </p:nvSpPr>
        <p:spPr bwMode="auto">
          <a:xfrm>
            <a:off x="5286747" y="1200712"/>
            <a:ext cx="1237518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Rouse Motion</a:t>
            </a:r>
          </a:p>
        </p:txBody>
      </p:sp>
      <p:pic>
        <p:nvPicPr>
          <p:cNvPr id="579589" name="Picture 4">
            <a:extLst>
              <a:ext uri="{FF2B5EF4-FFF2-40B4-BE49-F238E27FC236}">
                <a16:creationId xmlns:a16="http://schemas.microsoft.com/office/drawing/2014/main" id="{0114FD67-E056-6C4B-A34D-DC5DDADD0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740" y="1643063"/>
            <a:ext cx="5006206" cy="245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9590" name="Picture 5">
            <a:extLst>
              <a:ext uri="{FF2B5EF4-FFF2-40B4-BE49-F238E27FC236}">
                <a16:creationId xmlns:a16="http://schemas.microsoft.com/office/drawing/2014/main" id="{8BE3F745-B5D8-9845-B912-9B092B6B1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79" y="4527351"/>
            <a:ext cx="1857375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9591" name="Picture 6">
            <a:extLst>
              <a:ext uri="{FF2B5EF4-FFF2-40B4-BE49-F238E27FC236}">
                <a16:creationId xmlns:a16="http://schemas.microsoft.com/office/drawing/2014/main" id="{4C87D4F8-0851-B74E-AB10-5006F74C3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76" y="5250656"/>
            <a:ext cx="2441154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9592" name="Picture 7">
            <a:extLst>
              <a:ext uri="{FF2B5EF4-FFF2-40B4-BE49-F238E27FC236}">
                <a16:creationId xmlns:a16="http://schemas.microsoft.com/office/drawing/2014/main" id="{A0193CD4-1468-9D4A-A31D-6A6B6B6B2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21" y="6188273"/>
            <a:ext cx="1268016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93" name="Rectangle 8">
            <a:extLst>
              <a:ext uri="{FF2B5EF4-FFF2-40B4-BE49-F238E27FC236}">
                <a16:creationId xmlns:a16="http://schemas.microsoft.com/office/drawing/2014/main" id="{DDA3E44D-186E-3742-9766-6DF1A32D1D4F}"/>
              </a:ext>
            </a:extLst>
          </p:cNvPr>
          <p:cNvSpPr>
            <a:spLocks/>
          </p:cNvSpPr>
          <p:nvPr/>
        </p:nvSpPr>
        <p:spPr bwMode="auto">
          <a:xfrm>
            <a:off x="6811492" y="4370751"/>
            <a:ext cx="2252668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Beads 0 and N are special</a:t>
            </a:r>
          </a:p>
        </p:txBody>
      </p:sp>
      <p:sp>
        <p:nvSpPr>
          <p:cNvPr id="579594" name="Rectangle 9">
            <a:extLst>
              <a:ext uri="{FF2B5EF4-FFF2-40B4-BE49-F238E27FC236}">
                <a16:creationId xmlns:a16="http://schemas.microsoft.com/office/drawing/2014/main" id="{76C8A369-6FC8-CC43-8CC3-DE0B8E1C286C}"/>
              </a:ext>
            </a:extLst>
          </p:cNvPr>
          <p:cNvSpPr>
            <a:spLocks/>
          </p:cNvSpPr>
          <p:nvPr/>
        </p:nvSpPr>
        <p:spPr bwMode="auto">
          <a:xfrm>
            <a:off x="7084963" y="4826165"/>
            <a:ext cx="1695913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For Beads 1 to N-1</a:t>
            </a:r>
          </a:p>
        </p:txBody>
      </p:sp>
      <p:pic>
        <p:nvPicPr>
          <p:cNvPr id="579595" name="Picture 10">
            <a:extLst>
              <a:ext uri="{FF2B5EF4-FFF2-40B4-BE49-F238E27FC236}">
                <a16:creationId xmlns:a16="http://schemas.microsoft.com/office/drawing/2014/main" id="{A8CF28EF-9D6D-BC4D-BE22-DAD4D8BFE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641" y="5197078"/>
            <a:ext cx="3012654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96" name="Rectangle 11">
            <a:extLst>
              <a:ext uri="{FF2B5EF4-FFF2-40B4-BE49-F238E27FC236}">
                <a16:creationId xmlns:a16="http://schemas.microsoft.com/office/drawing/2014/main" id="{9806B219-5377-B94A-B866-5E1F307B726C}"/>
              </a:ext>
            </a:extLst>
          </p:cNvPr>
          <p:cNvSpPr>
            <a:spLocks/>
          </p:cNvSpPr>
          <p:nvPr/>
        </p:nvSpPr>
        <p:spPr bwMode="auto">
          <a:xfrm>
            <a:off x="5937498" y="5808431"/>
            <a:ext cx="4406078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For Bead 0 use R</a:t>
            </a:r>
            <a:r>
              <a:rPr lang="en-US" altLang="en-US" sz="1687" baseline="-6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-1</a:t>
            </a:r>
            <a:r>
              <a:rPr lang="en-US" altLang="en-US" sz="168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R</a:t>
            </a:r>
            <a:r>
              <a:rPr lang="en-US" altLang="en-US" sz="1687" baseline="-6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  <a:r>
              <a:rPr lang="en-US" altLang="en-US" sz="168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and for bead N R</a:t>
            </a:r>
            <a:r>
              <a:rPr lang="en-US" altLang="en-US" sz="1687" baseline="-6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N+1</a:t>
            </a:r>
            <a:r>
              <a:rPr lang="en-US" altLang="en-US" sz="168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R</a:t>
            </a:r>
            <a:r>
              <a:rPr lang="en-US" altLang="en-US" sz="1687" baseline="-6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579597" name="Rectangle 12">
            <a:extLst>
              <a:ext uri="{FF2B5EF4-FFF2-40B4-BE49-F238E27FC236}">
                <a16:creationId xmlns:a16="http://schemas.microsoft.com/office/drawing/2014/main" id="{26027929-C2B3-5746-8884-B8D004E5DE07}"/>
              </a:ext>
            </a:extLst>
          </p:cNvPr>
          <p:cNvSpPr>
            <a:spLocks/>
          </p:cNvSpPr>
          <p:nvPr/>
        </p:nvSpPr>
        <p:spPr bwMode="auto">
          <a:xfrm>
            <a:off x="6580436" y="6219196"/>
            <a:ext cx="3045001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This is called a closure relationship</a:t>
            </a:r>
          </a:p>
        </p:txBody>
      </p:sp>
    </p:spTree>
    <p:extLst>
      <p:ext uri="{BB962C8B-B14F-4D97-AF65-F5344CB8AC3E}">
        <p14:creationId xmlns:p14="http://schemas.microsoft.com/office/powerpoint/2010/main" val="185391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BF6811A-B968-EA40-9480-3FD7ECB82B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522368" indent="-200911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803643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125101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1446558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fld id="{02E6E77E-5BE1-4147-A568-63B0487874D2}" type="slidenum">
              <a:rPr lang="en-US" altLang="en-US" sz="773">
                <a:solidFill>
                  <a:schemeClr val="tx1"/>
                </a:solidFill>
                <a:ea typeface="ＭＳ Ｐゴシック" panose="020B0600070205080204" pitchFamily="34" charset="-128"/>
              </a:rPr>
              <a:pPr eaLnBrk="1" hangingPunct="1"/>
              <a:t>6</a:t>
            </a:fld>
            <a:endParaRPr lang="en-US" altLang="en-US" sz="773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80610" name="Rectangle 1">
            <a:extLst>
              <a:ext uri="{FF2B5EF4-FFF2-40B4-BE49-F238E27FC236}">
                <a16:creationId xmlns:a16="http://schemas.microsoft.com/office/drawing/2014/main" id="{609F7150-F714-D347-92EE-ED626DB92FC6}"/>
              </a:ext>
            </a:extLst>
          </p:cNvPr>
          <p:cNvSpPr>
            <a:spLocks/>
          </p:cNvSpPr>
          <p:nvPr/>
        </p:nvSpPr>
        <p:spPr bwMode="auto">
          <a:xfrm>
            <a:off x="5044530" y="450618"/>
            <a:ext cx="1889941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Dilute Solution Chain</a:t>
            </a:r>
          </a:p>
        </p:txBody>
      </p:sp>
      <p:sp>
        <p:nvSpPr>
          <p:cNvPr id="580611" name="Rectangle 2">
            <a:extLst>
              <a:ext uri="{FF2B5EF4-FFF2-40B4-BE49-F238E27FC236}">
                <a16:creationId xmlns:a16="http://schemas.microsoft.com/office/drawing/2014/main" id="{EFBFC3FD-DB0C-7A44-9741-2B1468522DF8}"/>
              </a:ext>
            </a:extLst>
          </p:cNvPr>
          <p:cNvSpPr>
            <a:spLocks/>
          </p:cNvSpPr>
          <p:nvPr/>
        </p:nvSpPr>
        <p:spPr bwMode="auto">
          <a:xfrm>
            <a:off x="4990951" y="816735"/>
            <a:ext cx="1994136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Dynamics of the chain </a:t>
            </a:r>
          </a:p>
        </p:txBody>
      </p:sp>
      <p:sp>
        <p:nvSpPr>
          <p:cNvPr id="580612" name="Rectangle 3">
            <a:extLst>
              <a:ext uri="{FF2B5EF4-FFF2-40B4-BE49-F238E27FC236}">
                <a16:creationId xmlns:a16="http://schemas.microsoft.com/office/drawing/2014/main" id="{DA9BD4F8-5D41-D345-BE71-3F985B6F5EE8}"/>
              </a:ext>
            </a:extLst>
          </p:cNvPr>
          <p:cNvSpPr>
            <a:spLocks/>
          </p:cNvSpPr>
          <p:nvPr/>
        </p:nvSpPr>
        <p:spPr bwMode="auto">
          <a:xfrm>
            <a:off x="5286747" y="1200712"/>
            <a:ext cx="1237518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Rouse Motion</a:t>
            </a:r>
          </a:p>
        </p:txBody>
      </p:sp>
      <p:pic>
        <p:nvPicPr>
          <p:cNvPr id="580613" name="Picture 4">
            <a:extLst>
              <a:ext uri="{FF2B5EF4-FFF2-40B4-BE49-F238E27FC236}">
                <a16:creationId xmlns:a16="http://schemas.microsoft.com/office/drawing/2014/main" id="{617CBA77-9462-E948-A353-5B091CA0E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740" y="1482328"/>
            <a:ext cx="5006206" cy="245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0614" name="Picture 5">
            <a:extLst>
              <a:ext uri="{FF2B5EF4-FFF2-40B4-BE49-F238E27FC236}">
                <a16:creationId xmlns:a16="http://schemas.microsoft.com/office/drawing/2014/main" id="{AC1B7479-3C8F-8A4E-8E78-34C63311F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141" y="4098727"/>
            <a:ext cx="3012654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0615" name="Rectangle 6">
            <a:extLst>
              <a:ext uri="{FF2B5EF4-FFF2-40B4-BE49-F238E27FC236}">
                <a16:creationId xmlns:a16="http://schemas.microsoft.com/office/drawing/2014/main" id="{83D3FE74-007D-4049-813A-90CA4F703F1C}"/>
              </a:ext>
            </a:extLst>
          </p:cNvPr>
          <p:cNvSpPr>
            <a:spLocks/>
          </p:cNvSpPr>
          <p:nvPr/>
        </p:nvSpPr>
        <p:spPr bwMode="auto">
          <a:xfrm>
            <a:off x="2003970" y="4710079"/>
            <a:ext cx="5733236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The Rouse unit size is arbitrary so we can make it very small and:</a:t>
            </a:r>
          </a:p>
        </p:txBody>
      </p:sp>
      <p:pic>
        <p:nvPicPr>
          <p:cNvPr id="580616" name="Picture 7">
            <a:extLst>
              <a:ext uri="{FF2B5EF4-FFF2-40B4-BE49-F238E27FC236}">
                <a16:creationId xmlns:a16="http://schemas.microsoft.com/office/drawing/2014/main" id="{E348BBC1-502F-2C43-B3C9-3D4F13D78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89" y="4991696"/>
            <a:ext cx="2342927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0617" name="Rectangle 8">
            <a:extLst>
              <a:ext uri="{FF2B5EF4-FFF2-40B4-BE49-F238E27FC236}">
                <a16:creationId xmlns:a16="http://schemas.microsoft.com/office/drawing/2014/main" id="{EC85E478-B522-E740-8CA4-A99FE8898492}"/>
              </a:ext>
            </a:extLst>
          </p:cNvPr>
          <p:cNvSpPr>
            <a:spLocks/>
          </p:cNvSpPr>
          <p:nvPr/>
        </p:nvSpPr>
        <p:spPr bwMode="auto">
          <a:xfrm>
            <a:off x="5191869" y="5228001"/>
            <a:ext cx="2633734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With dR/dt = 0 at i = 0 and N</a:t>
            </a:r>
          </a:p>
        </p:txBody>
      </p:sp>
      <p:pic>
        <p:nvPicPr>
          <p:cNvPr id="580618" name="Picture 9">
            <a:extLst>
              <a:ext uri="{FF2B5EF4-FFF2-40B4-BE49-F238E27FC236}">
                <a16:creationId xmlns:a16="http://schemas.microsoft.com/office/drawing/2014/main" id="{25310D67-9239-DB46-A40E-26682DE7B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99" y="5723930"/>
            <a:ext cx="589359" cy="7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0619" name="Rectangle 10">
            <a:extLst>
              <a:ext uri="{FF2B5EF4-FFF2-40B4-BE49-F238E27FC236}">
                <a16:creationId xmlns:a16="http://schemas.microsoft.com/office/drawing/2014/main" id="{11F64308-CBEB-5E40-BB94-526A6596D421}"/>
              </a:ext>
            </a:extLst>
          </p:cNvPr>
          <p:cNvSpPr>
            <a:spLocks/>
          </p:cNvSpPr>
          <p:nvPr/>
        </p:nvSpPr>
        <p:spPr bwMode="auto">
          <a:xfrm>
            <a:off x="4257601" y="5964370"/>
            <a:ext cx="4610236" cy="5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Reflects the curvature of R in i, </a:t>
            </a:r>
          </a:p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it describes modes of vibration like on a guitar string</a:t>
            </a:r>
          </a:p>
        </p:txBody>
      </p:sp>
    </p:spTree>
    <p:extLst>
      <p:ext uri="{BB962C8B-B14F-4D97-AF65-F5344CB8AC3E}">
        <p14:creationId xmlns:p14="http://schemas.microsoft.com/office/powerpoint/2010/main" val="209382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789E723-70E6-9445-9212-04050FA160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522368" indent="-200911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803643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125101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1446558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fld id="{332A7296-FD22-2D4C-B138-B6BF60AECA8B}" type="slidenum">
              <a:rPr lang="en-US" altLang="en-US" sz="773">
                <a:solidFill>
                  <a:schemeClr val="tx1"/>
                </a:solidFill>
                <a:ea typeface="ＭＳ Ｐゴシック" panose="020B0600070205080204" pitchFamily="34" charset="-128"/>
              </a:rPr>
              <a:pPr eaLnBrk="1" hangingPunct="1"/>
              <a:t>7</a:t>
            </a:fld>
            <a:endParaRPr lang="en-US" altLang="en-US" sz="773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81634" name="Rectangle 1">
            <a:extLst>
              <a:ext uri="{FF2B5EF4-FFF2-40B4-BE49-F238E27FC236}">
                <a16:creationId xmlns:a16="http://schemas.microsoft.com/office/drawing/2014/main" id="{337D8AEE-000A-2641-BAEF-42D1E878851B}"/>
              </a:ext>
            </a:extLst>
          </p:cNvPr>
          <p:cNvSpPr>
            <a:spLocks/>
          </p:cNvSpPr>
          <p:nvPr/>
        </p:nvSpPr>
        <p:spPr bwMode="auto">
          <a:xfrm>
            <a:off x="5044530" y="450618"/>
            <a:ext cx="1889941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Dilute Solution Chain</a:t>
            </a:r>
          </a:p>
        </p:txBody>
      </p:sp>
      <p:sp>
        <p:nvSpPr>
          <p:cNvPr id="581635" name="Rectangle 2">
            <a:extLst>
              <a:ext uri="{FF2B5EF4-FFF2-40B4-BE49-F238E27FC236}">
                <a16:creationId xmlns:a16="http://schemas.microsoft.com/office/drawing/2014/main" id="{5F768808-6107-A941-AFCF-AF9716C66E5A}"/>
              </a:ext>
            </a:extLst>
          </p:cNvPr>
          <p:cNvSpPr>
            <a:spLocks/>
          </p:cNvSpPr>
          <p:nvPr/>
        </p:nvSpPr>
        <p:spPr bwMode="auto">
          <a:xfrm>
            <a:off x="4990951" y="816735"/>
            <a:ext cx="1994136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Dynamics of the chain </a:t>
            </a:r>
          </a:p>
        </p:txBody>
      </p:sp>
      <p:sp>
        <p:nvSpPr>
          <p:cNvPr id="581636" name="Rectangle 3">
            <a:extLst>
              <a:ext uri="{FF2B5EF4-FFF2-40B4-BE49-F238E27FC236}">
                <a16:creationId xmlns:a16="http://schemas.microsoft.com/office/drawing/2014/main" id="{318CD058-4FC2-FB43-8E84-48373E1D2AEF}"/>
              </a:ext>
            </a:extLst>
          </p:cNvPr>
          <p:cNvSpPr>
            <a:spLocks/>
          </p:cNvSpPr>
          <p:nvPr/>
        </p:nvSpPr>
        <p:spPr bwMode="auto">
          <a:xfrm>
            <a:off x="5286747" y="1200712"/>
            <a:ext cx="1237518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Rouse Motion</a:t>
            </a:r>
          </a:p>
        </p:txBody>
      </p:sp>
      <p:pic>
        <p:nvPicPr>
          <p:cNvPr id="581637" name="Picture 4">
            <a:extLst>
              <a:ext uri="{FF2B5EF4-FFF2-40B4-BE49-F238E27FC236}">
                <a16:creationId xmlns:a16="http://schemas.microsoft.com/office/drawing/2014/main" id="{7043CE25-0414-474B-BD8A-EDF5122C6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411" y="410766"/>
            <a:ext cx="2786063" cy="136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38" name="Picture 5">
            <a:extLst>
              <a:ext uri="{FF2B5EF4-FFF2-40B4-BE49-F238E27FC236}">
                <a16:creationId xmlns:a16="http://schemas.microsoft.com/office/drawing/2014/main" id="{B546814D-6166-4A4E-B456-B078DA598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56" y="2562820"/>
            <a:ext cx="589359" cy="7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39" name="Rectangle 6">
            <a:extLst>
              <a:ext uri="{FF2B5EF4-FFF2-40B4-BE49-F238E27FC236}">
                <a16:creationId xmlns:a16="http://schemas.microsoft.com/office/drawing/2014/main" id="{2302251D-E00B-0745-AC55-0BB694637090}"/>
              </a:ext>
            </a:extLst>
          </p:cNvPr>
          <p:cNvSpPr>
            <a:spLocks/>
          </p:cNvSpPr>
          <p:nvPr/>
        </p:nvSpPr>
        <p:spPr bwMode="auto">
          <a:xfrm>
            <a:off x="4097983" y="2825915"/>
            <a:ext cx="4481996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Describes modes of vibration like on a guitar string</a:t>
            </a:r>
          </a:p>
        </p:txBody>
      </p:sp>
      <p:sp>
        <p:nvSpPr>
          <p:cNvPr id="581640" name="Rectangle 7">
            <a:extLst>
              <a:ext uri="{FF2B5EF4-FFF2-40B4-BE49-F238E27FC236}">
                <a16:creationId xmlns:a16="http://schemas.microsoft.com/office/drawing/2014/main" id="{2A288E8E-4D32-4B44-A14F-C3664832DFC1}"/>
              </a:ext>
            </a:extLst>
          </p:cNvPr>
          <p:cNvSpPr>
            <a:spLocks/>
          </p:cNvSpPr>
          <p:nvPr/>
        </p:nvSpPr>
        <p:spPr bwMode="auto">
          <a:xfrm>
            <a:off x="3194969" y="3486712"/>
            <a:ext cx="5352363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>
                <a:solidFill>
                  <a:schemeClr val="tx1"/>
                </a:solidFill>
                <a:ea typeface="ＭＳ Ｐゴシック" panose="020B0600070205080204" pitchFamily="34" charset="-128"/>
              </a:rPr>
              <a:t>For the </a:t>
            </a:r>
            <a:r>
              <a:rPr lang="ja-JP" altLang="en-US" sz="168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1687">
                <a:solidFill>
                  <a:schemeClr val="tx1"/>
                </a:solidFill>
              </a:rPr>
              <a:t>p</a:t>
            </a:r>
            <a:r>
              <a:rPr lang="ja-JP" altLang="en-US" sz="168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sz="1687">
                <a:solidFill>
                  <a:schemeClr val="tx1"/>
                </a:solidFill>
              </a:rPr>
              <a:t>th</a:t>
            </a:r>
            <a:r>
              <a:rPr lang="ja-JP" altLang="en-US" sz="168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1687">
                <a:solidFill>
                  <a:schemeClr val="tx1"/>
                </a:solidFill>
              </a:rPr>
              <a:t> mode (0</a:t>
            </a:r>
            <a:r>
              <a:rPr lang="ja-JP" altLang="en-US" sz="168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sz="1687">
                <a:solidFill>
                  <a:schemeClr val="tx1"/>
                </a:solidFill>
              </a:rPr>
              <a:t>th mode is the whole chain (string))</a:t>
            </a:r>
            <a:endParaRPr lang="en-US" altLang="en-US" sz="1687">
              <a:solidFill>
                <a:schemeClr val="tx1"/>
              </a:solidFill>
            </a:endParaRPr>
          </a:p>
        </p:txBody>
      </p:sp>
      <p:pic>
        <p:nvPicPr>
          <p:cNvPr id="581641" name="Picture 8">
            <a:extLst>
              <a:ext uri="{FF2B5EF4-FFF2-40B4-BE49-F238E27FC236}">
                <a16:creationId xmlns:a16="http://schemas.microsoft.com/office/drawing/2014/main" id="{DD789577-B9AB-AA41-B0C2-D077BC19D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24" y="3839766"/>
            <a:ext cx="2856384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42" name="Picture 9">
            <a:extLst>
              <a:ext uri="{FF2B5EF4-FFF2-40B4-BE49-F238E27FC236}">
                <a16:creationId xmlns:a16="http://schemas.microsoft.com/office/drawing/2014/main" id="{14D8C067-AB1F-254C-922C-7464D2475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48" y="3973711"/>
            <a:ext cx="991195" cy="38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43" name="Picture 10">
            <a:extLst>
              <a:ext uri="{FF2B5EF4-FFF2-40B4-BE49-F238E27FC236}">
                <a16:creationId xmlns:a16="http://schemas.microsoft.com/office/drawing/2014/main" id="{3E8B05CA-C2B4-664F-A9B0-1C548CF22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467" y="3973711"/>
            <a:ext cx="815951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1644" name="Picture 11">
            <a:extLst>
              <a:ext uri="{FF2B5EF4-FFF2-40B4-BE49-F238E27FC236}">
                <a16:creationId xmlns:a16="http://schemas.microsoft.com/office/drawing/2014/main" id="{745FF9BC-D48C-C245-B94F-C0D92816C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95" y="4670226"/>
            <a:ext cx="3078510" cy="103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27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09B28ED-D570-9B41-AB23-E15E8DE45B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522368" indent="-200911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803643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125101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1446558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fld id="{7C9401F6-0831-4844-97DA-F6B7592B557C}" type="slidenum">
              <a:rPr lang="en-US" altLang="en-US" sz="773">
                <a:solidFill>
                  <a:schemeClr val="tx1"/>
                </a:solidFill>
                <a:ea typeface="ＭＳ Ｐゴシック" panose="020B0600070205080204" pitchFamily="34" charset="-128"/>
              </a:rPr>
              <a:pPr eaLnBrk="1" hangingPunct="1"/>
              <a:t>8</a:t>
            </a:fld>
            <a:endParaRPr lang="en-US" altLang="en-US" sz="773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83682" name="TextBox 2">
            <a:extLst>
              <a:ext uri="{FF2B5EF4-FFF2-40B4-BE49-F238E27FC236}">
                <a16:creationId xmlns:a16="http://schemas.microsoft.com/office/drawing/2014/main" id="{6A9FB77C-5CE0-6D4C-BDC2-864B45EC8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359" y="589359"/>
            <a:ext cx="5411391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1687"/>
              <a:t>x, y, z decouple (are equivalent) so you can just deal with z</a:t>
            </a:r>
          </a:p>
        </p:txBody>
      </p:sp>
      <p:sp>
        <p:nvSpPr>
          <p:cNvPr id="583683" name="TextBox 4">
            <a:extLst>
              <a:ext uri="{FF2B5EF4-FFF2-40B4-BE49-F238E27FC236}">
                <a16:creationId xmlns:a16="http://schemas.microsoft.com/office/drawing/2014/main" id="{45F86BAA-ED2F-4F47-B2FE-F1A242E09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2571750"/>
            <a:ext cx="5411391" cy="61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1687"/>
              <a:t>For a chain of infinite molecular weight there are wave solutions to this series of differential equations</a:t>
            </a:r>
          </a:p>
        </p:txBody>
      </p:sp>
      <p:graphicFrame>
        <p:nvGraphicFramePr>
          <p:cNvPr id="583684" name="Object 5">
            <a:extLst>
              <a:ext uri="{FF2B5EF4-FFF2-40B4-BE49-F238E27FC236}">
                <a16:creationId xmlns:a16="http://schemas.microsoft.com/office/drawing/2014/main" id="{BE7A006B-41D3-E74C-A2C3-0457A118E4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1501" y="1553766"/>
          <a:ext cx="3203525" cy="62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3" imgW="2032000" imgH="393700" progId="Equation.3">
                  <p:embed/>
                </p:oleObj>
              </mc:Choice>
              <mc:Fallback>
                <p:oleObj name="Equation" r:id="rId3" imgW="2032000" imgH="393700" progId="Equation.3">
                  <p:embed/>
                  <p:pic>
                    <p:nvPicPr>
                      <p:cNvPr id="583684" name="Object 5">
                        <a:extLst>
                          <a:ext uri="{FF2B5EF4-FFF2-40B4-BE49-F238E27FC236}">
                            <a16:creationId xmlns:a16="http://schemas.microsoft.com/office/drawing/2014/main" id="{BE7A006B-41D3-E74C-A2C3-0457A118E4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1" y="1553766"/>
                        <a:ext cx="3203525" cy="62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685" name="Object 6">
            <a:extLst>
              <a:ext uri="{FF2B5EF4-FFF2-40B4-BE49-F238E27FC236}">
                <a16:creationId xmlns:a16="http://schemas.microsoft.com/office/drawing/2014/main" id="{0ECCE66C-81D8-1E46-85FA-7C72F32DD1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9391" y="3268266"/>
          <a:ext cx="2242468" cy="680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5" imgW="1422400" imgH="431800" progId="Equation.3">
                  <p:embed/>
                </p:oleObj>
              </mc:Choice>
              <mc:Fallback>
                <p:oleObj name="Equation" r:id="rId5" imgW="1422400" imgH="431800" progId="Equation.3">
                  <p:embed/>
                  <p:pic>
                    <p:nvPicPr>
                      <p:cNvPr id="583685" name="Object 6">
                        <a:extLst>
                          <a:ext uri="{FF2B5EF4-FFF2-40B4-BE49-F238E27FC236}">
                            <a16:creationId xmlns:a16="http://schemas.microsoft.com/office/drawing/2014/main" id="{0ECCE66C-81D8-1E46-85FA-7C72F32DD1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391" y="3268266"/>
                        <a:ext cx="2242468" cy="680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686" name="Picture 8" descr="Screen Shot 2014-11-24 at 10.47.14 AM.png">
            <a:extLst>
              <a:ext uri="{FF2B5EF4-FFF2-40B4-BE49-F238E27FC236}">
                <a16:creationId xmlns:a16="http://schemas.microsoft.com/office/drawing/2014/main" id="{325AEE3C-E971-DC46-B226-ABE59E0A17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2" y="4179094"/>
            <a:ext cx="3178969" cy="22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3687" name="Object 9">
            <a:extLst>
              <a:ext uri="{FF2B5EF4-FFF2-40B4-BE49-F238E27FC236}">
                <a16:creationId xmlns:a16="http://schemas.microsoft.com/office/drawing/2014/main" id="{16D81535-1B58-1E42-AC11-4356816162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78203" y="4714875"/>
          <a:ext cx="3263801" cy="680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8" imgW="2070100" imgH="431800" progId="Equation.3">
                  <p:embed/>
                </p:oleObj>
              </mc:Choice>
              <mc:Fallback>
                <p:oleObj name="Equation" r:id="rId8" imgW="2070100" imgH="431800" progId="Equation.3">
                  <p:embed/>
                  <p:pic>
                    <p:nvPicPr>
                      <p:cNvPr id="583687" name="Object 9">
                        <a:extLst>
                          <a:ext uri="{FF2B5EF4-FFF2-40B4-BE49-F238E27FC236}">
                            <a16:creationId xmlns:a16="http://schemas.microsoft.com/office/drawing/2014/main" id="{16D81535-1B58-1E42-AC11-4356816162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203" y="4714875"/>
                        <a:ext cx="3263801" cy="680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723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00A282A-26E1-1C48-9683-3A0316F32D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522368" indent="-200911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803643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125101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1446558" indent="-160729" eaLnBrk="0" hangingPunct="0"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fld id="{74F4C620-19BA-7145-BFF3-E2E3DA96A6F0}" type="slidenum">
              <a:rPr lang="en-US" altLang="en-US" sz="773">
                <a:solidFill>
                  <a:schemeClr val="tx1"/>
                </a:solidFill>
                <a:ea typeface="ＭＳ Ｐゴシック" panose="020B0600070205080204" pitchFamily="34" charset="-128"/>
              </a:rPr>
              <a:pPr eaLnBrk="1" hangingPunct="1"/>
              <a:t>9</a:t>
            </a:fld>
            <a:endParaRPr lang="en-US" altLang="en-US" sz="773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84706" name="Picture 2" descr="Screen Shot 2014-11-24 at 10.47.14 AM.png">
            <a:extLst>
              <a:ext uri="{FF2B5EF4-FFF2-40B4-BE49-F238E27FC236}">
                <a16:creationId xmlns:a16="http://schemas.microsoft.com/office/drawing/2014/main" id="{0851E11C-B81F-C249-A5D5-C6D0079F0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69" y="428625"/>
            <a:ext cx="3178969" cy="22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4707" name="Object 3">
            <a:extLst>
              <a:ext uri="{FF2B5EF4-FFF2-40B4-BE49-F238E27FC236}">
                <a16:creationId xmlns:a16="http://schemas.microsoft.com/office/drawing/2014/main" id="{445BA887-63D5-DA4C-A286-6079AEEC58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85359" y="964406"/>
          <a:ext cx="3263801" cy="680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4" imgW="2070100" imgH="431800" progId="Equation.3">
                  <p:embed/>
                </p:oleObj>
              </mc:Choice>
              <mc:Fallback>
                <p:oleObj name="Equation" r:id="rId4" imgW="2070100" imgH="431800" progId="Equation.3">
                  <p:embed/>
                  <p:pic>
                    <p:nvPicPr>
                      <p:cNvPr id="584707" name="Object 3">
                        <a:extLst>
                          <a:ext uri="{FF2B5EF4-FFF2-40B4-BE49-F238E27FC236}">
                            <a16:creationId xmlns:a16="http://schemas.microsoft.com/office/drawing/2014/main" id="{445BA887-63D5-DA4C-A286-6079AEEC58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359" y="964406"/>
                        <a:ext cx="3263801" cy="680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708" name="TextBox 4">
            <a:extLst>
              <a:ext uri="{FF2B5EF4-FFF2-40B4-BE49-F238E27FC236}">
                <a16:creationId xmlns:a16="http://schemas.microsoft.com/office/drawing/2014/main" id="{6CE870ED-089C-7543-A542-3E6B16B52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75" y="3429000"/>
            <a:ext cx="2698175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/>
              <a:t>Cyclic Boundary Conditions:</a:t>
            </a:r>
          </a:p>
        </p:txBody>
      </p:sp>
      <p:graphicFrame>
        <p:nvGraphicFramePr>
          <p:cNvPr id="584709" name="Object 5">
            <a:extLst>
              <a:ext uri="{FF2B5EF4-FFF2-40B4-BE49-F238E27FC236}">
                <a16:creationId xmlns:a16="http://schemas.microsoft.com/office/drawing/2014/main" id="{297ABEB6-A8AA-B143-BCC1-22F041FA86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3999" y="3427884"/>
          <a:ext cx="900782" cy="360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6" imgW="571500" imgH="228600" progId="Equation.3">
                  <p:embed/>
                </p:oleObj>
              </mc:Choice>
              <mc:Fallback>
                <p:oleObj name="Equation" r:id="rId6" imgW="571500" imgH="228600" progId="Equation.3">
                  <p:embed/>
                  <p:pic>
                    <p:nvPicPr>
                      <p:cNvPr id="584709" name="Object 5">
                        <a:extLst>
                          <a:ext uri="{FF2B5EF4-FFF2-40B4-BE49-F238E27FC236}">
                            <a16:creationId xmlns:a16="http://schemas.microsoft.com/office/drawing/2014/main" id="{297ABEB6-A8AA-B143-BCC1-22F041FA86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999" y="3427884"/>
                        <a:ext cx="900782" cy="360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710" name="Object 6">
            <a:extLst>
              <a:ext uri="{FF2B5EF4-FFF2-40B4-BE49-F238E27FC236}">
                <a16:creationId xmlns:a16="http://schemas.microsoft.com/office/drawing/2014/main" id="{AB3585C3-F942-ED4D-93DE-387A605A40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50100" y="3984873"/>
          <a:ext cx="1201043" cy="320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8" imgW="762000" imgH="203200" progId="Equation.3">
                  <p:embed/>
                </p:oleObj>
              </mc:Choice>
              <mc:Fallback>
                <p:oleObj name="Equation" r:id="rId8" imgW="762000" imgH="203200" progId="Equation.3">
                  <p:embed/>
                  <p:pic>
                    <p:nvPicPr>
                      <p:cNvPr id="584710" name="Object 6">
                        <a:extLst>
                          <a:ext uri="{FF2B5EF4-FFF2-40B4-BE49-F238E27FC236}">
                            <a16:creationId xmlns:a16="http://schemas.microsoft.com/office/drawing/2014/main" id="{AB3585C3-F942-ED4D-93DE-387A605A40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100" y="3984873"/>
                        <a:ext cx="1201043" cy="320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711" name="TextBox 7">
            <a:extLst>
              <a:ext uri="{FF2B5EF4-FFF2-40B4-BE49-F238E27FC236}">
                <a16:creationId xmlns:a16="http://schemas.microsoft.com/office/drawing/2014/main" id="{C665D4FA-BBE3-DA45-B2A5-4D1C002FA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437" y="4446984"/>
            <a:ext cx="2220480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/>
              <a:t>N</a:t>
            </a:r>
            <a:r>
              <a:rPr lang="en-US" altLang="en-US" sz="844"/>
              <a:t>R</a:t>
            </a:r>
            <a:r>
              <a:rPr lang="en-US" altLang="en-US" sz="1687"/>
              <a:t> values of phase shift</a:t>
            </a:r>
          </a:p>
        </p:txBody>
      </p:sp>
      <p:graphicFrame>
        <p:nvGraphicFramePr>
          <p:cNvPr id="584712" name="Object 8">
            <a:extLst>
              <a:ext uri="{FF2B5EF4-FFF2-40B4-BE49-F238E27FC236}">
                <a16:creationId xmlns:a16="http://schemas.microsoft.com/office/drawing/2014/main" id="{E953B450-104C-1C44-A8B8-7B7FACA574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3157" y="4929188"/>
          <a:ext cx="3502670" cy="70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10" imgW="2222500" imgH="444500" progId="Equation.3">
                  <p:embed/>
                </p:oleObj>
              </mc:Choice>
              <mc:Fallback>
                <p:oleObj name="Equation" r:id="rId10" imgW="2222500" imgH="444500" progId="Equation.3">
                  <p:embed/>
                  <p:pic>
                    <p:nvPicPr>
                      <p:cNvPr id="584712" name="Object 8">
                        <a:extLst>
                          <a:ext uri="{FF2B5EF4-FFF2-40B4-BE49-F238E27FC236}">
                            <a16:creationId xmlns:a16="http://schemas.microsoft.com/office/drawing/2014/main" id="{E953B450-104C-1C44-A8B8-7B7FACA574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157" y="4929188"/>
                        <a:ext cx="3502670" cy="700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713" name="TextBox 9">
            <a:extLst>
              <a:ext uri="{FF2B5EF4-FFF2-40B4-BE49-F238E27FC236}">
                <a16:creationId xmlns:a16="http://schemas.microsoft.com/office/drawing/2014/main" id="{EDFBC6E4-C1C7-724E-9EA0-6EF06165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219" y="1125141"/>
            <a:ext cx="1260217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687"/>
              <a:t>For N</a:t>
            </a:r>
            <a:r>
              <a:rPr lang="en-US" altLang="en-US" sz="1687" baseline="-25000"/>
              <a:t>R</a:t>
            </a:r>
            <a:r>
              <a:rPr lang="en-US" altLang="en-US" sz="1687"/>
              <a:t> = 10</a:t>
            </a:r>
          </a:p>
        </p:txBody>
      </p:sp>
    </p:spTree>
    <p:extLst>
      <p:ext uri="{BB962C8B-B14F-4D97-AF65-F5344CB8AC3E}">
        <p14:creationId xmlns:p14="http://schemas.microsoft.com/office/powerpoint/2010/main" val="1765538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25601</TotalTime>
  <Words>609</Words>
  <Application>Microsoft Macintosh PowerPoint</Application>
  <PresentationFormat>Widescreen</PresentationFormat>
  <Paragraphs>99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Gill Sans</vt:lpstr>
      <vt:lpstr>Symbol</vt:lpstr>
      <vt:lpstr>Times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beaucage</dc:creator>
  <cp:lastModifiedBy>Beaucage, Gregory (beaucag)</cp:lastModifiedBy>
  <cp:revision>17</cp:revision>
  <dcterms:created xsi:type="dcterms:W3CDTF">2020-04-20T13:59:52Z</dcterms:created>
  <dcterms:modified xsi:type="dcterms:W3CDTF">2022-04-01T13:06:37Z</dcterms:modified>
</cp:coreProperties>
</file>