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sldIdLst>
    <p:sldId id="256" r:id="rId5"/>
    <p:sldId id="258" r:id="rId6"/>
    <p:sldId id="260" r:id="rId7"/>
    <p:sldId id="259" r:id="rId8"/>
    <p:sldId id="267" r:id="rId9"/>
    <p:sldId id="264" r:id="rId10"/>
    <p:sldId id="265" r:id="rId11"/>
    <p:sldId id="266" r:id="rId12"/>
    <p:sldId id="268" r:id="rId13"/>
    <p:sldId id="263" r:id="rId14"/>
    <p:sldId id="262" r:id="rId15"/>
    <p:sldId id="269" r:id="rId16"/>
    <p:sldId id="26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4FF"/>
    <a:srgbClr val="83B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1" autoAdjust="0"/>
    <p:restoredTop sz="91995" autoAdjust="0"/>
  </p:normalViewPr>
  <p:slideViewPr>
    <p:cSldViewPr snapToGrid="0" snapToObjects="1">
      <p:cViewPr varScale="1">
        <p:scale>
          <a:sx n="135" d="100"/>
          <a:sy n="135" d="100"/>
        </p:scale>
        <p:origin x="393" y="60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31T16:59:0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5527 0 0,'3'-8'94'0'0,"1"1"-1"0"0,0 0 1 0 0,0 0-1 0 0,1 0 1 0 0,0 0-1 0 0,0 1 1 0 0,1 0-1 0 0,0 0 1 0 0,10-8-1 0 0,-5 4 432 0 0,1-3 858 0 0,-9 9-850 0 0,1 1 0 0 0,-1-1 0 0 0,1 1 0 0 0,-1 0 0 0 0,1 0 0 0 0,0 0 0 0 0,0 0 0 0 0,1 1 1 0 0,5-3-1 0 0,-8 4-354 0 0,0 1 1 0 0,1-1-1 0 0,-1 1 1 0 0,0 0 0 0 0,0 0-1 0 0,0 0 1 0 0,1 0 0 0 0,-1 0-1 0 0,0 1 1 0 0,0-1-1 0 0,0 1 1 0 0,0-1 0 0 0,1 1-1 0 0,-1 0 1 0 0,3 1-1 0 0,2 3 110 0 0,1-1-1 0 0,12 12 1 0 0,5 3-616 0 0,-21-17 279 0 0,8 8-58 0 0,-11-9 386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0A9B2-D74E-484E-9F65-9F695F4B200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C8791-AD37-468E-A69F-21E619B82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7472"/>
            <a:ext cx="8229600" cy="253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Inelastic scattering: </a:t>
            </a:r>
            <a:br>
              <a:rPr lang="en-US" dirty="0"/>
            </a:br>
            <a:r>
              <a:rPr lang="en-US" dirty="0"/>
              <a:t>Dynamics in polymer systems.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1, 2023</a:t>
            </a:r>
          </a:p>
          <a:p>
            <a:r>
              <a:rPr lang="en-US" dirty="0"/>
              <a:t>Jonathan Nickels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E76DB0-8558-4E63-B592-FF4F2485EF8E}"/>
                  </a:ext>
                </a:extLst>
              </p14:cNvPr>
              <p14:cNvContentPartPr/>
              <p14:nvPr/>
            </p14:nvContentPartPr>
            <p14:xfrm>
              <a:off x="8467210" y="4924602"/>
              <a:ext cx="86760" cy="4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E76DB0-8558-4E63-B592-FF4F2485EF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8570" y="4915962"/>
                <a:ext cx="10440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74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E123-2F57-7ABA-1A85-D0534092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Nafion</a:t>
            </a:r>
            <a:r>
              <a:rPr lang="en-US" dirty="0"/>
              <a:t> and D2O are ideal for QENS – isotopes.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FD48-765C-4849-2F96-0CD14AD7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10778"/>
            <a:ext cx="7998352" cy="125425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Nafion</a:t>
            </a:r>
            <a:r>
              <a:rPr lang="en-US" dirty="0"/>
              <a:t> is fluorinated – has a very low incoherent scattering cross-section.  </a:t>
            </a:r>
          </a:p>
          <a:p>
            <a:r>
              <a:rPr lang="en-US" dirty="0"/>
              <a:t>Deuterium has a very small incoherent scattering cross-section. </a:t>
            </a:r>
          </a:p>
          <a:p>
            <a:r>
              <a:rPr lang="en-US" dirty="0"/>
              <a:t>Can isolate motions of hydrogenated acetone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D6EC9-6F7C-2D44-CADA-12758C3D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67" y="1691593"/>
            <a:ext cx="3877949" cy="1830921"/>
          </a:xfrm>
          <a:prstGeom prst="rect">
            <a:avLst/>
          </a:prstGeom>
        </p:spPr>
      </p:pic>
      <p:pic>
        <p:nvPicPr>
          <p:cNvPr id="3074" name="Picture 2" descr="4.1 A representation of total (coherent + incoherent ) and incoherent... |  Download Scientific Diagram">
            <a:extLst>
              <a:ext uri="{FF2B5EF4-FFF2-40B4-BE49-F238E27FC236}">
                <a16:creationId xmlns:a16="http://schemas.microsoft.com/office/drawing/2014/main" id="{73C34C8A-BE9D-FF84-7E0E-AF8A9853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83" y="1705271"/>
            <a:ext cx="1639645" cy="17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7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BBAA-9E8D-94B8-92B7-66FB194A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QENS measurements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07A63A-1C8C-445A-E5AE-A359348AD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8710"/>
            <a:ext cx="4599525" cy="27852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9DF32-26B4-F59D-AFE9-43597EB1B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1603602"/>
            <a:ext cx="4451369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0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1168-91FD-910A-F74C-560C5486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QENS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B371-6481-117F-A70F-D72F2F828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D2C4E-196C-B818-8C98-FA25471B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22" y="1571551"/>
            <a:ext cx="3128875" cy="3193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4BB0A-0060-7993-145B-C9F93996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944" y="1411866"/>
            <a:ext cx="3301939" cy="35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A98D-4C67-8FEF-7382-0A76C909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Dynamics measurements – implied length scale of motions.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7112-20C7-3A0C-5F35-50B1F1FED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270CE-54F5-C465-3589-AC183106B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594" y="1698285"/>
            <a:ext cx="2917725" cy="237831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BF62D94-9FFB-525D-3DF8-0F863347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8" y="3253542"/>
            <a:ext cx="4265744" cy="17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84DB1F0-0D16-3A01-59A1-649AF0D0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43" y="1756660"/>
            <a:ext cx="1913361" cy="13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E44B75-AF6E-5C05-668D-1A60FD07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09" y="1599699"/>
            <a:ext cx="2600039" cy="15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27CD3-CCD9-D932-19BF-F9D3FBBE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in polymer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59A9-3613-399A-6720-D2BE07F36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472"/>
            <a:ext cx="4051251" cy="351937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molecular relaxations within polymer systems control diffusivity, viscosity/mechanical properties, aging/fatigue, conductivity, etc. </a:t>
            </a:r>
          </a:p>
          <a:p>
            <a:endParaRPr lang="en-US" dirty="0"/>
          </a:p>
          <a:p>
            <a:r>
              <a:rPr lang="en-US" dirty="0"/>
              <a:t>A range of experimental methods can be used to experimentally observe polymer dynamics. </a:t>
            </a:r>
          </a:p>
          <a:p>
            <a:endParaRPr lang="en-US" dirty="0"/>
          </a:p>
          <a:p>
            <a:r>
              <a:rPr lang="en-US" dirty="0"/>
              <a:t>Among these, inelastic neutron scattering has a unique role, probing molecular motions on the order of femtoseconds-microseconds over length scales from Angstroms to tens/hundreds of nanometers. </a:t>
            </a:r>
          </a:p>
          <a:p>
            <a:endParaRPr lang="en-US" dirty="0"/>
          </a:p>
          <a:p>
            <a:r>
              <a:rPr lang="en-US" dirty="0"/>
              <a:t>Neutrons also scatter from the atomic nuclei, giving them a useful set of scattering rules and non-destructive nature.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97B3D-98DF-3300-5EB5-AAC018D00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26" y="1409147"/>
            <a:ext cx="4588427" cy="33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D253-7CCA-D5AB-18A4-FC000FBE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Dynamics of Acetone in Functionalized </a:t>
            </a:r>
            <a:r>
              <a:rPr lang="en-US" dirty="0" err="1"/>
              <a:t>Nafion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AC18E-CD5A-C1BB-CA77-B69F51105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35" y="1804625"/>
            <a:ext cx="4676150" cy="3113364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Goal was to better understand transport within </a:t>
            </a:r>
            <a:r>
              <a:rPr lang="en-US" dirty="0" err="1"/>
              <a:t>Nafion</a:t>
            </a:r>
            <a:r>
              <a:rPr lang="en-US" dirty="0"/>
              <a:t> for use as an </a:t>
            </a:r>
            <a:r>
              <a:rPr lang="en-US" dirty="0" err="1"/>
              <a:t>optode</a:t>
            </a:r>
            <a:r>
              <a:rPr lang="en-US" dirty="0"/>
              <a:t> to monitor the dynamic evolution of biomarkers of metabolic health such as acetone (ketones) in the humid ambient environment or exhaled human breath.</a:t>
            </a:r>
          </a:p>
          <a:p>
            <a:endParaRPr lang="en-US" dirty="0"/>
          </a:p>
          <a:p>
            <a:r>
              <a:rPr lang="en-US" dirty="0"/>
              <a:t>Displacements smaller than the micrometer-sized domains within </a:t>
            </a:r>
            <a:r>
              <a:rPr lang="en-US" dirty="0" err="1"/>
              <a:t>Nafion</a:t>
            </a:r>
            <a:r>
              <a:rPr lang="en-US" dirty="0"/>
              <a:t> were not altered by the addition of VA – but were impacted by water content. </a:t>
            </a:r>
          </a:p>
          <a:p>
            <a:endParaRPr lang="en-US" dirty="0"/>
          </a:p>
          <a:p>
            <a:r>
              <a:rPr lang="en-US" dirty="0"/>
              <a:t>PFG NMR data present evidence that VA functionalization leads to a better separation of the diffusion pathways of water and acetone. Water molecules mostly diffuse along water channels and acetone molecules mostly diffuse in the interfacial regions – VA is likely localized in the interfacial PFE regions. This may explain the role of VA in preserving catalytic activity in the presence of water.</a:t>
            </a:r>
          </a:p>
          <a:p>
            <a:endParaRPr lang="en-US" dirty="0"/>
          </a:p>
          <a:p>
            <a:r>
              <a:rPr lang="en-US" dirty="0"/>
              <a:t>Combined study with PFG NMR, SAXS, and inelastic neutron scattering. </a:t>
            </a:r>
          </a:p>
          <a:p>
            <a:endParaRPr lang="en-US" dirty="0"/>
          </a:p>
          <a:p>
            <a:r>
              <a:rPr lang="en-US" dirty="0"/>
              <a:t>Inelastic scattering used to provide short length scale diffusion data. </a:t>
            </a:r>
          </a:p>
          <a:p>
            <a:endParaRPr lang="en-US" dirty="0"/>
          </a:p>
          <a:p>
            <a:r>
              <a:rPr lang="en-US" dirty="0"/>
              <a:t>Discussion from:</a:t>
            </a:r>
            <a:r>
              <a:rPr lang="en-US" b="1" i="1" dirty="0"/>
              <a:t> Phys. Chem. Chem. Phys., 2022,24, 10069-10078 </a:t>
            </a:r>
            <a:r>
              <a:rPr lang="en-US" dirty="0"/>
              <a:t>and J. Phys. Chem. B 2020, 124, 40, 8943–8950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566EC-BAF2-A910-96CF-0530CCA23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94" y="2984511"/>
            <a:ext cx="3460652" cy="201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8CCA5-0AC4-370E-21D2-8628743C8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952" y="2548435"/>
            <a:ext cx="1250179" cy="436076"/>
          </a:xfrm>
          <a:prstGeom prst="rect">
            <a:avLst/>
          </a:prstGeom>
        </p:spPr>
      </p:pic>
      <p:pic>
        <p:nvPicPr>
          <p:cNvPr id="1025" name="Picture 1" descr="Fig. 1">
            <a:extLst>
              <a:ext uri="{FF2B5EF4-FFF2-40B4-BE49-F238E27FC236}">
                <a16:creationId xmlns:a16="http://schemas.microsoft.com/office/drawing/2014/main" id="{B70353D2-38F3-7579-60EC-0FD03254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15" y="1804625"/>
            <a:ext cx="1562628" cy="10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 result for Nafion Membrane">
            <a:extLst>
              <a:ext uri="{FF2B5EF4-FFF2-40B4-BE49-F238E27FC236}">
                <a16:creationId xmlns:a16="http://schemas.microsoft.com/office/drawing/2014/main" id="{7D1015AD-47C5-E47A-D580-313BB1DB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01" y="2081210"/>
            <a:ext cx="685263" cy="68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tructure of the Nafion 1100 membrane with the schematic representation ...">
            <a:extLst>
              <a:ext uri="{FF2B5EF4-FFF2-40B4-BE49-F238E27FC236}">
                <a16:creationId xmlns:a16="http://schemas.microsoft.com/office/drawing/2014/main" id="{E1A9265B-6218-2B45-E5CD-E4C58CDA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65" y="1794156"/>
            <a:ext cx="1511156" cy="7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6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0D25-D0C7-E321-0053-61EEF929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F79F-749D-46CE-A33E-34D40AD4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Scattering methods: elastic versus inelastic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25E7-BAEF-4B8E-6542-3E0FB9FF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32" y="2000425"/>
            <a:ext cx="3417442" cy="2165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60BFAA-103C-55B7-7E45-C913F467F607}"/>
                  </a:ext>
                </a:extLst>
              </p:cNvPr>
              <p:cNvSpPr txBox="1"/>
              <p:nvPr/>
            </p:nvSpPr>
            <p:spPr>
              <a:xfrm>
                <a:off x="988700" y="4165612"/>
                <a:ext cx="2377639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60BFAA-103C-55B7-7E45-C913F467F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00" y="4165612"/>
                <a:ext cx="2377639" cy="519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5683538-FE9C-C7AB-093B-698E6A5EC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22" y="2493618"/>
            <a:ext cx="3826536" cy="14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9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04CC-753A-E406-B5E6-632BEEEF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Structure/Dynamics – coherent/incoherent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B3F6-2DED-4212-0FD6-BCE28570E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EF321-326B-0BFA-4976-38696839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46" y="1554317"/>
            <a:ext cx="4099815" cy="290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11ECCB-4A58-3C51-55B4-17BEC2EF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3326"/>
            <a:ext cx="4338573" cy="3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EFFC-A8A3-3A2D-352A-9AF5F1C0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scattering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55271-329D-C380-AE4E-608EA55E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297"/>
            <a:ext cx="7267538" cy="2531291"/>
          </a:xfrm>
        </p:spPr>
        <p:txBody>
          <a:bodyPr/>
          <a:lstStyle/>
          <a:p>
            <a:r>
              <a:rPr lang="en-US" dirty="0"/>
              <a:t>Triple Axis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TOF – time of flight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Backscattering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NSE – neutron spin echo</a:t>
            </a:r>
          </a:p>
        </p:txBody>
      </p:sp>
      <p:pic>
        <p:nvPicPr>
          <p:cNvPr id="4098" name="Picture 2" descr="BT-7 Double Focusing Triple-Axis Spectrometer | NIST">
            <a:extLst>
              <a:ext uri="{FF2B5EF4-FFF2-40B4-BE49-F238E27FC236}">
                <a16:creationId xmlns:a16="http://schemas.microsoft.com/office/drawing/2014/main" id="{3006F807-6092-F31D-3264-19DD5D16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34" y="2001452"/>
            <a:ext cx="2097495" cy="19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ree-axis spectroscopy - Dynamics - Techniques for ... - Neutron research  - The NMI3 information portal">
            <a:extLst>
              <a:ext uri="{FF2B5EF4-FFF2-40B4-BE49-F238E27FC236}">
                <a16:creationId xmlns:a16="http://schemas.microsoft.com/office/drawing/2014/main" id="{6A6DF11B-93F3-E801-9872-9F61DEAA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99" y="2063726"/>
            <a:ext cx="2049104" cy="16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9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EFFC-A8A3-3A2D-352A-9AF5F1C0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scattering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55271-329D-C380-AE4E-608EA55E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297"/>
            <a:ext cx="7267538" cy="253129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Triple Axis</a:t>
            </a:r>
          </a:p>
          <a:p>
            <a:r>
              <a:rPr lang="en-US" dirty="0"/>
              <a:t>TOF – time of flight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Backscattering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NSE – neutron spin echo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69EECD2-ECDA-45FC-F6AD-C2DD74B8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83" y="1476061"/>
            <a:ext cx="4265744" cy="21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EFFC-A8A3-3A2D-352A-9AF5F1C0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scattering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55271-329D-C380-AE4E-608EA55E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297"/>
            <a:ext cx="7267538" cy="253129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Triple Axis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TOF – time of flight</a:t>
            </a:r>
          </a:p>
          <a:p>
            <a:r>
              <a:rPr lang="en-US" dirty="0"/>
              <a:t>Backscattering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NSE – neutron spin echo</a:t>
            </a:r>
          </a:p>
        </p:txBody>
      </p:sp>
      <p:pic>
        <p:nvPicPr>
          <p:cNvPr id="6146" name="Picture 2" descr="Back-scattering spectroscopy - Dynamics - Techniques for ... - Neutron  research - The NMI3 information portal">
            <a:extLst>
              <a:ext uri="{FF2B5EF4-FFF2-40B4-BE49-F238E27FC236}">
                <a16:creationId xmlns:a16="http://schemas.microsoft.com/office/drawing/2014/main" id="{7462564F-80FB-1353-2879-AA7FC2A99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1" y="1869433"/>
            <a:ext cx="2727356" cy="21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7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EFFC-A8A3-3A2D-352A-9AF5F1C0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scattering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55271-329D-C380-AE4E-608EA55E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297"/>
            <a:ext cx="7267538" cy="253129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Triple Axis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TOF – time of flight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Backscattering</a:t>
            </a:r>
          </a:p>
          <a:p>
            <a:r>
              <a:rPr lang="en-US" dirty="0"/>
              <a:t>NSE – neutron spin echo</a:t>
            </a:r>
          </a:p>
        </p:txBody>
      </p:sp>
      <p:pic>
        <p:nvPicPr>
          <p:cNvPr id="7170" name="Picture 2" descr="The Neutron Spin-Echo Technique at Full Strength | Science">
            <a:extLst>
              <a:ext uri="{FF2B5EF4-FFF2-40B4-BE49-F238E27FC236}">
                <a16:creationId xmlns:a16="http://schemas.microsoft.com/office/drawing/2014/main" id="{B77E51DE-1B47-62C4-8868-F528AD37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23" y="1813822"/>
            <a:ext cx="3935950" cy="21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8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31298</TotalTime>
  <Words>433</Words>
  <Application>Microsoft Office PowerPoint</Application>
  <PresentationFormat>On-screen Show (16:9)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Inelastic scattering:  Dynamics in polymer systems.</vt:lpstr>
      <vt:lpstr>Dynamics in polymer systems</vt:lpstr>
      <vt:lpstr>Dynamics of Acetone in Functionalized Nafion</vt:lpstr>
      <vt:lpstr>Scattering Methods</vt:lpstr>
      <vt:lpstr>Structure/Dynamics – coherent/incoherent</vt:lpstr>
      <vt:lpstr>Inelastic scattering techniques</vt:lpstr>
      <vt:lpstr>Inelastic scattering techniques</vt:lpstr>
      <vt:lpstr>Inelastic scattering techniques</vt:lpstr>
      <vt:lpstr>Inelastic scattering techniques</vt:lpstr>
      <vt:lpstr>Nafion and D2O are ideal for QENS – isotopes.</vt:lpstr>
      <vt:lpstr>QENS measurements</vt:lpstr>
      <vt:lpstr>QENS measurements</vt:lpstr>
      <vt:lpstr>Dynamics measurements – implied length scale of motions.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Nickels, Jonathan (nickeljo)</cp:lastModifiedBy>
  <cp:revision>94</cp:revision>
  <dcterms:created xsi:type="dcterms:W3CDTF">2010-04-12T23:12:02Z</dcterms:created>
  <dcterms:modified xsi:type="dcterms:W3CDTF">2023-03-01T15:15:25Z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