
<file path=[Content_Types].xml><?xml version="1.0" encoding="utf-8"?>
<Types xmlns="http://schemas.openxmlformats.org/package/2006/content-types">
  <Override PartName="/ppt/slides/slide30.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embeddings/Microsoft_Equation9.bin" ContentType="application/vnd.openxmlformats-officedocument.oleObject"/>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embeddings/Microsoft_Equation37.bin" ContentType="application/vnd.openxmlformats-officedocument.oleObject"/>
  <Override PartName="/ppt/slides/slide50.xml" ContentType="application/vnd.openxmlformats-officedocument.presentationml.slide+xml"/>
  <Override PartName="/ppt/notesSlides/notesSlide25.xml" ContentType="application/vnd.openxmlformats-officedocument.presentationml.notesSlide+xml"/>
  <Override PartName="/ppt/slides/slide44.xml" ContentType="application/vnd.openxmlformats-officedocument.presentationml.slide+xml"/>
  <Override PartName="/ppt/embeddings/Microsoft_Equation15.bin" ContentType="application/vnd.openxmlformats-officedocument.oleObject"/>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embeddings/Microsoft_Equation7.bin" ContentType="application/vnd.openxmlformats-officedocument.oleObject"/>
  <Override PartName="/ppt/notesSlides/notesSlide45.xml" ContentType="application/vnd.openxmlformats-officedocument.presentationml.notesSlide+xml"/>
  <Override PartName="/ppt/slides/slide64.xml" ContentType="application/vnd.openxmlformats-officedocument.presentationml.slide+xml"/>
  <Override PartName="/ppt/embeddings/Microsoft_Equation35.bin" ContentType="application/vnd.openxmlformats-officedocument.oleObject"/>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Microsoft_Equation13.bin" ContentType="application/vnd.openxmlformats-officedocument.oleObject"/>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embeddings/Microsoft_Equation5.bin" ContentType="application/vnd.openxmlformats-officedocument.oleObject"/>
  <Override PartName="/ppt/embeddings/Microsoft_Equation49.bin" ContentType="application/vnd.openxmlformats-officedocument.oleObject"/>
  <Override PartName="/ppt/notesSlides/notesSlide43.xml" ContentType="application/vnd.openxmlformats-officedocument.presentationml.notesSlide+xml"/>
  <Override PartName="/ppt/slides/slide62.xml" ContentType="application/vnd.openxmlformats-officedocument.presentationml.slide+xml"/>
  <Override PartName="/ppt/embeddings/oleObject6.bin" ContentType="application/vnd.openxmlformats-officedocument.oleObject"/>
  <Override PartName="/ppt/embeddings/Microsoft_Equation33.bin" ContentType="application/vnd.openxmlformats-officedocument.oleObject"/>
  <Override PartName="/ppt/notesSlides/notesSlide21.xml" ContentType="application/vnd.openxmlformats-officedocument.presentationml.notesSlide+xml"/>
  <Override PartName="/ppt/slides/slide40.xml" ContentType="application/vnd.openxmlformats-officedocument.presentationml.slide+xml"/>
  <Override PartName="/ppt/notesSlides/notesSlide7.xml" ContentType="application/vnd.openxmlformats-officedocument.presentationml.notesSlide+xml"/>
  <Override PartName="/ppt/notesSlides/notesSlide79.xml" ContentType="application/vnd.openxmlformats-officedocument.presentationml.notesSlide+xml"/>
  <Override PartName="/ppt/slides/slide9.xml" ContentType="application/vnd.openxmlformats-officedocument.presentationml.slide+xml"/>
  <Default Extension="jpeg" ContentType="image/jpeg"/>
  <Override PartName="/ppt/embeddings/Microsoft_Equation11.bin" ContentType="application/vnd.openxmlformats-officedocument.oleObject"/>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ppt/embeddings/Microsoft_Equation3.bin" ContentType="application/vnd.openxmlformats-officedocument.oleObject"/>
  <Override PartName="/ppt/embeddings/Microsoft_Equation53.bin" ContentType="application/vnd.openxmlformats-officedocument.oleObject"/>
  <Override PartName="/docProps/app.xml" ContentType="application/vnd.openxmlformats-officedocument.extended-properties+xml"/>
  <Override PartName="/ppt/embeddings/Microsoft_Equation47.bin" ContentType="application/vnd.openxmlformats-officedocument.oleObject"/>
  <Override PartName="/ppt/notesSlides/notesSlide41.xml" ContentType="application/vnd.openxmlformats-officedocument.presentationml.notesSlide+xml"/>
  <Override PartName="/ppt/slides/slide60.xml" ContentType="application/vnd.openxmlformats-officedocument.presentationml.slide+xml"/>
  <Override PartName="/ppt/embeddings/oleObject4.bin" ContentType="application/vnd.openxmlformats-officedocument.oleObject"/>
  <Override PartName="/ppt/slideLayouts/slideLayout8.xml" ContentType="application/vnd.openxmlformats-officedocument.presentationml.slideLayout+xml"/>
  <Override PartName="/ppt/notesSlides/notesSlide35.xml" ContentType="application/vnd.openxmlformats-officedocument.presentationml.notesSlide+xml"/>
  <Override PartName="/ppt/embeddings/Microsoft_Equation31.bin" ContentType="application/vnd.openxmlformats-officedocument.oleObject"/>
  <Override PartName="/ppt/embeddings/Microsoft_Equation25.bin" ContentType="application/vnd.openxmlformats-officedocument.oleObject"/>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61.xml" ContentType="application/vnd.openxmlformats-officedocument.presentationml.notesSlide+xml"/>
  <Override PartName="/ppt/slides/slide80.xml" ContentType="application/vnd.openxmlformats-officedocument.presentationml.slide+xml"/>
  <Override PartName="/ppt/notesSlides/notesSlide55.xml" ContentType="application/vnd.openxmlformats-officedocument.presentationml.notesSlide+xml"/>
  <Override PartName="/ppt/embeddings/Microsoft_Equation51.bin" ContentType="application/vnd.openxmlformats-officedocument.oleObject"/>
  <Override PartName="/ppt/embeddings/Microsoft_Equation45.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embeddings/Microsoft_Equation23.bin" ContentType="application/vnd.openxmlformats-officedocument.oleObject"/>
  <Override PartName="/ppt/notesSlides/notesSlide3.xml" ContentType="application/vnd.openxmlformats-officedocument.presentationml.notes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embeddings/Microsoft_Equation43.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Default Extension="pdf" ContentType="application/pdf"/>
  <Override PartName="/ppt/slideLayouts/slideLayout4.xml" ContentType="application/vnd.openxmlformats-officedocument.presentationml.slideLayout+xml"/>
  <Override PartName="/ppt/embeddings/Microsoft_Equation21.bin" ContentType="application/vnd.openxmlformats-officedocument.oleObject"/>
  <Override PartName="/ppt/slides/slide79.xml" ContentType="application/vnd.openxmlformats-officedocument.presentationml.slide+xml"/>
  <Override PartName="/ppt/notesSlides/notesSlide1.xml" ContentType="application/vnd.openxmlformats-officedocument.presentationml.notesSlide+xml"/>
  <Override PartName="/ppt/notesSlides/notesSlide73.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embeddings/Microsoft_Equation28.bin" ContentType="application/vnd.openxmlformats-officedocument.oleObject"/>
  <Override PartName="/ppt/embeddings/Microsoft_Equation41.bin" ContentType="application/vnd.openxmlformats-officedocument.oleObject"/>
  <Override PartName="/ppt/notesSlides/notesSlide8.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embeddings/Microsoft_Equation26.bin" ContentType="application/vnd.openxmlformats-officedocument.oleObject"/>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embeddings/Microsoft_Equation18.bin" ContentType="application/vnd.openxmlformats-officedocument.oleObject"/>
  <Override PartName="/ppt/notesSlides/notesSlide12.xml" ContentType="application/vnd.openxmlformats-officedocument.presentationml.notesSlide+xml"/>
  <Override PartName="/ppt/slides/slide31.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embeddings/Microsoft_Equation38.bin" ContentType="application/vnd.openxmlformats-officedocument.oleObject"/>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embeddings/Microsoft_Equation16.bin" ContentType="application/vnd.openxmlformats-officedocument.oleObject"/>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notesSlides/notesSlide46.xml" ContentType="application/vnd.openxmlformats-officedocument.presentationml.notesSlide+xml"/>
  <Override PartName="/ppt/slides/slide65.xml" ContentType="application/vnd.openxmlformats-officedocument.presentationml.slide+xml"/>
  <Override PartName="/ppt/embeddings/Microsoft_Equation36.bin" ContentType="application/vnd.openxmlformats-officedocument.oleObject"/>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embeddings/Microsoft_Equation14.bin" ContentType="application/vnd.openxmlformats-officedocument.oleObject"/>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embeddings/Microsoft_Equation6.bin" ContentType="application/vnd.openxmlformats-officedocument.oleObject"/>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embeddings/Microsoft_Equation34.bin" ContentType="application/vnd.openxmlformats-officedocument.oleObject"/>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presentation.xml" ContentType="application/vnd.openxmlformats-officedocument.presentationml.presentation.main+xml"/>
  <Override PartName="/ppt/embeddings/Microsoft_Equation12.bin" ContentType="application/vnd.openxmlformats-officedocument.oleObject"/>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embeddings/Microsoft_Equation4.bin" ContentType="application/vnd.openxmlformats-officedocument.oleObject"/>
  <Override PartName="/ppt/embeddings/Microsoft_Equation48.bin" ContentType="application/vnd.openxmlformats-officedocument.oleObject"/>
  <Override PartName="/ppt/notesSlides/notesSlide42.xml" ContentType="application/vnd.openxmlformats-officedocument.presentationml.notesSlide+xml"/>
  <Override PartName="/ppt/slides/slide61.xml" ContentType="application/vnd.openxmlformats-officedocument.presentationml.slide+xml"/>
  <Override PartName="/ppt/embeddings/oleObject5.bin" ContentType="application/vnd.openxmlformats-officedocument.oleObject"/>
  <Override PartName="/ppt/slideLayouts/slideLayout9.xml" ContentType="application/vnd.openxmlformats-officedocument.presentationml.slideLayout+xml"/>
  <Override PartName="/ppt/embeddings/Microsoft_Equation32.bin" ContentType="application/vnd.openxmlformats-officedocument.oleObject"/>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embeddings/Microsoft_Equation10.bin" ContentType="application/vnd.openxmlformats-officedocument.oleObject"/>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embeddings/Microsoft_Equation2.bin" ContentType="application/vnd.openxmlformats-officedocument.oleObject"/>
  <Override PartName="/ppt/embeddings/Microsoft_Equation52.bin" ContentType="application/vnd.openxmlformats-officedocument.oleObject"/>
  <Override PartName="/ppt/embeddings/Microsoft_Equation46.bin" ContentType="application/vnd.openxmlformats-officedocument.oleObject"/>
  <Override PartName="/ppt/notesSlides/notesSlide40.xml" ContentType="application/vnd.openxmlformats-officedocument.presentationml.notesSlide+xml"/>
  <Override PartName="/ppt/embeddings/oleObject3.bin" ContentType="application/vnd.openxmlformats-officedocument.oleObject"/>
  <Override PartName="/ppt/slideLayouts/slideLayout7.xml" ContentType="application/vnd.openxmlformats-officedocument.presentationml.slideLayout+xml"/>
  <Override PartName="/ppt/notesSlides/notesSlide34.xml" ContentType="application/vnd.openxmlformats-officedocument.presentationml.notesSlide+xml"/>
  <Override PartName="/ppt/embeddings/Microsoft_Equation30.bin" ContentType="application/vnd.openxmlformats-officedocument.oleObject"/>
  <Override PartName="/ppt/embeddings/Microsoft_Equation24.bin" ContentType="application/vnd.openxmlformats-officedocument.oleObject"/>
  <Override PartName="/ppt/notesSlides/notesSlide4.xml" ContentType="application/vnd.openxmlformats-officedocument.presentationml.notes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embeddings/Microsoft_Equation50.bin" ContentType="application/vnd.openxmlformats-officedocument.oleObject"/>
  <Override PartName="/ppt/embeddings/Microsoft_Equation44.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Override PartName="/ppt/embeddings/Microsoft_Equation22.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Microsoft_Equation29.bin" ContentType="application/vnd.openxmlformats-officedocument.oleObject"/>
  <Override PartName="/ppt/embeddings/Microsoft_Equation42.bin" ContentType="application/vnd.openxmlformats-officedocument.oleObject"/>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embeddings/Microsoft_Equation20.bin" ContentType="application/vnd.openxmlformats-officedocument.oleObject"/>
  <Override PartName="/ppt/slides/slide78.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embeddings/Microsoft_Equation27.bin" ContentType="application/vnd.openxmlformats-officedocument.oleObject"/>
  <Override PartName="/ppt/embeddings/Microsoft_Equation40.bin" ContentType="application/vnd.openxmlformats-officedocument.oleObject"/>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Default Extension="xls" ContentType="application/vnd.ms-exce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embeddings/Microsoft_Equation19.bin" ContentType="application/vnd.openxmlformats-officedocument.oleObject"/>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embeddings/Microsoft_Equation39.bin" ContentType="application/vnd.openxmlformats-officedocument.oleObject"/>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embeddings/Microsoft_Equation17.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89"/>
  </p:notesMasterIdLst>
  <p:handoutMasterIdLst>
    <p:handoutMasterId r:id="rId90"/>
  </p:handoutMasterIdLst>
  <p:sldIdLst>
    <p:sldId id="256" r:id="rId2"/>
    <p:sldId id="257" r:id="rId3"/>
    <p:sldId id="355" r:id="rId4"/>
    <p:sldId id="260" r:id="rId5"/>
    <p:sldId id="372" r:id="rId6"/>
    <p:sldId id="359" r:id="rId7"/>
    <p:sldId id="360" r:id="rId8"/>
    <p:sldId id="434" r:id="rId9"/>
    <p:sldId id="363" r:id="rId10"/>
    <p:sldId id="365" r:id="rId11"/>
    <p:sldId id="300" r:id="rId12"/>
    <p:sldId id="302" r:id="rId13"/>
    <p:sldId id="334" r:id="rId14"/>
    <p:sldId id="262" r:id="rId15"/>
    <p:sldId id="373" r:id="rId16"/>
    <p:sldId id="314" r:id="rId17"/>
    <p:sldId id="315" r:id="rId18"/>
    <p:sldId id="368" r:id="rId19"/>
    <p:sldId id="316" r:id="rId20"/>
    <p:sldId id="317" r:id="rId21"/>
    <p:sldId id="435" r:id="rId22"/>
    <p:sldId id="370" r:id="rId23"/>
    <p:sldId id="343" r:id="rId24"/>
    <p:sldId id="464" r:id="rId25"/>
    <p:sldId id="266" r:id="rId26"/>
    <p:sldId id="379" r:id="rId27"/>
    <p:sldId id="378" r:id="rId28"/>
    <p:sldId id="264" r:id="rId29"/>
    <p:sldId id="383" r:id="rId30"/>
    <p:sldId id="382" r:id="rId31"/>
    <p:sldId id="444" r:id="rId32"/>
    <p:sldId id="429" r:id="rId33"/>
    <p:sldId id="385" r:id="rId34"/>
    <p:sldId id="457" r:id="rId35"/>
    <p:sldId id="442" r:id="rId36"/>
    <p:sldId id="407" r:id="rId37"/>
    <p:sldId id="419" r:id="rId38"/>
    <p:sldId id="458" r:id="rId39"/>
    <p:sldId id="413" r:id="rId40"/>
    <p:sldId id="409" r:id="rId41"/>
    <p:sldId id="410" r:id="rId42"/>
    <p:sldId id="411" r:id="rId43"/>
    <p:sldId id="420" r:id="rId44"/>
    <p:sldId id="421" r:id="rId45"/>
    <p:sldId id="460" r:id="rId46"/>
    <p:sldId id="461" r:id="rId47"/>
    <p:sldId id="462" r:id="rId48"/>
    <p:sldId id="414" r:id="rId49"/>
    <p:sldId id="449" r:id="rId50"/>
    <p:sldId id="450" r:id="rId51"/>
    <p:sldId id="405" r:id="rId52"/>
    <p:sldId id="451" r:id="rId53"/>
    <p:sldId id="459" r:id="rId54"/>
    <p:sldId id="456" r:id="rId55"/>
    <p:sldId id="432" r:id="rId56"/>
    <p:sldId id="423" r:id="rId57"/>
    <p:sldId id="424" r:id="rId58"/>
    <p:sldId id="271" r:id="rId59"/>
    <p:sldId id="272" r:id="rId60"/>
    <p:sldId id="275" r:id="rId61"/>
    <p:sldId id="390" r:id="rId62"/>
    <p:sldId id="391" r:id="rId63"/>
    <p:sldId id="392" r:id="rId64"/>
    <p:sldId id="393" r:id="rId65"/>
    <p:sldId id="394" r:id="rId66"/>
    <p:sldId id="395" r:id="rId67"/>
    <p:sldId id="396" r:id="rId68"/>
    <p:sldId id="389" r:id="rId69"/>
    <p:sldId id="265" r:id="rId70"/>
    <p:sldId id="268" r:id="rId71"/>
    <p:sldId id="279" r:id="rId72"/>
    <p:sldId id="278" r:id="rId73"/>
    <p:sldId id="281" r:id="rId74"/>
    <p:sldId id="290" r:id="rId75"/>
    <p:sldId id="306" r:id="rId76"/>
    <p:sldId id="307" r:id="rId77"/>
    <p:sldId id="430" r:id="rId78"/>
    <p:sldId id="431" r:id="rId79"/>
    <p:sldId id="276" r:id="rId80"/>
    <p:sldId id="277" r:id="rId81"/>
    <p:sldId id="412" r:id="rId82"/>
    <p:sldId id="438" r:id="rId83"/>
    <p:sldId id="439" r:id="rId84"/>
    <p:sldId id="437" r:id="rId85"/>
    <p:sldId id="440" r:id="rId86"/>
    <p:sldId id="452" r:id="rId87"/>
    <p:sldId id="463" r:id="rId88"/>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ＭＳ Ｐゴシック" pitchFamily="-109" charset="-128"/>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ＭＳ Ｐゴシック" pitchFamily="-109" charset="-128"/>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ＭＳ Ｐゴシック" pitchFamily="-109" charset="-128"/>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ＭＳ Ｐゴシック" pitchFamily="-109" charset="-128"/>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ＭＳ Ｐゴシック" pitchFamily="-109" charset="-128"/>
        <a:cs typeface="+mn-cs"/>
      </a:defRPr>
    </a:lvl5pPr>
    <a:lvl6pPr marL="2286000" algn="l" defTabSz="914400" rtl="0" eaLnBrk="1" latinLnBrk="0" hangingPunct="1">
      <a:defRPr kern="1200">
        <a:solidFill>
          <a:schemeClr val="tx1"/>
        </a:solidFill>
        <a:latin typeface="Times New Roman" pitchFamily="18" charset="0"/>
        <a:ea typeface="ＭＳ Ｐゴシック" pitchFamily="-109" charset="-128"/>
        <a:cs typeface="+mn-cs"/>
      </a:defRPr>
    </a:lvl6pPr>
    <a:lvl7pPr marL="2743200" algn="l" defTabSz="914400" rtl="0" eaLnBrk="1" latinLnBrk="0" hangingPunct="1">
      <a:defRPr kern="1200">
        <a:solidFill>
          <a:schemeClr val="tx1"/>
        </a:solidFill>
        <a:latin typeface="Times New Roman" pitchFamily="18" charset="0"/>
        <a:ea typeface="ＭＳ Ｐゴシック" pitchFamily="-109" charset="-128"/>
        <a:cs typeface="+mn-cs"/>
      </a:defRPr>
    </a:lvl7pPr>
    <a:lvl8pPr marL="3200400" algn="l" defTabSz="914400" rtl="0" eaLnBrk="1" latinLnBrk="0" hangingPunct="1">
      <a:defRPr kern="1200">
        <a:solidFill>
          <a:schemeClr val="tx1"/>
        </a:solidFill>
        <a:latin typeface="Times New Roman" pitchFamily="18" charset="0"/>
        <a:ea typeface="ＭＳ Ｐゴシック" pitchFamily="-109" charset="-128"/>
        <a:cs typeface="+mn-cs"/>
      </a:defRPr>
    </a:lvl8pPr>
    <a:lvl9pPr marL="3657600" algn="l" defTabSz="914400" rtl="0" eaLnBrk="1" latinLnBrk="0" hangingPunct="1">
      <a:defRPr kern="1200">
        <a:solidFill>
          <a:schemeClr val="tx1"/>
        </a:solidFill>
        <a:latin typeface="Times New Roman" pitchFamily="18"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FB9933"/>
    <a:srgbClr val="F70C09"/>
    <a:srgbClr val="F7F7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4543" autoAdjust="0"/>
    <p:restoredTop sz="86386" autoAdjust="0"/>
  </p:normalViewPr>
  <p:slideViewPr>
    <p:cSldViewPr>
      <p:cViewPr varScale="1">
        <p:scale>
          <a:sx n="83" d="100"/>
          <a:sy n="83" d="100"/>
        </p:scale>
        <p:origin x="-96" y="-224"/>
      </p:cViewPr>
      <p:guideLst>
        <p:guide orient="horz" pos="2160"/>
        <p:guide pos="2880"/>
      </p:guideLst>
    </p:cSldViewPr>
  </p:slideViewPr>
  <p:outlineViewPr>
    <p:cViewPr>
      <p:scale>
        <a:sx n="33" d="100"/>
        <a:sy n="33" d="100"/>
      </p:scale>
      <p:origin x="0" y="24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pict"/><Relationship Id="rId2" Type="http://schemas.openxmlformats.org/officeDocument/2006/relationships/image" Target="../media/image40.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wmf"/><Relationship Id="rId1" Type="http://schemas.openxmlformats.org/officeDocument/2006/relationships/image" Target="../media/image93.wmf"/><Relationship Id="rId2"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1" Type="http://schemas.openxmlformats.org/officeDocument/2006/relationships/image" Target="../media/image3.wmf"/><Relationship Id="rId2"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8.wmf"/><Relationship Id="rId4" Type="http://schemas.openxmlformats.org/officeDocument/2006/relationships/image" Target="../media/image129.wmf"/><Relationship Id="rId5" Type="http://schemas.openxmlformats.org/officeDocument/2006/relationships/image" Target="../media/image130.wmf"/><Relationship Id="rId6" Type="http://schemas.openxmlformats.org/officeDocument/2006/relationships/image" Target="../media/image131.wmf"/><Relationship Id="rId1" Type="http://schemas.openxmlformats.org/officeDocument/2006/relationships/image" Target="../media/image126.wmf"/><Relationship Id="rId2" Type="http://schemas.openxmlformats.org/officeDocument/2006/relationships/image" Target="../media/image12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wmf"/><Relationship Id="rId1" Type="http://schemas.openxmlformats.org/officeDocument/2006/relationships/image" Target="../media/image132.wmf"/><Relationship Id="rId2" Type="http://schemas.openxmlformats.org/officeDocument/2006/relationships/image" Target="../media/image13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0.wmf"/><Relationship Id="rId4" Type="http://schemas.openxmlformats.org/officeDocument/2006/relationships/image" Target="../media/image141.wmf"/><Relationship Id="rId1" Type="http://schemas.openxmlformats.org/officeDocument/2006/relationships/image" Target="../media/image138.wmf"/><Relationship Id="rId2" Type="http://schemas.openxmlformats.org/officeDocument/2006/relationships/image" Target="../media/image13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6.wmf"/><Relationship Id="rId2" Type="http://schemas.openxmlformats.org/officeDocument/2006/relationships/image" Target="../media/image1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7.wmf"/><Relationship Id="rId2" Type="http://schemas.openxmlformats.org/officeDocument/2006/relationships/image" Target="../media/image158.wmf"/><Relationship Id="rId3" Type="http://schemas.openxmlformats.org/officeDocument/2006/relationships/image" Target="../media/image1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ict"/><Relationship Id="rId2"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E9B9A5-46F4-4248-9FC6-47E5B86FE26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E2C29B-376A-443B-9AD6-8D347D8CA07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Hydrate" TargetMode="External"/><Relationship Id="rId4" Type="http://schemas.openxmlformats.org/officeDocument/2006/relationships/hyperlink" Target="http://en.wikipedia.org/wiki/Potassium" TargetMode="External"/><Relationship Id="rId5" Type="http://schemas.openxmlformats.org/officeDocument/2006/relationships/hyperlink" Target="http://en.wikipedia.org/wiki/Aluminium" TargetMode="External"/><Relationship Id="rId6" Type="http://schemas.openxmlformats.org/officeDocument/2006/relationships/hyperlink" Target="http://en.wikipedia.org/wiki/Sulfate" TargetMode="External"/><Relationship Id="rId7" Type="http://schemas.openxmlformats.org/officeDocument/2006/relationships/hyperlink" Target="http://en.wikipedia.org/wiki/Chemical_formula" TargetMode="External"/><Relationship Id="rId8" Type="http://schemas.openxmlformats.org/officeDocument/2006/relationships/hyperlink" Target="http://en.wikipedia.org/wiki/Water"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3089A15-6A73-4187-98B1-1459E87B7F6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F39AE28-CB28-4C27-9C1E-5A70896C9BBA}" type="slidenum">
              <a:rPr lang="en-US"/>
              <a:pPr/>
              <a:t>10</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C43B32C-8A84-4F9E-BD7A-6ABEFF97247D}" type="slidenum">
              <a:rPr lang="en-US"/>
              <a:pPr/>
              <a:t>11</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latin typeface="Times" pitchFamily="18" charset="0"/>
              </a:rPr>
              <a:t>All colloids should flocculate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11C774B-60D1-4F44-928B-21D393511747}" type="slidenum">
              <a:rPr lang="en-US"/>
              <a:pPr/>
              <a:t>12</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latin typeface="Arial" pitchFamily="34" charset="0"/>
              </a:rPr>
              <a:t>The unit of electrostatic potential is the </a:t>
            </a:r>
            <a:r>
              <a:rPr lang="en-US" b="1" u="sng" dirty="0" smtClean="0">
                <a:latin typeface="Arial" pitchFamily="34" charset="0"/>
              </a:rPr>
              <a:t>volt</a:t>
            </a:r>
            <a:r>
              <a:rPr lang="en-US" dirty="0" smtClean="0">
                <a:latin typeface="Arial" pitchFamily="34" charset="0"/>
              </a:rPr>
              <a:t> (V), and 1 V = 1 J/C = 1 Nm/C. Equation (25.4) shows that as the unit of the electric field we can also use V/</a:t>
            </a:r>
            <a:r>
              <a:rPr lang="en-US" dirty="0" err="1" smtClean="0">
                <a:latin typeface="Arial" pitchFamily="34" charset="0"/>
              </a:rPr>
              <a:t>m</a:t>
            </a:r>
            <a:r>
              <a:rPr lang="en-US" dirty="0" smtClean="0">
                <a:latin typeface="Arial" pitchFamily="34" charset="0"/>
              </a:rPr>
              <a:t>.  A common used unit for the energy of a particle is the electron-volt (</a:t>
            </a:r>
            <a:r>
              <a:rPr lang="en-US" dirty="0" err="1" smtClean="0">
                <a:latin typeface="Arial" pitchFamily="34" charset="0"/>
              </a:rPr>
              <a:t>eV</a:t>
            </a:r>
            <a:r>
              <a:rPr lang="en-US" dirty="0" smtClean="0">
                <a:latin typeface="Arial" pitchFamily="34" charset="0"/>
              </a:rPr>
              <a:t>) which is defined as the change in kinetic energy of an electron that travels over a potential difference of 1 V. The electron-volt can be related to the Joule via eq.(25.3). Equation (25.3) shows that the change in energy of an electron when it crosses over a 1 V potential difference is equal to 1.6 </a:t>
            </a:r>
            <a:r>
              <a:rPr lang="en-US" baseline="30000" dirty="0" smtClean="0">
                <a:latin typeface="Arial" pitchFamily="34" charset="0"/>
              </a:rPr>
              <a:t>.</a:t>
            </a:r>
            <a:r>
              <a:rPr lang="en-US" dirty="0" smtClean="0">
                <a:latin typeface="Arial" pitchFamily="34" charset="0"/>
              </a:rPr>
              <a:t> 10</a:t>
            </a:r>
            <a:r>
              <a:rPr lang="en-US" baseline="30000" dirty="0" smtClean="0">
                <a:latin typeface="Arial" pitchFamily="34" charset="0"/>
              </a:rPr>
              <a:t>-19</a:t>
            </a:r>
            <a:r>
              <a:rPr lang="en-US" dirty="0" smtClean="0">
                <a:latin typeface="Arial" pitchFamily="34" charset="0"/>
              </a:rPr>
              <a:t> J and we thus conclude that 1 </a:t>
            </a:r>
            <a:r>
              <a:rPr lang="en-US" dirty="0" err="1" smtClean="0">
                <a:latin typeface="Arial" pitchFamily="34" charset="0"/>
              </a:rPr>
              <a:t>eV</a:t>
            </a:r>
            <a:r>
              <a:rPr lang="en-US" dirty="0" smtClean="0">
                <a:latin typeface="Arial" pitchFamily="34" charset="0"/>
              </a:rPr>
              <a:t> = 1.6 </a:t>
            </a:r>
            <a:r>
              <a:rPr lang="en-US" baseline="30000" dirty="0" smtClean="0">
                <a:latin typeface="Arial" pitchFamily="34" charset="0"/>
              </a:rPr>
              <a:t>.</a:t>
            </a:r>
            <a:r>
              <a:rPr lang="en-US" dirty="0" smtClean="0">
                <a:latin typeface="Arial" pitchFamily="34" charset="0"/>
              </a:rPr>
              <a:t> 10</a:t>
            </a:r>
            <a:r>
              <a:rPr lang="en-US" baseline="30000" dirty="0" smtClean="0">
                <a:latin typeface="Arial" pitchFamily="34" charset="0"/>
              </a:rPr>
              <a:t>-19</a:t>
            </a:r>
            <a:r>
              <a:rPr lang="en-US" dirty="0" smtClean="0">
                <a:latin typeface="Arial" pitchFamily="34" charset="0"/>
              </a:rPr>
              <a:t> J</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F0AE83-6917-4242-88C8-C8952CC09757}" type="slidenum">
              <a:rPr lang="en-US"/>
              <a:pPr/>
              <a:t>13</a:t>
            </a:fld>
            <a:endParaRPr lang="en-US"/>
          </a:p>
        </p:txBody>
      </p:sp>
      <p:sp>
        <p:nvSpPr>
          <p:cNvPr id="43011" name="Rectangle 2"/>
          <p:cNvSpPr>
            <a:spLocks noGrp="1" noRot="1" noChangeAspect="1" noChangeArrowheads="1"/>
          </p:cNvSpPr>
          <p:nvPr>
            <p:ph type="sldImg"/>
          </p:nvPr>
        </p:nvSpPr>
        <p:spPr>
          <a:xfrm>
            <a:off x="1127125" y="711200"/>
            <a:ext cx="4605338" cy="3454400"/>
          </a:xfrm>
          <a:solidFill>
            <a:srgbClr val="FFFFFF"/>
          </a:solidFill>
          <a:ln/>
        </p:spPr>
      </p:sp>
      <p:sp>
        <p:nvSpPr>
          <p:cNvPr id="43012" name="Rectangle 3"/>
          <p:cNvSpPr>
            <a:spLocks noGrp="1" noChangeArrowheads="1"/>
          </p:cNvSpPr>
          <p:nvPr>
            <p:ph type="body" idx="1"/>
          </p:nvPr>
        </p:nvSpPr>
        <p:spPr>
          <a:xfrm>
            <a:off x="914400" y="4368800"/>
            <a:ext cx="5029200" cy="4064000"/>
          </a:xfrm>
          <a:solidFill>
            <a:srgbClr val="FFFFFF"/>
          </a:solidFill>
          <a:ln>
            <a:solidFill>
              <a:srgbClr val="000000"/>
            </a:solidFill>
          </a:ln>
        </p:spPr>
        <p:txBody>
          <a:bodyPr/>
          <a:lstStyle/>
          <a:p>
            <a:pPr eaLnBrk="1" hangingPunct="1"/>
            <a:r>
              <a:rPr lang="en-US" smtClean="0">
                <a:latin typeface="Times" pitchFamily="18" charset="0"/>
              </a:rPr>
              <a:t>The key is to interpret the physical significance of a measured zeta potential.  As shown, it can generally be regarded as equivalent to the Stern potential, except for the case in which adsorbed macromolecules shift the hydrodynamic slip plane outward beyond the Stern plane of the double layer.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D8EF4F0-6F40-4A67-B615-CA76C344282F}"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3F8A080-8EA8-49AE-A74E-05121F82502A}" type="slidenum">
              <a:rPr lang="en-US"/>
              <a:pPr/>
              <a:t>15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kern="1200" dirty="0" smtClean="0">
                <a:solidFill>
                  <a:schemeClr val="tx1"/>
                </a:solidFill>
                <a:latin typeface="Times" pitchFamily="-109" charset="0"/>
                <a:ea typeface="ＭＳ Ｐゴシック" pitchFamily="-109" charset="-128"/>
                <a:cs typeface="+mn-cs"/>
              </a:rPr>
              <a:t>print (1.6e-19^2*2e-2*6.02e23/(72*8.8e-12*298*1.38e-23))^-.5</a:t>
            </a:r>
          </a:p>
          <a:p>
            <a:endParaRPr lang="en-US" sz="1200" kern="1200" dirty="0" smtClean="0">
              <a:solidFill>
                <a:schemeClr val="tx1"/>
              </a:solidFill>
              <a:latin typeface="Times" pitchFamily="-109" charset="0"/>
              <a:ea typeface="ＭＳ Ｐゴシック" pitchFamily="-109" charset="-128"/>
              <a:cs typeface="+mn-cs"/>
            </a:endParaRPr>
          </a:p>
          <a:p>
            <a:endParaRPr lang="en-US" sz="1200" kern="1200" dirty="0" smtClean="0">
              <a:solidFill>
                <a:schemeClr val="tx1"/>
              </a:solidFill>
              <a:latin typeface="Times" pitchFamily="-109" charset="0"/>
              <a:ea typeface="ＭＳ Ｐゴシック" pitchFamily="-109" charset="-128"/>
              <a:cs typeface="+mn-cs"/>
            </a:endParaRPr>
          </a:p>
          <a:p>
            <a:r>
              <a:rPr lang="en-US" sz="1200" kern="1200" dirty="0" smtClean="0">
                <a:solidFill>
                  <a:schemeClr val="tx1"/>
                </a:solidFill>
                <a:latin typeface="Times" pitchFamily="-109" charset="0"/>
                <a:ea typeface="ＭＳ Ｐゴシック" pitchFamily="-109" charset="-128"/>
                <a:cs typeface="+mn-cs"/>
              </a:rPr>
              <a:t>Ionic Strength is usually </a:t>
            </a:r>
            <a:r>
              <a:rPr lang="en-US" sz="1200" kern="1200" dirty="0" err="1" smtClean="0">
                <a:solidFill>
                  <a:schemeClr val="tx1"/>
                </a:solidFill>
                <a:latin typeface="Times" pitchFamily="-109" charset="0"/>
                <a:ea typeface="ＭＳ Ｐゴシック" pitchFamily="-109" charset="-128"/>
                <a:cs typeface="+mn-cs"/>
              </a:rPr>
              <a:t>molarity</a:t>
            </a:r>
            <a:endParaRPr lang="en-US" sz="1200" kern="1200" dirty="0">
              <a:solidFill>
                <a:schemeClr val="tx1"/>
              </a:solidFill>
              <a:latin typeface="Times" pitchFamily="-109" charset="0"/>
              <a:ea typeface="ＭＳ Ｐゴシック" pitchFamily="-109"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94A5DD8-289C-45F9-A37A-232C86131C17}" type="slidenum">
              <a:rPr lang="en-US"/>
              <a:pPr/>
              <a:t>16</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A13CCC3-FFF0-430D-A7BA-F8295F06ACD9}" type="slidenum">
              <a:rPr lang="en-US"/>
              <a:pPr/>
              <a:t>17</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47C832-BE51-4027-9409-EC0B6B414277}" type="slidenum">
              <a:rPr lang="en-US"/>
              <a:pPr/>
              <a:t>18</a:t>
            </a:fld>
            <a:endParaRPr lang="en-US"/>
          </a:p>
        </p:txBody>
      </p:sp>
      <p:sp>
        <p:nvSpPr>
          <p:cNvPr id="53251" name="Rectangle 2"/>
          <p:cNvSpPr>
            <a:spLocks noGrp="1" noRot="1" noChangeAspect="1" noChangeArrowheads="1"/>
          </p:cNvSpPr>
          <p:nvPr>
            <p:ph type="sldImg"/>
          </p:nvPr>
        </p:nvSpPr>
        <p:spPr>
          <a:xfrm>
            <a:off x="1127125" y="711200"/>
            <a:ext cx="4605338" cy="3454400"/>
          </a:xfrm>
          <a:solidFill>
            <a:srgbClr val="FFFFFF"/>
          </a:solidFill>
          <a:ln/>
        </p:spPr>
      </p:sp>
      <p:sp>
        <p:nvSpPr>
          <p:cNvPr id="53252" name="Rectangle 3"/>
          <p:cNvSpPr>
            <a:spLocks noGrp="1" noChangeArrowheads="1"/>
          </p:cNvSpPr>
          <p:nvPr>
            <p:ph type="body" idx="1"/>
          </p:nvPr>
        </p:nvSpPr>
        <p:spPr>
          <a:xfrm>
            <a:off x="914400" y="4368800"/>
            <a:ext cx="5029200" cy="4064000"/>
          </a:xfrm>
          <a:solidFill>
            <a:srgbClr val="FFFFFF"/>
          </a:solidFill>
          <a:ln>
            <a:solidFill>
              <a:srgbClr val="000000"/>
            </a:solidFill>
          </a:ln>
        </p:spPr>
        <p:txBody>
          <a:bodyPr/>
          <a:lstStyle/>
          <a:p>
            <a:pPr eaLnBrk="1" hangingPunct="1"/>
            <a:r>
              <a:rPr lang="en-US" smtClean="0">
                <a:latin typeface="Times" pitchFamily="18" charset="0"/>
              </a:rPr>
              <a:t>To the extent that electrophoresis is phenomenologically identical to electro-osmosis, the results just obtained may be applied to yield the steady electrophoretic velocity </a:t>
            </a:r>
            <a:r>
              <a:rPr lang="en-US" i="1" smtClean="0">
                <a:latin typeface="Times" pitchFamily="18" charset="0"/>
              </a:rPr>
              <a:t>V</a:t>
            </a:r>
            <a:r>
              <a:rPr lang="en-US" baseline="-25000" smtClean="0">
                <a:latin typeface="Times" pitchFamily="18" charset="0"/>
              </a:rPr>
              <a:t>p</a:t>
            </a:r>
            <a:r>
              <a:rPr lang="en-US" smtClean="0">
                <a:latin typeface="Times" pitchFamily="18" charset="0"/>
              </a:rPr>
              <a:t> of a colloid particle in an electric field.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D5B1F10-EA5E-41B5-B44D-EF06B4D3040E}" type="slidenum">
              <a:rPr lang="en-US"/>
              <a:pPr/>
              <a:t>19</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D4A48E9-D1DB-4EC7-8467-16BB4EC0C69B}"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kern="1200" dirty="0" smtClean="0">
              <a:solidFill>
                <a:schemeClr val="tx1"/>
              </a:solidFill>
              <a:latin typeface="Times New Roman" pitchFamily="18" charset="0"/>
              <a:ea typeface="ＭＳ Ｐゴシック" pitchFamily="-109" charset="-128"/>
              <a:cs typeface="+mn-cs"/>
            </a:endParaRPr>
          </a:p>
          <a:p>
            <a:pPr eaLnBrk="1" hangingPunct="1"/>
            <a:r>
              <a:rPr lang="en-US" kern="1200" dirty="0" smtClean="0">
                <a:solidFill>
                  <a:schemeClr val="tx1"/>
                </a:solidFill>
                <a:latin typeface="Times New Roman" pitchFamily="18" charset="0"/>
                <a:ea typeface="ＭＳ Ｐゴシック" pitchFamily="-109" charset="-128"/>
                <a:cs typeface="+mn-cs"/>
              </a:rPr>
              <a:t>Flocculation is, in the field of chemistry, a process where colloids come out of suspension in the form of </a:t>
            </a:r>
            <a:r>
              <a:rPr lang="en-US" kern="1200" dirty="0" err="1" smtClean="0">
                <a:solidFill>
                  <a:schemeClr val="tx1"/>
                </a:solidFill>
                <a:latin typeface="Times New Roman" pitchFamily="18" charset="0"/>
                <a:ea typeface="ＭＳ Ｐゴシック" pitchFamily="-109" charset="-128"/>
                <a:cs typeface="+mn-cs"/>
              </a:rPr>
              <a:t>floc</a:t>
            </a:r>
            <a:r>
              <a:rPr lang="en-US" kern="1200" dirty="0" smtClean="0">
                <a:solidFill>
                  <a:schemeClr val="tx1"/>
                </a:solidFill>
                <a:latin typeface="Times New Roman" pitchFamily="18" charset="0"/>
                <a:ea typeface="ＭＳ Ｐゴシック" pitchFamily="-109" charset="-128"/>
                <a:cs typeface="+mn-cs"/>
              </a:rPr>
              <a:t> or flakes. The action differs from precipitation in that, prior to flocculation, colloids are merely suspended in a liquid and not actually dissolved in a solution. In the flocculated system there is no formation of a cake since all the </a:t>
            </a:r>
            <a:r>
              <a:rPr lang="en-US" kern="1200" dirty="0" err="1" smtClean="0">
                <a:solidFill>
                  <a:schemeClr val="tx1"/>
                </a:solidFill>
                <a:latin typeface="Times New Roman" pitchFamily="18" charset="0"/>
                <a:ea typeface="ＭＳ Ｐゴシック" pitchFamily="-109" charset="-128"/>
                <a:cs typeface="+mn-cs"/>
              </a:rPr>
              <a:t>flocs</a:t>
            </a:r>
            <a:r>
              <a:rPr lang="en-US" kern="1200" dirty="0" smtClean="0">
                <a:solidFill>
                  <a:schemeClr val="tx1"/>
                </a:solidFill>
                <a:latin typeface="Times New Roman" pitchFamily="18" charset="0"/>
                <a:ea typeface="ＭＳ Ｐゴシック" pitchFamily="-109" charset="-128"/>
                <a:cs typeface="+mn-cs"/>
              </a:rPr>
              <a:t> are in the suspension.</a:t>
            </a:r>
          </a:p>
          <a:p>
            <a:pPr eaLnBrk="1" hangingPunct="1"/>
            <a:endParaRPr lang="en-US" kern="1200" dirty="0" smtClean="0">
              <a:solidFill>
                <a:schemeClr val="tx1"/>
              </a:solidFill>
              <a:latin typeface="Times New Roman" pitchFamily="18" charset="0"/>
              <a:ea typeface="ＭＳ Ｐゴシック" pitchFamily="-109" charset="-128"/>
              <a:cs typeface="+mn-cs"/>
            </a:endParaRPr>
          </a:p>
          <a:p>
            <a:pPr eaLnBrk="1" hangingPunct="1"/>
            <a:r>
              <a:rPr lang="en-US" kern="1200" dirty="0" smtClean="0">
                <a:solidFill>
                  <a:schemeClr val="tx1"/>
                </a:solidFill>
                <a:latin typeface="Times New Roman" pitchFamily="18" charset="0"/>
                <a:ea typeface="ＭＳ Ｐゴシック" pitchFamily="-109" charset="-128"/>
                <a:cs typeface="+mn-cs"/>
              </a:rPr>
              <a:t>Coagulation often refers to blood clotting</a:t>
            </a:r>
          </a:p>
          <a:p>
            <a:pPr eaLnBrk="1" hangingPunct="1"/>
            <a:endParaRPr lang="en-US" kern="1200" dirty="0" smtClean="0">
              <a:solidFill>
                <a:schemeClr val="tx1"/>
              </a:solidFill>
              <a:latin typeface="Times New Roman" pitchFamily="18" charset="0"/>
              <a:ea typeface="ＭＳ Ｐゴシック" pitchFamily="-109" charset="-128"/>
              <a:cs typeface="+mn-cs"/>
            </a:endParaRPr>
          </a:p>
          <a:p>
            <a:pPr eaLnBrk="1" hangingPunct="1"/>
            <a:r>
              <a:rPr lang="en-US" kern="1200" dirty="0" smtClean="0">
                <a:solidFill>
                  <a:schemeClr val="tx1"/>
                </a:solidFill>
                <a:latin typeface="Times New Roman" pitchFamily="18" charset="0"/>
                <a:ea typeface="ＭＳ Ｐゴシック" pitchFamily="-109" charset="-128"/>
                <a:cs typeface="+mn-cs"/>
              </a:rPr>
              <a:t>floculation is reversible.  In sec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B58270A-A482-4AB4-8538-0C06B727BA5E}" type="slidenum">
              <a:rPr lang="en-US"/>
              <a:pPr/>
              <a:t>20</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latin typeface="Times" pitchFamily="18" charset="0"/>
              </a:rPr>
              <a:t>Would be hard</a:t>
            </a:r>
            <a:r>
              <a:rPr lang="en-US" baseline="0" dirty="0" smtClean="0">
                <a:latin typeface="Times" pitchFamily="18" charset="0"/>
              </a:rPr>
              <a:t> to detect at high ionic strength.  Might get specific ion adsorption.</a:t>
            </a:r>
            <a:endParaRPr lang="en-US" dirty="0"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83249DD-9D80-478B-8754-5DCF4AF043DF}" type="slidenum">
              <a:rPr lang="en-US"/>
              <a:pPr/>
              <a:t>21</a:t>
            </a:fld>
            <a:endParaRPr lang="en-US"/>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B43197A-A08C-468E-8776-BC7FA55C1A62}" type="slidenum">
              <a:rPr lang="en-US"/>
              <a:pPr/>
              <a:t>22</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B7D521-8E77-4E4E-A303-EF21A9487D38}" type="slidenum">
              <a:rPr lang="en-US"/>
              <a:pPr/>
              <a:t>23</a:t>
            </a:fld>
            <a:endParaRPr lang="en-US"/>
          </a:p>
        </p:txBody>
      </p:sp>
      <p:sp>
        <p:nvSpPr>
          <p:cNvPr id="67587" name="Rectangle 2"/>
          <p:cNvSpPr>
            <a:spLocks noGrp="1" noRot="1" noChangeAspect="1" noChangeArrowheads="1"/>
          </p:cNvSpPr>
          <p:nvPr>
            <p:ph type="sldImg"/>
          </p:nvPr>
        </p:nvSpPr>
        <p:spPr>
          <a:xfrm>
            <a:off x="1127125" y="711200"/>
            <a:ext cx="4605338" cy="3454400"/>
          </a:xfrm>
          <a:solidFill>
            <a:srgbClr val="FFFFFF"/>
          </a:solidFill>
          <a:ln/>
        </p:spPr>
      </p:sp>
      <p:sp>
        <p:nvSpPr>
          <p:cNvPr id="67588" name="Rectangle 3"/>
          <p:cNvSpPr>
            <a:spLocks noGrp="1" noChangeArrowheads="1"/>
          </p:cNvSpPr>
          <p:nvPr>
            <p:ph type="body" idx="1"/>
          </p:nvPr>
        </p:nvSpPr>
        <p:spPr>
          <a:xfrm>
            <a:off x="914400" y="4368800"/>
            <a:ext cx="5029200" cy="4064000"/>
          </a:xfrm>
          <a:solidFill>
            <a:srgbClr val="FFFFFF"/>
          </a:solidFill>
          <a:ln>
            <a:solidFill>
              <a:srgbClr val="000000"/>
            </a:solidFill>
          </a:ln>
        </p:spPr>
        <p:txBody>
          <a:bodyPr/>
          <a:lstStyle/>
          <a:p>
            <a:pPr eaLnBrk="1" hangingPunct="1"/>
            <a:r>
              <a:rPr lang="en-US" dirty="0" smtClean="0">
                <a:latin typeface="Times" pitchFamily="18" charset="0"/>
              </a:rPr>
              <a:t>Zeta potential is a commonly used quality control parameter for monitoring the dosage of coagulant for wastewater treatment.  The data show the correlation between the minima in turbidity and chemical oxygen demand (COD) in wastewater samples with coagulant dosages yielding a zero or near-zero value of </a:t>
            </a:r>
            <a:r>
              <a:rPr lang="en-US" dirty="0" err="1" smtClean="0">
                <a:latin typeface="Symbol" pitchFamily="18" charset="2"/>
              </a:rPr>
              <a:t>z</a:t>
            </a:r>
            <a:r>
              <a:rPr lang="en-US" dirty="0" smtClean="0">
                <a:latin typeface="Symbol" pitchFamily="18" charset="2"/>
              </a:rPr>
              <a:t>.</a:t>
            </a:r>
            <a:r>
              <a:rPr lang="en-US" dirty="0" smtClean="0">
                <a:latin typeface="Times" pitchFamily="18" charset="0"/>
              </a:rPr>
              <a:t>  Overdosing with coagulant often results in charge reversal due to specific adsorption of counter-ions, so it is important in practice to target the correct dosage as closely as possible.</a:t>
            </a:r>
          </a:p>
          <a:p>
            <a:pPr eaLnBrk="1" hangingPunct="1"/>
            <a:endParaRPr lang="en-US" dirty="0" smtClean="0">
              <a:latin typeface="Times" pitchFamily="18" charset="0"/>
            </a:endParaRPr>
          </a:p>
          <a:p>
            <a:pPr eaLnBrk="1" hangingPunct="1"/>
            <a:r>
              <a:rPr lang="en-US" sz="1200" kern="1200" dirty="0" smtClean="0">
                <a:solidFill>
                  <a:schemeClr val="tx1"/>
                </a:solidFill>
                <a:latin typeface="Times" pitchFamily="-109" charset="0"/>
                <a:ea typeface="ＭＳ Ｐゴシック" pitchFamily="-109" charset="-128"/>
                <a:cs typeface="+mn-cs"/>
                <a:hlinkClick r:id="rId3"/>
              </a:rPr>
              <a:t>hydrated </a:t>
            </a:r>
            <a:r>
              <a:rPr lang="en-US" sz="1200" kern="1200" dirty="0" smtClean="0">
                <a:solidFill>
                  <a:schemeClr val="tx1"/>
                </a:solidFill>
                <a:latin typeface="Times" pitchFamily="-109" charset="0"/>
                <a:ea typeface="ＭＳ Ｐゴシック" pitchFamily="-109" charset="-128"/>
                <a:cs typeface="+mn-cs"/>
                <a:hlinkClick r:id="rId4"/>
              </a:rPr>
              <a:t>potassium </a:t>
            </a:r>
            <a:r>
              <a:rPr lang="en-US" sz="1200" kern="1200" dirty="0" smtClean="0">
                <a:solidFill>
                  <a:schemeClr val="tx1"/>
                </a:solidFill>
                <a:latin typeface="Times" pitchFamily="-109" charset="0"/>
                <a:ea typeface="ＭＳ Ｐゴシック" pitchFamily="-109" charset="-128"/>
                <a:cs typeface="+mn-cs"/>
                <a:hlinkClick r:id="rId5"/>
              </a:rPr>
              <a:t>aluminium </a:t>
            </a:r>
            <a:r>
              <a:rPr lang="en-US" sz="1200" kern="1200" dirty="0" smtClean="0">
                <a:solidFill>
                  <a:schemeClr val="tx1"/>
                </a:solidFill>
                <a:latin typeface="Times" pitchFamily="-109" charset="0"/>
                <a:ea typeface="ＭＳ Ｐゴシック" pitchFamily="-109" charset="-128"/>
                <a:cs typeface="+mn-cs"/>
                <a:hlinkClick r:id="rId6"/>
              </a:rPr>
              <a:t>sulfate with the </a:t>
            </a:r>
            <a:r>
              <a:rPr lang="en-US" sz="1200" kern="1200" dirty="0" smtClean="0">
                <a:solidFill>
                  <a:schemeClr val="tx1"/>
                </a:solidFill>
                <a:latin typeface="Times" pitchFamily="-109" charset="0"/>
                <a:ea typeface="ＭＳ Ｐゴシック" pitchFamily="-109" charset="-128"/>
                <a:cs typeface="+mn-cs"/>
                <a:hlinkClick r:id="rId7"/>
              </a:rPr>
              <a:t>formula </a:t>
            </a:r>
            <a:r>
              <a:rPr lang="en-US" sz="1200" kern="1200" dirty="0" smtClean="0">
                <a:solidFill>
                  <a:schemeClr val="tx1"/>
                </a:solidFill>
                <a:latin typeface="Times" pitchFamily="-109" charset="0"/>
                <a:ea typeface="ＭＳ Ｐゴシック" pitchFamily="-109" charset="-128"/>
                <a:cs typeface="+mn-cs"/>
                <a:hlinkClick r:id="rId4"/>
              </a:rPr>
              <a:t>K</a:t>
            </a:r>
            <a:r>
              <a:rPr lang="en-US" sz="1200" kern="1200" dirty="0" smtClean="0">
                <a:solidFill>
                  <a:schemeClr val="tx1"/>
                </a:solidFill>
                <a:latin typeface="Times" pitchFamily="-109" charset="0"/>
                <a:ea typeface="ＭＳ Ｐゴシック" pitchFamily="-109" charset="-128"/>
                <a:cs typeface="+mn-cs"/>
                <a:hlinkClick r:id="rId5"/>
              </a:rPr>
              <a:t>Al(</a:t>
            </a:r>
            <a:r>
              <a:rPr lang="en-US" sz="1200" kern="1200" dirty="0" smtClean="0">
                <a:solidFill>
                  <a:schemeClr val="tx1"/>
                </a:solidFill>
                <a:latin typeface="Times" pitchFamily="-109" charset="0"/>
                <a:ea typeface="ＭＳ Ｐゴシック" pitchFamily="-109" charset="-128"/>
                <a:cs typeface="+mn-cs"/>
                <a:hlinkClick r:id="rId6"/>
              </a:rPr>
              <a:t>SO</a:t>
            </a:r>
            <a:r>
              <a:rPr lang="en-US" sz="1200" kern="1200" baseline="-25000" dirty="0" smtClean="0">
                <a:solidFill>
                  <a:schemeClr val="tx1"/>
                </a:solidFill>
                <a:latin typeface="Times" pitchFamily="-109" charset="0"/>
                <a:ea typeface="ＭＳ Ｐゴシック" pitchFamily="-109" charset="-128"/>
                <a:cs typeface="+mn-cs"/>
                <a:hlinkClick r:id="rId6"/>
              </a:rPr>
              <a:t>4)2</a:t>
            </a:r>
            <a:r>
              <a:rPr lang="en-US" sz="1200" kern="1200" baseline="30000" dirty="0" smtClean="0">
                <a:solidFill>
                  <a:schemeClr val="tx1"/>
                </a:solidFill>
                <a:latin typeface="Times" pitchFamily="-109" charset="0"/>
                <a:ea typeface="ＭＳ Ｐゴシック" pitchFamily="-109" charset="-128"/>
                <a:cs typeface="+mn-cs"/>
                <a:hlinkClick r:id="rId6"/>
              </a:rPr>
              <a:t>.</a:t>
            </a:r>
            <a:r>
              <a:rPr lang="en-US" sz="1200" kern="1200" baseline="0" dirty="0" smtClean="0">
                <a:solidFill>
                  <a:schemeClr val="tx1"/>
                </a:solidFill>
                <a:latin typeface="Times" pitchFamily="-109" charset="0"/>
                <a:ea typeface="ＭＳ Ｐゴシック" pitchFamily="-109" charset="-128"/>
                <a:cs typeface="+mn-cs"/>
                <a:hlinkClick r:id="rId6"/>
              </a:rPr>
              <a:t>12</a:t>
            </a:r>
            <a:r>
              <a:rPr lang="en-US" sz="1200" kern="1200" baseline="0" dirty="0" smtClean="0">
                <a:solidFill>
                  <a:schemeClr val="tx1"/>
                </a:solidFill>
                <a:latin typeface="Times" pitchFamily="-109" charset="0"/>
                <a:ea typeface="ＭＳ Ｐゴシック" pitchFamily="-109" charset="-128"/>
                <a:cs typeface="+mn-cs"/>
                <a:hlinkClick r:id="rId8"/>
              </a:rPr>
              <a:t>H</a:t>
            </a:r>
            <a:r>
              <a:rPr lang="en-US" sz="1200" kern="1200" baseline="-25000" dirty="0" smtClean="0">
                <a:solidFill>
                  <a:schemeClr val="tx1"/>
                </a:solidFill>
                <a:latin typeface="Times" pitchFamily="-109" charset="0"/>
                <a:ea typeface="ＭＳ Ｐゴシック" pitchFamily="-109" charset="-128"/>
                <a:cs typeface="+mn-cs"/>
                <a:hlinkClick r:id="rId8"/>
              </a:rPr>
              <a:t>2</a:t>
            </a:r>
            <a:r>
              <a:rPr lang="en-US" sz="1200" kern="1200" baseline="0" dirty="0" smtClean="0">
                <a:solidFill>
                  <a:schemeClr val="tx1"/>
                </a:solidFill>
                <a:latin typeface="Times" pitchFamily="-109" charset="0"/>
                <a:ea typeface="ＭＳ Ｐゴシック" pitchFamily="-109" charset="-128"/>
                <a:cs typeface="+mn-cs"/>
                <a:hlinkClick r:id="rId8"/>
              </a:rPr>
              <a:t>O</a:t>
            </a:r>
            <a:endParaRPr lang="en-US" dirty="0"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F85B71F-0438-4856-ABBE-8E022F652CD3}" type="slidenum">
              <a:rPr lang="en-US"/>
              <a:pPr/>
              <a:t>25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E75EFFF-DF6A-4988-8D54-2FC7411BA150}" type="slidenum">
              <a:rPr lang="en-US"/>
              <a:pPr/>
              <a:t>26</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F625849-9C4E-434C-8B3E-9271EC50125E}" type="slidenum">
              <a:rPr lang="en-US"/>
              <a:pPr/>
              <a:t>27</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D801D7A-AE41-4338-A775-C04C50509B2D}" type="slidenum">
              <a:rPr lang="en-US"/>
              <a:pPr/>
              <a:t>28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4E84B5F-3BF5-4F2C-98AE-447E894E853D}"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C0C7940-71B1-4520-836E-FEA289E9D4EB}" type="slidenum">
              <a:rPr lang="en-US"/>
              <a:pPr/>
              <a:t>30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F843D3B-3FC8-4318-8300-378639D27AD7}"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spcBef>
                <a:spcPct val="0"/>
              </a:spcBef>
              <a:buClr>
                <a:schemeClr val="tx2"/>
              </a:buClr>
            </a:pPr>
            <a:r>
              <a:rPr lang="en-US" sz="2600" dirty="0" smtClean="0">
                <a:solidFill>
                  <a:schemeClr val="tx2"/>
                </a:solidFill>
                <a:latin typeface="Times New Roman" pitchFamily="18" charset="0"/>
              </a:rPr>
              <a:t>- Provides molecular level reasoning that at room temperature</a:t>
            </a:r>
          </a:p>
          <a:p>
            <a:pPr>
              <a:spcBef>
                <a:spcPct val="0"/>
              </a:spcBef>
              <a:buClr>
                <a:schemeClr val="tx2"/>
              </a:buClr>
            </a:pPr>
            <a:r>
              <a:rPr lang="en-US" sz="2600" dirty="0" smtClean="0">
                <a:solidFill>
                  <a:schemeClr val="tx2"/>
                </a:solidFill>
                <a:latin typeface="Times New Roman" pitchFamily="18" charset="0"/>
              </a:rPr>
              <a:t>   </a:t>
            </a:r>
            <a:r>
              <a:rPr lang="en-US" sz="2400" dirty="0" smtClean="0">
                <a:solidFill>
                  <a:schemeClr val="tx2"/>
                </a:solidFill>
                <a:latin typeface="Times New Roman" pitchFamily="18" charset="0"/>
              </a:rPr>
              <a:t>Small molecules (</a:t>
            </a:r>
            <a:r>
              <a:rPr lang="en-US" sz="2400" dirty="0" err="1" smtClean="0">
                <a:solidFill>
                  <a:schemeClr val="tx2"/>
                </a:solidFill>
                <a:latin typeface="Times New Roman" pitchFamily="18" charset="0"/>
              </a:rPr>
              <a:t>Ar</a:t>
            </a:r>
            <a:r>
              <a:rPr lang="en-US" sz="2400" dirty="0" smtClean="0">
                <a:solidFill>
                  <a:schemeClr val="tx2"/>
                </a:solidFill>
                <a:latin typeface="Times New Roman" pitchFamily="18" charset="0"/>
              </a:rPr>
              <a:t>, He, CH</a:t>
            </a:r>
            <a:r>
              <a:rPr lang="en-US" sz="2400" baseline="-25000" dirty="0" smtClean="0">
                <a:solidFill>
                  <a:schemeClr val="tx2"/>
                </a:solidFill>
                <a:latin typeface="Times New Roman" pitchFamily="18" charset="0"/>
              </a:rPr>
              <a:t>4</a:t>
            </a:r>
            <a:r>
              <a:rPr lang="en-US" sz="2400" dirty="0" smtClean="0">
                <a:solidFill>
                  <a:schemeClr val="tx2"/>
                </a:solidFill>
                <a:latin typeface="Times New Roman" pitchFamily="18" charset="0"/>
              </a:rPr>
              <a:t>) are gases,</a:t>
            </a:r>
            <a:r>
              <a:rPr lang="en-US" sz="2600" dirty="0" smtClean="0">
                <a:solidFill>
                  <a:schemeClr val="tx2"/>
                </a:solidFill>
                <a:latin typeface="Times New Roman" pitchFamily="18" charset="0"/>
              </a:rPr>
              <a:t> </a:t>
            </a:r>
          </a:p>
          <a:p>
            <a:pPr>
              <a:spcBef>
                <a:spcPct val="0"/>
              </a:spcBef>
              <a:buClr>
                <a:schemeClr val="tx2"/>
              </a:buClr>
            </a:pPr>
            <a:r>
              <a:rPr lang="en-US" sz="2600" dirty="0" smtClean="0">
                <a:solidFill>
                  <a:schemeClr val="tx2"/>
                </a:solidFill>
                <a:latin typeface="Times New Roman" pitchFamily="18" charset="0"/>
              </a:rPr>
              <a:t>   </a:t>
            </a:r>
            <a:r>
              <a:rPr lang="en-US" sz="2400" dirty="0" smtClean="0">
                <a:solidFill>
                  <a:schemeClr val="tx2"/>
                </a:solidFill>
                <a:latin typeface="Times New Roman" pitchFamily="18" charset="0"/>
              </a:rPr>
              <a:t>Bigger molecules (hexane, </a:t>
            </a:r>
            <a:r>
              <a:rPr lang="en-US" sz="2400" dirty="0" err="1" smtClean="0">
                <a:solidFill>
                  <a:schemeClr val="tx2"/>
                </a:solidFill>
                <a:latin typeface="Times New Roman" pitchFamily="18" charset="0"/>
              </a:rPr>
              <a:t>decane</a:t>
            </a:r>
            <a:r>
              <a:rPr lang="en-US" sz="2400" dirty="0" smtClean="0">
                <a:solidFill>
                  <a:schemeClr val="tx2"/>
                </a:solidFill>
                <a:latin typeface="Times New Roman" pitchFamily="18" charset="0"/>
              </a:rPr>
              <a:t>) are liquids,</a:t>
            </a:r>
          </a:p>
          <a:p>
            <a:pPr>
              <a:spcBef>
                <a:spcPct val="0"/>
              </a:spcBef>
              <a:buClr>
                <a:schemeClr val="tx2"/>
              </a:buClr>
            </a:pPr>
            <a:endParaRPr lang="en-US" sz="2400" dirty="0" smtClean="0">
              <a:solidFill>
                <a:schemeClr val="tx2"/>
              </a:solidFill>
              <a:latin typeface="Times New Roman" pitchFamily="18" charset="0"/>
            </a:endParaRPr>
          </a:p>
          <a:p>
            <a:pPr>
              <a:spcBef>
                <a:spcPct val="0"/>
              </a:spcBef>
              <a:buClr>
                <a:schemeClr val="tx2"/>
              </a:buClr>
            </a:pPr>
            <a:r>
              <a:rPr lang="en-US" sz="2400" dirty="0" smtClean="0">
                <a:solidFill>
                  <a:schemeClr val="tx2"/>
                </a:solidFill>
                <a:latin typeface="Times New Roman" pitchFamily="18" charset="0"/>
              </a:rPr>
              <a:t>Even bigger molecules (C</a:t>
            </a:r>
            <a:r>
              <a:rPr lang="en-US" sz="2400" baseline="-25000" dirty="0" smtClean="0">
                <a:solidFill>
                  <a:schemeClr val="tx2"/>
                </a:solidFill>
                <a:latin typeface="Times New Roman" pitchFamily="18" charset="0"/>
              </a:rPr>
              <a:t>35</a:t>
            </a:r>
            <a:r>
              <a:rPr lang="en-US" sz="2400" dirty="0" smtClean="0">
                <a:solidFill>
                  <a:schemeClr val="tx2"/>
                </a:solidFill>
                <a:latin typeface="Times New Roman" pitchFamily="18" charset="0"/>
              </a:rPr>
              <a:t>H</a:t>
            </a:r>
            <a:r>
              <a:rPr lang="en-US" sz="2400" baseline="-25000" dirty="0" smtClean="0">
                <a:solidFill>
                  <a:schemeClr val="tx2"/>
                </a:solidFill>
                <a:latin typeface="Times New Roman" pitchFamily="18" charset="0"/>
              </a:rPr>
              <a:t>71</a:t>
            </a:r>
            <a:r>
              <a:rPr lang="en-US" sz="2400" dirty="0" smtClean="0">
                <a:solidFill>
                  <a:schemeClr val="tx2"/>
                </a:solidFill>
                <a:latin typeface="Times New Roman" pitchFamily="18" charset="0"/>
              </a:rPr>
              <a:t>) are solids.</a:t>
            </a:r>
          </a:p>
          <a:p>
            <a:pPr>
              <a:spcBef>
                <a:spcPct val="0"/>
              </a:spcBef>
              <a:buClr>
                <a:schemeClr val="tx2"/>
              </a:buClr>
            </a:pPr>
            <a:r>
              <a:rPr lang="en-US" sz="2400" dirty="0" err="1" smtClean="0">
                <a:solidFill>
                  <a:schemeClr val="tx2"/>
                </a:solidFill>
                <a:latin typeface="Times New Roman" pitchFamily="18" charset="0"/>
              </a:rPr>
              <a:t>Permativity</a:t>
            </a:r>
            <a:r>
              <a:rPr lang="en-US" sz="2400" dirty="0" smtClean="0">
                <a:solidFill>
                  <a:schemeClr val="tx2"/>
                </a:solidFill>
                <a:latin typeface="Times New Roman" pitchFamily="18" charset="0"/>
              </a:rPr>
              <a:t> of vacuum= 8.85 × 10-12 F/m</a:t>
            </a:r>
          </a:p>
          <a:p>
            <a:pPr>
              <a:spcBef>
                <a:spcPct val="0"/>
              </a:spcBef>
              <a:buClr>
                <a:schemeClr val="tx2"/>
              </a:buClr>
            </a:pPr>
            <a:endParaRPr lang="en-US" sz="2400" dirty="0" smtClean="0">
              <a:solidFill>
                <a:schemeClr val="tx2"/>
              </a:solidFill>
              <a:latin typeface="Times New Roman" pitchFamily="18" charset="0"/>
            </a:endParaRPr>
          </a:p>
          <a:p>
            <a:pPr>
              <a:spcBef>
                <a:spcPct val="0"/>
              </a:spcBef>
              <a:buClr>
                <a:schemeClr val="tx2"/>
              </a:buClr>
            </a:pPr>
            <a:r>
              <a:rPr lang="en-US" sz="2400" dirty="0" smtClean="0"/>
              <a:t>water has a dipole moment of 6.17×10</a:t>
            </a:r>
            <a:r>
              <a:rPr lang="en-US" sz="2400" baseline="30000" dirty="0" smtClean="0"/>
              <a:t>-30</a:t>
            </a:r>
            <a:r>
              <a:rPr lang="en-US" sz="2400" dirty="0" smtClean="0"/>
              <a:t> (Cm) = 1.85 </a:t>
            </a:r>
            <a:r>
              <a:rPr lang="en-US" sz="2400" dirty="0" err="1" smtClean="0"/>
              <a:t>debye</a:t>
            </a:r>
            <a:r>
              <a:rPr lang="en-US" sz="2400" dirty="0" smtClean="0"/>
              <a:t>. (The </a:t>
            </a:r>
            <a:r>
              <a:rPr lang="en-US" sz="2400" dirty="0" err="1" smtClean="0"/>
              <a:t>debye</a:t>
            </a:r>
            <a:r>
              <a:rPr lang="en-US" sz="2400" dirty="0" smtClean="0"/>
              <a:t> is a unit used to measure dipole moments: 1 </a:t>
            </a:r>
            <a:r>
              <a:rPr lang="en-US" sz="2400" dirty="0" err="1" smtClean="0"/>
              <a:t>debye</a:t>
            </a:r>
            <a:r>
              <a:rPr lang="en-US" sz="2400" dirty="0" smtClean="0"/>
              <a:t> = 3.33×10</a:t>
            </a:r>
            <a:r>
              <a:rPr lang="en-US" sz="2400" baseline="30000" dirty="0" smtClean="0"/>
              <a:t>-30</a:t>
            </a:r>
            <a:r>
              <a:rPr lang="en-US" sz="2400" dirty="0" smtClean="0"/>
              <a:t> (Cm).) </a:t>
            </a:r>
            <a:endParaRPr lang="en-US" sz="2400" dirty="0" smtClean="0">
              <a:solidFill>
                <a:schemeClr val="tx2"/>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4A03-A136-468F-BF8C-BB2AE356FC0D}" type="slidenum">
              <a:rPr lang="en-US"/>
              <a:pPr/>
              <a:t>33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69C6F2A-294E-3B4C-9C7F-53CCB7BC3E78}" type="slidenum">
              <a:rPr lang="en-US">
                <a:latin typeface="Times New Roman" charset="0"/>
                <a:ea typeface="ＭＳ Ｐゴシック" charset="-128"/>
                <a:cs typeface="ＭＳ Ｐゴシック" charset="-128"/>
              </a:rPr>
              <a:pPr/>
              <a:t>34</a:t>
            </a:fld>
            <a:endParaRPr lang="en-US">
              <a:latin typeface="Times New Roman" charset="0"/>
              <a:ea typeface="ＭＳ Ｐゴシック" charset="-128"/>
              <a:cs typeface="ＭＳ Ｐゴシック"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EB24AB5-6ADC-47B0-9C6C-B4889AEBFFF0}" type="slidenum">
              <a:rPr lang="en-US"/>
              <a:pPr/>
              <a:t>35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44305D4-923A-4512-B1C6-7A5C524DB730}" type="slidenum">
              <a:rPr lang="en-US"/>
              <a:pPr/>
              <a:t>36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22E90B7-C000-49A4-B32B-FC899F913343}" type="slidenum">
              <a:rPr lang="en-US"/>
              <a:pPr/>
              <a:t>37</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pitchFamily="-109" charset="0"/>
                <a:ea typeface="ＭＳ Ｐゴシック" pitchFamily="-109" charset="-128"/>
                <a:cs typeface="+mn-cs"/>
              </a:rPr>
              <a:t>• HLB ca. 1 to 3: Antifoams / inverse micelles</a:t>
            </a:r>
          </a:p>
          <a:p>
            <a:r>
              <a:rPr lang="en-US" sz="1200" kern="1200" baseline="0" dirty="0" smtClean="0">
                <a:solidFill>
                  <a:schemeClr val="tx1"/>
                </a:solidFill>
                <a:latin typeface="Times" pitchFamily="-109" charset="0"/>
                <a:ea typeface="ＭＳ Ｐゴシック" pitchFamily="-109" charset="-128"/>
                <a:cs typeface="+mn-cs"/>
              </a:rPr>
              <a:t>• HLB ca. 3 to 8: Water-in-Oil Emulsifiers</a:t>
            </a:r>
          </a:p>
          <a:p>
            <a:r>
              <a:rPr lang="en-US" sz="1200" kern="1200" baseline="0" dirty="0" smtClean="0">
                <a:solidFill>
                  <a:schemeClr val="tx1"/>
                </a:solidFill>
                <a:latin typeface="Times" pitchFamily="-109" charset="0"/>
                <a:ea typeface="ＭＳ Ｐゴシック" pitchFamily="-109" charset="-128"/>
                <a:cs typeface="+mn-cs"/>
              </a:rPr>
              <a:t>• HLB ca. 7 to 9: Wetting and spreading agents</a:t>
            </a:r>
          </a:p>
          <a:p>
            <a:r>
              <a:rPr lang="en-US" sz="1200" kern="1200" baseline="0" dirty="0" smtClean="0">
                <a:solidFill>
                  <a:schemeClr val="tx1"/>
                </a:solidFill>
                <a:latin typeface="Times" pitchFamily="-109" charset="0"/>
                <a:ea typeface="ＭＳ Ｐゴシック" pitchFamily="-109" charset="-128"/>
                <a:cs typeface="+mn-cs"/>
              </a:rPr>
              <a:t>• HLB ca. 8 to 16: Oil-in-Water Emulsifiers</a:t>
            </a:r>
          </a:p>
          <a:p>
            <a:r>
              <a:rPr lang="en-US" sz="1200" kern="1200" baseline="0" dirty="0" smtClean="0">
                <a:solidFill>
                  <a:schemeClr val="tx1"/>
                </a:solidFill>
                <a:latin typeface="Times" pitchFamily="-109" charset="0"/>
                <a:ea typeface="ＭＳ Ｐゴシック" pitchFamily="-109" charset="-128"/>
                <a:cs typeface="+mn-cs"/>
              </a:rPr>
              <a:t>• HLB ca. 13 to 16: Detergents</a:t>
            </a:r>
          </a:p>
          <a:p>
            <a:r>
              <a:rPr lang="en-US" sz="1200" kern="1200" baseline="0" dirty="0" smtClean="0">
                <a:solidFill>
                  <a:schemeClr val="tx1"/>
                </a:solidFill>
                <a:latin typeface="Times" pitchFamily="-109" charset="0"/>
                <a:ea typeface="ＭＳ Ｐゴシック" pitchFamily="-109" charset="-128"/>
                <a:cs typeface="+mn-cs"/>
              </a:rPr>
              <a:t>• HLB ca. &gt;15: </a:t>
            </a:r>
            <a:r>
              <a:rPr lang="en-US" sz="1200" kern="1200" baseline="0" dirty="0" err="1" smtClean="0">
                <a:solidFill>
                  <a:schemeClr val="tx1"/>
                </a:solidFill>
                <a:latin typeface="Times" pitchFamily="-109" charset="0"/>
                <a:ea typeface="ＭＳ Ｐゴシック" pitchFamily="-109" charset="-128"/>
                <a:cs typeface="+mn-cs"/>
              </a:rPr>
              <a:t>Solubilizers</a:t>
            </a:r>
            <a:endParaRPr lang="en-US" dirty="0" smtClean="0">
              <a:latin typeface="Times"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04CA3E5-1EEB-412C-9627-314F6B7ACB22}" type="slidenum">
              <a:rPr lang="en-US"/>
              <a:pPr/>
              <a:t>38</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2C9D47A-1D79-45B8-99CD-9430932D3485}" type="slidenum">
              <a:rPr lang="en-US"/>
              <a:pPr/>
              <a:t>39</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A8A08C8-9B0A-4E3B-9FED-EADBF0A382BB}" type="slidenum">
              <a:rPr lang="en-US"/>
              <a:pPr/>
              <a:t>40</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117F809-1CF6-40CF-9657-10DC2FF1B6DF}" type="slidenum">
              <a:rPr lang="en-US"/>
              <a:pPr/>
              <a:t>41</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5E26FEE-1AA0-406B-AF93-CFCD02D0BBD0}" type="slidenum">
              <a:rPr lang="en-US"/>
              <a:pPr/>
              <a:t>42</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090F159-5B9E-4FEE-87CE-205A7920E3F4}" type="slidenum">
              <a:rPr lang="en-US"/>
              <a:pPr/>
              <a:t>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Times" pitchFamily="18" charset="0"/>
              </a:rPr>
              <a:t>Non retarded = instantaneous response of medium 1 to fluctuations in medium 2.  surface tension of water is 0.07J/m2.  70 mJ/m2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4A4B06-6B51-491F-A974-A94858A965D0}" type="slidenum">
              <a:rPr lang="en-US"/>
              <a:pPr/>
              <a:t>43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55B0D60-72EC-448F-A230-0100010359A7}" type="slidenum">
              <a:rPr lang="en-US"/>
              <a:pPr/>
              <a:t>44</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0731EF5-6C5A-4E0D-B4C9-65DA0829BF1C}" type="slidenum">
              <a:rPr lang="en-US"/>
              <a:pPr/>
              <a:t>45</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267ECCA-7C82-4757-9659-EF10A7F32252}" type="slidenum">
              <a:rPr lang="en-US"/>
              <a:pPr/>
              <a:t>46</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1D0C834-9F5C-4235-821C-BC81DF0DAD59}" type="slidenum">
              <a:rPr lang="en-US"/>
              <a:pPr/>
              <a:t>48</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D601220-3F60-4D4E-BDFF-837CA9372C23}" type="slidenum">
              <a:rPr lang="en-US"/>
              <a:pPr/>
              <a:t>49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5A22288-D19C-48ED-BE8E-B7227F14A392}" type="slidenum">
              <a:rPr lang="en-US"/>
              <a:pPr/>
              <a:t>50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smtClean="0">
                <a:latin typeface="Times" pitchFamily="18" charset="0"/>
              </a:rPr>
              <a:t>(1) </a:t>
            </a:r>
            <a:r>
              <a:rPr lang="en-US" dirty="0" err="1" smtClean="0">
                <a:latin typeface="Times" pitchFamily="18" charset="0"/>
              </a:rPr>
              <a:t>Bentonite</a:t>
            </a:r>
            <a:r>
              <a:rPr lang="en-US" dirty="0" smtClean="0">
                <a:latin typeface="Times" pitchFamily="18" charset="0"/>
              </a:rPr>
              <a:t> mud. </a:t>
            </a:r>
            <a:r>
              <a:rPr lang="en-US" dirty="0" err="1" smtClean="0">
                <a:latin typeface="Times" pitchFamily="18" charset="0"/>
              </a:rPr>
              <a:t>Bentonite</a:t>
            </a:r>
            <a:r>
              <a:rPr lang="en-US" dirty="0" smtClean="0">
                <a:latin typeface="Times" pitchFamily="18" charset="0"/>
              </a:rPr>
              <a:t> is the most commonly</a:t>
            </a:r>
          </a:p>
          <a:p>
            <a:pPr eaLnBrk="1" hangingPunct="1"/>
            <a:r>
              <a:rPr lang="en-US" dirty="0" smtClean="0">
                <a:latin typeface="Times" pitchFamily="18" charset="0"/>
              </a:rPr>
              <a:t>used drilling fluid additive and consists of finely ground</a:t>
            </a:r>
          </a:p>
          <a:p>
            <a:pPr eaLnBrk="1" hangingPunct="1"/>
            <a:r>
              <a:rPr lang="en-US" dirty="0" smtClean="0">
                <a:latin typeface="Times" pitchFamily="18" charset="0"/>
              </a:rPr>
              <a:t>sodium </a:t>
            </a:r>
            <a:r>
              <a:rPr lang="en-US" dirty="0" err="1" smtClean="0">
                <a:latin typeface="Times" pitchFamily="18" charset="0"/>
              </a:rPr>
              <a:t>bentonite</a:t>
            </a:r>
            <a:r>
              <a:rPr lang="en-US" dirty="0" smtClean="0">
                <a:latin typeface="Times" pitchFamily="18" charset="0"/>
              </a:rPr>
              <a:t> clay. When mixed with water, the</a:t>
            </a:r>
          </a:p>
          <a:p>
            <a:pPr eaLnBrk="1" hangingPunct="1"/>
            <a:r>
              <a:rPr lang="en-US" dirty="0" smtClean="0">
                <a:latin typeface="Times" pitchFamily="18" charset="0"/>
              </a:rPr>
              <a:t>resulting slurry has a viscosity greater than water, possesses</a:t>
            </a:r>
          </a:p>
          <a:p>
            <a:pPr eaLnBrk="1" hangingPunct="1"/>
            <a:r>
              <a:rPr lang="en-US" dirty="0" smtClean="0">
                <a:latin typeface="Times" pitchFamily="18" charset="0"/>
              </a:rPr>
              <a:t>the ability to suspend relatively coarse and heavy</a:t>
            </a:r>
          </a:p>
          <a:p>
            <a:pPr eaLnBrk="1" hangingPunct="1"/>
            <a:r>
              <a:rPr lang="en-US" dirty="0" smtClean="0">
                <a:latin typeface="Times" pitchFamily="18" charset="0"/>
              </a:rPr>
              <a:t>particles, and tends to form a thin, very low permeability</a:t>
            </a:r>
          </a:p>
          <a:p>
            <a:pPr eaLnBrk="1" hangingPunct="1"/>
            <a:r>
              <a:rPr lang="en-US" dirty="0" smtClean="0">
                <a:latin typeface="Times" pitchFamily="18" charset="0"/>
              </a:rPr>
              <a:t>cake on the walls of the borehole. Because of these attributes,</a:t>
            </a:r>
          </a:p>
          <a:p>
            <a:pPr eaLnBrk="1" hangingPunct="1"/>
            <a:r>
              <a:rPr lang="en-US" dirty="0" err="1" smtClean="0">
                <a:latin typeface="Times" pitchFamily="18" charset="0"/>
              </a:rPr>
              <a:t>bentonite</a:t>
            </a:r>
            <a:r>
              <a:rPr lang="en-US" dirty="0" smtClean="0">
                <a:latin typeface="Times" pitchFamily="18" charset="0"/>
              </a:rPr>
              <a:t> drilling mud is superior to water as a</a:t>
            </a:r>
          </a:p>
          <a:p>
            <a:pPr eaLnBrk="1" hangingPunct="1"/>
            <a:r>
              <a:rPr lang="en-US" dirty="0" smtClean="0">
                <a:latin typeface="Times" pitchFamily="18" charset="0"/>
              </a:rPr>
              <a:t>drilling fluid for many applications. </a:t>
            </a:r>
            <a:r>
              <a:rPr lang="en-US" dirty="0" err="1" smtClean="0">
                <a:latin typeface="Times" pitchFamily="18" charset="0"/>
              </a:rPr>
              <a:t>Bentonite</a:t>
            </a:r>
            <a:r>
              <a:rPr lang="en-US" dirty="0" smtClean="0">
                <a:latin typeface="Times" pitchFamily="18" charset="0"/>
              </a:rPr>
              <a:t> for drilling</a:t>
            </a:r>
          </a:p>
          <a:p>
            <a:pPr eaLnBrk="1" hangingPunct="1"/>
            <a:r>
              <a:rPr lang="en-US" dirty="0" smtClean="0">
                <a:latin typeface="Times" pitchFamily="18" charset="0"/>
              </a:rPr>
              <a:t>is generally available in a standard grade which complies</a:t>
            </a:r>
          </a:p>
          <a:p>
            <a:pPr eaLnBrk="1" hangingPunct="1"/>
            <a:r>
              <a:rPr lang="en-US" dirty="0" smtClean="0">
                <a:latin typeface="Times" pitchFamily="18" charset="0"/>
              </a:rPr>
              <a:t>with the American Petroleum Institute (API) Specification</a:t>
            </a:r>
          </a:p>
          <a:p>
            <a:pPr eaLnBrk="1" hangingPunct="1"/>
            <a:r>
              <a:rPr lang="en-US" dirty="0" smtClean="0">
                <a:latin typeface="Times" pitchFamily="18" charset="0"/>
              </a:rPr>
              <a:t>13A (American Petroleum Institute 1983). A high yield</a:t>
            </a:r>
          </a:p>
          <a:p>
            <a:pPr eaLnBrk="1" hangingPunct="1"/>
            <a:r>
              <a:rPr lang="en-US" dirty="0" smtClean="0">
                <a:latin typeface="Times" pitchFamily="18" charset="0"/>
              </a:rPr>
              <a:t>grade, which contains organic polymers, generally produces</a:t>
            </a:r>
          </a:p>
          <a:p>
            <a:pPr eaLnBrk="1" hangingPunct="1"/>
            <a:r>
              <a:rPr lang="en-US" dirty="0" smtClean="0">
                <a:latin typeface="Times" pitchFamily="18" charset="0"/>
              </a:rPr>
              <a:t>approximately the same viscosity as the standard</a:t>
            </a:r>
          </a:p>
          <a:p>
            <a:pPr eaLnBrk="1" hangingPunct="1"/>
            <a:r>
              <a:rPr lang="en-US" dirty="0" smtClean="0">
                <a:latin typeface="Times" pitchFamily="18" charset="0"/>
              </a:rPr>
              <a:t>grade with one-half the amount of </a:t>
            </a:r>
            <a:r>
              <a:rPr lang="en-US" dirty="0" err="1" smtClean="0">
                <a:latin typeface="Times" pitchFamily="18" charset="0"/>
              </a:rPr>
              <a:t>bentonite</a:t>
            </a:r>
            <a:r>
              <a:rPr lang="en-US" dirty="0" smtClean="0">
                <a:latin typeface="Times" pitchFamily="18" charset="0"/>
              </a:rPr>
              <a:t>. It should be</a:t>
            </a:r>
          </a:p>
          <a:p>
            <a:pPr eaLnBrk="1" hangingPunct="1"/>
            <a:r>
              <a:rPr lang="en-US" dirty="0" smtClean="0">
                <a:latin typeface="Times" pitchFamily="18" charset="0"/>
              </a:rPr>
              <a:t>noted, however, that the standard grade </a:t>
            </a:r>
            <a:r>
              <a:rPr lang="en-US" dirty="0" err="1" smtClean="0">
                <a:latin typeface="Times" pitchFamily="18" charset="0"/>
              </a:rPr>
              <a:t>bentonite</a:t>
            </a:r>
            <a:r>
              <a:rPr lang="en-US" dirty="0" smtClean="0">
                <a:latin typeface="Times" pitchFamily="18" charset="0"/>
              </a:rPr>
              <a:t> may</a:t>
            </a:r>
          </a:p>
          <a:p>
            <a:pPr eaLnBrk="1" hangingPunct="1"/>
            <a:r>
              <a:rPr lang="en-US" dirty="0" smtClean="0">
                <a:latin typeface="Times" pitchFamily="18" charset="0"/>
              </a:rPr>
              <a:t>contain peptizing agents and organic additives. For environmental</a:t>
            </a:r>
          </a:p>
          <a:p>
            <a:pPr eaLnBrk="1" hangingPunct="1"/>
            <a:r>
              <a:rPr lang="en-US" dirty="0" smtClean="0">
                <a:latin typeface="Times" pitchFamily="18" charset="0"/>
              </a:rPr>
              <a:t>drilling where additives are unacceptable, pure</a:t>
            </a:r>
          </a:p>
          <a:p>
            <a:pPr eaLnBrk="1" hangingPunct="1"/>
            <a:r>
              <a:rPr lang="en-US" dirty="0" smtClean="0">
                <a:latin typeface="Times" pitchFamily="18" charset="0"/>
              </a:rPr>
              <a:t>sodium </a:t>
            </a:r>
            <a:r>
              <a:rPr lang="en-US" dirty="0" err="1" smtClean="0">
                <a:latin typeface="Times" pitchFamily="18" charset="0"/>
              </a:rPr>
              <a:t>bentonite</a:t>
            </a:r>
            <a:r>
              <a:rPr lang="en-US" dirty="0" smtClean="0">
                <a:latin typeface="Times" pitchFamily="18" charset="0"/>
              </a:rPr>
              <a:t> is available from several suppliers.</a:t>
            </a:r>
          </a:p>
          <a:p>
            <a:pPr eaLnBrk="1" hangingPunct="1"/>
            <a:endParaRPr lang="en-US" dirty="0" smtClean="0">
              <a:latin typeface="Times" pitchFamily="18" charset="0"/>
            </a:endParaRPr>
          </a:p>
          <a:p>
            <a:pPr eaLnBrk="1" hangingPunct="1"/>
            <a:endParaRPr lang="en-US" dirty="0" smtClean="0">
              <a:latin typeface="Times" pitchFamily="18" charset="0"/>
            </a:endParaRPr>
          </a:p>
          <a:p>
            <a:pPr eaLnBrk="1" hangingPunct="1"/>
            <a:r>
              <a:rPr lang="en-US" dirty="0" smtClean="0">
                <a:latin typeface="Times" pitchFamily="18" charset="0"/>
              </a:rPr>
              <a:t>The main functions of a Drilling Fluid/Mud can be </a:t>
            </a:r>
            <a:r>
              <a:rPr lang="en-US" dirty="0" err="1" smtClean="0">
                <a:latin typeface="Times" pitchFamily="18" charset="0"/>
              </a:rPr>
              <a:t>summarised</a:t>
            </a:r>
            <a:r>
              <a:rPr lang="en-US" dirty="0" smtClean="0">
                <a:latin typeface="Times" pitchFamily="18" charset="0"/>
              </a:rPr>
              <a:t> as follows:1. Remove cuttings from </a:t>
            </a:r>
            <a:r>
              <a:rPr lang="en-US" dirty="0" err="1" smtClean="0">
                <a:latin typeface="Times" pitchFamily="18" charset="0"/>
              </a:rPr>
              <a:t>wellDrilling</a:t>
            </a:r>
            <a:r>
              <a:rPr lang="en-US" dirty="0" smtClean="0">
                <a:latin typeface="Times" pitchFamily="18" charset="0"/>
              </a:rPr>
              <a:t> fluid carries the rock excavated by the drill bit up to the surface. Its ability to do so depends on cutting size, shape, and density, and speed of fluid traveling up the well (annular velocity). These considerations are analogous to the ability of a stream to carry sediment; large sand grains in a slow-moving stream settle to the stream bed, while small sand grains in a fast-moving stream are carried along with the water. The mud viscosity is another important property, as cuttings will settle to the bottom of the well if the viscosity is too </a:t>
            </a:r>
            <a:r>
              <a:rPr lang="en-US" dirty="0" err="1" smtClean="0">
                <a:latin typeface="Times" pitchFamily="18" charset="0"/>
              </a:rPr>
              <a:t>low.Other</a:t>
            </a:r>
            <a:r>
              <a:rPr lang="en-US" dirty="0" smtClean="0">
                <a:latin typeface="Times" pitchFamily="18" charset="0"/>
              </a:rPr>
              <a:t> properties </a:t>
            </a:r>
            <a:r>
              <a:rPr lang="en-US" dirty="0" err="1" smtClean="0">
                <a:latin typeface="Times" pitchFamily="18" charset="0"/>
              </a:rPr>
              <a:t>include:･Most</a:t>
            </a:r>
            <a:r>
              <a:rPr lang="en-US" dirty="0" smtClean="0">
                <a:latin typeface="Times" pitchFamily="18" charset="0"/>
              </a:rPr>
              <a:t> drilling </a:t>
            </a:r>
            <a:r>
              <a:rPr lang="en-US" dirty="0" err="1" smtClean="0">
                <a:latin typeface="Times" pitchFamily="18" charset="0"/>
              </a:rPr>
              <a:t>muds</a:t>
            </a:r>
            <a:r>
              <a:rPr lang="en-US" dirty="0" smtClean="0">
                <a:latin typeface="Times" pitchFamily="18" charset="0"/>
              </a:rPr>
              <a:t> are </a:t>
            </a:r>
            <a:r>
              <a:rPr lang="en-US" dirty="0" err="1" smtClean="0">
                <a:latin typeface="Times" pitchFamily="18" charset="0"/>
              </a:rPr>
              <a:t>thixotropic</a:t>
            </a:r>
            <a:r>
              <a:rPr lang="en-US" dirty="0" smtClean="0">
                <a:latin typeface="Times" pitchFamily="18" charset="0"/>
              </a:rPr>
              <a:t> (i.e. they gel under static condition). This characteristic keeps the cuttings suspended when the mud is not moving during, for example, </a:t>
            </a:r>
            <a:r>
              <a:rPr lang="en-US" dirty="0" err="1" smtClean="0">
                <a:latin typeface="Times" pitchFamily="18" charset="0"/>
              </a:rPr>
              <a:t>maintenance.･Fluids</a:t>
            </a:r>
            <a:r>
              <a:rPr lang="en-US" dirty="0" smtClean="0">
                <a:latin typeface="Times" pitchFamily="18" charset="0"/>
              </a:rPr>
              <a:t> that have shear thinning and elevated viscosities are efficient for hole </a:t>
            </a:r>
            <a:r>
              <a:rPr lang="en-US" dirty="0" err="1" smtClean="0">
                <a:latin typeface="Times" pitchFamily="18" charset="0"/>
              </a:rPr>
              <a:t>cleaning.･Higher</a:t>
            </a:r>
            <a:r>
              <a:rPr lang="en-US" dirty="0" smtClean="0">
                <a:latin typeface="Times" pitchFamily="18" charset="0"/>
              </a:rPr>
              <a:t> annular velocity improves cutting transport. Transport velocity = annular velocity ﾐ slip </a:t>
            </a:r>
            <a:r>
              <a:rPr lang="en-US" dirty="0" err="1" smtClean="0">
                <a:latin typeface="Times" pitchFamily="18" charset="0"/>
              </a:rPr>
              <a:t>velocity･High</a:t>
            </a:r>
            <a:r>
              <a:rPr lang="en-US" dirty="0" smtClean="0">
                <a:latin typeface="Times" pitchFamily="18" charset="0"/>
              </a:rPr>
              <a:t> density fluids may clean hole adequately even with lower annular velocities (by increasing the buoyancy force acting on cuttings). But may have a negative impact if mud weight is in excess of that needed to balance the pressure of surrounding rock (formation pressure), so mud weight is not usually increased for hole cleaning </a:t>
            </a:r>
            <a:r>
              <a:rPr lang="en-US" dirty="0" err="1" smtClean="0">
                <a:latin typeface="Times" pitchFamily="18" charset="0"/>
              </a:rPr>
              <a:t>purposes.･Higher</a:t>
            </a:r>
            <a:r>
              <a:rPr lang="en-US" dirty="0" smtClean="0">
                <a:latin typeface="Times" pitchFamily="18" charset="0"/>
              </a:rPr>
              <a:t> rotary drill-string speeds introduce a circular component to annular flow path. This helical flow around the drill-string causes drill cuttings near the wall, where poor hole cleaning conditions occur, to move into higher transport regions of the annulus. Increased rotation are the best methods in high angle and horizontal beds.2. Suspend and release </a:t>
            </a:r>
            <a:r>
              <a:rPr lang="en-US" dirty="0" err="1" smtClean="0">
                <a:latin typeface="Times" pitchFamily="18" charset="0"/>
              </a:rPr>
              <a:t>cuttings･must</a:t>
            </a:r>
            <a:r>
              <a:rPr lang="en-US" dirty="0" smtClean="0">
                <a:latin typeface="Times" pitchFamily="18" charset="0"/>
              </a:rPr>
              <a:t> suspend drill cuttings, weight materials and additives under a wide range of </a:t>
            </a:r>
            <a:r>
              <a:rPr lang="en-US" dirty="0" err="1" smtClean="0">
                <a:latin typeface="Times" pitchFamily="18" charset="0"/>
              </a:rPr>
              <a:t>conditions.･drill</a:t>
            </a:r>
            <a:r>
              <a:rPr lang="en-US" dirty="0" smtClean="0">
                <a:latin typeface="Times" pitchFamily="18" charset="0"/>
              </a:rPr>
              <a:t> cuttings that settle can causes bridges and fill, which can cause stuck-pipe and lost </a:t>
            </a:r>
            <a:r>
              <a:rPr lang="en-US" dirty="0" err="1" smtClean="0">
                <a:latin typeface="Times" pitchFamily="18" charset="0"/>
              </a:rPr>
              <a:t>circulation.･weight</a:t>
            </a:r>
            <a:r>
              <a:rPr lang="en-US" dirty="0" smtClean="0">
                <a:latin typeface="Times" pitchFamily="18" charset="0"/>
              </a:rPr>
              <a:t> material that settles is referred to as sag, this causes a wide variation in the density of well fluid. More frequently occurs in high angle and hot </a:t>
            </a:r>
            <a:r>
              <a:rPr lang="en-US" dirty="0" err="1" smtClean="0">
                <a:latin typeface="Times" pitchFamily="18" charset="0"/>
              </a:rPr>
              <a:t>wells.･high</a:t>
            </a:r>
            <a:r>
              <a:rPr lang="en-US" dirty="0" smtClean="0">
                <a:latin typeface="Times" pitchFamily="18" charset="0"/>
              </a:rPr>
              <a:t> concentrations of drill solids are detrimental </a:t>
            </a:r>
            <a:r>
              <a:rPr lang="en-US" dirty="0" err="1" smtClean="0">
                <a:latin typeface="Times" pitchFamily="18" charset="0"/>
              </a:rPr>
              <a:t>to;･drilling</a:t>
            </a:r>
            <a:r>
              <a:rPr lang="en-US" dirty="0" smtClean="0">
                <a:latin typeface="Times" pitchFamily="18" charset="0"/>
              </a:rPr>
              <a:t> efficiency (it causes increased mud weight &amp; viscosity which in turn increases maintenance costs and increased dilution)･Rate of Penetration (ROP) (increases horsepower required to circulate)･mud properties that suspended must balanced with properties in cutting removal by solid control </a:t>
            </a:r>
            <a:r>
              <a:rPr lang="en-US" dirty="0" err="1" smtClean="0">
                <a:latin typeface="Times" pitchFamily="18" charset="0"/>
              </a:rPr>
              <a:t>equipment.･for</a:t>
            </a:r>
            <a:r>
              <a:rPr lang="en-US" dirty="0" smtClean="0">
                <a:latin typeface="Times" pitchFamily="18" charset="0"/>
              </a:rPr>
              <a:t> effective solids controls, drill solids must be removed from mud on the 1st circulation from the well. If re-circulated, cuttings break into smaller pieces and are more difficult to </a:t>
            </a:r>
            <a:r>
              <a:rPr lang="en-US" dirty="0" err="1" smtClean="0">
                <a:latin typeface="Times" pitchFamily="18" charset="0"/>
              </a:rPr>
              <a:t>remove.･conduct</a:t>
            </a:r>
            <a:r>
              <a:rPr lang="en-US" dirty="0" smtClean="0">
                <a:latin typeface="Times" pitchFamily="18" charset="0"/>
              </a:rPr>
              <a:t> a test to compare the sand content of mud at flow line and suction pit (to determine whether cuttings are being removed).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8AD8D55-0C5E-45F3-B78B-C6E7406A1C73}" type="slidenum">
              <a:rPr lang="en-US"/>
              <a:pPr/>
              <a:t>51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z="1200" b="1" kern="1200" dirty="0" smtClean="0">
                <a:solidFill>
                  <a:schemeClr val="tx1"/>
                </a:solidFill>
                <a:latin typeface="Times" pitchFamily="-109" charset="0"/>
                <a:ea typeface="ＭＳ Ｐゴシック" pitchFamily="-109" charset="-128"/>
                <a:cs typeface="+mn-cs"/>
              </a:rPr>
              <a:t>Drilling </a:t>
            </a:r>
            <a:r>
              <a:rPr lang="en-US" sz="1200" b="1" kern="1200" dirty="0" err="1" smtClean="0">
                <a:solidFill>
                  <a:schemeClr val="tx1"/>
                </a:solidFill>
                <a:latin typeface="Times" pitchFamily="-109" charset="0"/>
                <a:ea typeface="ＭＳ Ｐゴシック" pitchFamily="-109" charset="-128"/>
                <a:cs typeface="+mn-cs"/>
              </a:rPr>
              <a:t>Muds</a:t>
            </a:r>
            <a:endParaRPr lang="en-US" sz="1200" kern="1200" dirty="0" smtClean="0">
              <a:solidFill>
                <a:schemeClr val="tx1"/>
              </a:solidFill>
              <a:latin typeface="Times" pitchFamily="-109" charset="0"/>
              <a:ea typeface="ＭＳ Ｐゴシック" pitchFamily="-109" charset="-128"/>
              <a:cs typeface="+mn-cs"/>
            </a:endParaRPr>
          </a:p>
          <a:p>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mud.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is the most commonly used drilling fluid additive and consists of finely ground sodium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clay. When mixed with water, the resulting slurry has a viscosity greater than water, possesses the ability to suspend relatively coarse and heavy particles, and tends to form a thin, very low permeability cake on the walls of the borehole. Because of these attributes,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drilling mud is superior to water as a drilling fluid for many applications.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for drilling is generally available in a standard grade which complies with the American Petroleum Institute (API) Specification 13A (American Petroleum Institute 1983). A high yield grade, which contains organic polymers, generally produces approximately the same viscosity as the standard grade with one-half the amount of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It should be noted, however, that the standard grade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might contain peptizing agents and organic additives. For environmental drilling where additives are unacceptable, pure sodium </a:t>
            </a:r>
            <a:r>
              <a:rPr lang="en-US" sz="1200" kern="1200" dirty="0" err="1" smtClean="0">
                <a:solidFill>
                  <a:schemeClr val="tx1"/>
                </a:solidFill>
                <a:latin typeface="Times" pitchFamily="-109" charset="0"/>
                <a:ea typeface="ＭＳ Ｐゴシック" pitchFamily="-109" charset="-128"/>
                <a:cs typeface="+mn-cs"/>
              </a:rPr>
              <a:t>bentonite</a:t>
            </a:r>
            <a:r>
              <a:rPr lang="en-US" sz="1200" kern="1200" dirty="0" smtClean="0">
                <a:solidFill>
                  <a:schemeClr val="tx1"/>
                </a:solidFill>
                <a:latin typeface="Times" pitchFamily="-109" charset="0"/>
                <a:ea typeface="ＭＳ Ｐゴシック" pitchFamily="-109" charset="-128"/>
                <a:cs typeface="+mn-cs"/>
              </a:rPr>
              <a:t> is available from several suppliers.</a:t>
            </a:r>
          </a:p>
          <a:p>
            <a:r>
              <a:rPr lang="en-US" sz="1200" kern="1200" dirty="0" smtClean="0">
                <a:solidFill>
                  <a:schemeClr val="tx1"/>
                </a:solidFill>
                <a:latin typeface="Times" pitchFamily="-109" charset="0"/>
                <a:ea typeface="ＭＳ Ｐゴシック" pitchFamily="-109" charset="-128"/>
                <a:cs typeface="+mn-cs"/>
              </a:rPr>
              <a:t>The main functions of a Drilling Fluid/Mud can be summarized as follows:</a:t>
            </a:r>
          </a:p>
          <a:p>
            <a:r>
              <a:rPr lang="en-US" sz="1200" kern="1200" dirty="0" smtClean="0">
                <a:solidFill>
                  <a:schemeClr val="tx1"/>
                </a:solidFill>
                <a:latin typeface="Times" pitchFamily="-109" charset="0"/>
                <a:ea typeface="ＭＳ Ｐゴシック" pitchFamily="-109" charset="-128"/>
                <a:cs typeface="+mn-cs"/>
              </a:rPr>
              <a:t>1. Remove cuttings from well. Drilling fluid carries the rock excavated by the drill bit up to the surface. Its ability to do so depends on cutting size, shape, and density, and speed of fluid traveling up the well (annular velocity). These considerations are analogous to the ability of a stream to carry sediment; large sand grains in a slow-moving stream settle to the streambed, while small sand grains in a fast-moving stream are carried along with the water. The mud viscosity is another important property, as cuttings will settle to the bottom of the well if the viscosity is too low. </a:t>
            </a:r>
          </a:p>
          <a:p>
            <a:r>
              <a:rPr lang="en-US" sz="1200" kern="1200" dirty="0" smtClean="0">
                <a:solidFill>
                  <a:schemeClr val="tx1"/>
                </a:solidFill>
                <a:latin typeface="Times" pitchFamily="-109" charset="0"/>
                <a:ea typeface="ＭＳ Ｐゴシック" pitchFamily="-109" charset="-128"/>
                <a:cs typeface="+mn-cs"/>
              </a:rPr>
              <a:t>Most drilling </a:t>
            </a:r>
            <a:r>
              <a:rPr lang="en-US" sz="1200" kern="1200" dirty="0" err="1" smtClean="0">
                <a:solidFill>
                  <a:schemeClr val="tx1"/>
                </a:solidFill>
                <a:latin typeface="Times" pitchFamily="-109" charset="0"/>
                <a:ea typeface="ＭＳ Ｐゴシック" pitchFamily="-109" charset="-128"/>
                <a:cs typeface="+mn-cs"/>
              </a:rPr>
              <a:t>muds</a:t>
            </a:r>
            <a:r>
              <a:rPr lang="en-US" sz="1200" kern="1200" dirty="0" smtClean="0">
                <a:solidFill>
                  <a:schemeClr val="tx1"/>
                </a:solidFill>
                <a:latin typeface="Times" pitchFamily="-109" charset="0"/>
                <a:ea typeface="ＭＳ Ｐゴシック" pitchFamily="-109" charset="-128"/>
                <a:cs typeface="+mn-cs"/>
              </a:rPr>
              <a:t> are </a:t>
            </a:r>
            <a:r>
              <a:rPr lang="en-US" sz="1200" kern="1200" dirty="0" err="1" smtClean="0">
                <a:solidFill>
                  <a:schemeClr val="tx1"/>
                </a:solidFill>
                <a:latin typeface="Times" pitchFamily="-109" charset="0"/>
                <a:ea typeface="ＭＳ Ｐゴシック" pitchFamily="-109" charset="-128"/>
                <a:cs typeface="+mn-cs"/>
              </a:rPr>
              <a:t>thixotropic</a:t>
            </a:r>
            <a:r>
              <a:rPr lang="en-US" sz="1200" kern="1200" dirty="0" smtClean="0">
                <a:solidFill>
                  <a:schemeClr val="tx1"/>
                </a:solidFill>
                <a:latin typeface="Times" pitchFamily="-109" charset="0"/>
                <a:ea typeface="ＭＳ Ｐゴシック" pitchFamily="-109" charset="-128"/>
                <a:cs typeface="+mn-cs"/>
              </a:rPr>
              <a:t> (i.e. they gel under static condition). This characteristic keeps the cuttings suspended when the mud is not moving during, for example, maintenance. Fluids that have shear thinning and elevated viscosities are efficient for hole cleaning. Higher annular velocity improves cutting transport. Transport velocity = annular velocity </a:t>
            </a:r>
            <a:r>
              <a:rPr lang="en-US" sz="1200" kern="1200" dirty="0" err="1" smtClean="0">
                <a:solidFill>
                  <a:schemeClr val="tx1"/>
                </a:solidFill>
                <a:latin typeface="Times" pitchFamily="-109" charset="0"/>
                <a:ea typeface="ＭＳ Ｐゴシック" pitchFamily="-109" charset="-128"/>
                <a:cs typeface="+mn-cs"/>
              </a:rPr>
              <a:t>x</a:t>
            </a:r>
            <a:r>
              <a:rPr lang="en-US" sz="1200" kern="1200" dirty="0" smtClean="0">
                <a:solidFill>
                  <a:schemeClr val="tx1"/>
                </a:solidFill>
                <a:latin typeface="Times" pitchFamily="-109" charset="0"/>
                <a:ea typeface="ＭＳ Ｐゴシック" pitchFamily="-109" charset="-128"/>
                <a:cs typeface="+mn-cs"/>
              </a:rPr>
              <a:t> slip velocity.  High-density fluids may clean the hole adequately even with lower annular velocities (by increasing the buoyancy force acting on cuttings). But they  may have a negative impact if mud weight is in excess of that needed to balance the pressure of surrounding rock (formation pressure), so mud weight is not usually increased for hole cleaning purposes. Higher rotary drill-string speeds introduce a circular component to annular flow path. This helical flow around the drill-string causes drill cuttings near the wall, where poor hole cleaning conditions occur, to move into higher transport regions of the annulus. Increased rotation is the best method in high angle and horizontal beds.</a:t>
            </a:r>
          </a:p>
          <a:p>
            <a:r>
              <a:rPr lang="en-US" sz="1200" kern="1200" dirty="0" smtClean="0">
                <a:solidFill>
                  <a:schemeClr val="tx1"/>
                </a:solidFill>
                <a:latin typeface="Times" pitchFamily="-109" charset="0"/>
                <a:ea typeface="ＭＳ Ｐゴシック" pitchFamily="-109" charset="-128"/>
                <a:cs typeface="+mn-cs"/>
              </a:rPr>
              <a:t>2. Suspend and release: </a:t>
            </a:r>
            <a:r>
              <a:rPr lang="en-US" sz="1200" kern="1200" dirty="0" err="1" smtClean="0">
                <a:solidFill>
                  <a:schemeClr val="tx1"/>
                </a:solidFill>
                <a:latin typeface="Times" pitchFamily="-109" charset="0"/>
                <a:ea typeface="ＭＳ Ｐゴシック" pitchFamily="-109" charset="-128"/>
                <a:cs typeface="+mn-cs"/>
              </a:rPr>
              <a:t>Muds</a:t>
            </a:r>
            <a:r>
              <a:rPr lang="en-US" sz="1200" kern="1200" dirty="0" smtClean="0">
                <a:solidFill>
                  <a:schemeClr val="tx1"/>
                </a:solidFill>
                <a:latin typeface="Times" pitchFamily="-109" charset="0"/>
                <a:ea typeface="ＭＳ Ｐゴシック" pitchFamily="-109" charset="-128"/>
                <a:cs typeface="+mn-cs"/>
              </a:rPr>
              <a:t> must suspend drill cuttings, weight materials and additives under a wide range of conditions. Drill cuttings that settle can causes bridges and fill, which can cause stuck-pipe and lost circulation. Weight material that settles is referred to as sag, which causes a wide variation in the density of well fluid. More frequently sag occurs in high angle and hot wells. High concentrations of drill solids are detrimental to drilling efficiency (it causes increased mud weight &amp; viscosity which in turn increases maintenance costs and increased dilution) Rate of Penetration (ROP): (increases horsepower required to circulate) mud properties that suspended must balanced with properties in cutting removal by solid control equipment. For effective solids controls, drill solids must be removed from mud on the 1st circulation from the well. If re-circulated, cuttings break into smaller pieces and are more difficult to remove. Conduct a test to compare the sand content of mud at flow line and suction pit (to determine whether cuttings are being removed).</a:t>
            </a:r>
          </a:p>
          <a:p>
            <a:pPr eaLnBrk="1" hangingPunct="1"/>
            <a:endParaRPr lang="en-US" dirty="0" smtClean="0">
              <a:latin typeface="Times"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1F79B43-8A44-45EE-B681-0E3BDDC858C1}" type="slidenum">
              <a:rPr lang="en-US"/>
              <a:pPr/>
              <a:t>52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C81408C-33D4-449C-9F11-089F5C39026A}" type="slidenum">
              <a:rPr lang="en-US"/>
              <a:pPr/>
              <a:t>53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z="1200" kern="1200" dirty="0" smtClean="0">
                <a:solidFill>
                  <a:schemeClr val="tx1"/>
                </a:solidFill>
                <a:latin typeface="Times" pitchFamily="-109" charset="0"/>
                <a:ea typeface="ＭＳ Ｐゴシック" pitchFamily="-109" charset="-128"/>
                <a:cs typeface="+mn-cs"/>
              </a:rPr>
              <a:t>3.12 FOAMS</a:t>
            </a:r>
          </a:p>
          <a:p>
            <a:r>
              <a:rPr lang="en-US" sz="1200" kern="1200" dirty="0" smtClean="0">
                <a:solidFill>
                  <a:schemeClr val="tx1"/>
                </a:solidFill>
                <a:latin typeface="Times" pitchFamily="-109" charset="0"/>
                <a:ea typeface="ＭＳ Ｐゴシック" pitchFamily="-109" charset="-128"/>
                <a:cs typeface="+mn-cs"/>
              </a:rPr>
              <a:t>A foam is defined as a coarse dispersion of a gas in a liquid, where the volume fraction of gas is greater than that of the liquid. Solid foams (for example foam rubber or polystyrene foam) are also possible, but here we focus on more common liquid foams. These are always formed by mixtures of liquids (usually containing a soap or surfactant) and never by a pure liquid. The volume fraction of gas is not too high, the bubbles in the foam are spherical, but at higher gas volume fractions the domains are deformed into polyhedral cells, separated by thin films of liquid (Fig. 3.12). Typically the gas bubbles are between 0.1 and 3 mm in diameter. Foams are not thermodynamically stable due to their large interfacial area and thus surface free energy. However, some foams, particularly those formed by addition of small amounts of foaming agents such as soaps or surfactants, can be </a:t>
            </a:r>
            <a:r>
              <a:rPr lang="en-US" sz="1200" kern="1200" dirty="0" err="1" smtClean="0">
                <a:solidFill>
                  <a:schemeClr val="tx1"/>
                </a:solidFill>
                <a:latin typeface="Times" pitchFamily="-109" charset="0"/>
                <a:ea typeface="ＭＳ Ｐゴシック" pitchFamily="-109" charset="-128"/>
                <a:cs typeface="+mn-cs"/>
              </a:rPr>
              <a:t>metastable</a:t>
            </a:r>
            <a:r>
              <a:rPr lang="en-US" sz="1200" kern="1200" dirty="0" smtClean="0">
                <a:solidFill>
                  <a:schemeClr val="tx1"/>
                </a:solidFill>
                <a:latin typeface="Times" pitchFamily="-109" charset="0"/>
                <a:ea typeface="ＭＳ Ｐゴシック" pitchFamily="-109" charset="-128"/>
                <a:cs typeface="+mn-cs"/>
              </a:rPr>
              <a:t>. These foaming agents act to a certain extent to retard drainage of liquid from the foam and to prevent its rupture.</a:t>
            </a:r>
          </a:p>
          <a:p>
            <a:r>
              <a:rPr lang="en-US" sz="1200" kern="1200" dirty="0" smtClean="0">
                <a:solidFill>
                  <a:schemeClr val="tx1"/>
                </a:solidFill>
                <a:latin typeface="Times" pitchFamily="-109" charset="0"/>
                <a:ea typeface="ＭＳ Ｐゴシック" pitchFamily="-109" charset="-128"/>
                <a:cs typeface="+mn-cs"/>
              </a:rPr>
              <a:t>Foams formed by other liquids such as alcohols or short chain fatty acids are unstable, and the foam collapses rapidly. Foams formed by surfactants or soaps are not indefinitely stable because of two main effects. The first is drainage of liquid due to gravity, which leads to thinning of the liquid film. The second is rupture, which results from random disturbances (mechanical, thermo, evaporation, impurities). A foam that initially contains bubbles can develop into a foam containing polyhedral cells as a result of drainage, or the latter can develop rapidly from liquids of low viscosity if the volume fraction of gas is high. </a:t>
            </a:r>
          </a:p>
          <a:p>
            <a:r>
              <a:rPr lang="en-US" sz="1200" kern="1200" dirty="0" smtClean="0">
                <a:solidFill>
                  <a:schemeClr val="tx1"/>
                </a:solidFill>
                <a:latin typeface="Times" pitchFamily="-109" charset="0"/>
                <a:ea typeface="ＭＳ Ｐゴシック" pitchFamily="-109" charset="-128"/>
                <a:cs typeface="+mn-cs"/>
              </a:rPr>
              <a:t> </a:t>
            </a:r>
          </a:p>
          <a:p>
            <a:r>
              <a:rPr lang="en-US" sz="1200" kern="1200" dirty="0" smtClean="0">
                <a:solidFill>
                  <a:schemeClr val="tx1"/>
                </a:solidFill>
                <a:latin typeface="Times" pitchFamily="-109" charset="0"/>
                <a:ea typeface="ＭＳ Ｐゴシック" pitchFamily="-109" charset="-128"/>
                <a:cs typeface="+mn-cs"/>
              </a:rPr>
              <a:t>The development of a form structure is a dynamic process involving several stages. Initially drainage of liquid occurs throughout the liquid film, leading to a polyhedral cellular structure. </a:t>
            </a:r>
            <a:r>
              <a:rPr lang="en-US" sz="1200" b="1" kern="1200" dirty="0" smtClean="0">
                <a:solidFill>
                  <a:schemeClr val="tx1"/>
                </a:solidFill>
                <a:latin typeface="Times" pitchFamily="-109" charset="0"/>
                <a:ea typeface="ＭＳ Ｐゴシック" pitchFamily="-109" charset="-128"/>
                <a:cs typeface="+mn-cs"/>
              </a:rPr>
              <a:t>The vertices of the </a:t>
            </a:r>
            <a:r>
              <a:rPr lang="en-US" sz="1200" b="1" kern="1200" dirty="0" err="1" smtClean="0">
                <a:solidFill>
                  <a:schemeClr val="tx1"/>
                </a:solidFill>
                <a:latin typeface="Times" pitchFamily="-109" charset="0"/>
                <a:ea typeface="ＭＳ Ｐゴシック" pitchFamily="-109" charset="-128"/>
                <a:cs typeface="+mn-cs"/>
              </a:rPr>
              <a:t>polyhedra</a:t>
            </a:r>
            <a:r>
              <a:rPr lang="en-US" sz="1200" b="1" kern="1200" dirty="0" smtClean="0">
                <a:solidFill>
                  <a:schemeClr val="tx1"/>
                </a:solidFill>
                <a:latin typeface="Times" pitchFamily="-109" charset="0"/>
                <a:ea typeface="ＭＳ Ｐゴシック" pitchFamily="-109" charset="-128"/>
                <a:cs typeface="+mn-cs"/>
              </a:rPr>
              <a:t> are called plateau borders. Due to the curvature of the liquid film in this region, the liquid pressure is lower than in the surrounding channels because the gas pressure is uniform and the liquid interface area is larger where it is more curved</a:t>
            </a:r>
            <a:r>
              <a:rPr lang="en-US" sz="1200" kern="1200" dirty="0" smtClean="0">
                <a:solidFill>
                  <a:schemeClr val="tx1"/>
                </a:solidFill>
                <a:latin typeface="Times" pitchFamily="-109" charset="0"/>
                <a:ea typeface="ＭＳ Ｐゴシック" pitchFamily="-109" charset="-128"/>
                <a:cs typeface="+mn-cs"/>
              </a:rPr>
              <a:t> (Fig. 3.13). This pressure drop leads to liquid flow at the plateau borders, and if the resulting forces overwhelm the surface tension supporting the liquid channels the film will rupture and the foam will collapse.  Alliteratively, if there is a balance of forces the film may achieve a pseudo-equilibrium thickness. Addition of too much surfactant can cause the foam to collapse, since the interfacial tension can become too low.  Foams can also be destabilized by creaming, i.e. the tendency for regions of high gas content to rise to the top of the foam, leaving denser regions close to the bulk liquid.  Another important effect is the selective growth of large bubbles at the expense of small ones, a process is termed Ostwald ripening.</a:t>
            </a:r>
          </a:p>
          <a:p>
            <a:r>
              <a:rPr lang="en-US" sz="1200" kern="1200" dirty="0" smtClean="0">
                <a:solidFill>
                  <a:schemeClr val="tx1"/>
                </a:solidFill>
                <a:latin typeface="Times" pitchFamily="-109" charset="0"/>
                <a:ea typeface="ＭＳ Ｐゴシック" pitchFamily="-109" charset="-128"/>
                <a:cs typeface="+mn-cs"/>
              </a:rPr>
              <a:t> </a:t>
            </a:r>
          </a:p>
          <a:p>
            <a:r>
              <a:rPr lang="en-US" sz="1200" kern="1200" dirty="0" smtClean="0">
                <a:solidFill>
                  <a:schemeClr val="tx1"/>
                </a:solidFill>
                <a:latin typeface="Times" pitchFamily="-109" charset="0"/>
                <a:ea typeface="ＭＳ Ｐゴシック" pitchFamily="-109" charset="-128"/>
                <a:cs typeface="+mn-cs"/>
              </a:rPr>
              <a:t>In foams formed by liquids containing surfactants the molecules tend to form lamellae parallel to the liquid film surface, at which there is an excess of surfactant. When draining occurs in such films, the Gibbs and </a:t>
            </a:r>
            <a:r>
              <a:rPr lang="en-US" sz="1200" kern="1200" dirty="0" err="1" smtClean="0">
                <a:solidFill>
                  <a:schemeClr val="tx1"/>
                </a:solidFill>
                <a:latin typeface="Times" pitchFamily="-109" charset="0"/>
                <a:ea typeface="ＭＳ Ｐゴシック" pitchFamily="-109" charset="-128"/>
                <a:cs typeface="+mn-cs"/>
              </a:rPr>
              <a:t>Marangoni</a:t>
            </a:r>
            <a:r>
              <a:rPr lang="en-US" sz="1200" kern="1200" dirty="0" smtClean="0">
                <a:solidFill>
                  <a:schemeClr val="tx1"/>
                </a:solidFill>
                <a:latin typeface="Times" pitchFamily="-109" charset="0"/>
                <a:ea typeface="ＭＳ Ｐゴシック" pitchFamily="-109" charset="-128"/>
                <a:cs typeface="+mn-cs"/>
              </a:rPr>
              <a:t> effects tend to oppose the destabilizing influence. If a film is subject to strong thinning forces, the surface area will increase and so the surface excess concentration of surfactant will decrease, which leads to an increase in surface tension. This increase in surface tension is termed the Gibbs effect and tends to oppose thinning. A related effect results from the difference in the static surface tension in the draining film and the dynamic surface tension. Surfactant molecules tend to flow into the region of temporarily reduced surface excess in order to restore the original surface tension (usually lower), which is termed the </a:t>
            </a:r>
            <a:r>
              <a:rPr lang="en-US" sz="1200" kern="1200" dirty="0" err="1" smtClean="0">
                <a:solidFill>
                  <a:schemeClr val="tx1"/>
                </a:solidFill>
                <a:latin typeface="Times" pitchFamily="-109" charset="0"/>
                <a:ea typeface="ＭＳ Ｐゴシック" pitchFamily="-109" charset="-128"/>
                <a:cs typeface="+mn-cs"/>
              </a:rPr>
              <a:t>Marangoni</a:t>
            </a:r>
            <a:r>
              <a:rPr lang="en-US" sz="1200" kern="1200" dirty="0" smtClean="0">
                <a:solidFill>
                  <a:schemeClr val="tx1"/>
                </a:solidFill>
                <a:latin typeface="Times" pitchFamily="-109" charset="0"/>
                <a:ea typeface="ＭＳ Ｐゴシック" pitchFamily="-109" charset="-128"/>
                <a:cs typeface="+mn-cs"/>
              </a:rPr>
              <a:t> effect. The opposite effect occurs if the surface area of the film is decreased. Whenever there is a change of surface area and thus surface excess, the resultant diffusion of surfactant molecules takes a finite time and there is a transient difference in surface tension. Other processes have been suggested to accompany the Gibbs-</a:t>
            </a:r>
            <a:r>
              <a:rPr lang="en-US" sz="1200" kern="1200" dirty="0" err="1" smtClean="0">
                <a:solidFill>
                  <a:schemeClr val="tx1"/>
                </a:solidFill>
                <a:latin typeface="Times" pitchFamily="-109" charset="0"/>
                <a:ea typeface="ＭＳ Ｐゴシック" pitchFamily="-109" charset="-128"/>
                <a:cs typeface="+mn-cs"/>
              </a:rPr>
              <a:t>Marangoni</a:t>
            </a:r>
            <a:r>
              <a:rPr lang="en-US" sz="1200" kern="1200" dirty="0" smtClean="0">
                <a:solidFill>
                  <a:schemeClr val="tx1"/>
                </a:solidFill>
                <a:latin typeface="Times" pitchFamily="-109" charset="0"/>
                <a:ea typeface="ＭＳ Ｐゴシック" pitchFamily="-109" charset="-128"/>
                <a:cs typeface="+mn-cs"/>
              </a:rPr>
              <a:t> effect, in particular it has been proposed that diffusing surfactant molecules at the liquid surface drag underlying liquid along with them, thus opposing the thinning process. The Gibbs-</a:t>
            </a:r>
            <a:r>
              <a:rPr lang="en-US" sz="1200" kern="1200" dirty="0" err="1" smtClean="0">
                <a:solidFill>
                  <a:schemeClr val="tx1"/>
                </a:solidFill>
                <a:latin typeface="Times" pitchFamily="-109" charset="0"/>
                <a:ea typeface="ＭＳ Ｐゴシック" pitchFamily="-109" charset="-128"/>
                <a:cs typeface="+mn-cs"/>
              </a:rPr>
              <a:t>Marangoni</a:t>
            </a:r>
            <a:r>
              <a:rPr lang="en-US" sz="1200" kern="1200" dirty="0" smtClean="0">
                <a:solidFill>
                  <a:schemeClr val="tx1"/>
                </a:solidFill>
                <a:latin typeface="Times" pitchFamily="-109" charset="0"/>
                <a:ea typeface="ＭＳ Ｐゴシック" pitchFamily="-109" charset="-128"/>
                <a:cs typeface="+mn-cs"/>
              </a:rPr>
              <a:t> effect results from the surface excess of surfactant and so does not occur in pure liquids.</a:t>
            </a:r>
          </a:p>
          <a:p>
            <a:endParaRPr lang="en-US" sz="1200" kern="1200" dirty="0" smtClean="0">
              <a:solidFill>
                <a:schemeClr val="tx1"/>
              </a:solidFill>
              <a:latin typeface="Times" pitchFamily="-109" charset="0"/>
              <a:ea typeface="ＭＳ Ｐゴシック" pitchFamily="-109" charset="-128"/>
              <a:cs typeface="+mn-cs"/>
            </a:endParaRPr>
          </a:p>
          <a:p>
            <a:endParaRPr lang="en-US" sz="1200" kern="1200" dirty="0" smtClean="0">
              <a:solidFill>
                <a:schemeClr val="tx1"/>
              </a:solidFill>
              <a:latin typeface="Times" pitchFamily="-109" charset="0"/>
              <a:ea typeface="ＭＳ Ｐゴシック" pitchFamily="-109" charset="-128"/>
              <a:cs typeface="+mn-cs"/>
            </a:endParaRPr>
          </a:p>
          <a:p>
            <a:endParaRPr lang="en-US" sz="1200" kern="1200" dirty="0" smtClean="0">
              <a:solidFill>
                <a:schemeClr val="tx1"/>
              </a:solidFill>
              <a:latin typeface="Times" pitchFamily="-109" charset="0"/>
              <a:ea typeface="ＭＳ Ｐゴシック" pitchFamily="-109" charset="-128"/>
              <a:cs typeface="+mn-cs"/>
            </a:endParaRPr>
          </a:p>
          <a:p>
            <a:r>
              <a:rPr lang="en-US" sz="1200" kern="1200" baseline="0" dirty="0" smtClean="0">
                <a:solidFill>
                  <a:schemeClr val="tx1"/>
                </a:solidFill>
                <a:latin typeface="Times" pitchFamily="-109" charset="0"/>
                <a:ea typeface="ＭＳ Ｐゴシック" pitchFamily="-109" charset="-128"/>
                <a:cs typeface="+mn-cs"/>
              </a:rPr>
              <a:t>A special effect is capillary flow to the vertex </a:t>
            </a:r>
            <a:r>
              <a:rPr lang="en-US" sz="1200" kern="1200" baseline="0" dirty="0" err="1" smtClean="0">
                <a:solidFill>
                  <a:schemeClr val="tx1"/>
                </a:solidFill>
                <a:latin typeface="Times" pitchFamily="-109" charset="0"/>
                <a:ea typeface="ＭＳ Ｐゴシック" pitchFamily="-109" charset="-128"/>
                <a:cs typeface="+mn-cs"/>
              </a:rPr>
              <a:t>pont</a:t>
            </a:r>
            <a:r>
              <a:rPr lang="en-US" sz="1200" kern="1200" baseline="0" dirty="0" smtClean="0">
                <a:solidFill>
                  <a:schemeClr val="tx1"/>
                </a:solidFill>
                <a:latin typeface="Times" pitchFamily="-109" charset="0"/>
                <a:ea typeface="ＭＳ Ｐゴシック" pitchFamily="-109" charset="-128"/>
                <a:cs typeface="+mn-cs"/>
              </a:rPr>
              <a:t> (Plateau borders).</a:t>
            </a:r>
          </a:p>
          <a:p>
            <a:r>
              <a:rPr lang="en-US" sz="1200" kern="1200" baseline="0" dirty="0" smtClean="0">
                <a:solidFill>
                  <a:schemeClr val="tx1"/>
                </a:solidFill>
                <a:latin typeface="Times" pitchFamily="-109" charset="0"/>
                <a:ea typeface="ＭＳ Ｐゴシック" pitchFamily="-109" charset="-128"/>
                <a:cs typeface="+mn-cs"/>
              </a:rPr>
              <a:t>The Laplace pressure is low, because of the negative curvature, hence</a:t>
            </a:r>
          </a:p>
          <a:p>
            <a:r>
              <a:rPr lang="en-US" sz="1200" kern="1200" baseline="0" dirty="0" smtClean="0">
                <a:solidFill>
                  <a:schemeClr val="tx1"/>
                </a:solidFill>
                <a:latin typeface="Times" pitchFamily="-109" charset="0"/>
                <a:ea typeface="ＭＳ Ｐゴシック" pitchFamily="-109" charset="-128"/>
                <a:cs typeface="+mn-cs"/>
              </a:rPr>
              <a:t>water will flow to these points, until they become unstable. If you add</a:t>
            </a:r>
          </a:p>
          <a:p>
            <a:r>
              <a:rPr lang="en-US" sz="1200" kern="1200" baseline="0" dirty="0" smtClean="0">
                <a:solidFill>
                  <a:schemeClr val="tx1"/>
                </a:solidFill>
                <a:latin typeface="Times" pitchFamily="-109" charset="0"/>
                <a:ea typeface="ＭＳ Ｐゴシック" pitchFamily="-109" charset="-128"/>
                <a:cs typeface="+mn-cs"/>
              </a:rPr>
              <a:t>e.g. glycerol to a soap solution, the viscosity increases, and the drainage</a:t>
            </a:r>
          </a:p>
          <a:p>
            <a:r>
              <a:rPr lang="en-US" sz="1200" kern="1200" baseline="0" smtClean="0">
                <a:solidFill>
                  <a:schemeClr val="tx1"/>
                </a:solidFill>
                <a:latin typeface="Times" pitchFamily="-109" charset="0"/>
                <a:ea typeface="ＭＳ Ｐゴシック" pitchFamily="-109" charset="-128"/>
                <a:cs typeface="+mn-cs"/>
              </a:rPr>
              <a:t>of the foam is slowed down: it takes a longer time before the foam collapses.</a:t>
            </a:r>
            <a:endParaRPr lang="en-US" sz="1200" kern="1200" smtClean="0">
              <a:solidFill>
                <a:schemeClr val="tx1"/>
              </a:solidFill>
              <a:latin typeface="Times" pitchFamily="-109" charset="0"/>
              <a:ea typeface="ＭＳ Ｐゴシック" pitchFamily="-109" charset="-128"/>
              <a:cs typeface="+mn-cs"/>
            </a:endParaRPr>
          </a:p>
          <a:p>
            <a:pPr eaLnBrk="1" hangingPunct="1"/>
            <a:endParaRPr lang="en-U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9BFE5D-66A6-4028-BADC-E9047C131315}" type="slidenum">
              <a:rPr lang="en-US"/>
              <a:pPr/>
              <a:t>5</a:t>
            </a:fld>
            <a:endParaRPr lang="en-US"/>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pitchFamily="18" charset="0"/>
              </a:rPr>
              <a:t>IR Contribution is</a:t>
            </a:r>
            <a:r>
              <a:rPr lang="en-US" baseline="0" dirty="0" smtClean="0">
                <a:latin typeface="Times" pitchFamily="18" charset="0"/>
              </a:rPr>
              <a:t> important, which is different for water and </a:t>
            </a:r>
            <a:r>
              <a:rPr lang="en-US" baseline="0" dirty="0" err="1" smtClean="0">
                <a:latin typeface="Times" pitchFamily="18" charset="0"/>
              </a:rPr>
              <a:t>dodecane</a:t>
            </a:r>
            <a:endParaRPr lang="en-US" dirty="0" smtClean="0">
              <a:latin typeface="Times"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7780118-0594-4486-8567-459AA3935B8A}" type="slidenum">
              <a:rPr lang="en-US"/>
              <a:pPr/>
              <a:t>56</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90AE9E0-714F-478A-A25A-616AA8154D45}" type="slidenum">
              <a:rPr lang="en-US"/>
              <a:pPr/>
              <a:t>57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a:spcBef>
                <a:spcPct val="50000"/>
              </a:spcBef>
            </a:pPr>
            <a:r>
              <a:rPr lang="en-US" dirty="0" smtClean="0"/>
              <a:t>HLB (1 - 20)</a:t>
            </a:r>
          </a:p>
          <a:p>
            <a:pPr>
              <a:spcBef>
                <a:spcPct val="50000"/>
              </a:spcBef>
            </a:pPr>
            <a:r>
              <a:rPr lang="en-US" dirty="0" smtClean="0"/>
              <a:t>3 - 6  W/O  more </a:t>
            </a:r>
            <a:r>
              <a:rPr lang="en-US" dirty="0" err="1" smtClean="0"/>
              <a:t>lipophilic</a:t>
            </a:r>
            <a:r>
              <a:rPr lang="en-US" dirty="0" smtClean="0"/>
              <a:t> (fat loving)   Anti Foaming Agents</a:t>
            </a:r>
          </a:p>
          <a:p>
            <a:pPr marL="0" marR="0" indent="0" algn="l" defTabSz="914400" rtl="0" eaLnBrk="0" fontAlgn="base" latinLnBrk="0" hangingPunct="0">
              <a:lnSpc>
                <a:spcPct val="100000"/>
              </a:lnSpc>
              <a:spcBef>
                <a:spcPct val="50000"/>
              </a:spcBef>
              <a:spcAft>
                <a:spcPct val="0"/>
              </a:spcAft>
              <a:buClrTx/>
              <a:buSzTx/>
              <a:buFontTx/>
              <a:buNone/>
              <a:tabLst/>
              <a:defRPr/>
            </a:pPr>
            <a:r>
              <a:rPr lang="en-US" dirty="0" smtClean="0"/>
              <a:t>8 - 19 O/W  more hydrophilic (water loving)</a:t>
            </a:r>
          </a:p>
          <a:p>
            <a:pPr marL="0" marR="0" indent="0" algn="l" defTabSz="914400" rtl="0" eaLnBrk="0" fontAlgn="base" latinLnBrk="0" hangingPunct="0">
              <a:lnSpc>
                <a:spcPct val="10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50000"/>
              </a:spcBef>
              <a:spcAft>
                <a:spcPct val="0"/>
              </a:spcAft>
              <a:buClrTx/>
              <a:buSzTx/>
              <a:buFontTx/>
              <a:buNone/>
              <a:tabLst/>
              <a:defRPr/>
            </a:pPr>
            <a:endParaRPr lang="en-US" dirty="0" smtClean="0"/>
          </a:p>
          <a:p>
            <a:pPr>
              <a:lnSpc>
                <a:spcPct val="90000"/>
              </a:lnSpc>
            </a:pPr>
            <a:r>
              <a:rPr lang="en-US" dirty="0" smtClean="0"/>
              <a:t>Use water soluble surfactant for oil-in-water emulsions.</a:t>
            </a:r>
          </a:p>
          <a:p>
            <a:pPr>
              <a:lnSpc>
                <a:spcPct val="90000"/>
              </a:lnSpc>
            </a:pPr>
            <a:r>
              <a:rPr lang="en-US" dirty="0" smtClean="0"/>
              <a:t>Use oil soluble surfactants for water-in-oil emulsions.</a:t>
            </a:r>
          </a:p>
          <a:p>
            <a:pPr marL="0" marR="0" indent="0" algn="l" defTabSz="914400" rtl="0" eaLnBrk="0" fontAlgn="base" latinLnBrk="0" hangingPunct="0">
              <a:lnSpc>
                <a:spcPct val="100000"/>
              </a:lnSpc>
              <a:spcBef>
                <a:spcPct val="50000"/>
              </a:spcBef>
              <a:spcAft>
                <a:spcPct val="0"/>
              </a:spcAft>
              <a:buClrTx/>
              <a:buSzTx/>
              <a:buFontTx/>
              <a:buNone/>
              <a:tabLst/>
              <a:defRPr/>
            </a:pPr>
            <a:endParaRPr lang="en-US" dirty="0" smtClean="0"/>
          </a:p>
          <a:p>
            <a:pPr>
              <a:spcBef>
                <a:spcPct val="50000"/>
              </a:spcBef>
            </a:pPr>
            <a:endParaRPr lang="en-US" dirty="0" smtClean="0"/>
          </a:p>
          <a:p>
            <a:pPr eaLnBrk="1" hangingPunct="1"/>
            <a:endParaRPr lang="en-US" dirty="0" smtClean="0">
              <a:latin typeface="Times"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FFEA98AC-99A0-41E4-8A4B-F9F4FFC648F9}" type="slidenum">
              <a:rPr lang="en-US"/>
              <a:pPr/>
              <a:t>58</a:t>
            </a:fld>
            <a:endParaRPr lang="en-US"/>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ADEA7E3B-71A3-4BA6-BC9C-870C3C25B037}" type="slidenum">
              <a:rPr lang="en-US"/>
              <a:pPr/>
              <a:t>59</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1ABB7F1-DAF2-4103-A259-33FFB5D33C5B}" type="slidenum">
              <a:rPr lang="en-US"/>
              <a:pPr/>
              <a:t>60</a:t>
            </a:fld>
            <a:endParaRPr lang="en-US"/>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B8AAA16-20D2-4B35-BD42-66A61137208B}" type="slidenum">
              <a:rPr lang="en-US"/>
              <a:pPr/>
              <a:t>61</a:t>
            </a:fld>
            <a:endParaRPr lang="en-US"/>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FB978B0-6947-413A-A39D-D39B472B2666}" type="slidenum">
              <a:rPr lang="en-US"/>
              <a:pPr/>
              <a:t>62</a:t>
            </a:fld>
            <a:endParaRPr lang="en-US"/>
          </a:p>
        </p:txBody>
      </p:sp>
      <p:sp>
        <p:nvSpPr>
          <p:cNvPr id="166915" name="Rectangle 2"/>
          <p:cNvSpPr>
            <a:spLocks noGrp="1" noRot="1" noChangeAspect="1" noChangeArrowheads="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24328F9-C864-4F07-A261-77FA01649C59}" type="slidenum">
              <a:rPr lang="en-US"/>
              <a:pPr/>
              <a:t>63</a:t>
            </a:fld>
            <a:endParaRPr lang="en-US"/>
          </a:p>
        </p:txBody>
      </p:sp>
      <p:sp>
        <p:nvSpPr>
          <p:cNvPr id="168963" name="Rectangle 2"/>
          <p:cNvSpPr>
            <a:spLocks noGrp="1" noRot="1" noChangeAspect="1" noChangeArrowheads="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EB446041-EDA4-462D-B246-37F19A64B281}" type="slidenum">
              <a:rPr lang="en-US"/>
              <a:pPr/>
              <a:t>64</a:t>
            </a:fld>
            <a:endParaRPr lang="en-US"/>
          </a:p>
        </p:txBody>
      </p:sp>
      <p:sp>
        <p:nvSpPr>
          <p:cNvPr id="171011" name="Rectangle 2"/>
          <p:cNvSpPr>
            <a:spLocks noGrp="1" noRot="1" noChangeAspect="1" noChangeArrowheads="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6535702-E863-4EA5-93F5-6D23768CC512}" type="slidenum">
              <a:rPr lang="en-US"/>
              <a:pPr/>
              <a:t>65</a:t>
            </a:fld>
            <a:endParaRPr lang="en-US"/>
          </a:p>
        </p:txBody>
      </p:sp>
      <p:sp>
        <p:nvSpPr>
          <p:cNvPr id="173059" name="Rectangle 2"/>
          <p:cNvSpPr>
            <a:spLocks noGrp="1" noRot="1" noChangeAspect="1" noChangeArrowheads="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5090158-B0AE-4B8B-A2C7-D2F454654DE7}" type="slidenum">
              <a:rPr lang="en-US"/>
              <a:pPr/>
              <a:t>6</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E1D8842C-8F04-4086-9B28-2C5C8F8863D9}" type="slidenum">
              <a:rPr lang="en-US"/>
              <a:pPr/>
              <a:t>66</a:t>
            </a:fld>
            <a:endParaRPr lang="en-US"/>
          </a:p>
        </p:txBody>
      </p:sp>
      <p:sp>
        <p:nvSpPr>
          <p:cNvPr id="175107" name="Rectangle 2"/>
          <p:cNvSpPr>
            <a:spLocks noGrp="1" noRot="1" noChangeAspect="1" noChangeArrowheads="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8AA4EA46-6250-4D3B-8578-AA9D031B1BB2}" type="slidenum">
              <a:rPr lang="en-US"/>
              <a:pPr/>
              <a:t>67</a:t>
            </a:fld>
            <a:endParaRPr lang="en-US"/>
          </a:p>
        </p:txBody>
      </p:sp>
      <p:sp>
        <p:nvSpPr>
          <p:cNvPr id="177155" name="Rectangle 2"/>
          <p:cNvSpPr>
            <a:spLocks noGrp="1" noRot="1" noChangeAspect="1" noChangeArrowheads="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70DE73C5-D21A-486C-BC02-636F1CC0E939}" type="slidenum">
              <a:rPr lang="en-US"/>
              <a:pPr/>
              <a:t>68</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1C252756-C2FC-4800-9739-0D2E906F174E}" type="slidenum">
              <a:rPr lang="en-US"/>
              <a:pPr/>
              <a:t>69</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1D1D584-AE86-428E-968D-BA2313EB5EA3}" type="slidenum">
              <a:rPr lang="en-US"/>
              <a:pPr/>
              <a:t>70</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F95DC11C-2A29-4ABF-AF42-130DCB502E79}" type="slidenum">
              <a:rPr lang="en-US"/>
              <a:pPr/>
              <a:t>71</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18EEE0D5-D1D6-4EE3-A4E9-33E437840BB0}" type="slidenum">
              <a:rPr lang="en-US"/>
              <a:pPr/>
              <a:t>72</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404D134-E286-43D7-92C9-267800747D2F}" type="slidenum">
              <a:rPr lang="en-US"/>
              <a:pPr/>
              <a:t>73</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7E7C34A-F220-4B83-86D2-60099D136E64}" type="slidenum">
              <a:rPr lang="en-US"/>
              <a:pPr/>
              <a:t>74</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7CB5F991-D0DD-4BEA-91F6-5B21536E2E53}" type="slidenum">
              <a:rPr lang="en-US"/>
              <a:pPr/>
              <a:t>75</a:t>
            </a:fld>
            <a:endParaRPr lang="en-US"/>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EDF9BE6-5BF9-4C5D-A87A-636DC4F222E8}" type="slidenum">
              <a:rPr lang="en-US"/>
              <a:pPr/>
              <a:t>7</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27B3F8AF-E207-40E5-96BD-B0897C7A5094}" type="slidenum">
              <a:rPr lang="en-US"/>
              <a:pPr/>
              <a:t>76</a:t>
            </a:fld>
            <a:endParaRPr lang="en-US"/>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EC14A01-09F7-4EB9-A959-BA246C586015}" type="slidenum">
              <a:rPr lang="en-US"/>
              <a:pPr/>
              <a:t>77</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955D6FB-B655-4AC3-B055-0F686F616FF7}" type="slidenum">
              <a:rPr lang="en-US"/>
              <a:pPr/>
              <a:t>78</a:t>
            </a:fld>
            <a:endParaRPr lang="en-US"/>
          </a:p>
        </p:txBody>
      </p:sp>
      <p:sp>
        <p:nvSpPr>
          <p:cNvPr id="57347" name="Rectangle 2"/>
          <p:cNvSpPr>
            <a:spLocks noGrp="1" noRot="1" noChangeAspect="1" noChangeArrowheads="1"/>
          </p:cNvSpPr>
          <p:nvPr>
            <p:ph type="sldImg"/>
          </p:nvPr>
        </p:nvSpPr>
        <p:spPr>
          <a:xfrm>
            <a:off x="1127125" y="711200"/>
            <a:ext cx="4605338" cy="3454400"/>
          </a:xfrm>
          <a:solidFill>
            <a:srgbClr val="FFFFFF"/>
          </a:solidFill>
          <a:ln/>
        </p:spPr>
      </p:sp>
      <p:sp>
        <p:nvSpPr>
          <p:cNvPr id="57348" name="Rectangle 3"/>
          <p:cNvSpPr>
            <a:spLocks noGrp="1" noChangeArrowheads="1"/>
          </p:cNvSpPr>
          <p:nvPr>
            <p:ph type="body" idx="1"/>
          </p:nvPr>
        </p:nvSpPr>
        <p:spPr>
          <a:xfrm>
            <a:off x="914400" y="4368800"/>
            <a:ext cx="5029200" cy="4064000"/>
          </a:xfrm>
          <a:solidFill>
            <a:srgbClr val="FFFFFF"/>
          </a:solidFill>
          <a:ln>
            <a:solidFill>
              <a:srgbClr val="000000"/>
            </a:solidFill>
          </a:ln>
        </p:spPr>
        <p:txBody>
          <a:bodyPr/>
          <a:lstStyle/>
          <a:p>
            <a:pPr eaLnBrk="1" hangingPunct="1"/>
            <a:r>
              <a:rPr lang="en-US" smtClean="0">
                <a:latin typeface="Times" pitchFamily="18" charset="0"/>
              </a:rPr>
              <a:t>Micro-electrophoresis provides the common methodology for determining zeta potentials, particularly in colloidal systems.  The motion of the particles in an electric field is tracked and timed to yield the particle velocity.  The quantity resulting from such an experiment in the electrophoretic mobility, as shown.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A5CF6ED-8CC8-4190-ACF8-282C8617A7AD}" type="slidenum">
              <a:rPr lang="en-US"/>
              <a:pPr/>
              <a:t>79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94F9657-C539-4681-A906-EA0273FBC537}" type="slidenum">
              <a:rPr lang="en-US"/>
              <a:pPr/>
              <a:t>80</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6482AEE-EF56-466F-845D-A996F4C7197C}" type="slidenum">
              <a:rPr lang="en-US"/>
              <a:pPr/>
              <a:t>81</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E9F0D95-2A8E-47F3-9A34-132C04ADF50E}" type="slidenum">
              <a:rPr lang="en-US"/>
              <a:pPr/>
              <a:t>83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E9BF670-5E02-4FA3-A03B-8F1C95426E69}" type="slidenum">
              <a:rPr lang="en-US"/>
              <a:pPr/>
              <a:t>84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3111E8A-32D2-496E-9F1A-C07E0CE00FC8}" type="slidenum">
              <a:rPr lang="en-US"/>
              <a:pPr/>
              <a:t>85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7B5B040-4337-4EDB-8E29-563152BD39C0}" type="slidenum">
              <a:rPr lang="en-US"/>
              <a:pPr/>
              <a:t>86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FC367CE-9151-408A-9876-789B7F92FA3E}" type="slidenum">
              <a:rPr lang="en-US"/>
              <a:pPr/>
              <a:t>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640E8AB-AEDC-4407-B8B0-0E6AF18FBCDB}" type="slidenum">
              <a:rPr lang="en-US"/>
              <a:pPr/>
              <a:t>87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F627F8D-890B-4CF0-A86C-D64EB012BBE6}" type="slidenum">
              <a:rPr lang="en-US"/>
              <a:pPr/>
              <a:t>9</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304800" y="6245942"/>
            <a:ext cx="1905000" cy="457200"/>
          </a:xfrm>
          <a:prstGeom prst="rect">
            <a:avLst/>
          </a:prstGeom>
          <a:ln/>
        </p:spPr>
        <p:txBody>
          <a:bodyPr/>
          <a:lstStyle>
            <a:lvl1pPr>
              <a:defRPr sz="1400"/>
            </a:lvl1pPr>
          </a:lstStyle>
          <a:p>
            <a:pPr>
              <a:defRPr/>
            </a:pPr>
            <a:fld id="{9D3E63A0-95F5-5843-9153-E41837FCA5D2}" type="datetime1">
              <a:rPr lang="en-US" smtClean="0"/>
              <a:pPr>
                <a:defRPr/>
              </a:pPr>
              <a:t>11/7/10</a:t>
            </a:fld>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xfrm>
            <a:off x="7670800" y="6403975"/>
            <a:ext cx="1181100" cy="355600"/>
          </a:xfrm>
          <a:prstGeom prst="rect">
            <a:avLst/>
          </a:prstGeom>
          <a:ln/>
        </p:spPr>
        <p:txBody>
          <a:bodyPr/>
          <a:lstStyle>
            <a:lvl1pPr>
              <a:defRPr/>
            </a:lvl1pPr>
          </a:lstStyle>
          <a:p>
            <a:pPr>
              <a:defRPr/>
            </a:pPr>
            <a:fld id="{59E2F9D0-8ACD-224D-84A2-442C115F0D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p:cNvPicPr>
            <a:picLocks noChangeAspect="1" noChangeArrowheads="1"/>
          </p:cNvPicPr>
          <p:nvPr/>
        </p:nvPicPr>
        <p:blipFill>
          <a:blip r:embed="rId14"/>
          <a:srcRect/>
          <a:stretch>
            <a:fillRect/>
          </a:stretch>
        </p:blipFill>
        <p:spPr bwMode="auto">
          <a:xfrm>
            <a:off x="0" y="0"/>
            <a:ext cx="1066800" cy="768350"/>
          </a:xfrm>
          <a:prstGeom prst="rect">
            <a:avLst/>
          </a:prstGeom>
          <a:noFill/>
          <a:ln w="9525">
            <a:noFill/>
            <a:miter lim="800000"/>
            <a:headEnd/>
            <a:tailEnd/>
          </a:ln>
        </p:spPr>
      </p:pic>
      <p:sp>
        <p:nvSpPr>
          <p:cNvPr id="1032" name="Line 8"/>
          <p:cNvSpPr>
            <a:spLocks noChangeShapeType="1"/>
          </p:cNvSpPr>
          <p:nvPr/>
        </p:nvSpPr>
        <p:spPr bwMode="auto">
          <a:xfrm>
            <a:off x="1066800" y="685800"/>
            <a:ext cx="7620000" cy="0"/>
          </a:xfrm>
          <a:prstGeom prst="line">
            <a:avLst/>
          </a:prstGeom>
          <a:noFill/>
          <a:ln w="28575">
            <a:solidFill>
              <a:schemeClr val="tx1"/>
            </a:solidFill>
            <a:round/>
            <a:headEnd/>
            <a:tailEnd/>
          </a:ln>
          <a:effectLst/>
        </p:spPr>
        <p:txBody>
          <a:bodyPr wrap="none" anchor="ctr"/>
          <a:lstStyle/>
          <a:p>
            <a:pPr>
              <a:defRPr/>
            </a:pPr>
            <a:endParaRPr lang="en-US">
              <a:latin typeface="Times New Roman" pitchFamily="-109" charset="0"/>
              <a:ea typeface="+mn-ea"/>
            </a:endParaRPr>
          </a:p>
        </p:txBody>
      </p:sp>
      <p:sp>
        <p:nvSpPr>
          <p:cNvPr id="1033" name="Text Box 9"/>
          <p:cNvSpPr txBox="1">
            <a:spLocks noChangeArrowheads="1"/>
          </p:cNvSpPr>
          <p:nvPr/>
        </p:nvSpPr>
        <p:spPr bwMode="auto">
          <a:xfrm>
            <a:off x="152400" y="6477000"/>
            <a:ext cx="361950" cy="274638"/>
          </a:xfrm>
          <a:prstGeom prst="rect">
            <a:avLst/>
          </a:prstGeom>
          <a:noFill/>
          <a:ln w="9525">
            <a:noFill/>
            <a:miter lim="800000"/>
            <a:headEnd/>
            <a:tailEnd/>
          </a:ln>
          <a:effectLst/>
        </p:spPr>
        <p:txBody>
          <a:bodyPr wrap="none">
            <a:spAutoFit/>
          </a:bodyPr>
          <a:lstStyle/>
          <a:p>
            <a:pPr algn="l"/>
            <a:fld id="{DE18CE6A-F85E-4484-B8C7-3FC97E197117}" type="slidenum">
              <a:rPr lang="en-US" sz="1200"/>
              <a:pPr algn="l"/>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rtl="0" eaLnBrk="0" fontAlgn="base" hangingPunct="0">
        <a:spcBef>
          <a:spcPct val="0"/>
        </a:spcBef>
        <a:spcAft>
          <a:spcPct val="0"/>
        </a:spcAft>
        <a:defRPr sz="2800">
          <a:solidFill>
            <a:schemeClr val="tx2"/>
          </a:solidFill>
          <a:latin typeface="+mj-lt"/>
          <a:ea typeface="ＭＳ Ｐゴシック" pitchFamily="-109" charset="-128"/>
          <a:cs typeface="+mj-cs"/>
        </a:defRPr>
      </a:lvl1pPr>
      <a:lvl2pPr algn="ctr" rtl="0" eaLnBrk="0" fontAlgn="base" hangingPunct="0">
        <a:spcBef>
          <a:spcPct val="0"/>
        </a:spcBef>
        <a:spcAft>
          <a:spcPct val="0"/>
        </a:spcAft>
        <a:defRPr sz="2800">
          <a:solidFill>
            <a:schemeClr val="tx2"/>
          </a:solidFill>
          <a:latin typeface="Arial Rounded MT Bold" pitchFamily="-109" charset="0"/>
          <a:ea typeface="ＭＳ Ｐゴシック" pitchFamily="-109" charset="-128"/>
        </a:defRPr>
      </a:lvl2pPr>
      <a:lvl3pPr algn="ctr" rtl="0" eaLnBrk="0" fontAlgn="base" hangingPunct="0">
        <a:spcBef>
          <a:spcPct val="0"/>
        </a:spcBef>
        <a:spcAft>
          <a:spcPct val="0"/>
        </a:spcAft>
        <a:defRPr sz="2800">
          <a:solidFill>
            <a:schemeClr val="tx2"/>
          </a:solidFill>
          <a:latin typeface="Arial Rounded MT Bold" pitchFamily="-109" charset="0"/>
          <a:ea typeface="ＭＳ Ｐゴシック" pitchFamily="-109" charset="-128"/>
        </a:defRPr>
      </a:lvl3pPr>
      <a:lvl4pPr algn="ctr" rtl="0" eaLnBrk="0" fontAlgn="base" hangingPunct="0">
        <a:spcBef>
          <a:spcPct val="0"/>
        </a:spcBef>
        <a:spcAft>
          <a:spcPct val="0"/>
        </a:spcAft>
        <a:defRPr sz="2800">
          <a:solidFill>
            <a:schemeClr val="tx2"/>
          </a:solidFill>
          <a:latin typeface="Arial Rounded MT Bold" pitchFamily="-109" charset="0"/>
          <a:ea typeface="ＭＳ Ｐゴシック" pitchFamily="-109" charset="-128"/>
        </a:defRPr>
      </a:lvl4pPr>
      <a:lvl5pPr algn="ctr" rtl="0" eaLnBrk="0" fontAlgn="base" hangingPunct="0">
        <a:spcBef>
          <a:spcPct val="0"/>
        </a:spcBef>
        <a:spcAft>
          <a:spcPct val="0"/>
        </a:spcAft>
        <a:defRPr sz="2800">
          <a:solidFill>
            <a:schemeClr val="tx2"/>
          </a:solidFill>
          <a:latin typeface="Arial Rounded MT Bold" pitchFamily="-109" charset="0"/>
          <a:ea typeface="ＭＳ Ｐゴシック" pitchFamily="-109" charset="-128"/>
        </a:defRPr>
      </a:lvl5pPr>
      <a:lvl6pPr marL="457200" algn="ctr" rtl="0" fontAlgn="base">
        <a:spcBef>
          <a:spcPct val="0"/>
        </a:spcBef>
        <a:spcAft>
          <a:spcPct val="0"/>
        </a:spcAft>
        <a:defRPr sz="2800">
          <a:solidFill>
            <a:schemeClr val="tx2"/>
          </a:solidFill>
          <a:latin typeface="Arial Rounded MT Bold" pitchFamily="-109" charset="0"/>
        </a:defRPr>
      </a:lvl6pPr>
      <a:lvl7pPr marL="914400" algn="ctr" rtl="0" fontAlgn="base">
        <a:spcBef>
          <a:spcPct val="0"/>
        </a:spcBef>
        <a:spcAft>
          <a:spcPct val="0"/>
        </a:spcAft>
        <a:defRPr sz="2800">
          <a:solidFill>
            <a:schemeClr val="tx2"/>
          </a:solidFill>
          <a:latin typeface="Arial Rounded MT Bold" pitchFamily="-109" charset="0"/>
        </a:defRPr>
      </a:lvl7pPr>
      <a:lvl8pPr marL="1371600" algn="ctr" rtl="0" fontAlgn="base">
        <a:spcBef>
          <a:spcPct val="0"/>
        </a:spcBef>
        <a:spcAft>
          <a:spcPct val="0"/>
        </a:spcAft>
        <a:defRPr sz="2800">
          <a:solidFill>
            <a:schemeClr val="tx2"/>
          </a:solidFill>
          <a:latin typeface="Arial Rounded MT Bold" pitchFamily="-109" charset="0"/>
        </a:defRPr>
      </a:lvl8pPr>
      <a:lvl9pPr marL="1828800" algn="ctr" rtl="0" fontAlgn="base">
        <a:spcBef>
          <a:spcPct val="0"/>
        </a:spcBef>
        <a:spcAft>
          <a:spcPct val="0"/>
        </a:spcAft>
        <a:defRPr sz="2800">
          <a:solidFill>
            <a:schemeClr val="tx2"/>
          </a:solidFill>
          <a:latin typeface="Arial Rounded MT Bold"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20.jpe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11.bin"/><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oleObject" Target="../embeddings/oleObject3.bin"/><Relationship Id="rId7" Type="http://schemas.openxmlformats.org/officeDocument/2006/relationships/oleObject" Target="../embeddings/oleObject4.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1.jpeg"/><Relationship Id="rId5" Type="http://schemas.openxmlformats.org/officeDocument/2006/relationships/oleObject" Target="../embeddings/Microsoft_Equation14.bin"/><Relationship Id="rId6" Type="http://schemas.openxmlformats.org/officeDocument/2006/relationships/image" Target="../media/image32.jpeg"/><Relationship Id="rId7" Type="http://schemas.openxmlformats.org/officeDocument/2006/relationships/oleObject" Target="../embeddings/Microsoft_Equation15.bin"/><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7.jpeg"/><Relationship Id="rId5" Type="http://schemas.openxmlformats.org/officeDocument/2006/relationships/oleObject" Target="../embeddings/Microsoft_Equation16.bin"/><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quation17.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41.pdf"/><Relationship Id="rId5" Type="http://schemas.openxmlformats.org/officeDocument/2006/relationships/image" Target="../media/image42.png"/><Relationship Id="rId6" Type="http://schemas.openxmlformats.org/officeDocument/2006/relationships/image" Target="../media/image43.pdf"/><Relationship Id="rId7" Type="http://schemas.openxmlformats.org/officeDocument/2006/relationships/image" Target="../media/image44.png"/><Relationship Id="rId8" Type="http://schemas.openxmlformats.org/officeDocument/2006/relationships/oleObject" Target="../embeddings/Microsoft_Equation18.bin"/><Relationship Id="rId9" Type="http://schemas.openxmlformats.org/officeDocument/2006/relationships/oleObject" Target="../embeddings/Microsoft_Equation19.bin"/><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52.png"/><Relationship Id="rId5" Type="http://schemas.openxmlformats.org/officeDocument/2006/relationships/oleObject" Target="../embeddings/Microsoft_Equation20.bin"/><Relationship Id="rId6" Type="http://schemas.openxmlformats.org/officeDocument/2006/relationships/oleObject" Target="../embeddings/Microsoft_Equation21.bin"/><Relationship Id="rId7" Type="http://schemas.openxmlformats.org/officeDocument/2006/relationships/oleObject" Target="../embeddings/Microsoft_Equation22.bin"/><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Equation23.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6.bin"/><Relationship Id="rId5" Type="http://schemas.openxmlformats.org/officeDocument/2006/relationships/oleObject" Target="../embeddings/Microsoft_Equation7.bin"/><Relationship Id="rId6" Type="http://schemas.openxmlformats.org/officeDocument/2006/relationships/image" Target="../media/image10.png"/><Relationship Id="rId7" Type="http://schemas.openxmlformats.org/officeDocument/2006/relationships/oleObject" Target="../embeddings/Microsoft_Equation8.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hyperlink" Target="http://web.mac.com/drspam/iWeb/Alaska/Kvichak.html" TargetMode="External"/><Relationship Id="rId4"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image" Target="../media/image75.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oleObject" Target="../embeddings/oleObject5.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7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80.jpeg"/><Relationship Id="rId5" Type="http://schemas.openxmlformats.org/officeDocument/2006/relationships/image" Target="../media/image81.png"/><Relationship Id="rId6" Type="http://schemas.openxmlformats.org/officeDocument/2006/relationships/oleObject" Target="../embeddings/Microsoft_Equation24.bin"/><Relationship Id="rId7" Type="http://schemas.openxmlformats.org/officeDocument/2006/relationships/image" Target="../media/image82.png"/><Relationship Id="rId8" Type="http://schemas.openxmlformats.org/officeDocument/2006/relationships/image" Target="../media/image83.png"/><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png"/><Relationship Id="rId3" Type="http://schemas.openxmlformats.org/officeDocument/2006/relationships/image" Target="../media/image8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jpe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Microsoft_Equation25.bin"/><Relationship Id="rId5" Type="http://schemas.openxmlformats.org/officeDocument/2006/relationships/oleObject" Target="../embeddings/Microsoft_Equation26.bin"/><Relationship Id="rId6" Type="http://schemas.openxmlformats.org/officeDocument/2006/relationships/oleObject" Target="../embeddings/Microsoft_Equation27.bin"/><Relationship Id="rId7" Type="http://schemas.openxmlformats.org/officeDocument/2006/relationships/oleObject" Target="../embeddings/Microsoft_Equation28.bin"/><Relationship Id="rId8" Type="http://schemas.openxmlformats.org/officeDocument/2006/relationships/oleObject" Target="../embeddings/Microsoft_Equation29.bin"/><Relationship Id="rId9" Type="http://schemas.openxmlformats.org/officeDocument/2006/relationships/image" Target="../media/image98.jpeg"/><Relationship Id="rId10" Type="http://schemas.openxmlformats.org/officeDocument/2006/relationships/image" Target="../media/image99.jpe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9.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wmf"/><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3" Type="http://schemas.openxmlformats.org/officeDocument/2006/relationships/image" Target="../media/image106.wmf"/><Relationship Id="rId4" Type="http://schemas.openxmlformats.org/officeDocument/2006/relationships/image" Target="../media/image107.wmf"/><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3" Type="http://schemas.openxmlformats.org/officeDocument/2006/relationships/image" Target="../media/image111.wmf"/><Relationship Id="rId4" Type="http://schemas.openxmlformats.org/officeDocument/2006/relationships/image" Target="../media/image112.wmf"/><Relationship Id="rId5" Type="http://schemas.openxmlformats.org/officeDocument/2006/relationships/image" Target="../media/image113.wmf"/><Relationship Id="rId6" Type="http://schemas.openxmlformats.org/officeDocument/2006/relationships/image" Target="../media/image114.wmf"/><Relationship Id="rId7" Type="http://schemas.openxmlformats.org/officeDocument/2006/relationships/image" Target="../media/image115.wmf"/><Relationship Id="rId8" Type="http://schemas.openxmlformats.org/officeDocument/2006/relationships/image" Target="../media/image116.wmf"/><Relationship Id="rId9" Type="http://schemas.openxmlformats.org/officeDocument/2006/relationships/image" Target="../media/image117.wmf"/><Relationship Id="rId10" Type="http://schemas.openxmlformats.org/officeDocument/2006/relationships/image" Target="../media/image118.wmf"/><Relationship Id="rId11" Type="http://schemas.openxmlformats.org/officeDocument/2006/relationships/image" Target="../media/image119.wmf"/><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Microsoft_Equation30.bin"/><Relationship Id="rId5" Type="http://schemas.openxmlformats.org/officeDocument/2006/relationships/image" Target="../media/image121.w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Microsoft_Equation31.bin"/><Relationship Id="rId5" Type="http://schemas.openxmlformats.org/officeDocument/2006/relationships/image" Target="../media/image121.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Microsoft_Equation32.bin"/><Relationship Id="rId5" Type="http://schemas.openxmlformats.org/officeDocument/2006/relationships/oleObject" Target="../embeddings/Microsoft_Equation33.bin"/><Relationship Id="rId6" Type="http://schemas.openxmlformats.org/officeDocument/2006/relationships/oleObject" Target="../embeddings/Microsoft_Equation34.bin"/><Relationship Id="rId7" Type="http://schemas.openxmlformats.org/officeDocument/2006/relationships/oleObject" Target="../embeddings/Microsoft_Equation35.bin"/><Relationship Id="rId8" Type="http://schemas.openxmlformats.org/officeDocument/2006/relationships/oleObject" Target="../embeddings/Microsoft_Equation36.bin"/><Relationship Id="rId9" Type="http://schemas.openxmlformats.org/officeDocument/2006/relationships/oleObject" Target="../embeddings/Microsoft_Equation37.bin"/><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jpeg"/><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wmf"/><Relationship Id="rId8" Type="http://schemas.openxmlformats.org/officeDocument/2006/relationships/image" Target="../media/image17.png"/><Relationship Id="rId9" Type="http://schemas.openxmlformats.org/officeDocument/2006/relationships/oleObject" Target="../embeddings/Microsoft_Equation1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6.bin"/><Relationship Id="rId5" Type="http://schemas.openxmlformats.org/officeDocument/2006/relationships/oleObject" Target="../embeddings/Microsoft_Equation38.bin"/><Relationship Id="rId6" Type="http://schemas.openxmlformats.org/officeDocument/2006/relationships/oleObject" Target="../embeddings/Microsoft_Equation39.bin"/><Relationship Id="rId7" Type="http://schemas.openxmlformats.org/officeDocument/2006/relationships/oleObject" Target="../embeddings/Microsoft_Equation40.bin"/><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13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37.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image" Target="../media/image142.jpeg"/><Relationship Id="rId5" Type="http://schemas.openxmlformats.org/officeDocument/2006/relationships/oleObject" Target="../embeddings/Microsoft_Equation41.bin"/><Relationship Id="rId6" Type="http://schemas.openxmlformats.org/officeDocument/2006/relationships/oleObject" Target="../embeddings/Microsoft_Equation42.bin"/><Relationship Id="rId7" Type="http://schemas.openxmlformats.org/officeDocument/2006/relationships/oleObject" Target="../embeddings/Microsoft_Equation43.bin"/><Relationship Id="rId8" Type="http://schemas.openxmlformats.org/officeDocument/2006/relationships/oleObject" Target="../embeddings/Microsoft_Equation44.bin"/><Relationship Id="rId9" Type="http://schemas.openxmlformats.org/officeDocument/2006/relationships/image" Target="../media/image143.jpeg"/><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Microsoft_Equation45.bin"/><Relationship Id="rId5" Type="http://schemas.openxmlformats.org/officeDocument/2006/relationships/oleObject" Target="../embeddings/Microsoft_Equation46.bin"/><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Microsoft_Equation47.bin"/><Relationship Id="rId5" Type="http://schemas.openxmlformats.org/officeDocument/2006/relationships/oleObject" Target="../embeddings/Microsoft_Equation48.bin"/><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48.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image" Target="../media/image150.jpeg"/><Relationship Id="rId5" Type="http://schemas.openxmlformats.org/officeDocument/2006/relationships/image" Target="../media/image151.jpeg"/><Relationship Id="rId6" Type="http://schemas.openxmlformats.org/officeDocument/2006/relationships/oleObject" Target="../embeddings/Microsoft_Equation49.bin"/><Relationship Id="rId7" Type="http://schemas.openxmlformats.org/officeDocument/2006/relationships/image" Target="../media/image152.jpeg"/><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3.png"/><Relationship Id="rId4" Type="http://schemas.openxmlformats.org/officeDocument/2006/relationships/image" Target="../media/image154.png"/><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15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15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160.png"/><Relationship Id="rId5" Type="http://schemas.openxmlformats.org/officeDocument/2006/relationships/oleObject" Target="../embeddings/Microsoft_Equation50.bin"/><Relationship Id="rId6" Type="http://schemas.openxmlformats.org/officeDocument/2006/relationships/oleObject" Target="../embeddings/Microsoft_Equation51.bin"/><Relationship Id="rId7" Type="http://schemas.openxmlformats.org/officeDocument/2006/relationships/oleObject" Target="../embeddings/Microsoft_Equation52.bin"/><Relationship Id="rId8" Type="http://schemas.openxmlformats.org/officeDocument/2006/relationships/oleObject" Target="../embeddings/Microsoft_Equation53.bin"/><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16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62.jpeg"/></Relationships>
</file>

<file path=ppt/slides/_rels/slide87.xml.rels><?xml version="1.0" encoding="UTF-8" standalone="yes"?>
<Relationships xmlns="http://schemas.openxmlformats.org/package/2006/relationships"><Relationship Id="rId3" Type="http://schemas.openxmlformats.org/officeDocument/2006/relationships/image" Target="../media/image163.jpeg"/><Relationship Id="rId4" Type="http://schemas.openxmlformats.org/officeDocument/2006/relationships/image" Target="../media/image164.jpeg"/><Relationship Id="rId5" Type="http://schemas.openxmlformats.org/officeDocument/2006/relationships/image" Target="../media/image165.jpe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219200" y="152400"/>
            <a:ext cx="7772400" cy="304800"/>
          </a:xfrm>
        </p:spPr>
        <p:txBody>
          <a:bodyPr/>
          <a:lstStyle/>
          <a:p>
            <a:pPr eaLnBrk="1" hangingPunct="1"/>
            <a:r>
              <a:rPr lang="en-US" dirty="0" smtClean="0"/>
              <a:t>Colloids</a:t>
            </a:r>
          </a:p>
        </p:txBody>
      </p:sp>
      <p:sp>
        <p:nvSpPr>
          <p:cNvPr id="15364" name="Text Box 5"/>
          <p:cNvSpPr txBox="1">
            <a:spLocks noChangeArrowheads="1"/>
          </p:cNvSpPr>
          <p:nvPr/>
        </p:nvSpPr>
        <p:spPr bwMode="auto">
          <a:xfrm>
            <a:off x="746125" y="1189038"/>
            <a:ext cx="6950075" cy="641350"/>
          </a:xfrm>
          <a:prstGeom prst="rect">
            <a:avLst/>
          </a:prstGeom>
          <a:noFill/>
          <a:ln w="9525">
            <a:noFill/>
            <a:miter lim="800000"/>
            <a:headEnd/>
            <a:tailEnd/>
          </a:ln>
        </p:spPr>
        <p:txBody>
          <a:bodyPr>
            <a:spAutoFit/>
          </a:bodyPr>
          <a:lstStyle/>
          <a:p>
            <a:pPr algn="l"/>
            <a:r>
              <a:rPr lang="en-US" dirty="0"/>
              <a:t>A heterogeneous system in which particles of solid or droplets of liquid with dimensions 10 µm or less are dispersed in a medium.</a:t>
            </a:r>
          </a:p>
        </p:txBody>
      </p:sp>
      <p:graphicFrame>
        <p:nvGraphicFramePr>
          <p:cNvPr id="15362" name="Object 2"/>
          <p:cNvGraphicFramePr>
            <a:graphicFrameLocks noChangeAspect="1"/>
          </p:cNvGraphicFramePr>
          <p:nvPr/>
        </p:nvGraphicFramePr>
        <p:xfrm>
          <a:off x="838200" y="2362200"/>
          <a:ext cx="8069263" cy="3300413"/>
        </p:xfrm>
        <a:graphic>
          <a:graphicData uri="http://schemas.openxmlformats.org/presentationml/2006/ole">
            <p:oleObj spid="_x0000_s15362" name="Worksheet" r:id="rId4" imgW="5130800" imgH="2489200" progId="Excel.Sheet.8">
              <p:embed/>
            </p:oleObj>
          </a:graphicData>
        </a:graphic>
      </p:graphicFrame>
      <p:sp>
        <p:nvSpPr>
          <p:cNvPr id="15365" name="Text Box 7"/>
          <p:cNvSpPr txBox="1">
            <a:spLocks noChangeArrowheads="1"/>
          </p:cNvSpPr>
          <p:nvPr/>
        </p:nvSpPr>
        <p:spPr bwMode="auto">
          <a:xfrm>
            <a:off x="1089025" y="6088063"/>
            <a:ext cx="184150" cy="366712"/>
          </a:xfrm>
          <a:prstGeom prst="rect">
            <a:avLst/>
          </a:prstGeom>
          <a:noFill/>
          <a:ln w="9525">
            <a:noFill/>
            <a:miter lim="800000"/>
            <a:headEnd/>
            <a:tailEnd/>
          </a:ln>
        </p:spPr>
        <p:txBody>
          <a:bodyPr>
            <a:spAutoFit/>
          </a:bodyPr>
          <a:lstStyle/>
          <a:p>
            <a:pPr algn="l">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228600" y="1047750"/>
            <a:ext cx="8528050" cy="4362450"/>
          </a:xfrm>
          <a:prstGeom prst="rect">
            <a:avLst/>
          </a:prstGeom>
          <a:noFill/>
          <a:ln w="12700">
            <a:noFill/>
            <a:miter lim="800000"/>
            <a:headEnd type="none" w="sm" len="sm"/>
            <a:tailEnd type="none" w="sm" len="sm"/>
          </a:ln>
        </p:spPr>
        <p:txBody>
          <a:bodyPr>
            <a:spAutoFit/>
          </a:bodyPr>
          <a:lstStyle/>
          <a:p>
            <a:pPr algn="l"/>
            <a:r>
              <a:rPr lang="en-US" sz="2800" dirty="0">
                <a:solidFill>
                  <a:schemeClr val="accent2"/>
                </a:solidFill>
              </a:rPr>
              <a:t>(3)Differential ion </a:t>
            </a:r>
            <a:r>
              <a:rPr lang="en-US" sz="2800" dirty="0" smtClean="0">
                <a:solidFill>
                  <a:schemeClr val="accent2"/>
                </a:solidFill>
              </a:rPr>
              <a:t>solubility: slight </a:t>
            </a:r>
            <a:r>
              <a:rPr lang="en-US" sz="2800" dirty="0">
                <a:solidFill>
                  <a:schemeClr val="accent2"/>
                </a:solidFill>
              </a:rPr>
              <a:t>imbalance in number of lattice </a:t>
            </a:r>
            <a:r>
              <a:rPr lang="en-US" sz="2800" dirty="0" err="1">
                <a:solidFill>
                  <a:schemeClr val="accent2"/>
                </a:solidFill>
              </a:rPr>
              <a:t>cations</a:t>
            </a:r>
            <a:r>
              <a:rPr lang="en-US" sz="2800" dirty="0">
                <a:solidFill>
                  <a:schemeClr val="accent2"/>
                </a:solidFill>
              </a:rPr>
              <a:t> or anions </a:t>
            </a:r>
            <a:r>
              <a:rPr lang="en-US" sz="2800" dirty="0" smtClean="0">
                <a:solidFill>
                  <a:schemeClr val="accent2"/>
                </a:solidFill>
              </a:rPr>
              <a:t>on surface</a:t>
            </a:r>
            <a:r>
              <a:rPr lang="en-US" sz="2800" dirty="0">
                <a:solidFill>
                  <a:schemeClr val="accent2"/>
                </a:solidFill>
              </a:rPr>
              <a:t>, </a:t>
            </a:r>
            <a:r>
              <a:rPr lang="en-US" sz="2800" i="1" dirty="0" err="1">
                <a:solidFill>
                  <a:schemeClr val="accent2"/>
                </a:solidFill>
              </a:rPr>
              <a:t>eg</a:t>
            </a:r>
            <a:r>
              <a:rPr lang="en-US" sz="2800" dirty="0">
                <a:solidFill>
                  <a:schemeClr val="accent2"/>
                </a:solidFill>
              </a:rPr>
              <a:t>. </a:t>
            </a:r>
            <a:r>
              <a:rPr lang="en-US" sz="2800" dirty="0" err="1">
                <a:solidFill>
                  <a:schemeClr val="accent2"/>
                </a:solidFill>
              </a:rPr>
              <a:t>AgI</a:t>
            </a:r>
            <a:r>
              <a:rPr lang="en-US" sz="2800" dirty="0">
                <a:solidFill>
                  <a:schemeClr val="accent2"/>
                </a:solidFill>
              </a:rPr>
              <a:t>, BaSO</a:t>
            </a:r>
            <a:r>
              <a:rPr lang="en-US" sz="2800" baseline="-25000" dirty="0">
                <a:solidFill>
                  <a:schemeClr val="accent2"/>
                </a:solidFill>
              </a:rPr>
              <a:t>4</a:t>
            </a:r>
            <a:r>
              <a:rPr lang="en-US" sz="2800" dirty="0">
                <a:solidFill>
                  <a:schemeClr val="accent2"/>
                </a:solidFill>
              </a:rPr>
              <a:t>, CaF</a:t>
            </a:r>
            <a:r>
              <a:rPr lang="en-US" sz="2800" baseline="-25000" dirty="0">
                <a:solidFill>
                  <a:schemeClr val="accent2"/>
                </a:solidFill>
              </a:rPr>
              <a:t>2</a:t>
            </a:r>
            <a:r>
              <a:rPr lang="en-US" sz="2800" dirty="0">
                <a:solidFill>
                  <a:schemeClr val="accent2"/>
                </a:solidFill>
              </a:rPr>
              <a:t>, </a:t>
            </a:r>
            <a:r>
              <a:rPr lang="en-US" sz="2800" dirty="0" err="1">
                <a:solidFill>
                  <a:schemeClr val="accent2"/>
                </a:solidFill>
              </a:rPr>
              <a:t>NaCl</a:t>
            </a:r>
            <a:r>
              <a:rPr lang="en-US" sz="2800" dirty="0">
                <a:solidFill>
                  <a:schemeClr val="accent2"/>
                </a:solidFill>
              </a:rPr>
              <a:t>, </a:t>
            </a:r>
            <a:r>
              <a:rPr lang="en-US" sz="2800" dirty="0" err="1">
                <a:solidFill>
                  <a:schemeClr val="accent2"/>
                </a:solidFill>
              </a:rPr>
              <a:t>KCl</a:t>
            </a:r>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r>
              <a:rPr lang="en-US" sz="2800" dirty="0">
                <a:solidFill>
                  <a:schemeClr val="accent2"/>
                </a:solidFill>
              </a:rPr>
              <a:t>(4)Substitution of surface ions</a:t>
            </a:r>
          </a:p>
          <a:p>
            <a:pPr algn="l"/>
            <a:r>
              <a:rPr lang="en-US" sz="2800" dirty="0">
                <a:solidFill>
                  <a:schemeClr val="accent2"/>
                </a:solidFill>
              </a:rPr>
              <a:t>   </a:t>
            </a:r>
            <a:r>
              <a:rPr lang="en-US" sz="2800" i="1" dirty="0" err="1">
                <a:solidFill>
                  <a:schemeClr val="accent2"/>
                </a:solidFill>
              </a:rPr>
              <a:t>eg</a:t>
            </a:r>
            <a:r>
              <a:rPr lang="en-US" sz="2800" i="1" dirty="0">
                <a:solidFill>
                  <a:schemeClr val="accent2"/>
                </a:solidFill>
              </a:rPr>
              <a:t>.</a:t>
            </a:r>
            <a:r>
              <a:rPr lang="en-US" sz="2800" dirty="0">
                <a:solidFill>
                  <a:schemeClr val="accent2"/>
                </a:solidFill>
              </a:rPr>
              <a:t> lattice substitution in kaolin</a:t>
            </a:r>
          </a:p>
        </p:txBody>
      </p:sp>
      <p:graphicFrame>
        <p:nvGraphicFramePr>
          <p:cNvPr id="33794" name="Object 2"/>
          <p:cNvGraphicFramePr>
            <a:graphicFrameLocks noChangeAspect="1"/>
          </p:cNvGraphicFramePr>
          <p:nvPr/>
        </p:nvGraphicFramePr>
        <p:xfrm>
          <a:off x="5486400" y="4114800"/>
          <a:ext cx="3200400" cy="1693863"/>
        </p:xfrm>
        <a:graphic>
          <a:graphicData uri="http://schemas.openxmlformats.org/presentationml/2006/ole">
            <p:oleObj spid="_x0000_s33794" name="CS ChemDraw Drawing" r:id="rId4" imgW="7315200" imgH="2717800" progId="">
              <p:embed/>
            </p:oleObj>
          </a:graphicData>
        </a:graphic>
      </p:graphicFrame>
      <p:pic>
        <p:nvPicPr>
          <p:cNvPr id="33796" name="Picture 4" descr="nacl"/>
          <p:cNvPicPr>
            <a:picLocks noChangeAspect="1" noChangeArrowheads="1"/>
          </p:cNvPicPr>
          <p:nvPr/>
        </p:nvPicPr>
        <p:blipFill>
          <a:blip r:embed="rId5"/>
          <a:srcRect/>
          <a:stretch>
            <a:fillRect/>
          </a:stretch>
        </p:blipFill>
        <p:spPr bwMode="auto">
          <a:xfrm>
            <a:off x="1143000" y="2438400"/>
            <a:ext cx="1730375" cy="1489075"/>
          </a:xfrm>
          <a:prstGeom prst="rect">
            <a:avLst/>
          </a:prstGeom>
          <a:noFill/>
          <a:ln w="9525">
            <a:noFill/>
            <a:miter lim="800000"/>
            <a:headEnd/>
            <a:tailEnd/>
          </a:ln>
        </p:spPr>
      </p:pic>
      <p:sp>
        <p:nvSpPr>
          <p:cNvPr id="33797" name="Text Box 5"/>
          <p:cNvSpPr txBox="1">
            <a:spLocks noChangeArrowheads="1"/>
          </p:cNvSpPr>
          <p:nvPr/>
        </p:nvSpPr>
        <p:spPr bwMode="auto">
          <a:xfrm>
            <a:off x="76200" y="168275"/>
            <a:ext cx="184150" cy="579438"/>
          </a:xfrm>
          <a:prstGeom prst="rect">
            <a:avLst/>
          </a:prstGeom>
          <a:noFill/>
          <a:ln w="9525">
            <a:noFill/>
            <a:miter lim="800000"/>
            <a:headEnd/>
            <a:tailEnd/>
          </a:ln>
        </p:spPr>
        <p:txBody>
          <a:bodyPr wrap="none">
            <a:spAutoFit/>
          </a:bodyPr>
          <a:lstStyle/>
          <a:p>
            <a:pPr algn="l"/>
            <a:endParaRPr lang="en-US" sz="3200" b="1">
              <a:solidFill>
                <a:srgbClr val="FF3300"/>
              </a:solidFill>
            </a:endParaRPr>
          </a:p>
        </p:txBody>
      </p:sp>
      <p:sp>
        <p:nvSpPr>
          <p:cNvPr id="33798" name="Rectangle 6"/>
          <p:cNvSpPr>
            <a:spLocks noGrp="1" noChangeArrowheads="1"/>
          </p:cNvSpPr>
          <p:nvPr>
            <p:ph type="title" idx="4294967295"/>
          </p:nvPr>
        </p:nvSpPr>
        <p:spPr/>
        <p:txBody>
          <a:bodyPr/>
          <a:lstStyle/>
          <a:p>
            <a:pPr eaLnBrk="1" hangingPunct="1"/>
            <a:r>
              <a:rPr lang="en-US" dirty="0" smtClean="0"/>
              <a:t>Electrostatic Forces </a:t>
            </a:r>
          </a:p>
        </p:txBody>
      </p:sp>
      <p:sp>
        <p:nvSpPr>
          <p:cNvPr id="33799" name="Freeform 7"/>
          <p:cNvSpPr>
            <a:spLocks/>
          </p:cNvSpPr>
          <p:nvPr/>
        </p:nvSpPr>
        <p:spPr bwMode="auto">
          <a:xfrm>
            <a:off x="6629400" y="5181600"/>
            <a:ext cx="304800" cy="1016000"/>
          </a:xfrm>
          <a:custGeom>
            <a:avLst/>
            <a:gdLst>
              <a:gd name="T0" fmla="*/ 192 w 192"/>
              <a:gd name="T1" fmla="*/ 576 h 640"/>
              <a:gd name="T2" fmla="*/ 144 w 192"/>
              <a:gd name="T3" fmla="*/ 384 h 640"/>
              <a:gd name="T4" fmla="*/ 48 w 192"/>
              <a:gd name="T5" fmla="*/ 576 h 640"/>
              <a:gd name="T6" fmla="*/ 0 w 192"/>
              <a:gd name="T7" fmla="*/ 0 h 640"/>
              <a:gd name="T8" fmla="*/ 0 60000 65536"/>
              <a:gd name="T9" fmla="*/ 0 60000 65536"/>
              <a:gd name="T10" fmla="*/ 0 60000 65536"/>
              <a:gd name="T11" fmla="*/ 0 60000 65536"/>
              <a:gd name="T12" fmla="*/ 0 w 192"/>
              <a:gd name="T13" fmla="*/ 0 h 640"/>
              <a:gd name="T14" fmla="*/ 192 w 192"/>
              <a:gd name="T15" fmla="*/ 640 h 640"/>
            </a:gdLst>
            <a:ahLst/>
            <a:cxnLst>
              <a:cxn ang="T8">
                <a:pos x="T0" y="T1"/>
              </a:cxn>
              <a:cxn ang="T9">
                <a:pos x="T2" y="T3"/>
              </a:cxn>
              <a:cxn ang="T10">
                <a:pos x="T4" y="T5"/>
              </a:cxn>
              <a:cxn ang="T11">
                <a:pos x="T6" y="T7"/>
              </a:cxn>
            </a:cxnLst>
            <a:rect l="T12" t="T13" r="T14" b="T15"/>
            <a:pathLst>
              <a:path w="192" h="640">
                <a:moveTo>
                  <a:pt x="192" y="576"/>
                </a:moveTo>
                <a:cubicBezTo>
                  <a:pt x="180" y="480"/>
                  <a:pt x="168" y="384"/>
                  <a:pt x="144" y="384"/>
                </a:cubicBezTo>
                <a:cubicBezTo>
                  <a:pt x="120" y="384"/>
                  <a:pt x="72" y="640"/>
                  <a:pt x="48" y="576"/>
                </a:cubicBezTo>
                <a:cubicBezTo>
                  <a:pt x="24" y="512"/>
                  <a:pt x="12" y="256"/>
                  <a:pt x="0" y="0"/>
                </a:cubicBezTo>
              </a:path>
            </a:pathLst>
          </a:custGeom>
          <a:noFill/>
          <a:ln w="127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08500" y="152400"/>
            <a:ext cx="203200" cy="650875"/>
          </a:xfrm>
          <a:prstGeom prst="rect">
            <a:avLst/>
          </a:prstGeom>
          <a:noFill/>
          <a:ln w="9525">
            <a:noFill/>
            <a:miter lim="800000"/>
            <a:headEnd/>
            <a:tailEnd/>
          </a:ln>
        </p:spPr>
        <p:txBody>
          <a:bodyPr wrap="none" lIns="101882" tIns="50941" rIns="101882" bIns="50941">
            <a:spAutoFit/>
          </a:bodyPr>
          <a:lstStyle/>
          <a:p>
            <a:pPr defTabSz="1019175"/>
            <a:endParaRPr lang="en-US" sz="3600" b="1">
              <a:solidFill>
                <a:srgbClr val="FF3300"/>
              </a:solidFill>
            </a:endParaRPr>
          </a:p>
        </p:txBody>
      </p:sp>
      <p:sp>
        <p:nvSpPr>
          <p:cNvPr id="35843" name="Text Box 3"/>
          <p:cNvSpPr txBox="1">
            <a:spLocks noChangeArrowheads="1"/>
          </p:cNvSpPr>
          <p:nvPr/>
        </p:nvSpPr>
        <p:spPr bwMode="auto">
          <a:xfrm>
            <a:off x="304800" y="4956175"/>
            <a:ext cx="8472488" cy="946150"/>
          </a:xfrm>
          <a:prstGeom prst="rect">
            <a:avLst/>
          </a:prstGeom>
          <a:noFill/>
          <a:ln w="12700">
            <a:noFill/>
            <a:miter lim="800000"/>
            <a:headEnd type="none" w="sm" len="sm"/>
            <a:tailEnd type="none" w="sm" len="sm"/>
          </a:ln>
        </p:spPr>
        <p:txBody>
          <a:bodyPr>
            <a:spAutoFit/>
          </a:bodyPr>
          <a:lstStyle/>
          <a:p>
            <a:pPr algn="l">
              <a:buClr>
                <a:schemeClr val="accent1"/>
              </a:buClr>
            </a:pPr>
            <a:r>
              <a:rPr lang="en-US" sz="2800" dirty="0">
                <a:solidFill>
                  <a:schemeClr val="accent2"/>
                </a:solidFill>
              </a:rPr>
              <a:t>Helmholtz (100+ years ago) proposed that surface charge is balanced by a layer of oppositely charged </a:t>
            </a:r>
            <a:r>
              <a:rPr lang="en-US" sz="2800" dirty="0" smtClean="0">
                <a:solidFill>
                  <a:schemeClr val="accent2"/>
                </a:solidFill>
              </a:rPr>
              <a:t>ions.</a:t>
            </a:r>
            <a:endParaRPr lang="en-US" sz="2800" dirty="0">
              <a:solidFill>
                <a:schemeClr val="accent2"/>
              </a:solidFill>
            </a:endParaRPr>
          </a:p>
        </p:txBody>
      </p:sp>
      <p:sp>
        <p:nvSpPr>
          <p:cNvPr id="35844" name="Text Box 4"/>
          <p:cNvSpPr txBox="1">
            <a:spLocks noChangeArrowheads="1"/>
          </p:cNvSpPr>
          <p:nvPr/>
        </p:nvSpPr>
        <p:spPr bwMode="auto">
          <a:xfrm>
            <a:off x="2374900" y="3759200"/>
            <a:ext cx="2652713" cy="396875"/>
          </a:xfrm>
          <a:prstGeom prst="rect">
            <a:avLst/>
          </a:prstGeom>
          <a:noFill/>
          <a:ln w="12700">
            <a:noFill/>
            <a:miter lim="800000"/>
            <a:headEnd type="none" w="sm" len="sm"/>
            <a:tailEnd type="none" w="sm" len="sm"/>
          </a:ln>
        </p:spPr>
        <p:txBody>
          <a:bodyPr>
            <a:spAutoFit/>
          </a:bodyPr>
          <a:lstStyle/>
          <a:p>
            <a:r>
              <a:rPr lang="en-US" sz="2000" b="1">
                <a:solidFill>
                  <a:schemeClr val="accent2"/>
                </a:solidFill>
              </a:rPr>
              <a:t>COUNTER IONS</a:t>
            </a:r>
            <a:endParaRPr lang="en-US" sz="2800" b="1">
              <a:solidFill>
                <a:schemeClr val="accent2"/>
              </a:solidFill>
            </a:endParaRPr>
          </a:p>
        </p:txBody>
      </p:sp>
      <p:grpSp>
        <p:nvGrpSpPr>
          <p:cNvPr id="35845" name="Group 5"/>
          <p:cNvGrpSpPr>
            <a:grpSpLocks/>
          </p:cNvGrpSpPr>
          <p:nvPr/>
        </p:nvGrpSpPr>
        <p:grpSpPr bwMode="auto">
          <a:xfrm>
            <a:off x="1747838" y="1400175"/>
            <a:ext cx="838200" cy="2286000"/>
            <a:chOff x="816" y="1680"/>
            <a:chExt cx="528" cy="1440"/>
          </a:xfrm>
        </p:grpSpPr>
        <p:grpSp>
          <p:nvGrpSpPr>
            <p:cNvPr id="35953" name="Group 6"/>
            <p:cNvGrpSpPr>
              <a:grpSpLocks/>
            </p:cNvGrpSpPr>
            <p:nvPr/>
          </p:nvGrpSpPr>
          <p:grpSpPr bwMode="auto">
            <a:xfrm>
              <a:off x="816" y="1680"/>
              <a:ext cx="528" cy="528"/>
              <a:chOff x="1584" y="1680"/>
              <a:chExt cx="528" cy="528"/>
            </a:xfrm>
          </p:grpSpPr>
          <p:sp>
            <p:nvSpPr>
              <p:cNvPr id="35964" name="Oval 7"/>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5965" name="Oval 8"/>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6" name="Oval 9"/>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7" name="Oval 10"/>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8" name="Oval 11"/>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9" name="Oval 12"/>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70" name="Oval 13"/>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71" name="Oval 14"/>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72" name="Oval 15"/>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35954" name="Group 16"/>
            <p:cNvGrpSpPr>
              <a:grpSpLocks/>
            </p:cNvGrpSpPr>
            <p:nvPr/>
          </p:nvGrpSpPr>
          <p:grpSpPr bwMode="auto">
            <a:xfrm>
              <a:off x="816" y="2592"/>
              <a:ext cx="528" cy="528"/>
              <a:chOff x="1584" y="1680"/>
              <a:chExt cx="528" cy="528"/>
            </a:xfrm>
          </p:grpSpPr>
          <p:sp>
            <p:nvSpPr>
              <p:cNvPr id="35955" name="Oval 17"/>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5956" name="Oval 18"/>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57" name="Oval 19"/>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58" name="Oval 20"/>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59" name="Oval 21"/>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0" name="Oval 22"/>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1" name="Oval 23"/>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2" name="Oval 24"/>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63" name="Oval 25"/>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grpSp>
        <p:nvGrpSpPr>
          <p:cNvPr id="35846" name="Group 26"/>
          <p:cNvGrpSpPr>
            <a:grpSpLocks/>
          </p:cNvGrpSpPr>
          <p:nvPr/>
        </p:nvGrpSpPr>
        <p:grpSpPr bwMode="auto">
          <a:xfrm>
            <a:off x="1270000" y="857250"/>
            <a:ext cx="228600" cy="3124200"/>
            <a:chOff x="288" y="528"/>
            <a:chExt cx="144" cy="3360"/>
          </a:xfrm>
        </p:grpSpPr>
        <p:sp>
          <p:nvSpPr>
            <p:cNvPr id="86043" name="Rectangle 27"/>
            <p:cNvSpPr>
              <a:spLocks noChangeArrowheads="1"/>
            </p:cNvSpPr>
            <p:nvPr/>
          </p:nvSpPr>
          <p:spPr bwMode="auto">
            <a:xfrm>
              <a:off x="288" y="528"/>
              <a:ext cx="144" cy="3360"/>
            </a:xfrm>
            <a:prstGeom prst="rect">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p>
              <a:endParaRPr lang="en-US"/>
            </a:p>
          </p:txBody>
        </p:sp>
        <p:sp>
          <p:nvSpPr>
            <p:cNvPr id="35952" name="Line 28"/>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35847" name="Oval 29"/>
          <p:cNvSpPr>
            <a:spLocks noChangeArrowheads="1"/>
          </p:cNvSpPr>
          <p:nvPr/>
        </p:nvSpPr>
        <p:spPr bwMode="auto">
          <a:xfrm>
            <a:off x="1498600" y="20002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48" name="Oval 30"/>
          <p:cNvSpPr>
            <a:spLocks noChangeArrowheads="1"/>
          </p:cNvSpPr>
          <p:nvPr/>
        </p:nvSpPr>
        <p:spPr bwMode="auto">
          <a:xfrm>
            <a:off x="1493838" y="15430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49" name="Oval 31"/>
          <p:cNvSpPr>
            <a:spLocks noChangeArrowheads="1"/>
          </p:cNvSpPr>
          <p:nvPr/>
        </p:nvSpPr>
        <p:spPr bwMode="auto">
          <a:xfrm>
            <a:off x="1498600" y="13144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0" name="Oval 32"/>
          <p:cNvSpPr>
            <a:spLocks noChangeArrowheads="1"/>
          </p:cNvSpPr>
          <p:nvPr/>
        </p:nvSpPr>
        <p:spPr bwMode="auto">
          <a:xfrm>
            <a:off x="1498600" y="10858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1" name="Oval 33"/>
          <p:cNvSpPr>
            <a:spLocks noChangeArrowheads="1"/>
          </p:cNvSpPr>
          <p:nvPr/>
        </p:nvSpPr>
        <p:spPr bwMode="auto">
          <a:xfrm>
            <a:off x="1498600" y="8572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2" name="Oval 34"/>
          <p:cNvSpPr>
            <a:spLocks noChangeArrowheads="1"/>
          </p:cNvSpPr>
          <p:nvPr/>
        </p:nvSpPr>
        <p:spPr bwMode="auto">
          <a:xfrm>
            <a:off x="1498600" y="22288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3" name="Oval 35"/>
          <p:cNvSpPr>
            <a:spLocks noChangeArrowheads="1"/>
          </p:cNvSpPr>
          <p:nvPr/>
        </p:nvSpPr>
        <p:spPr bwMode="auto">
          <a:xfrm>
            <a:off x="1498600" y="33718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4" name="Oval 36"/>
          <p:cNvSpPr>
            <a:spLocks noChangeArrowheads="1"/>
          </p:cNvSpPr>
          <p:nvPr/>
        </p:nvSpPr>
        <p:spPr bwMode="auto">
          <a:xfrm>
            <a:off x="1500188" y="31432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5" name="Oval 37"/>
          <p:cNvSpPr>
            <a:spLocks noChangeArrowheads="1"/>
          </p:cNvSpPr>
          <p:nvPr/>
        </p:nvSpPr>
        <p:spPr bwMode="auto">
          <a:xfrm>
            <a:off x="1498600" y="29146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6" name="Oval 38"/>
          <p:cNvSpPr>
            <a:spLocks noChangeArrowheads="1"/>
          </p:cNvSpPr>
          <p:nvPr/>
        </p:nvSpPr>
        <p:spPr bwMode="auto">
          <a:xfrm>
            <a:off x="1498600" y="26860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7" name="Oval 39"/>
          <p:cNvSpPr>
            <a:spLocks noChangeArrowheads="1"/>
          </p:cNvSpPr>
          <p:nvPr/>
        </p:nvSpPr>
        <p:spPr bwMode="auto">
          <a:xfrm>
            <a:off x="1498600" y="24574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58" name="Oval 40"/>
          <p:cNvSpPr>
            <a:spLocks noChangeArrowheads="1"/>
          </p:cNvSpPr>
          <p:nvPr/>
        </p:nvSpPr>
        <p:spPr bwMode="auto">
          <a:xfrm>
            <a:off x="1498600" y="36004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5859" name="Group 41"/>
          <p:cNvGrpSpPr>
            <a:grpSpLocks/>
          </p:cNvGrpSpPr>
          <p:nvPr/>
        </p:nvGrpSpPr>
        <p:grpSpPr bwMode="auto">
          <a:xfrm>
            <a:off x="3306763" y="2066925"/>
            <a:ext cx="838200" cy="838200"/>
            <a:chOff x="1584" y="1680"/>
            <a:chExt cx="528" cy="528"/>
          </a:xfrm>
        </p:grpSpPr>
        <p:sp>
          <p:nvSpPr>
            <p:cNvPr id="35942" name="Oval 42"/>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5943" name="Oval 43"/>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4" name="Oval 44"/>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5" name="Oval 45"/>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6" name="Oval 46"/>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7" name="Oval 47"/>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8" name="Oval 48"/>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9" name="Oval 49"/>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50" name="Oval 50"/>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5860" name="Oval 51"/>
          <p:cNvSpPr>
            <a:spLocks noChangeArrowheads="1"/>
          </p:cNvSpPr>
          <p:nvPr/>
        </p:nvSpPr>
        <p:spPr bwMode="auto">
          <a:xfrm>
            <a:off x="1498600" y="1771650"/>
            <a:ext cx="228600" cy="22860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61" name="Line 52"/>
          <p:cNvSpPr>
            <a:spLocks noChangeShapeType="1"/>
          </p:cNvSpPr>
          <p:nvPr/>
        </p:nvSpPr>
        <p:spPr bwMode="auto">
          <a:xfrm>
            <a:off x="2168525" y="931863"/>
            <a:ext cx="0" cy="3048000"/>
          </a:xfrm>
          <a:prstGeom prst="line">
            <a:avLst/>
          </a:prstGeom>
          <a:noFill/>
          <a:ln w="19050">
            <a:solidFill>
              <a:schemeClr val="tx1"/>
            </a:solidFill>
            <a:prstDash val="dash"/>
            <a:round/>
            <a:headEnd/>
            <a:tailEnd/>
          </a:ln>
        </p:spPr>
        <p:txBody>
          <a:bodyPr wrap="none" anchor="ctr"/>
          <a:lstStyle/>
          <a:p>
            <a:endParaRPr lang="en-US"/>
          </a:p>
        </p:txBody>
      </p:sp>
      <p:grpSp>
        <p:nvGrpSpPr>
          <p:cNvPr id="35862" name="Group 53"/>
          <p:cNvGrpSpPr>
            <a:grpSpLocks/>
          </p:cNvGrpSpPr>
          <p:nvPr/>
        </p:nvGrpSpPr>
        <p:grpSpPr bwMode="auto">
          <a:xfrm>
            <a:off x="4572000" y="533400"/>
            <a:ext cx="3657600" cy="3508375"/>
            <a:chOff x="3024" y="1534"/>
            <a:chExt cx="2304" cy="2210"/>
          </a:xfrm>
        </p:grpSpPr>
        <p:sp>
          <p:nvSpPr>
            <p:cNvPr id="35878" name="Oval 54"/>
            <p:cNvSpPr>
              <a:spLocks noChangeArrowheads="1"/>
            </p:cNvSpPr>
            <p:nvPr/>
          </p:nvSpPr>
          <p:spPr bwMode="auto">
            <a:xfrm>
              <a:off x="3792" y="1728"/>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5879" name="Oval 55"/>
            <p:cNvSpPr>
              <a:spLocks noChangeArrowheads="1"/>
            </p:cNvSpPr>
            <p:nvPr/>
          </p:nvSpPr>
          <p:spPr bwMode="auto">
            <a:xfrm>
              <a:off x="3696" y="163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0" name="Oval 56"/>
            <p:cNvSpPr>
              <a:spLocks noChangeArrowheads="1"/>
            </p:cNvSpPr>
            <p:nvPr/>
          </p:nvSpPr>
          <p:spPr bwMode="auto">
            <a:xfrm>
              <a:off x="3648" y="177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1" name="Oval 57"/>
            <p:cNvSpPr>
              <a:spLocks noChangeArrowheads="1"/>
            </p:cNvSpPr>
            <p:nvPr/>
          </p:nvSpPr>
          <p:spPr bwMode="auto">
            <a:xfrm>
              <a:off x="3696" y="192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2" name="Oval 58"/>
            <p:cNvSpPr>
              <a:spLocks noChangeArrowheads="1"/>
            </p:cNvSpPr>
            <p:nvPr/>
          </p:nvSpPr>
          <p:spPr bwMode="auto">
            <a:xfrm>
              <a:off x="3840"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3" name="Oval 59"/>
            <p:cNvSpPr>
              <a:spLocks noChangeArrowheads="1"/>
            </p:cNvSpPr>
            <p:nvPr/>
          </p:nvSpPr>
          <p:spPr bwMode="auto">
            <a:xfrm>
              <a:off x="3984" y="192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4" name="Oval 60"/>
            <p:cNvSpPr>
              <a:spLocks noChangeArrowheads="1"/>
            </p:cNvSpPr>
            <p:nvPr/>
          </p:nvSpPr>
          <p:spPr bwMode="auto">
            <a:xfrm>
              <a:off x="4032" y="177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5" name="Oval 61"/>
            <p:cNvSpPr>
              <a:spLocks noChangeArrowheads="1"/>
            </p:cNvSpPr>
            <p:nvPr/>
          </p:nvSpPr>
          <p:spPr bwMode="auto">
            <a:xfrm>
              <a:off x="3984" y="163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6" name="Oval 62"/>
            <p:cNvSpPr>
              <a:spLocks noChangeArrowheads="1"/>
            </p:cNvSpPr>
            <p:nvPr/>
          </p:nvSpPr>
          <p:spPr bwMode="auto">
            <a:xfrm>
              <a:off x="3840" y="158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7" name="Oval 63"/>
            <p:cNvSpPr>
              <a:spLocks noChangeArrowheads="1"/>
            </p:cNvSpPr>
            <p:nvPr/>
          </p:nvSpPr>
          <p:spPr bwMode="auto">
            <a:xfrm>
              <a:off x="4848" y="3216"/>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5888" name="Oval 64"/>
            <p:cNvSpPr>
              <a:spLocks noChangeArrowheads="1"/>
            </p:cNvSpPr>
            <p:nvPr/>
          </p:nvSpPr>
          <p:spPr bwMode="auto">
            <a:xfrm>
              <a:off x="4848" y="355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89" name="Oval 65"/>
            <p:cNvSpPr>
              <a:spLocks noChangeArrowheads="1"/>
            </p:cNvSpPr>
            <p:nvPr/>
          </p:nvSpPr>
          <p:spPr bwMode="auto">
            <a:xfrm>
              <a:off x="4992" y="355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0" name="Oval 66"/>
            <p:cNvSpPr>
              <a:spLocks noChangeArrowheads="1"/>
            </p:cNvSpPr>
            <p:nvPr/>
          </p:nvSpPr>
          <p:spPr bwMode="auto">
            <a:xfrm>
              <a:off x="5136" y="345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1" name="Oval 67"/>
            <p:cNvSpPr>
              <a:spLocks noChangeArrowheads="1"/>
            </p:cNvSpPr>
            <p:nvPr/>
          </p:nvSpPr>
          <p:spPr bwMode="auto">
            <a:xfrm>
              <a:off x="5184" y="33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2" name="Oval 68"/>
            <p:cNvSpPr>
              <a:spLocks noChangeArrowheads="1"/>
            </p:cNvSpPr>
            <p:nvPr/>
          </p:nvSpPr>
          <p:spPr bwMode="auto">
            <a:xfrm>
              <a:off x="5136" y="31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3" name="Oval 69"/>
            <p:cNvSpPr>
              <a:spLocks noChangeArrowheads="1"/>
            </p:cNvSpPr>
            <p:nvPr/>
          </p:nvSpPr>
          <p:spPr bwMode="auto">
            <a:xfrm>
              <a:off x="4992" y="30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4" name="Oval 70"/>
            <p:cNvSpPr>
              <a:spLocks noChangeArrowheads="1"/>
            </p:cNvSpPr>
            <p:nvPr/>
          </p:nvSpPr>
          <p:spPr bwMode="auto">
            <a:xfrm>
              <a:off x="4848" y="30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5" name="Oval 71"/>
            <p:cNvSpPr>
              <a:spLocks noChangeArrowheads="1"/>
            </p:cNvSpPr>
            <p:nvPr/>
          </p:nvSpPr>
          <p:spPr bwMode="auto">
            <a:xfrm>
              <a:off x="4752" y="345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6" name="Oval 72"/>
            <p:cNvSpPr>
              <a:spLocks noChangeArrowheads="1"/>
            </p:cNvSpPr>
            <p:nvPr/>
          </p:nvSpPr>
          <p:spPr bwMode="auto">
            <a:xfrm>
              <a:off x="4704" y="33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7" name="Oval 73"/>
            <p:cNvSpPr>
              <a:spLocks noChangeArrowheads="1"/>
            </p:cNvSpPr>
            <p:nvPr/>
          </p:nvSpPr>
          <p:spPr bwMode="auto">
            <a:xfrm>
              <a:off x="4752" y="31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98" name="Rectangle 74"/>
            <p:cNvSpPr>
              <a:spLocks noChangeArrowheads="1"/>
            </p:cNvSpPr>
            <p:nvPr/>
          </p:nvSpPr>
          <p:spPr bwMode="auto">
            <a:xfrm>
              <a:off x="3870" y="1534"/>
              <a:ext cx="116" cy="288"/>
            </a:xfrm>
            <a:prstGeom prst="rect">
              <a:avLst/>
            </a:prstGeom>
            <a:noFill/>
            <a:ln w="9525">
              <a:noFill/>
              <a:miter lim="800000"/>
              <a:headEnd/>
              <a:tailEnd/>
            </a:ln>
          </p:spPr>
          <p:txBody>
            <a:bodyPr wrap="none">
              <a:spAutoFit/>
            </a:bodyPr>
            <a:lstStyle/>
            <a:p>
              <a:pPr algn="l"/>
              <a:endParaRPr lang="en-US" sz="2400">
                <a:latin typeface="Times" pitchFamily="18" charset="0"/>
              </a:endParaRPr>
            </a:p>
          </p:txBody>
        </p:sp>
        <p:sp>
          <p:nvSpPr>
            <p:cNvPr id="35899" name="Oval 75"/>
            <p:cNvSpPr>
              <a:spLocks noChangeArrowheads="1"/>
            </p:cNvSpPr>
            <p:nvPr/>
          </p:nvSpPr>
          <p:spPr bwMode="auto">
            <a:xfrm>
              <a:off x="4704" y="1920"/>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5900" name="Oval 76"/>
            <p:cNvSpPr>
              <a:spLocks noChangeArrowheads="1"/>
            </p:cNvSpPr>
            <p:nvPr/>
          </p:nvSpPr>
          <p:spPr bwMode="auto">
            <a:xfrm>
              <a:off x="4704" y="225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1" name="Oval 77"/>
            <p:cNvSpPr>
              <a:spLocks noChangeArrowheads="1"/>
            </p:cNvSpPr>
            <p:nvPr/>
          </p:nvSpPr>
          <p:spPr bwMode="auto">
            <a:xfrm>
              <a:off x="4848" y="225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2" name="Oval 78"/>
            <p:cNvSpPr>
              <a:spLocks noChangeArrowheads="1"/>
            </p:cNvSpPr>
            <p:nvPr/>
          </p:nvSpPr>
          <p:spPr bwMode="auto">
            <a:xfrm>
              <a:off x="4992" y="216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3" name="Oval 79"/>
            <p:cNvSpPr>
              <a:spLocks noChangeArrowheads="1"/>
            </p:cNvSpPr>
            <p:nvPr/>
          </p:nvSpPr>
          <p:spPr bwMode="auto">
            <a:xfrm>
              <a:off x="504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4" name="Oval 80"/>
            <p:cNvSpPr>
              <a:spLocks noChangeArrowheads="1"/>
            </p:cNvSpPr>
            <p:nvPr/>
          </p:nvSpPr>
          <p:spPr bwMode="auto">
            <a:xfrm>
              <a:off x="4992"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5" name="Oval 81"/>
            <p:cNvSpPr>
              <a:spLocks noChangeArrowheads="1"/>
            </p:cNvSpPr>
            <p:nvPr/>
          </p:nvSpPr>
          <p:spPr bwMode="auto">
            <a:xfrm>
              <a:off x="4848" y="177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6" name="Oval 82"/>
            <p:cNvSpPr>
              <a:spLocks noChangeArrowheads="1"/>
            </p:cNvSpPr>
            <p:nvPr/>
          </p:nvSpPr>
          <p:spPr bwMode="auto">
            <a:xfrm>
              <a:off x="4704" y="177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7" name="Oval 83"/>
            <p:cNvSpPr>
              <a:spLocks noChangeArrowheads="1"/>
            </p:cNvSpPr>
            <p:nvPr/>
          </p:nvSpPr>
          <p:spPr bwMode="auto">
            <a:xfrm>
              <a:off x="4608" y="216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8" name="Oval 84"/>
            <p:cNvSpPr>
              <a:spLocks noChangeArrowheads="1"/>
            </p:cNvSpPr>
            <p:nvPr/>
          </p:nvSpPr>
          <p:spPr bwMode="auto">
            <a:xfrm>
              <a:off x="456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09" name="Oval 85"/>
            <p:cNvSpPr>
              <a:spLocks noChangeArrowheads="1"/>
            </p:cNvSpPr>
            <p:nvPr/>
          </p:nvSpPr>
          <p:spPr bwMode="auto">
            <a:xfrm>
              <a:off x="460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0" name="Oval 86"/>
            <p:cNvSpPr>
              <a:spLocks noChangeArrowheads="1"/>
            </p:cNvSpPr>
            <p:nvPr/>
          </p:nvSpPr>
          <p:spPr bwMode="auto">
            <a:xfrm>
              <a:off x="3408" y="3264"/>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dirty="0">
                  <a:latin typeface="Times" pitchFamily="18" charset="0"/>
                </a:rPr>
                <a:t>-</a:t>
              </a:r>
            </a:p>
          </p:txBody>
        </p:sp>
        <p:sp>
          <p:nvSpPr>
            <p:cNvPr id="35911" name="Oval 87"/>
            <p:cNvSpPr>
              <a:spLocks noChangeArrowheads="1"/>
            </p:cNvSpPr>
            <p:nvPr/>
          </p:nvSpPr>
          <p:spPr bwMode="auto">
            <a:xfrm>
              <a:off x="3408" y="360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2" name="Oval 88"/>
            <p:cNvSpPr>
              <a:spLocks noChangeArrowheads="1"/>
            </p:cNvSpPr>
            <p:nvPr/>
          </p:nvSpPr>
          <p:spPr bwMode="auto">
            <a:xfrm>
              <a:off x="3552" y="360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3" name="Oval 89"/>
            <p:cNvSpPr>
              <a:spLocks noChangeArrowheads="1"/>
            </p:cNvSpPr>
            <p:nvPr/>
          </p:nvSpPr>
          <p:spPr bwMode="auto">
            <a:xfrm>
              <a:off x="3696" y="350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4" name="Oval 90"/>
            <p:cNvSpPr>
              <a:spLocks noChangeArrowheads="1"/>
            </p:cNvSpPr>
            <p:nvPr/>
          </p:nvSpPr>
          <p:spPr bwMode="auto">
            <a:xfrm>
              <a:off x="3744" y="336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5" name="Oval 91"/>
            <p:cNvSpPr>
              <a:spLocks noChangeArrowheads="1"/>
            </p:cNvSpPr>
            <p:nvPr/>
          </p:nvSpPr>
          <p:spPr bwMode="auto">
            <a:xfrm>
              <a:off x="3696" y="32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6" name="Oval 92"/>
            <p:cNvSpPr>
              <a:spLocks noChangeArrowheads="1"/>
            </p:cNvSpPr>
            <p:nvPr/>
          </p:nvSpPr>
          <p:spPr bwMode="auto">
            <a:xfrm>
              <a:off x="3552" y="312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7" name="Oval 93"/>
            <p:cNvSpPr>
              <a:spLocks noChangeArrowheads="1"/>
            </p:cNvSpPr>
            <p:nvPr/>
          </p:nvSpPr>
          <p:spPr bwMode="auto">
            <a:xfrm>
              <a:off x="3408" y="312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8" name="Oval 94"/>
            <p:cNvSpPr>
              <a:spLocks noChangeArrowheads="1"/>
            </p:cNvSpPr>
            <p:nvPr/>
          </p:nvSpPr>
          <p:spPr bwMode="auto">
            <a:xfrm>
              <a:off x="3312" y="350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19" name="Oval 95"/>
            <p:cNvSpPr>
              <a:spLocks noChangeArrowheads="1"/>
            </p:cNvSpPr>
            <p:nvPr/>
          </p:nvSpPr>
          <p:spPr bwMode="auto">
            <a:xfrm>
              <a:off x="3264" y="336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0" name="Oval 96"/>
            <p:cNvSpPr>
              <a:spLocks noChangeArrowheads="1"/>
            </p:cNvSpPr>
            <p:nvPr/>
          </p:nvSpPr>
          <p:spPr bwMode="auto">
            <a:xfrm>
              <a:off x="3312" y="32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1" name="Oval 97"/>
            <p:cNvSpPr>
              <a:spLocks noChangeArrowheads="1"/>
            </p:cNvSpPr>
            <p:nvPr/>
          </p:nvSpPr>
          <p:spPr bwMode="auto">
            <a:xfrm>
              <a:off x="4032" y="2592"/>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dirty="0">
                  <a:latin typeface="Times" pitchFamily="18" charset="0"/>
                </a:rPr>
                <a:t>+</a:t>
              </a:r>
            </a:p>
          </p:txBody>
        </p:sp>
        <p:sp>
          <p:nvSpPr>
            <p:cNvPr id="35922" name="Oval 98"/>
            <p:cNvSpPr>
              <a:spLocks noChangeArrowheads="1"/>
            </p:cNvSpPr>
            <p:nvPr/>
          </p:nvSpPr>
          <p:spPr bwMode="auto">
            <a:xfrm>
              <a:off x="3936" y="249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3" name="Oval 99"/>
            <p:cNvSpPr>
              <a:spLocks noChangeArrowheads="1"/>
            </p:cNvSpPr>
            <p:nvPr/>
          </p:nvSpPr>
          <p:spPr bwMode="auto">
            <a:xfrm>
              <a:off x="3888" y="264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4" name="Oval 100"/>
            <p:cNvSpPr>
              <a:spLocks noChangeArrowheads="1"/>
            </p:cNvSpPr>
            <p:nvPr/>
          </p:nvSpPr>
          <p:spPr bwMode="auto">
            <a:xfrm>
              <a:off x="3936" y="278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5" name="Oval 101"/>
            <p:cNvSpPr>
              <a:spLocks noChangeArrowheads="1"/>
            </p:cNvSpPr>
            <p:nvPr/>
          </p:nvSpPr>
          <p:spPr bwMode="auto">
            <a:xfrm>
              <a:off x="4080" y="283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6" name="Oval 102"/>
            <p:cNvSpPr>
              <a:spLocks noChangeArrowheads="1"/>
            </p:cNvSpPr>
            <p:nvPr/>
          </p:nvSpPr>
          <p:spPr bwMode="auto">
            <a:xfrm>
              <a:off x="4224" y="278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7" name="Oval 103"/>
            <p:cNvSpPr>
              <a:spLocks noChangeArrowheads="1"/>
            </p:cNvSpPr>
            <p:nvPr/>
          </p:nvSpPr>
          <p:spPr bwMode="auto">
            <a:xfrm>
              <a:off x="4272" y="264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8" name="Oval 104"/>
            <p:cNvSpPr>
              <a:spLocks noChangeArrowheads="1"/>
            </p:cNvSpPr>
            <p:nvPr/>
          </p:nvSpPr>
          <p:spPr bwMode="auto">
            <a:xfrm>
              <a:off x="4224" y="249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29" name="Oval 105"/>
            <p:cNvSpPr>
              <a:spLocks noChangeArrowheads="1"/>
            </p:cNvSpPr>
            <p:nvPr/>
          </p:nvSpPr>
          <p:spPr bwMode="auto">
            <a:xfrm>
              <a:off x="4080" y="244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5930" name="Group 106"/>
            <p:cNvGrpSpPr>
              <a:grpSpLocks/>
            </p:cNvGrpSpPr>
            <p:nvPr/>
          </p:nvGrpSpPr>
          <p:grpSpPr bwMode="auto">
            <a:xfrm>
              <a:off x="3024" y="2112"/>
              <a:ext cx="624" cy="624"/>
              <a:chOff x="3504" y="1728"/>
              <a:chExt cx="624" cy="624"/>
            </a:xfrm>
          </p:grpSpPr>
          <p:sp>
            <p:nvSpPr>
              <p:cNvPr id="35931" name="Oval 107"/>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5932" name="Oval 108"/>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3" name="Oval 109"/>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4" name="Oval 110"/>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5" name="Oval 111"/>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6" name="Oval 112"/>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7" name="Oval 113"/>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8" name="Oval 114"/>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39" name="Oval 115"/>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0" name="Oval 116"/>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41" name="Oval 117"/>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sp>
        <p:nvSpPr>
          <p:cNvPr id="35863" name="Text Box 118"/>
          <p:cNvSpPr txBox="1">
            <a:spLocks noChangeArrowheads="1"/>
          </p:cNvSpPr>
          <p:nvPr/>
        </p:nvSpPr>
        <p:spPr bwMode="auto">
          <a:xfrm>
            <a:off x="6207125" y="4292600"/>
            <a:ext cx="1789113" cy="396875"/>
          </a:xfrm>
          <a:prstGeom prst="rect">
            <a:avLst/>
          </a:prstGeom>
          <a:noFill/>
          <a:ln w="12700">
            <a:noFill/>
            <a:miter lim="800000"/>
            <a:headEnd type="none" w="sm" len="sm"/>
            <a:tailEnd type="none" w="sm" len="sm"/>
          </a:ln>
        </p:spPr>
        <p:txBody>
          <a:bodyPr>
            <a:spAutoFit/>
          </a:bodyPr>
          <a:lstStyle/>
          <a:p>
            <a:r>
              <a:rPr lang="en-US" sz="2000" b="1">
                <a:solidFill>
                  <a:schemeClr val="accent2"/>
                </a:solidFill>
              </a:rPr>
              <a:t>CO IONS</a:t>
            </a:r>
            <a:endParaRPr lang="en-US" sz="2800" b="1">
              <a:solidFill>
                <a:schemeClr val="accent2"/>
              </a:solidFill>
            </a:endParaRPr>
          </a:p>
        </p:txBody>
      </p:sp>
      <p:sp>
        <p:nvSpPr>
          <p:cNvPr id="35864" name="Line 119"/>
          <p:cNvSpPr>
            <a:spLocks noChangeShapeType="1"/>
          </p:cNvSpPr>
          <p:nvPr/>
        </p:nvSpPr>
        <p:spPr bwMode="auto">
          <a:xfrm flipV="1">
            <a:off x="3514725" y="2628900"/>
            <a:ext cx="184150" cy="1139825"/>
          </a:xfrm>
          <a:prstGeom prst="line">
            <a:avLst/>
          </a:prstGeom>
          <a:noFill/>
          <a:ln w="9525">
            <a:solidFill>
              <a:schemeClr val="tx1"/>
            </a:solidFill>
            <a:round/>
            <a:headEnd/>
            <a:tailEnd type="triangle" w="med" len="med"/>
          </a:ln>
        </p:spPr>
        <p:txBody>
          <a:bodyPr wrap="none" anchor="ctr"/>
          <a:lstStyle/>
          <a:p>
            <a:endParaRPr lang="en-US"/>
          </a:p>
        </p:txBody>
      </p:sp>
      <p:sp>
        <p:nvSpPr>
          <p:cNvPr id="35865" name="Line 120"/>
          <p:cNvSpPr>
            <a:spLocks noChangeShapeType="1"/>
          </p:cNvSpPr>
          <p:nvPr/>
        </p:nvSpPr>
        <p:spPr bwMode="auto">
          <a:xfrm flipV="1">
            <a:off x="7113588" y="3432175"/>
            <a:ext cx="415925" cy="803275"/>
          </a:xfrm>
          <a:prstGeom prst="line">
            <a:avLst/>
          </a:prstGeom>
          <a:noFill/>
          <a:ln w="9525">
            <a:solidFill>
              <a:schemeClr val="tx1"/>
            </a:solidFill>
            <a:round/>
            <a:headEnd/>
            <a:tailEnd type="triangle" w="med" len="med"/>
          </a:ln>
        </p:spPr>
        <p:txBody>
          <a:bodyPr wrap="none" anchor="ctr"/>
          <a:lstStyle/>
          <a:p>
            <a:endParaRPr lang="en-US"/>
          </a:p>
        </p:txBody>
      </p:sp>
      <p:sp>
        <p:nvSpPr>
          <p:cNvPr id="35866" name="Line 121"/>
          <p:cNvSpPr>
            <a:spLocks noChangeShapeType="1"/>
          </p:cNvSpPr>
          <p:nvPr/>
        </p:nvSpPr>
        <p:spPr bwMode="auto">
          <a:xfrm>
            <a:off x="1341438" y="850900"/>
            <a:ext cx="5221287" cy="0"/>
          </a:xfrm>
          <a:prstGeom prst="line">
            <a:avLst/>
          </a:prstGeom>
          <a:noFill/>
          <a:ln w="28575">
            <a:solidFill>
              <a:schemeClr val="tx1"/>
            </a:solidFill>
            <a:round/>
            <a:headEnd/>
            <a:tailEnd type="stealth" w="med" len="med"/>
          </a:ln>
        </p:spPr>
        <p:txBody>
          <a:bodyPr wrap="none" anchor="ctr"/>
          <a:lstStyle/>
          <a:p>
            <a:endParaRPr lang="en-US"/>
          </a:p>
        </p:txBody>
      </p:sp>
      <p:sp>
        <p:nvSpPr>
          <p:cNvPr id="35867" name="Line 122"/>
          <p:cNvSpPr>
            <a:spLocks noChangeShapeType="1"/>
          </p:cNvSpPr>
          <p:nvPr/>
        </p:nvSpPr>
        <p:spPr bwMode="auto">
          <a:xfrm flipV="1">
            <a:off x="1514475" y="850900"/>
            <a:ext cx="649288" cy="2884488"/>
          </a:xfrm>
          <a:prstGeom prst="line">
            <a:avLst/>
          </a:prstGeom>
          <a:noFill/>
          <a:ln w="28575">
            <a:solidFill>
              <a:srgbClr val="FF3300"/>
            </a:solidFill>
            <a:round/>
            <a:headEnd/>
            <a:tailEnd/>
          </a:ln>
        </p:spPr>
        <p:txBody>
          <a:bodyPr wrap="none" anchor="ctr"/>
          <a:lstStyle/>
          <a:p>
            <a:endParaRPr lang="en-US"/>
          </a:p>
        </p:txBody>
      </p:sp>
      <p:sp>
        <p:nvSpPr>
          <p:cNvPr id="35868" name="Text Box 123"/>
          <p:cNvSpPr txBox="1">
            <a:spLocks noChangeArrowheads="1"/>
          </p:cNvSpPr>
          <p:nvPr/>
        </p:nvSpPr>
        <p:spPr bwMode="auto">
          <a:xfrm>
            <a:off x="2057400" y="4346575"/>
            <a:ext cx="2292350" cy="641350"/>
          </a:xfrm>
          <a:prstGeom prst="rect">
            <a:avLst/>
          </a:prstGeom>
          <a:noFill/>
          <a:ln w="9525">
            <a:noFill/>
            <a:miter lim="800000"/>
            <a:headEnd/>
            <a:tailEnd/>
          </a:ln>
        </p:spPr>
        <p:txBody>
          <a:bodyPr wrap="none">
            <a:spAutoFit/>
          </a:bodyPr>
          <a:lstStyle/>
          <a:p>
            <a:pPr eaLnBrk="1" hangingPunct="1"/>
            <a:r>
              <a:rPr lang="en-US"/>
              <a:t>HOP</a:t>
            </a:r>
          </a:p>
          <a:p>
            <a:pPr eaLnBrk="1" hangingPunct="1"/>
            <a:r>
              <a:rPr lang="en-US"/>
              <a:t>Helmholtz Outer Plane</a:t>
            </a:r>
          </a:p>
        </p:txBody>
      </p:sp>
      <p:sp>
        <p:nvSpPr>
          <p:cNvPr id="35869" name="Text Box 124"/>
          <p:cNvSpPr txBox="1">
            <a:spLocks noChangeArrowheads="1"/>
          </p:cNvSpPr>
          <p:nvPr/>
        </p:nvSpPr>
        <p:spPr bwMode="auto">
          <a:xfrm>
            <a:off x="1035050" y="901700"/>
            <a:ext cx="287158" cy="3046988"/>
          </a:xfrm>
          <a:prstGeom prst="rect">
            <a:avLst/>
          </a:prstGeom>
          <a:noFill/>
          <a:ln w="9525">
            <a:noFill/>
            <a:miter lim="800000"/>
            <a:headEnd/>
            <a:tailEnd/>
          </a:ln>
        </p:spPr>
        <p:txBody>
          <a:bodyPr wrap="none">
            <a:spAutoFit/>
          </a:bodyPr>
          <a:lstStyle/>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endParaRPr lang="en-US" sz="2400" dirty="0" smtClean="0"/>
          </a:p>
          <a:p>
            <a:pPr algn="l" eaLnBrk="1" hangingPunct="1"/>
            <a:endParaRPr lang="en-US" sz="2400" dirty="0"/>
          </a:p>
        </p:txBody>
      </p:sp>
      <p:sp>
        <p:nvSpPr>
          <p:cNvPr id="35870" name="Text Box 125"/>
          <p:cNvSpPr txBox="1">
            <a:spLocks noChangeArrowheads="1"/>
          </p:cNvSpPr>
          <p:nvPr/>
        </p:nvSpPr>
        <p:spPr bwMode="auto">
          <a:xfrm>
            <a:off x="2132013" y="904875"/>
            <a:ext cx="3282950" cy="396875"/>
          </a:xfrm>
          <a:prstGeom prst="rect">
            <a:avLst/>
          </a:prstGeom>
          <a:noFill/>
          <a:ln w="12700">
            <a:noFill/>
            <a:miter lim="800000"/>
            <a:headEnd type="none" w="sm" len="sm"/>
            <a:tailEnd type="none" w="sm" len="sm"/>
          </a:ln>
        </p:spPr>
        <p:txBody>
          <a:bodyPr>
            <a:spAutoFit/>
          </a:bodyPr>
          <a:lstStyle/>
          <a:p>
            <a:r>
              <a:rPr lang="en-US" sz="2000" b="1">
                <a:solidFill>
                  <a:schemeClr val="accent2"/>
                </a:solidFill>
              </a:rPr>
              <a:t>SOLVENT MOLECULES</a:t>
            </a:r>
            <a:endParaRPr lang="en-US" sz="2800" b="1">
              <a:solidFill>
                <a:schemeClr val="accent2"/>
              </a:solidFill>
            </a:endParaRPr>
          </a:p>
        </p:txBody>
      </p:sp>
      <p:sp>
        <p:nvSpPr>
          <p:cNvPr id="35871" name="Line 126"/>
          <p:cNvSpPr>
            <a:spLocks noChangeShapeType="1"/>
          </p:cNvSpPr>
          <p:nvPr/>
        </p:nvSpPr>
        <p:spPr bwMode="auto">
          <a:xfrm>
            <a:off x="4267200" y="1358900"/>
            <a:ext cx="496888" cy="234950"/>
          </a:xfrm>
          <a:prstGeom prst="line">
            <a:avLst/>
          </a:prstGeom>
          <a:noFill/>
          <a:ln w="9525">
            <a:solidFill>
              <a:schemeClr val="tx1"/>
            </a:solidFill>
            <a:round/>
            <a:headEnd/>
            <a:tailEnd type="triangle" w="med" len="med"/>
          </a:ln>
        </p:spPr>
        <p:txBody>
          <a:bodyPr wrap="none" anchor="ctr"/>
          <a:lstStyle/>
          <a:p>
            <a:endParaRPr lang="en-US"/>
          </a:p>
        </p:txBody>
      </p:sp>
      <p:sp>
        <p:nvSpPr>
          <p:cNvPr id="35872" name="Text Box 127"/>
          <p:cNvSpPr txBox="1">
            <a:spLocks noChangeArrowheads="1"/>
          </p:cNvSpPr>
          <p:nvPr/>
        </p:nvSpPr>
        <p:spPr bwMode="auto">
          <a:xfrm>
            <a:off x="614363" y="3705225"/>
            <a:ext cx="543939" cy="461665"/>
          </a:xfrm>
          <a:prstGeom prst="rect">
            <a:avLst/>
          </a:prstGeom>
          <a:noFill/>
          <a:ln w="9525">
            <a:noFill/>
            <a:miter lim="800000"/>
            <a:headEnd/>
            <a:tailEnd/>
          </a:ln>
        </p:spPr>
        <p:txBody>
          <a:bodyPr wrap="none">
            <a:spAutoFit/>
          </a:bodyPr>
          <a:lstStyle/>
          <a:p>
            <a:pPr algn="l" eaLnBrk="1" hangingPunct="1"/>
            <a:r>
              <a:rPr lang="el-GR" sz="2400" dirty="0" smtClean="0">
                <a:latin typeface="+mn-lt"/>
                <a:cs typeface="Times New Roman" pitchFamily="18" charset="0"/>
                <a:sym typeface="Symbol" pitchFamily="18" charset="2"/>
              </a:rPr>
              <a:t>Φ</a:t>
            </a:r>
            <a:r>
              <a:rPr lang="en-US" sz="2400" baseline="-25000" dirty="0" smtClean="0">
                <a:cs typeface="Times New Roman" pitchFamily="18" charset="0"/>
              </a:rPr>
              <a:t>0</a:t>
            </a:r>
            <a:endParaRPr lang="el-GR" sz="2400" baseline="-25000" dirty="0">
              <a:cs typeface="Times New Roman" pitchFamily="18" charset="0"/>
            </a:endParaRPr>
          </a:p>
        </p:txBody>
      </p:sp>
      <p:sp>
        <p:nvSpPr>
          <p:cNvPr id="35873" name="Text Box 128"/>
          <p:cNvSpPr txBox="1">
            <a:spLocks noChangeArrowheads="1"/>
          </p:cNvSpPr>
          <p:nvPr/>
        </p:nvSpPr>
        <p:spPr bwMode="auto">
          <a:xfrm>
            <a:off x="6583363" y="604838"/>
            <a:ext cx="336550" cy="457200"/>
          </a:xfrm>
          <a:prstGeom prst="rect">
            <a:avLst/>
          </a:prstGeom>
          <a:noFill/>
          <a:ln w="9525">
            <a:noFill/>
            <a:miter lim="800000"/>
            <a:headEnd/>
            <a:tailEnd/>
          </a:ln>
        </p:spPr>
        <p:txBody>
          <a:bodyPr wrap="none">
            <a:spAutoFit/>
          </a:bodyPr>
          <a:lstStyle/>
          <a:p>
            <a:pPr algn="l" eaLnBrk="1" hangingPunct="1"/>
            <a:r>
              <a:rPr lang="en-US" sz="2400">
                <a:cs typeface="Times New Roman" pitchFamily="18" charset="0"/>
              </a:rPr>
              <a:t>x</a:t>
            </a:r>
            <a:endParaRPr lang="el-GR" sz="2400" baseline="-25000">
              <a:cs typeface="Times New Roman" pitchFamily="18" charset="0"/>
            </a:endParaRPr>
          </a:p>
        </p:txBody>
      </p:sp>
      <p:sp>
        <p:nvSpPr>
          <p:cNvPr id="35874" name="Rectangle 129"/>
          <p:cNvSpPr>
            <a:spLocks noGrp="1" noChangeArrowheads="1"/>
          </p:cNvSpPr>
          <p:nvPr>
            <p:ph type="title" idx="4294967295"/>
          </p:nvPr>
        </p:nvSpPr>
        <p:spPr/>
        <p:txBody>
          <a:bodyPr/>
          <a:lstStyle/>
          <a:p>
            <a:pPr eaLnBrk="1" hangingPunct="1"/>
            <a:r>
              <a:rPr lang="en-US" smtClean="0"/>
              <a:t>Electric Double Layers</a:t>
            </a:r>
          </a:p>
        </p:txBody>
      </p:sp>
      <p:sp>
        <p:nvSpPr>
          <p:cNvPr id="35875" name="Text Box 130"/>
          <p:cNvSpPr txBox="1">
            <a:spLocks noChangeArrowheads="1"/>
          </p:cNvSpPr>
          <p:nvPr/>
        </p:nvSpPr>
        <p:spPr bwMode="auto">
          <a:xfrm>
            <a:off x="0" y="4572000"/>
            <a:ext cx="1752600" cy="366713"/>
          </a:xfrm>
          <a:prstGeom prst="rect">
            <a:avLst/>
          </a:prstGeom>
          <a:noFill/>
          <a:ln w="12700">
            <a:noFill/>
            <a:miter lim="800000"/>
            <a:headEnd/>
            <a:tailEnd/>
          </a:ln>
        </p:spPr>
        <p:txBody>
          <a:bodyPr wrap="none" anchor="ctr">
            <a:spAutoFit/>
          </a:bodyPr>
          <a:lstStyle/>
          <a:p>
            <a:r>
              <a:rPr lang="en-US" dirty="0"/>
              <a:t>Surface Potential</a:t>
            </a:r>
          </a:p>
        </p:txBody>
      </p:sp>
      <p:sp>
        <p:nvSpPr>
          <p:cNvPr id="35876" name="Freeform 131"/>
          <p:cNvSpPr>
            <a:spLocks/>
          </p:cNvSpPr>
          <p:nvPr/>
        </p:nvSpPr>
        <p:spPr bwMode="auto">
          <a:xfrm>
            <a:off x="520700" y="4041775"/>
            <a:ext cx="317500" cy="533400"/>
          </a:xfrm>
          <a:custGeom>
            <a:avLst/>
            <a:gdLst>
              <a:gd name="T0" fmla="*/ 8 w 200"/>
              <a:gd name="T1" fmla="*/ 288 h 288"/>
              <a:gd name="T2" fmla="*/ 8 w 200"/>
              <a:gd name="T3" fmla="*/ 192 h 288"/>
              <a:gd name="T4" fmla="*/ 56 w 200"/>
              <a:gd name="T5" fmla="*/ 96 h 288"/>
              <a:gd name="T6" fmla="*/ 104 w 200"/>
              <a:gd name="T7" fmla="*/ 192 h 288"/>
              <a:gd name="T8" fmla="*/ 200 w 200"/>
              <a:gd name="T9" fmla="*/ 0 h 288"/>
              <a:gd name="T10" fmla="*/ 0 60000 65536"/>
              <a:gd name="T11" fmla="*/ 0 60000 65536"/>
              <a:gd name="T12" fmla="*/ 0 60000 65536"/>
              <a:gd name="T13" fmla="*/ 0 60000 65536"/>
              <a:gd name="T14" fmla="*/ 0 60000 65536"/>
              <a:gd name="T15" fmla="*/ 0 w 200"/>
              <a:gd name="T16" fmla="*/ 0 h 288"/>
              <a:gd name="T17" fmla="*/ 200 w 200"/>
              <a:gd name="T18" fmla="*/ 288 h 288"/>
            </a:gdLst>
            <a:ahLst/>
            <a:cxnLst>
              <a:cxn ang="T10">
                <a:pos x="T0" y="T1"/>
              </a:cxn>
              <a:cxn ang="T11">
                <a:pos x="T2" y="T3"/>
              </a:cxn>
              <a:cxn ang="T12">
                <a:pos x="T4" y="T5"/>
              </a:cxn>
              <a:cxn ang="T13">
                <a:pos x="T6" y="T7"/>
              </a:cxn>
              <a:cxn ang="T14">
                <a:pos x="T8" y="T9"/>
              </a:cxn>
            </a:cxnLst>
            <a:rect l="T15" t="T16" r="T17" b="T18"/>
            <a:pathLst>
              <a:path w="200" h="288">
                <a:moveTo>
                  <a:pt x="8" y="288"/>
                </a:moveTo>
                <a:cubicBezTo>
                  <a:pt x="4" y="256"/>
                  <a:pt x="0" y="224"/>
                  <a:pt x="8" y="192"/>
                </a:cubicBezTo>
                <a:cubicBezTo>
                  <a:pt x="16" y="160"/>
                  <a:pt x="40" y="96"/>
                  <a:pt x="56" y="96"/>
                </a:cubicBezTo>
                <a:cubicBezTo>
                  <a:pt x="72" y="96"/>
                  <a:pt x="80" y="208"/>
                  <a:pt x="104" y="192"/>
                </a:cubicBezTo>
                <a:cubicBezTo>
                  <a:pt x="128" y="176"/>
                  <a:pt x="164" y="88"/>
                  <a:pt x="200" y="0"/>
                </a:cubicBezTo>
              </a:path>
            </a:pathLst>
          </a:custGeom>
          <a:noFill/>
          <a:ln w="12700">
            <a:solidFill>
              <a:schemeClr val="tx1"/>
            </a:solidFill>
            <a:round/>
            <a:headEnd/>
            <a:tailEnd type="triangle" w="med" len="med"/>
          </a:ln>
        </p:spPr>
        <p:txBody>
          <a:bodyPr wrap="none" anchor="ctr"/>
          <a:lstStyle/>
          <a:p>
            <a:endParaRPr lang="en-US"/>
          </a:p>
        </p:txBody>
      </p:sp>
      <p:sp>
        <p:nvSpPr>
          <p:cNvPr id="35877" name="Freeform 132"/>
          <p:cNvSpPr>
            <a:spLocks/>
          </p:cNvSpPr>
          <p:nvPr/>
        </p:nvSpPr>
        <p:spPr bwMode="auto">
          <a:xfrm>
            <a:off x="2197100" y="3965575"/>
            <a:ext cx="317500" cy="685800"/>
          </a:xfrm>
          <a:custGeom>
            <a:avLst/>
            <a:gdLst>
              <a:gd name="T0" fmla="*/ 200 w 200"/>
              <a:gd name="T1" fmla="*/ 432 h 432"/>
              <a:gd name="T2" fmla="*/ 8 w 200"/>
              <a:gd name="T3" fmla="*/ 240 h 432"/>
              <a:gd name="T4" fmla="*/ 152 w 200"/>
              <a:gd name="T5" fmla="*/ 288 h 432"/>
              <a:gd name="T6" fmla="*/ 8 w 200"/>
              <a:gd name="T7" fmla="*/ 0 h 432"/>
              <a:gd name="T8" fmla="*/ 0 60000 65536"/>
              <a:gd name="T9" fmla="*/ 0 60000 65536"/>
              <a:gd name="T10" fmla="*/ 0 60000 65536"/>
              <a:gd name="T11" fmla="*/ 0 60000 65536"/>
              <a:gd name="T12" fmla="*/ 0 w 200"/>
              <a:gd name="T13" fmla="*/ 0 h 432"/>
              <a:gd name="T14" fmla="*/ 200 w 200"/>
              <a:gd name="T15" fmla="*/ 432 h 432"/>
            </a:gdLst>
            <a:ahLst/>
            <a:cxnLst>
              <a:cxn ang="T8">
                <a:pos x="T0" y="T1"/>
              </a:cxn>
              <a:cxn ang="T9">
                <a:pos x="T2" y="T3"/>
              </a:cxn>
              <a:cxn ang="T10">
                <a:pos x="T4" y="T5"/>
              </a:cxn>
              <a:cxn ang="T11">
                <a:pos x="T6" y="T7"/>
              </a:cxn>
            </a:cxnLst>
            <a:rect l="T12" t="T13" r="T14" b="T15"/>
            <a:pathLst>
              <a:path w="200" h="432">
                <a:moveTo>
                  <a:pt x="200" y="432"/>
                </a:moveTo>
                <a:cubicBezTo>
                  <a:pt x="108" y="348"/>
                  <a:pt x="16" y="264"/>
                  <a:pt x="8" y="240"/>
                </a:cubicBezTo>
                <a:cubicBezTo>
                  <a:pt x="0" y="216"/>
                  <a:pt x="152" y="328"/>
                  <a:pt x="152" y="288"/>
                </a:cubicBezTo>
                <a:cubicBezTo>
                  <a:pt x="152" y="248"/>
                  <a:pt x="80" y="124"/>
                  <a:pt x="8" y="0"/>
                </a:cubicBezTo>
              </a:path>
            </a:pathLst>
          </a:custGeom>
          <a:noFill/>
          <a:ln w="12700">
            <a:solidFill>
              <a:schemeClr val="tx1"/>
            </a:solidFill>
            <a:round/>
            <a:headEnd/>
            <a:tailEnd type="triangle" w="med" len="med"/>
          </a:ln>
        </p:spPr>
        <p:txBody>
          <a:bodyPr wrap="none" anchor="ctr"/>
          <a:lstStyle/>
          <a:p>
            <a:endParaRPr lang="en-US"/>
          </a:p>
        </p:txBody>
      </p:sp>
      <p:grpSp>
        <p:nvGrpSpPr>
          <p:cNvPr id="133" name="Group 41"/>
          <p:cNvGrpSpPr>
            <a:grpSpLocks/>
          </p:cNvGrpSpPr>
          <p:nvPr/>
        </p:nvGrpSpPr>
        <p:grpSpPr bwMode="auto">
          <a:xfrm>
            <a:off x="1859658" y="2114993"/>
            <a:ext cx="838200" cy="838200"/>
            <a:chOff x="1584" y="1680"/>
            <a:chExt cx="528" cy="528"/>
          </a:xfrm>
        </p:grpSpPr>
        <p:sp>
          <p:nvSpPr>
            <p:cNvPr id="134" name="Oval 42"/>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135" name="Oval 43"/>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36" name="Oval 44"/>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37" name="Oval 45"/>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38" name="Oval 46"/>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39" name="Oval 47"/>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40" name="Oval 48"/>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41" name="Oval 49"/>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142" name="Oval 50"/>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143" name="TextBox 142"/>
          <p:cNvSpPr txBox="1"/>
          <p:nvPr/>
        </p:nvSpPr>
        <p:spPr>
          <a:xfrm>
            <a:off x="2667000" y="6324600"/>
            <a:ext cx="2966941" cy="369332"/>
          </a:xfrm>
          <a:prstGeom prst="rect">
            <a:avLst/>
          </a:prstGeom>
          <a:noFill/>
        </p:spPr>
        <p:txBody>
          <a:bodyPr wrap="none" rtlCol="0">
            <a:spAutoFit/>
          </a:bodyPr>
          <a:lstStyle/>
          <a:p>
            <a:r>
              <a:rPr lang="en-US" dirty="0" smtClean="0"/>
              <a:t>All colloids should flocculate.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441825" y="152400"/>
            <a:ext cx="203200" cy="650875"/>
          </a:xfrm>
          <a:prstGeom prst="rect">
            <a:avLst/>
          </a:prstGeom>
          <a:noFill/>
          <a:ln w="9525">
            <a:noFill/>
            <a:miter lim="800000"/>
            <a:headEnd/>
            <a:tailEnd/>
          </a:ln>
        </p:spPr>
        <p:txBody>
          <a:bodyPr wrap="none" lIns="101882" tIns="50941" rIns="101882" bIns="50941">
            <a:spAutoFit/>
          </a:bodyPr>
          <a:lstStyle/>
          <a:p>
            <a:pPr defTabSz="1019175"/>
            <a:endParaRPr lang="en-US" sz="3600" b="1">
              <a:solidFill>
                <a:srgbClr val="FF3300"/>
              </a:solidFill>
            </a:endParaRPr>
          </a:p>
        </p:txBody>
      </p:sp>
      <p:sp>
        <p:nvSpPr>
          <p:cNvPr id="39939" name="Text Box 3"/>
          <p:cNvSpPr txBox="1">
            <a:spLocks noChangeArrowheads="1"/>
          </p:cNvSpPr>
          <p:nvPr/>
        </p:nvSpPr>
        <p:spPr bwMode="auto">
          <a:xfrm>
            <a:off x="898525" y="806450"/>
            <a:ext cx="6705600" cy="369332"/>
          </a:xfrm>
          <a:prstGeom prst="rect">
            <a:avLst/>
          </a:prstGeom>
          <a:noFill/>
          <a:ln w="12700">
            <a:noFill/>
            <a:miter lim="800000"/>
            <a:headEnd type="none" w="sm" len="sm"/>
            <a:tailEnd type="none" w="sm" len="sm"/>
          </a:ln>
        </p:spPr>
        <p:txBody>
          <a:bodyPr>
            <a:spAutoFit/>
          </a:bodyPr>
          <a:lstStyle/>
          <a:p>
            <a:pPr algn="l">
              <a:buClr>
                <a:schemeClr val="tx1"/>
              </a:buClr>
            </a:pPr>
            <a:r>
              <a:rPr lang="en-US" dirty="0">
                <a:solidFill>
                  <a:schemeClr val="accent2"/>
                </a:solidFill>
              </a:rPr>
              <a:t> </a:t>
            </a:r>
            <a:r>
              <a:rPr lang="en-US" dirty="0" err="1">
                <a:solidFill>
                  <a:schemeClr val="accent2"/>
                </a:solidFill>
              </a:rPr>
              <a:t>Gouy</a:t>
            </a:r>
            <a:r>
              <a:rPr lang="en-US" dirty="0">
                <a:solidFill>
                  <a:schemeClr val="accent2"/>
                </a:solidFill>
              </a:rPr>
              <a:t>/Chapman diffuse double layer + layer of adsorbed charge</a:t>
            </a:r>
            <a:r>
              <a:rPr lang="en-US" dirty="0" smtClean="0">
                <a:solidFill>
                  <a:schemeClr val="accent2"/>
                </a:solidFill>
              </a:rPr>
              <a:t>.</a:t>
            </a:r>
            <a:endParaRPr lang="en-US" dirty="0">
              <a:solidFill>
                <a:schemeClr val="accent2"/>
              </a:solidFill>
            </a:endParaRPr>
          </a:p>
        </p:txBody>
      </p:sp>
      <p:sp>
        <p:nvSpPr>
          <p:cNvPr id="39940" name="Text Box 162"/>
          <p:cNvSpPr txBox="1">
            <a:spLocks noChangeArrowheads="1"/>
          </p:cNvSpPr>
          <p:nvPr/>
        </p:nvSpPr>
        <p:spPr bwMode="auto">
          <a:xfrm>
            <a:off x="777875" y="1241425"/>
            <a:ext cx="287158" cy="4893647"/>
          </a:xfrm>
          <a:prstGeom prst="rect">
            <a:avLst/>
          </a:prstGeom>
          <a:noFill/>
          <a:ln w="9525">
            <a:noFill/>
            <a:miter lim="800000"/>
            <a:headEnd/>
            <a:tailEnd/>
          </a:ln>
        </p:spPr>
        <p:txBody>
          <a:bodyPr wrap="none">
            <a:spAutoFit/>
          </a:bodyPr>
          <a:lstStyle/>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p>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p>
          <a:p>
            <a:pPr algn="l" eaLnBrk="1" hangingPunct="1"/>
            <a:r>
              <a:rPr lang="en-US" sz="2400" dirty="0"/>
              <a:t>-</a:t>
            </a:r>
            <a:endParaRPr lang="en-US" sz="2400" dirty="0" smtClean="0"/>
          </a:p>
          <a:p>
            <a:pPr algn="l" eaLnBrk="1" hangingPunct="1"/>
            <a:endParaRPr lang="en-US" sz="2400" dirty="0" smtClean="0"/>
          </a:p>
          <a:p>
            <a:pPr algn="l" eaLnBrk="1" hangingPunct="1"/>
            <a:r>
              <a:rPr lang="en-US" sz="2400" dirty="0"/>
              <a:t>-</a:t>
            </a:r>
            <a:endParaRPr lang="en-US" sz="2400" dirty="0" smtClean="0"/>
          </a:p>
          <a:p>
            <a:pPr algn="l" eaLnBrk="1" hangingPunct="1"/>
            <a:endParaRPr lang="en-US" sz="2400" dirty="0" smtClean="0"/>
          </a:p>
          <a:p>
            <a:pPr algn="l" eaLnBrk="1" hangingPunct="1"/>
            <a:endParaRPr lang="en-US" sz="2400" dirty="0"/>
          </a:p>
        </p:txBody>
      </p:sp>
      <p:sp>
        <p:nvSpPr>
          <p:cNvPr id="39941" name="Rectangle 191"/>
          <p:cNvSpPr>
            <a:spLocks noGrp="1" noChangeArrowheads="1"/>
          </p:cNvSpPr>
          <p:nvPr>
            <p:ph type="title" idx="4294967295"/>
          </p:nvPr>
        </p:nvSpPr>
        <p:spPr/>
        <p:txBody>
          <a:bodyPr/>
          <a:lstStyle/>
          <a:p>
            <a:pPr eaLnBrk="1" hangingPunct="1"/>
            <a:r>
              <a:rPr lang="en-US" dirty="0" smtClean="0"/>
              <a:t>Zeta (</a:t>
            </a:r>
            <a:r>
              <a:rPr lang="en-US" dirty="0" err="1" smtClean="0">
                <a:latin typeface="+mn-lt"/>
              </a:rPr>
              <a:t>ζ</a:t>
            </a:r>
            <a:r>
              <a:rPr lang="en-US" dirty="0" smtClean="0"/>
              <a:t>) Potential</a:t>
            </a:r>
          </a:p>
        </p:txBody>
      </p:sp>
      <p:grpSp>
        <p:nvGrpSpPr>
          <p:cNvPr id="39942" name="Group 4"/>
          <p:cNvGrpSpPr>
            <a:grpSpLocks/>
          </p:cNvGrpSpPr>
          <p:nvPr/>
        </p:nvGrpSpPr>
        <p:grpSpPr bwMode="auto">
          <a:xfrm>
            <a:off x="1282700" y="2054225"/>
            <a:ext cx="688975" cy="1878013"/>
            <a:chOff x="816" y="1680"/>
            <a:chExt cx="528" cy="1440"/>
          </a:xfrm>
        </p:grpSpPr>
        <p:grpSp>
          <p:nvGrpSpPr>
            <p:cNvPr id="40110" name="Group 5"/>
            <p:cNvGrpSpPr>
              <a:grpSpLocks/>
            </p:cNvGrpSpPr>
            <p:nvPr/>
          </p:nvGrpSpPr>
          <p:grpSpPr bwMode="auto">
            <a:xfrm>
              <a:off x="816" y="1680"/>
              <a:ext cx="528" cy="528"/>
              <a:chOff x="1584" y="1680"/>
              <a:chExt cx="528" cy="528"/>
            </a:xfrm>
          </p:grpSpPr>
          <p:sp>
            <p:nvSpPr>
              <p:cNvPr id="40121" name="Oval 6"/>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0122" name="Oval 7"/>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3" name="Oval 8"/>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4" name="Oval 9"/>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5" name="Oval 10"/>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6" name="Oval 11"/>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7" name="Oval 12"/>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8" name="Oval 13"/>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9" name="Oval 14"/>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0111" name="Group 15"/>
            <p:cNvGrpSpPr>
              <a:grpSpLocks/>
            </p:cNvGrpSpPr>
            <p:nvPr/>
          </p:nvGrpSpPr>
          <p:grpSpPr bwMode="auto">
            <a:xfrm>
              <a:off x="816" y="2592"/>
              <a:ext cx="528" cy="528"/>
              <a:chOff x="1584" y="1680"/>
              <a:chExt cx="528" cy="528"/>
            </a:xfrm>
          </p:grpSpPr>
          <p:sp>
            <p:nvSpPr>
              <p:cNvPr id="40112" name="Oval 16"/>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0113" name="Oval 17"/>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4" name="Oval 18"/>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5" name="Oval 19"/>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6" name="Oval 20"/>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7" name="Oval 21"/>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8" name="Oval 22"/>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19" name="Oval 23"/>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20" name="Oval 24"/>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grpSp>
        <p:nvGrpSpPr>
          <p:cNvPr id="39943" name="Group 25"/>
          <p:cNvGrpSpPr>
            <a:grpSpLocks/>
          </p:cNvGrpSpPr>
          <p:nvPr/>
        </p:nvGrpSpPr>
        <p:grpSpPr bwMode="auto">
          <a:xfrm>
            <a:off x="936625" y="1158875"/>
            <a:ext cx="187325" cy="4383088"/>
            <a:chOff x="288" y="528"/>
            <a:chExt cx="144" cy="3360"/>
          </a:xfrm>
        </p:grpSpPr>
        <p:sp>
          <p:nvSpPr>
            <p:cNvPr id="90138" name="Rectangle 26"/>
            <p:cNvSpPr>
              <a:spLocks noChangeArrowheads="1"/>
            </p:cNvSpPr>
            <p:nvPr/>
          </p:nvSpPr>
          <p:spPr bwMode="auto">
            <a:xfrm>
              <a:off x="288" y="528"/>
              <a:ext cx="144" cy="3360"/>
            </a:xfrm>
            <a:prstGeom prst="rect">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p>
              <a:endParaRPr lang="en-US"/>
            </a:p>
          </p:txBody>
        </p:sp>
        <p:sp>
          <p:nvSpPr>
            <p:cNvPr id="40109" name="Line 27"/>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39944" name="Oval 28"/>
          <p:cNvSpPr>
            <a:spLocks noChangeArrowheads="1"/>
          </p:cNvSpPr>
          <p:nvPr/>
        </p:nvSpPr>
        <p:spPr bwMode="auto">
          <a:xfrm>
            <a:off x="1116013" y="2224088"/>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45" name="Oval 29"/>
          <p:cNvSpPr>
            <a:spLocks noChangeArrowheads="1"/>
          </p:cNvSpPr>
          <p:nvPr/>
        </p:nvSpPr>
        <p:spPr bwMode="auto">
          <a:xfrm>
            <a:off x="1122363" y="203517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46" name="Oval 30"/>
          <p:cNvSpPr>
            <a:spLocks noChangeArrowheads="1"/>
          </p:cNvSpPr>
          <p:nvPr/>
        </p:nvSpPr>
        <p:spPr bwMode="auto">
          <a:xfrm>
            <a:off x="1112838" y="183515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47" name="Oval 31"/>
          <p:cNvSpPr>
            <a:spLocks noChangeArrowheads="1"/>
          </p:cNvSpPr>
          <p:nvPr/>
        </p:nvSpPr>
        <p:spPr bwMode="auto">
          <a:xfrm>
            <a:off x="1116013" y="1643063"/>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48" name="Oval 32"/>
          <p:cNvSpPr>
            <a:spLocks noChangeArrowheads="1"/>
          </p:cNvSpPr>
          <p:nvPr/>
        </p:nvSpPr>
        <p:spPr bwMode="auto">
          <a:xfrm>
            <a:off x="1116013" y="1455738"/>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49" name="Oval 33"/>
          <p:cNvSpPr>
            <a:spLocks noChangeArrowheads="1"/>
          </p:cNvSpPr>
          <p:nvPr/>
        </p:nvSpPr>
        <p:spPr bwMode="auto">
          <a:xfrm>
            <a:off x="1116013" y="1258888"/>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0" name="Oval 34"/>
          <p:cNvSpPr>
            <a:spLocks noChangeArrowheads="1"/>
          </p:cNvSpPr>
          <p:nvPr/>
        </p:nvSpPr>
        <p:spPr bwMode="auto">
          <a:xfrm>
            <a:off x="1116013" y="2411413"/>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1" name="Oval 35"/>
          <p:cNvSpPr>
            <a:spLocks noChangeArrowheads="1"/>
          </p:cNvSpPr>
          <p:nvPr/>
        </p:nvSpPr>
        <p:spPr bwMode="auto">
          <a:xfrm>
            <a:off x="1116013" y="3656013"/>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2" name="Oval 36"/>
          <p:cNvSpPr>
            <a:spLocks noChangeArrowheads="1"/>
          </p:cNvSpPr>
          <p:nvPr/>
        </p:nvSpPr>
        <p:spPr bwMode="auto">
          <a:xfrm>
            <a:off x="1114425" y="3330575"/>
            <a:ext cx="188913"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3" name="Oval 37"/>
          <p:cNvSpPr>
            <a:spLocks noChangeArrowheads="1"/>
          </p:cNvSpPr>
          <p:nvPr/>
        </p:nvSpPr>
        <p:spPr bwMode="auto">
          <a:xfrm>
            <a:off x="1130300" y="3535363"/>
            <a:ext cx="188913"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4" name="Oval 38"/>
          <p:cNvSpPr>
            <a:spLocks noChangeArrowheads="1"/>
          </p:cNvSpPr>
          <p:nvPr/>
        </p:nvSpPr>
        <p:spPr bwMode="auto">
          <a:xfrm>
            <a:off x="1117600" y="314642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5" name="Oval 39"/>
          <p:cNvSpPr>
            <a:spLocks noChangeArrowheads="1"/>
          </p:cNvSpPr>
          <p:nvPr/>
        </p:nvSpPr>
        <p:spPr bwMode="auto">
          <a:xfrm>
            <a:off x="1116013" y="2974975"/>
            <a:ext cx="188912"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6" name="Oval 40"/>
          <p:cNvSpPr>
            <a:spLocks noChangeArrowheads="1"/>
          </p:cNvSpPr>
          <p:nvPr/>
        </p:nvSpPr>
        <p:spPr bwMode="auto">
          <a:xfrm>
            <a:off x="1116013" y="27876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7" name="Oval 41"/>
          <p:cNvSpPr>
            <a:spLocks noChangeArrowheads="1"/>
          </p:cNvSpPr>
          <p:nvPr/>
        </p:nvSpPr>
        <p:spPr bwMode="auto">
          <a:xfrm>
            <a:off x="1116013" y="2600325"/>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8" name="Oval 42"/>
          <p:cNvSpPr>
            <a:spLocks noChangeArrowheads="1"/>
          </p:cNvSpPr>
          <p:nvPr/>
        </p:nvSpPr>
        <p:spPr bwMode="auto">
          <a:xfrm>
            <a:off x="1116013" y="3844925"/>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59" name="Oval 43"/>
          <p:cNvSpPr>
            <a:spLocks noChangeArrowheads="1"/>
          </p:cNvSpPr>
          <p:nvPr/>
        </p:nvSpPr>
        <p:spPr bwMode="auto">
          <a:xfrm>
            <a:off x="1116013" y="4791075"/>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0" name="Oval 44"/>
          <p:cNvSpPr>
            <a:spLocks noChangeArrowheads="1"/>
          </p:cNvSpPr>
          <p:nvPr/>
        </p:nvSpPr>
        <p:spPr bwMode="auto">
          <a:xfrm>
            <a:off x="1127125" y="458946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1" name="Oval 45"/>
          <p:cNvSpPr>
            <a:spLocks noChangeArrowheads="1"/>
          </p:cNvSpPr>
          <p:nvPr/>
        </p:nvSpPr>
        <p:spPr bwMode="auto">
          <a:xfrm>
            <a:off x="1125538" y="43926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2" name="Oval 46"/>
          <p:cNvSpPr>
            <a:spLocks noChangeArrowheads="1"/>
          </p:cNvSpPr>
          <p:nvPr/>
        </p:nvSpPr>
        <p:spPr bwMode="auto">
          <a:xfrm>
            <a:off x="1116013" y="4219575"/>
            <a:ext cx="188912"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3" name="Oval 47"/>
          <p:cNvSpPr>
            <a:spLocks noChangeArrowheads="1"/>
          </p:cNvSpPr>
          <p:nvPr/>
        </p:nvSpPr>
        <p:spPr bwMode="auto">
          <a:xfrm>
            <a:off x="1116013" y="40322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4" name="Oval 48"/>
          <p:cNvSpPr>
            <a:spLocks noChangeArrowheads="1"/>
          </p:cNvSpPr>
          <p:nvPr/>
        </p:nvSpPr>
        <p:spPr bwMode="auto">
          <a:xfrm>
            <a:off x="1116013" y="4978400"/>
            <a:ext cx="188912"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5" name="Oval 49"/>
          <p:cNvSpPr>
            <a:spLocks noChangeArrowheads="1"/>
          </p:cNvSpPr>
          <p:nvPr/>
        </p:nvSpPr>
        <p:spPr bwMode="auto">
          <a:xfrm>
            <a:off x="1116013" y="5354638"/>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66" name="Oval 50"/>
          <p:cNvSpPr>
            <a:spLocks noChangeArrowheads="1"/>
          </p:cNvSpPr>
          <p:nvPr/>
        </p:nvSpPr>
        <p:spPr bwMode="auto">
          <a:xfrm>
            <a:off x="1116013" y="5167313"/>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9967" name="Group 51"/>
          <p:cNvGrpSpPr>
            <a:grpSpLocks/>
          </p:cNvGrpSpPr>
          <p:nvPr/>
        </p:nvGrpSpPr>
        <p:grpSpPr bwMode="auto">
          <a:xfrm>
            <a:off x="3119438" y="4291013"/>
            <a:ext cx="688975" cy="687387"/>
            <a:chOff x="1584" y="1680"/>
            <a:chExt cx="528" cy="528"/>
          </a:xfrm>
        </p:grpSpPr>
        <p:sp>
          <p:nvSpPr>
            <p:cNvPr id="40099" name="Oval 52"/>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0100" name="Oval 53"/>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1" name="Oval 54"/>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2" name="Oval 55"/>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3" name="Oval 56"/>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4" name="Oval 57"/>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5" name="Oval 58"/>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6" name="Oval 59"/>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107" name="Oval 60"/>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9968" name="Oval 61"/>
          <p:cNvSpPr>
            <a:spLocks noChangeArrowheads="1"/>
          </p:cNvSpPr>
          <p:nvPr/>
        </p:nvSpPr>
        <p:spPr bwMode="auto">
          <a:xfrm>
            <a:off x="3365500" y="3054350"/>
            <a:ext cx="312738" cy="312737"/>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9969" name="Oval 62"/>
          <p:cNvSpPr>
            <a:spLocks noChangeArrowheads="1"/>
          </p:cNvSpPr>
          <p:nvPr/>
        </p:nvSpPr>
        <p:spPr bwMode="auto">
          <a:xfrm>
            <a:off x="3240088" y="2928937"/>
            <a:ext cx="188912"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0" name="Oval 63"/>
          <p:cNvSpPr>
            <a:spLocks noChangeArrowheads="1"/>
          </p:cNvSpPr>
          <p:nvPr/>
        </p:nvSpPr>
        <p:spPr bwMode="auto">
          <a:xfrm>
            <a:off x="3178175" y="311785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1" name="Oval 64"/>
          <p:cNvSpPr>
            <a:spLocks noChangeArrowheads="1"/>
          </p:cNvSpPr>
          <p:nvPr/>
        </p:nvSpPr>
        <p:spPr bwMode="auto">
          <a:xfrm>
            <a:off x="3240088" y="3305175"/>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2" name="Oval 65"/>
          <p:cNvSpPr>
            <a:spLocks noChangeArrowheads="1"/>
          </p:cNvSpPr>
          <p:nvPr/>
        </p:nvSpPr>
        <p:spPr bwMode="auto">
          <a:xfrm>
            <a:off x="3429000" y="3367087"/>
            <a:ext cx="187325"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3" name="Oval 66"/>
          <p:cNvSpPr>
            <a:spLocks noChangeArrowheads="1"/>
          </p:cNvSpPr>
          <p:nvPr/>
        </p:nvSpPr>
        <p:spPr bwMode="auto">
          <a:xfrm>
            <a:off x="3616325" y="330517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4" name="Oval 67"/>
          <p:cNvSpPr>
            <a:spLocks noChangeArrowheads="1"/>
          </p:cNvSpPr>
          <p:nvPr/>
        </p:nvSpPr>
        <p:spPr bwMode="auto">
          <a:xfrm>
            <a:off x="3678238" y="31178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5" name="Oval 68"/>
          <p:cNvSpPr>
            <a:spLocks noChangeArrowheads="1"/>
          </p:cNvSpPr>
          <p:nvPr/>
        </p:nvSpPr>
        <p:spPr bwMode="auto">
          <a:xfrm>
            <a:off x="3616325" y="2928937"/>
            <a:ext cx="187325"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76" name="Oval 69"/>
          <p:cNvSpPr>
            <a:spLocks noChangeArrowheads="1"/>
          </p:cNvSpPr>
          <p:nvPr/>
        </p:nvSpPr>
        <p:spPr bwMode="auto">
          <a:xfrm>
            <a:off x="3429000" y="286702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9977" name="Group 70"/>
          <p:cNvGrpSpPr>
            <a:grpSpLocks/>
          </p:cNvGrpSpPr>
          <p:nvPr/>
        </p:nvGrpSpPr>
        <p:grpSpPr bwMode="auto">
          <a:xfrm>
            <a:off x="3057525" y="1785938"/>
            <a:ext cx="688975" cy="688975"/>
            <a:chOff x="1584" y="1680"/>
            <a:chExt cx="528" cy="528"/>
          </a:xfrm>
        </p:grpSpPr>
        <p:sp>
          <p:nvSpPr>
            <p:cNvPr id="40090" name="Oval 71"/>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0091" name="Oval 72"/>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2" name="Oval 73"/>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3" name="Oval 74"/>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4" name="Oval 75"/>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5" name="Oval 76"/>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6" name="Oval 77"/>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7" name="Oval 78"/>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98" name="Oval 79"/>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9978" name="Freeform 80"/>
          <p:cNvSpPr>
            <a:spLocks/>
          </p:cNvSpPr>
          <p:nvPr/>
        </p:nvSpPr>
        <p:spPr bwMode="auto">
          <a:xfrm>
            <a:off x="2209800" y="1473200"/>
            <a:ext cx="344487" cy="4006850"/>
          </a:xfrm>
          <a:custGeom>
            <a:avLst/>
            <a:gdLst>
              <a:gd name="T0" fmla="*/ 240 w 264"/>
              <a:gd name="T1" fmla="*/ 0 h 3456"/>
              <a:gd name="T2" fmla="*/ 0 w 264"/>
              <a:gd name="T3" fmla="*/ 528 h 3456"/>
              <a:gd name="T4" fmla="*/ 240 w 264"/>
              <a:gd name="T5" fmla="*/ 1104 h 3456"/>
              <a:gd name="T6" fmla="*/ 48 w 264"/>
              <a:gd name="T7" fmla="*/ 1776 h 3456"/>
              <a:gd name="T8" fmla="*/ 240 w 264"/>
              <a:gd name="T9" fmla="*/ 2256 h 3456"/>
              <a:gd name="T10" fmla="*/ 0 w 264"/>
              <a:gd name="T11" fmla="*/ 2880 h 3456"/>
              <a:gd name="T12" fmla="*/ 240 w 264"/>
              <a:gd name="T13" fmla="*/ 3312 h 3456"/>
              <a:gd name="T14" fmla="*/ 144 w 264"/>
              <a:gd name="T15" fmla="*/ 3456 h 3456"/>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3456"/>
              <a:gd name="T26" fmla="*/ 264 w 264"/>
              <a:gd name="T27" fmla="*/ 3456 h 3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3456">
                <a:moveTo>
                  <a:pt x="240" y="0"/>
                </a:moveTo>
                <a:cubicBezTo>
                  <a:pt x="120" y="172"/>
                  <a:pt x="0" y="344"/>
                  <a:pt x="0" y="528"/>
                </a:cubicBezTo>
                <a:cubicBezTo>
                  <a:pt x="0" y="712"/>
                  <a:pt x="232" y="896"/>
                  <a:pt x="240" y="1104"/>
                </a:cubicBezTo>
                <a:cubicBezTo>
                  <a:pt x="248" y="1312"/>
                  <a:pt x="48" y="1584"/>
                  <a:pt x="48" y="1776"/>
                </a:cubicBezTo>
                <a:cubicBezTo>
                  <a:pt x="48" y="1968"/>
                  <a:pt x="248" y="2072"/>
                  <a:pt x="240" y="2256"/>
                </a:cubicBezTo>
                <a:cubicBezTo>
                  <a:pt x="232" y="2440"/>
                  <a:pt x="0" y="2704"/>
                  <a:pt x="0" y="2880"/>
                </a:cubicBezTo>
                <a:cubicBezTo>
                  <a:pt x="0" y="3056"/>
                  <a:pt x="216" y="3216"/>
                  <a:pt x="240" y="3312"/>
                </a:cubicBezTo>
                <a:cubicBezTo>
                  <a:pt x="264" y="3408"/>
                  <a:pt x="204" y="3432"/>
                  <a:pt x="144" y="3456"/>
                </a:cubicBezTo>
              </a:path>
            </a:pathLst>
          </a:custGeom>
          <a:noFill/>
          <a:ln w="19050">
            <a:solidFill>
              <a:schemeClr val="accent1"/>
            </a:solidFill>
            <a:round/>
            <a:headEnd/>
            <a:tailEnd/>
          </a:ln>
        </p:spPr>
        <p:txBody>
          <a:bodyPr wrap="none" anchor="ctr"/>
          <a:lstStyle/>
          <a:p>
            <a:endParaRPr lang="en-US"/>
          </a:p>
        </p:txBody>
      </p:sp>
      <p:grpSp>
        <p:nvGrpSpPr>
          <p:cNvPr id="39979" name="Group 81"/>
          <p:cNvGrpSpPr>
            <a:grpSpLocks/>
          </p:cNvGrpSpPr>
          <p:nvPr/>
        </p:nvGrpSpPr>
        <p:grpSpPr bwMode="auto">
          <a:xfrm>
            <a:off x="1828800" y="1266825"/>
            <a:ext cx="1904595" cy="4528416"/>
            <a:chOff x="1248" y="528"/>
            <a:chExt cx="1461" cy="3471"/>
          </a:xfrm>
        </p:grpSpPr>
        <p:sp>
          <p:nvSpPr>
            <p:cNvPr id="40088" name="Text Box 82"/>
            <p:cNvSpPr txBox="1">
              <a:spLocks noChangeArrowheads="1"/>
            </p:cNvSpPr>
            <p:nvPr/>
          </p:nvSpPr>
          <p:spPr bwMode="auto">
            <a:xfrm>
              <a:off x="1248" y="3840"/>
              <a:ext cx="1461" cy="159"/>
            </a:xfrm>
            <a:prstGeom prst="rect">
              <a:avLst/>
            </a:prstGeom>
            <a:solidFill>
              <a:schemeClr val="bg1"/>
            </a:solidFill>
            <a:ln w="9525">
              <a:noFill/>
              <a:miter lim="800000"/>
              <a:headEnd/>
              <a:tailEnd/>
            </a:ln>
          </p:spPr>
          <p:txBody>
            <a:bodyPr wrap="square">
              <a:spAutoFit/>
            </a:bodyPr>
            <a:lstStyle/>
            <a:p>
              <a:pPr>
                <a:lnSpc>
                  <a:spcPct val="30000"/>
                </a:lnSpc>
                <a:spcBef>
                  <a:spcPct val="50000"/>
                </a:spcBef>
              </a:pPr>
              <a:r>
                <a:rPr lang="en-US" dirty="0">
                  <a:solidFill>
                    <a:schemeClr val="accent2"/>
                  </a:solidFill>
                </a:rPr>
                <a:t>Shear </a:t>
              </a:r>
              <a:r>
                <a:rPr lang="en-US" dirty="0" smtClean="0">
                  <a:solidFill>
                    <a:schemeClr val="accent2"/>
                  </a:solidFill>
                </a:rPr>
                <a:t>Plane</a:t>
              </a:r>
              <a:endParaRPr lang="en-US" dirty="0">
                <a:solidFill>
                  <a:schemeClr val="accent2"/>
                </a:solidFill>
              </a:endParaRPr>
            </a:p>
          </p:txBody>
        </p:sp>
        <p:sp>
          <p:nvSpPr>
            <p:cNvPr id="40089" name="Line 83"/>
            <p:cNvSpPr>
              <a:spLocks noChangeShapeType="1"/>
            </p:cNvSpPr>
            <p:nvPr/>
          </p:nvSpPr>
          <p:spPr bwMode="auto">
            <a:xfrm>
              <a:off x="1680" y="528"/>
              <a:ext cx="0" cy="3264"/>
            </a:xfrm>
            <a:prstGeom prst="line">
              <a:avLst/>
            </a:prstGeom>
            <a:noFill/>
            <a:ln w="28575" cap="rnd">
              <a:solidFill>
                <a:schemeClr val="tx1"/>
              </a:solidFill>
              <a:prstDash val="sysDot"/>
              <a:round/>
              <a:headEnd/>
              <a:tailEnd/>
            </a:ln>
          </p:spPr>
          <p:txBody>
            <a:bodyPr wrap="none" anchor="ctr"/>
            <a:lstStyle/>
            <a:p>
              <a:endParaRPr lang="en-US"/>
            </a:p>
          </p:txBody>
        </p:sp>
      </p:grpSp>
      <p:grpSp>
        <p:nvGrpSpPr>
          <p:cNvPr id="39981" name="Group 87"/>
          <p:cNvGrpSpPr>
            <a:grpSpLocks/>
          </p:cNvGrpSpPr>
          <p:nvPr/>
        </p:nvGrpSpPr>
        <p:grpSpPr bwMode="auto">
          <a:xfrm>
            <a:off x="1676400" y="1228725"/>
            <a:ext cx="2633663" cy="366713"/>
            <a:chOff x="1104" y="533"/>
            <a:chExt cx="1776" cy="281"/>
          </a:xfrm>
        </p:grpSpPr>
        <p:sp>
          <p:nvSpPr>
            <p:cNvPr id="40084" name="Line 88"/>
            <p:cNvSpPr>
              <a:spLocks noChangeShapeType="1"/>
            </p:cNvSpPr>
            <p:nvPr/>
          </p:nvSpPr>
          <p:spPr bwMode="auto">
            <a:xfrm>
              <a:off x="1104" y="672"/>
              <a:ext cx="1776"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40085" name="Text Box 89"/>
            <p:cNvSpPr txBox="1">
              <a:spLocks noChangeArrowheads="1"/>
            </p:cNvSpPr>
            <p:nvPr/>
          </p:nvSpPr>
          <p:spPr bwMode="auto">
            <a:xfrm>
              <a:off x="1440" y="533"/>
              <a:ext cx="934" cy="281"/>
            </a:xfrm>
            <a:prstGeom prst="rect">
              <a:avLst/>
            </a:prstGeom>
            <a:solidFill>
              <a:schemeClr val="bg1"/>
            </a:solidFill>
            <a:ln w="9525">
              <a:noFill/>
              <a:miter lim="800000"/>
              <a:headEnd/>
              <a:tailEnd/>
            </a:ln>
          </p:spPr>
          <p:txBody>
            <a:bodyPr wrap="none">
              <a:spAutoFit/>
            </a:bodyPr>
            <a:lstStyle/>
            <a:p>
              <a:pPr algn="l"/>
              <a:r>
                <a:rPr lang="en-US">
                  <a:solidFill>
                    <a:schemeClr val="accent2"/>
                  </a:solidFill>
                </a:rPr>
                <a:t>Diffuse layer</a:t>
              </a:r>
            </a:p>
          </p:txBody>
        </p:sp>
      </p:grpSp>
      <p:sp>
        <p:nvSpPr>
          <p:cNvPr id="39982" name="Oval 90"/>
          <p:cNvSpPr>
            <a:spLocks noChangeArrowheads="1"/>
          </p:cNvSpPr>
          <p:nvPr/>
        </p:nvSpPr>
        <p:spPr bwMode="auto">
          <a:xfrm>
            <a:off x="5541963" y="2311400"/>
            <a:ext cx="312737" cy="31273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9983" name="Oval 91"/>
          <p:cNvSpPr>
            <a:spLocks noChangeArrowheads="1"/>
          </p:cNvSpPr>
          <p:nvPr/>
        </p:nvSpPr>
        <p:spPr bwMode="auto">
          <a:xfrm>
            <a:off x="5416550" y="2185988"/>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4" name="Oval 92"/>
          <p:cNvSpPr>
            <a:spLocks noChangeArrowheads="1"/>
          </p:cNvSpPr>
          <p:nvPr/>
        </p:nvSpPr>
        <p:spPr bwMode="auto">
          <a:xfrm>
            <a:off x="5353050" y="2374900"/>
            <a:ext cx="188913"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5" name="Oval 93"/>
          <p:cNvSpPr>
            <a:spLocks noChangeArrowheads="1"/>
          </p:cNvSpPr>
          <p:nvPr/>
        </p:nvSpPr>
        <p:spPr bwMode="auto">
          <a:xfrm>
            <a:off x="5416550" y="256222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6" name="Oval 94"/>
          <p:cNvSpPr>
            <a:spLocks noChangeArrowheads="1"/>
          </p:cNvSpPr>
          <p:nvPr/>
        </p:nvSpPr>
        <p:spPr bwMode="auto">
          <a:xfrm>
            <a:off x="5603875" y="2624138"/>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7" name="Oval 95"/>
          <p:cNvSpPr>
            <a:spLocks noChangeArrowheads="1"/>
          </p:cNvSpPr>
          <p:nvPr/>
        </p:nvSpPr>
        <p:spPr bwMode="auto">
          <a:xfrm>
            <a:off x="5791200" y="2562225"/>
            <a:ext cx="188913"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8" name="Oval 96"/>
          <p:cNvSpPr>
            <a:spLocks noChangeArrowheads="1"/>
          </p:cNvSpPr>
          <p:nvPr/>
        </p:nvSpPr>
        <p:spPr bwMode="auto">
          <a:xfrm>
            <a:off x="5854700" y="23749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89" name="Oval 97"/>
          <p:cNvSpPr>
            <a:spLocks noChangeArrowheads="1"/>
          </p:cNvSpPr>
          <p:nvPr/>
        </p:nvSpPr>
        <p:spPr bwMode="auto">
          <a:xfrm>
            <a:off x="5791200" y="2185988"/>
            <a:ext cx="188913"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0" name="Oval 98"/>
          <p:cNvSpPr>
            <a:spLocks noChangeArrowheads="1"/>
          </p:cNvSpPr>
          <p:nvPr/>
        </p:nvSpPr>
        <p:spPr bwMode="auto">
          <a:xfrm>
            <a:off x="5603875" y="212407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2" name="Rectangle 111"/>
          <p:cNvSpPr>
            <a:spLocks noChangeArrowheads="1"/>
          </p:cNvSpPr>
          <p:nvPr/>
        </p:nvSpPr>
        <p:spPr bwMode="auto">
          <a:xfrm>
            <a:off x="5626100" y="2058988"/>
            <a:ext cx="184150" cy="457200"/>
          </a:xfrm>
          <a:prstGeom prst="rect">
            <a:avLst/>
          </a:prstGeom>
          <a:noFill/>
          <a:ln w="9525">
            <a:noFill/>
            <a:miter lim="800000"/>
            <a:headEnd/>
            <a:tailEnd/>
          </a:ln>
        </p:spPr>
        <p:txBody>
          <a:bodyPr wrap="none">
            <a:spAutoFit/>
          </a:bodyPr>
          <a:lstStyle/>
          <a:p>
            <a:pPr algn="l"/>
            <a:endParaRPr lang="en-US" sz="2400">
              <a:latin typeface="Times" pitchFamily="18" charset="0"/>
            </a:endParaRPr>
          </a:p>
        </p:txBody>
      </p:sp>
      <p:sp>
        <p:nvSpPr>
          <p:cNvPr id="39993" name="Oval 112"/>
          <p:cNvSpPr>
            <a:spLocks noChangeArrowheads="1"/>
          </p:cNvSpPr>
          <p:nvPr/>
        </p:nvSpPr>
        <p:spPr bwMode="auto">
          <a:xfrm>
            <a:off x="6770688" y="2671763"/>
            <a:ext cx="438150" cy="438150"/>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9994" name="Oval 113"/>
          <p:cNvSpPr>
            <a:spLocks noChangeArrowheads="1"/>
          </p:cNvSpPr>
          <p:nvPr/>
        </p:nvSpPr>
        <p:spPr bwMode="auto">
          <a:xfrm>
            <a:off x="6770688" y="31099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5" name="Oval 114"/>
          <p:cNvSpPr>
            <a:spLocks noChangeArrowheads="1"/>
          </p:cNvSpPr>
          <p:nvPr/>
        </p:nvSpPr>
        <p:spPr bwMode="auto">
          <a:xfrm>
            <a:off x="6958013" y="31099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6" name="Oval 115"/>
          <p:cNvSpPr>
            <a:spLocks noChangeArrowheads="1"/>
          </p:cNvSpPr>
          <p:nvPr/>
        </p:nvSpPr>
        <p:spPr bwMode="auto">
          <a:xfrm>
            <a:off x="7145338" y="298450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7" name="Oval 116"/>
          <p:cNvSpPr>
            <a:spLocks noChangeArrowheads="1"/>
          </p:cNvSpPr>
          <p:nvPr/>
        </p:nvSpPr>
        <p:spPr bwMode="auto">
          <a:xfrm>
            <a:off x="7208838" y="2797175"/>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8" name="Oval 117"/>
          <p:cNvSpPr>
            <a:spLocks noChangeArrowheads="1"/>
          </p:cNvSpPr>
          <p:nvPr/>
        </p:nvSpPr>
        <p:spPr bwMode="auto">
          <a:xfrm>
            <a:off x="7145338" y="2608263"/>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999" name="Oval 118"/>
          <p:cNvSpPr>
            <a:spLocks noChangeArrowheads="1"/>
          </p:cNvSpPr>
          <p:nvPr/>
        </p:nvSpPr>
        <p:spPr bwMode="auto">
          <a:xfrm>
            <a:off x="6958013" y="2484438"/>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0" name="Oval 119"/>
          <p:cNvSpPr>
            <a:spLocks noChangeArrowheads="1"/>
          </p:cNvSpPr>
          <p:nvPr/>
        </p:nvSpPr>
        <p:spPr bwMode="auto">
          <a:xfrm>
            <a:off x="6770688" y="2484438"/>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1" name="Oval 120"/>
          <p:cNvSpPr>
            <a:spLocks noChangeArrowheads="1"/>
          </p:cNvSpPr>
          <p:nvPr/>
        </p:nvSpPr>
        <p:spPr bwMode="auto">
          <a:xfrm>
            <a:off x="6645275" y="29845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2" name="Oval 121"/>
          <p:cNvSpPr>
            <a:spLocks noChangeArrowheads="1"/>
          </p:cNvSpPr>
          <p:nvPr/>
        </p:nvSpPr>
        <p:spPr bwMode="auto">
          <a:xfrm>
            <a:off x="6581775" y="2797175"/>
            <a:ext cx="188913"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3" name="Oval 122"/>
          <p:cNvSpPr>
            <a:spLocks noChangeArrowheads="1"/>
          </p:cNvSpPr>
          <p:nvPr/>
        </p:nvSpPr>
        <p:spPr bwMode="auto">
          <a:xfrm>
            <a:off x="6645275" y="26082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4" name="Oval 123"/>
          <p:cNvSpPr>
            <a:spLocks noChangeArrowheads="1"/>
          </p:cNvSpPr>
          <p:nvPr/>
        </p:nvSpPr>
        <p:spPr bwMode="auto">
          <a:xfrm>
            <a:off x="5040313" y="4314825"/>
            <a:ext cx="438150" cy="438150"/>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0005" name="Oval 124"/>
          <p:cNvSpPr>
            <a:spLocks noChangeArrowheads="1"/>
          </p:cNvSpPr>
          <p:nvPr/>
        </p:nvSpPr>
        <p:spPr bwMode="auto">
          <a:xfrm>
            <a:off x="5040313" y="4752975"/>
            <a:ext cx="187325"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6" name="Oval 125"/>
          <p:cNvSpPr>
            <a:spLocks noChangeArrowheads="1"/>
          </p:cNvSpPr>
          <p:nvPr/>
        </p:nvSpPr>
        <p:spPr bwMode="auto">
          <a:xfrm>
            <a:off x="5227638" y="4752975"/>
            <a:ext cx="188912" cy="18891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7" name="Oval 126"/>
          <p:cNvSpPr>
            <a:spLocks noChangeArrowheads="1"/>
          </p:cNvSpPr>
          <p:nvPr/>
        </p:nvSpPr>
        <p:spPr bwMode="auto">
          <a:xfrm>
            <a:off x="5416550" y="46275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8" name="Oval 127"/>
          <p:cNvSpPr>
            <a:spLocks noChangeArrowheads="1"/>
          </p:cNvSpPr>
          <p:nvPr/>
        </p:nvSpPr>
        <p:spPr bwMode="auto">
          <a:xfrm>
            <a:off x="5478463" y="4440238"/>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09" name="Oval 128"/>
          <p:cNvSpPr>
            <a:spLocks noChangeArrowheads="1"/>
          </p:cNvSpPr>
          <p:nvPr/>
        </p:nvSpPr>
        <p:spPr bwMode="auto">
          <a:xfrm>
            <a:off x="5416550" y="42529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0" name="Oval 129"/>
          <p:cNvSpPr>
            <a:spLocks noChangeArrowheads="1"/>
          </p:cNvSpPr>
          <p:nvPr/>
        </p:nvSpPr>
        <p:spPr bwMode="auto">
          <a:xfrm>
            <a:off x="5227638" y="412750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1" name="Oval 130"/>
          <p:cNvSpPr>
            <a:spLocks noChangeArrowheads="1"/>
          </p:cNvSpPr>
          <p:nvPr/>
        </p:nvSpPr>
        <p:spPr bwMode="auto">
          <a:xfrm>
            <a:off x="5040313" y="41275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2" name="Oval 131"/>
          <p:cNvSpPr>
            <a:spLocks noChangeArrowheads="1"/>
          </p:cNvSpPr>
          <p:nvPr/>
        </p:nvSpPr>
        <p:spPr bwMode="auto">
          <a:xfrm>
            <a:off x="4914900" y="46275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3" name="Oval 132"/>
          <p:cNvSpPr>
            <a:spLocks noChangeArrowheads="1"/>
          </p:cNvSpPr>
          <p:nvPr/>
        </p:nvSpPr>
        <p:spPr bwMode="auto">
          <a:xfrm>
            <a:off x="4852988" y="4440238"/>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4" name="Oval 133"/>
          <p:cNvSpPr>
            <a:spLocks noChangeArrowheads="1"/>
          </p:cNvSpPr>
          <p:nvPr/>
        </p:nvSpPr>
        <p:spPr bwMode="auto">
          <a:xfrm>
            <a:off x="4914900" y="42529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24" name="Group 223"/>
          <p:cNvGrpSpPr/>
          <p:nvPr/>
        </p:nvGrpSpPr>
        <p:grpSpPr>
          <a:xfrm>
            <a:off x="5665788" y="3251200"/>
            <a:ext cx="688975" cy="688975"/>
            <a:chOff x="5665788" y="3251200"/>
            <a:chExt cx="688975" cy="688975"/>
          </a:xfrm>
        </p:grpSpPr>
        <p:sp>
          <p:nvSpPr>
            <p:cNvPr id="40015" name="Oval 134"/>
            <p:cNvSpPr>
              <a:spLocks noChangeArrowheads="1"/>
            </p:cNvSpPr>
            <p:nvPr/>
          </p:nvSpPr>
          <p:spPr bwMode="auto">
            <a:xfrm>
              <a:off x="5854700" y="3438525"/>
              <a:ext cx="312738" cy="31273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0016" name="Oval 135"/>
            <p:cNvSpPr>
              <a:spLocks noChangeArrowheads="1"/>
            </p:cNvSpPr>
            <p:nvPr/>
          </p:nvSpPr>
          <p:spPr bwMode="auto">
            <a:xfrm>
              <a:off x="5729288" y="33131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7" name="Oval 136"/>
            <p:cNvSpPr>
              <a:spLocks noChangeArrowheads="1"/>
            </p:cNvSpPr>
            <p:nvPr/>
          </p:nvSpPr>
          <p:spPr bwMode="auto">
            <a:xfrm>
              <a:off x="5665788" y="3500438"/>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8" name="Oval 137"/>
            <p:cNvSpPr>
              <a:spLocks noChangeArrowheads="1"/>
            </p:cNvSpPr>
            <p:nvPr/>
          </p:nvSpPr>
          <p:spPr bwMode="auto">
            <a:xfrm>
              <a:off x="5729288" y="368935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19" name="Oval 138"/>
            <p:cNvSpPr>
              <a:spLocks noChangeArrowheads="1"/>
            </p:cNvSpPr>
            <p:nvPr/>
          </p:nvSpPr>
          <p:spPr bwMode="auto">
            <a:xfrm>
              <a:off x="5916613" y="37512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20" name="Oval 139"/>
            <p:cNvSpPr>
              <a:spLocks noChangeArrowheads="1"/>
            </p:cNvSpPr>
            <p:nvPr/>
          </p:nvSpPr>
          <p:spPr bwMode="auto">
            <a:xfrm>
              <a:off x="6103938" y="36893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21" name="Oval 140"/>
            <p:cNvSpPr>
              <a:spLocks noChangeArrowheads="1"/>
            </p:cNvSpPr>
            <p:nvPr/>
          </p:nvSpPr>
          <p:spPr bwMode="auto">
            <a:xfrm>
              <a:off x="6167438" y="3500438"/>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22" name="Oval 141"/>
            <p:cNvSpPr>
              <a:spLocks noChangeArrowheads="1"/>
            </p:cNvSpPr>
            <p:nvPr/>
          </p:nvSpPr>
          <p:spPr bwMode="auto">
            <a:xfrm>
              <a:off x="6103938" y="3313113"/>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23" name="Oval 142"/>
            <p:cNvSpPr>
              <a:spLocks noChangeArrowheads="1"/>
            </p:cNvSpPr>
            <p:nvPr/>
          </p:nvSpPr>
          <p:spPr bwMode="auto">
            <a:xfrm>
              <a:off x="5916613" y="32512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0024" name="Group 143"/>
          <p:cNvGrpSpPr>
            <a:grpSpLocks/>
          </p:cNvGrpSpPr>
          <p:nvPr/>
        </p:nvGrpSpPr>
        <p:grpSpPr bwMode="auto">
          <a:xfrm>
            <a:off x="4538663" y="2813050"/>
            <a:ext cx="814387" cy="812800"/>
            <a:chOff x="3504" y="1728"/>
            <a:chExt cx="624" cy="624"/>
          </a:xfrm>
        </p:grpSpPr>
        <p:sp>
          <p:nvSpPr>
            <p:cNvPr id="40062" name="Oval 144"/>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dirty="0">
                  <a:latin typeface="Times" pitchFamily="18" charset="0"/>
                </a:rPr>
                <a:t>-</a:t>
              </a:r>
            </a:p>
          </p:txBody>
        </p:sp>
        <p:sp>
          <p:nvSpPr>
            <p:cNvPr id="40063" name="Oval 145"/>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4" name="Oval 146"/>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5" name="Oval 147"/>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6" name="Oval 148"/>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7" name="Oval 149"/>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8" name="Oval 150"/>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69" name="Oval 151"/>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70" name="Oval 152"/>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71" name="Oval 153"/>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72" name="Oval 154"/>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0025" name="Text Box 155"/>
          <p:cNvSpPr txBox="1">
            <a:spLocks noChangeArrowheads="1"/>
          </p:cNvSpPr>
          <p:nvPr/>
        </p:nvSpPr>
        <p:spPr bwMode="auto">
          <a:xfrm>
            <a:off x="5418138" y="5483225"/>
            <a:ext cx="2066925" cy="366713"/>
          </a:xfrm>
          <a:prstGeom prst="rect">
            <a:avLst/>
          </a:prstGeom>
          <a:noFill/>
          <a:ln w="9525">
            <a:noFill/>
            <a:miter lim="800000"/>
            <a:headEnd/>
            <a:tailEnd/>
          </a:ln>
        </p:spPr>
        <p:txBody>
          <a:bodyPr>
            <a:spAutoFit/>
          </a:bodyPr>
          <a:lstStyle/>
          <a:p>
            <a:pPr algn="l">
              <a:spcBef>
                <a:spcPct val="50000"/>
              </a:spcBef>
            </a:pPr>
            <a:r>
              <a:rPr lang="en-US">
                <a:solidFill>
                  <a:schemeClr val="accent2"/>
                </a:solidFill>
              </a:rPr>
              <a:t>Bulk Solution</a:t>
            </a:r>
          </a:p>
        </p:txBody>
      </p:sp>
      <p:grpSp>
        <p:nvGrpSpPr>
          <p:cNvPr id="40026" name="Group 156"/>
          <p:cNvGrpSpPr>
            <a:grpSpLocks/>
          </p:cNvGrpSpPr>
          <p:nvPr/>
        </p:nvGrpSpPr>
        <p:grpSpPr bwMode="auto">
          <a:xfrm>
            <a:off x="914217" y="1474788"/>
            <a:ext cx="1828522" cy="4862748"/>
            <a:chOff x="563" y="528"/>
            <a:chExt cx="1402" cy="3727"/>
          </a:xfrm>
        </p:grpSpPr>
        <p:sp>
          <p:nvSpPr>
            <p:cNvPr id="40060" name="Line 157"/>
            <p:cNvSpPr>
              <a:spLocks noChangeShapeType="1"/>
            </p:cNvSpPr>
            <p:nvPr/>
          </p:nvSpPr>
          <p:spPr bwMode="auto">
            <a:xfrm>
              <a:off x="1104" y="528"/>
              <a:ext cx="0" cy="3264"/>
            </a:xfrm>
            <a:prstGeom prst="line">
              <a:avLst/>
            </a:prstGeom>
            <a:noFill/>
            <a:ln w="28575" cap="rnd">
              <a:solidFill>
                <a:schemeClr val="tx1"/>
              </a:solidFill>
              <a:prstDash val="sysDot"/>
              <a:round/>
              <a:headEnd/>
              <a:tailEnd/>
            </a:ln>
          </p:spPr>
          <p:txBody>
            <a:bodyPr wrap="none" anchor="ctr"/>
            <a:lstStyle/>
            <a:p>
              <a:endParaRPr lang="en-US"/>
            </a:p>
          </p:txBody>
        </p:sp>
        <p:sp>
          <p:nvSpPr>
            <p:cNvPr id="40061" name="Text Box 158"/>
            <p:cNvSpPr txBox="1">
              <a:spLocks noChangeArrowheads="1"/>
            </p:cNvSpPr>
            <p:nvPr/>
          </p:nvSpPr>
          <p:spPr bwMode="auto">
            <a:xfrm>
              <a:off x="563" y="3756"/>
              <a:ext cx="1402" cy="499"/>
            </a:xfrm>
            <a:prstGeom prst="rect">
              <a:avLst/>
            </a:prstGeom>
            <a:noFill/>
            <a:ln w="9525">
              <a:noFill/>
              <a:miter lim="800000"/>
              <a:headEnd/>
              <a:tailEnd/>
            </a:ln>
          </p:spPr>
          <p:txBody>
            <a:bodyPr wrap="square">
              <a:spAutoFit/>
            </a:bodyPr>
            <a:lstStyle/>
            <a:p>
              <a:pPr>
                <a:lnSpc>
                  <a:spcPct val="30000"/>
                </a:lnSpc>
                <a:spcBef>
                  <a:spcPct val="50000"/>
                </a:spcBef>
              </a:pPr>
              <a:endParaRPr lang="en-US" dirty="0">
                <a:solidFill>
                  <a:schemeClr val="accent2"/>
                </a:solidFill>
              </a:endParaRPr>
            </a:p>
            <a:p>
              <a:pPr>
                <a:lnSpc>
                  <a:spcPct val="30000"/>
                </a:lnSpc>
                <a:spcBef>
                  <a:spcPct val="50000"/>
                </a:spcBef>
              </a:pPr>
              <a:r>
                <a:rPr lang="en-US" dirty="0">
                  <a:solidFill>
                    <a:schemeClr val="accent2"/>
                  </a:solidFill>
                </a:rPr>
                <a:t>Stern </a:t>
              </a:r>
              <a:r>
                <a:rPr lang="en-US" dirty="0" smtClean="0">
                  <a:solidFill>
                    <a:schemeClr val="accent2"/>
                  </a:solidFill>
                </a:rPr>
                <a:t>Plane (</a:t>
              </a:r>
              <a:r>
                <a:rPr lang="en-US" dirty="0" err="1" smtClean="0">
                  <a:solidFill>
                    <a:schemeClr val="accent2"/>
                  </a:solidFill>
                </a:rPr>
                <a:t>δ</a:t>
              </a:r>
              <a:r>
                <a:rPr lang="en-US" dirty="0" smtClean="0">
                  <a:solidFill>
                    <a:schemeClr val="accent2"/>
                  </a:solidFill>
                </a:rPr>
                <a:t>)</a:t>
              </a:r>
            </a:p>
            <a:p>
              <a:pPr>
                <a:lnSpc>
                  <a:spcPct val="30000"/>
                </a:lnSpc>
                <a:spcBef>
                  <a:spcPct val="50000"/>
                </a:spcBef>
              </a:pPr>
              <a:endParaRPr lang="en-US" dirty="0">
                <a:solidFill>
                  <a:schemeClr val="accent2"/>
                </a:solidFill>
              </a:endParaRPr>
            </a:p>
          </p:txBody>
        </p:sp>
      </p:grpSp>
      <p:sp>
        <p:nvSpPr>
          <p:cNvPr id="40027" name="Freeform 159"/>
          <p:cNvSpPr>
            <a:spLocks/>
          </p:cNvSpPr>
          <p:nvPr/>
        </p:nvSpPr>
        <p:spPr bwMode="auto">
          <a:xfrm>
            <a:off x="1627188" y="1263650"/>
            <a:ext cx="5402262" cy="3241675"/>
          </a:xfrm>
          <a:custGeom>
            <a:avLst/>
            <a:gdLst>
              <a:gd name="T0" fmla="*/ 0 w 3546"/>
              <a:gd name="T1" fmla="*/ 1920 h 1920"/>
              <a:gd name="T2" fmla="*/ 614 w 3546"/>
              <a:gd name="T3" fmla="*/ 793 h 1920"/>
              <a:gd name="T4" fmla="*/ 1472 w 3546"/>
              <a:gd name="T5" fmla="*/ 262 h 1920"/>
              <a:gd name="T6" fmla="*/ 2522 w 3546"/>
              <a:gd name="T7" fmla="*/ 44 h 1920"/>
              <a:gd name="T8" fmla="*/ 3546 w 3546"/>
              <a:gd name="T9" fmla="*/ 0 h 1920"/>
              <a:gd name="T10" fmla="*/ 0 60000 65536"/>
              <a:gd name="T11" fmla="*/ 0 60000 65536"/>
              <a:gd name="T12" fmla="*/ 0 60000 65536"/>
              <a:gd name="T13" fmla="*/ 0 60000 65536"/>
              <a:gd name="T14" fmla="*/ 0 60000 65536"/>
              <a:gd name="T15" fmla="*/ 0 w 3546"/>
              <a:gd name="T16" fmla="*/ 0 h 1920"/>
              <a:gd name="T17" fmla="*/ 3546 w 3546"/>
              <a:gd name="T18" fmla="*/ 1920 h 1920"/>
            </a:gdLst>
            <a:ahLst/>
            <a:cxnLst>
              <a:cxn ang="T10">
                <a:pos x="T0" y="T1"/>
              </a:cxn>
              <a:cxn ang="T11">
                <a:pos x="T2" y="T3"/>
              </a:cxn>
              <a:cxn ang="T12">
                <a:pos x="T4" y="T5"/>
              </a:cxn>
              <a:cxn ang="T13">
                <a:pos x="T6" y="T7"/>
              </a:cxn>
              <a:cxn ang="T14">
                <a:pos x="T8" y="T9"/>
              </a:cxn>
            </a:cxnLst>
            <a:rect l="T15" t="T16" r="T17" b="T18"/>
            <a:pathLst>
              <a:path w="3546" h="1920">
                <a:moveTo>
                  <a:pt x="0" y="1920"/>
                </a:moveTo>
                <a:cubicBezTo>
                  <a:pt x="184" y="1494"/>
                  <a:pt x="369" y="1069"/>
                  <a:pt x="614" y="793"/>
                </a:cubicBezTo>
                <a:cubicBezTo>
                  <a:pt x="859" y="517"/>
                  <a:pt x="1154" y="387"/>
                  <a:pt x="1472" y="262"/>
                </a:cubicBezTo>
                <a:cubicBezTo>
                  <a:pt x="1790" y="137"/>
                  <a:pt x="2176" y="88"/>
                  <a:pt x="2522" y="44"/>
                </a:cubicBezTo>
                <a:cubicBezTo>
                  <a:pt x="2868" y="0"/>
                  <a:pt x="3207" y="0"/>
                  <a:pt x="3546" y="0"/>
                </a:cubicBezTo>
              </a:path>
            </a:pathLst>
          </a:custGeom>
          <a:noFill/>
          <a:ln w="28575">
            <a:solidFill>
              <a:srgbClr val="FF3300"/>
            </a:solidFill>
            <a:round/>
            <a:headEnd/>
            <a:tailEnd/>
          </a:ln>
        </p:spPr>
        <p:txBody>
          <a:bodyPr wrap="none" anchor="ctr"/>
          <a:lstStyle/>
          <a:p>
            <a:endParaRPr lang="en-US"/>
          </a:p>
        </p:txBody>
      </p:sp>
      <p:sp>
        <p:nvSpPr>
          <p:cNvPr id="40028" name="Line 160"/>
          <p:cNvSpPr>
            <a:spLocks noChangeShapeType="1"/>
          </p:cNvSpPr>
          <p:nvPr/>
        </p:nvSpPr>
        <p:spPr bwMode="auto">
          <a:xfrm>
            <a:off x="987425" y="1160463"/>
            <a:ext cx="6327775" cy="0"/>
          </a:xfrm>
          <a:prstGeom prst="line">
            <a:avLst/>
          </a:prstGeom>
          <a:noFill/>
          <a:ln w="28575">
            <a:solidFill>
              <a:schemeClr val="tx1"/>
            </a:solidFill>
            <a:round/>
            <a:headEnd/>
            <a:tailEnd type="stealth" w="med" len="med"/>
          </a:ln>
        </p:spPr>
        <p:txBody>
          <a:bodyPr wrap="none" anchor="ctr"/>
          <a:lstStyle/>
          <a:p>
            <a:endParaRPr lang="en-US"/>
          </a:p>
        </p:txBody>
      </p:sp>
      <p:sp>
        <p:nvSpPr>
          <p:cNvPr id="40029" name="Line 161"/>
          <p:cNvSpPr>
            <a:spLocks noChangeShapeType="1"/>
          </p:cNvSpPr>
          <p:nvPr/>
        </p:nvSpPr>
        <p:spPr bwMode="auto">
          <a:xfrm flipH="1">
            <a:off x="1136650" y="4516438"/>
            <a:ext cx="476250" cy="625475"/>
          </a:xfrm>
          <a:prstGeom prst="line">
            <a:avLst/>
          </a:prstGeom>
          <a:noFill/>
          <a:ln w="28575">
            <a:solidFill>
              <a:srgbClr val="FF3300"/>
            </a:solidFill>
            <a:round/>
            <a:headEnd/>
            <a:tailEnd/>
          </a:ln>
        </p:spPr>
        <p:txBody>
          <a:bodyPr wrap="none" anchor="ctr"/>
          <a:lstStyle/>
          <a:p>
            <a:endParaRPr lang="en-US"/>
          </a:p>
        </p:txBody>
      </p:sp>
      <p:grpSp>
        <p:nvGrpSpPr>
          <p:cNvPr id="40030" name="Group 163"/>
          <p:cNvGrpSpPr>
            <a:grpSpLocks/>
          </p:cNvGrpSpPr>
          <p:nvPr/>
        </p:nvGrpSpPr>
        <p:grpSpPr bwMode="auto">
          <a:xfrm>
            <a:off x="7064375" y="1541463"/>
            <a:ext cx="814388" cy="814387"/>
            <a:chOff x="4736" y="2707"/>
            <a:chExt cx="624" cy="624"/>
          </a:xfrm>
        </p:grpSpPr>
        <p:sp>
          <p:nvSpPr>
            <p:cNvPr id="40049" name="Oval 164"/>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0050" name="Oval 165"/>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1" name="Oval 166"/>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2" name="Oval 167"/>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3" name="Oval 168"/>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4" name="Oval 169"/>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5" name="Oval 170"/>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6" name="Oval 171"/>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7" name="Oval 172"/>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8" name="Oval 173"/>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59" name="Oval 174"/>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0031" name="Group 175"/>
          <p:cNvGrpSpPr>
            <a:grpSpLocks/>
          </p:cNvGrpSpPr>
          <p:nvPr/>
        </p:nvGrpSpPr>
        <p:grpSpPr bwMode="auto">
          <a:xfrm>
            <a:off x="5827713" y="4598988"/>
            <a:ext cx="814387" cy="814387"/>
            <a:chOff x="4736" y="2707"/>
            <a:chExt cx="624" cy="624"/>
          </a:xfrm>
        </p:grpSpPr>
        <p:sp>
          <p:nvSpPr>
            <p:cNvPr id="40038" name="Oval 176"/>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0039" name="Oval 177"/>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0" name="Oval 178"/>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1" name="Oval 179"/>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2" name="Oval 180"/>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3" name="Oval 181"/>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4" name="Oval 182"/>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5" name="Oval 183"/>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6" name="Oval 184"/>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7" name="Oval 185"/>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048" name="Oval 186"/>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0032" name="Text Box 187"/>
          <p:cNvSpPr txBox="1">
            <a:spLocks noChangeArrowheads="1"/>
          </p:cNvSpPr>
          <p:nvPr/>
        </p:nvSpPr>
        <p:spPr bwMode="auto">
          <a:xfrm>
            <a:off x="152400" y="4238625"/>
            <a:ext cx="811213" cy="457200"/>
          </a:xfrm>
          <a:prstGeom prst="rect">
            <a:avLst/>
          </a:prstGeom>
          <a:noFill/>
          <a:ln w="9525">
            <a:noFill/>
            <a:miter lim="800000"/>
            <a:headEnd/>
            <a:tailEnd/>
          </a:ln>
        </p:spPr>
        <p:txBody>
          <a:bodyPr wrap="none">
            <a:spAutoFit/>
          </a:bodyPr>
          <a:lstStyle/>
          <a:p>
            <a:pPr algn="l" eaLnBrk="1" hangingPunct="1"/>
            <a:r>
              <a:rPr lang="el-GR" sz="2400" dirty="0" smtClean="0">
                <a:cs typeface="Times New Roman" pitchFamily="18" charset="0"/>
                <a:sym typeface="Symbol" pitchFamily="18" charset="2"/>
              </a:rPr>
              <a:t>Φ</a:t>
            </a:r>
            <a:r>
              <a:rPr lang="en-US" sz="2400" baseline="-25000" dirty="0" smtClean="0">
                <a:cs typeface="Times New Roman" pitchFamily="18" charset="0"/>
              </a:rPr>
              <a:t>stern</a:t>
            </a:r>
            <a:endParaRPr lang="el-GR" sz="2400" baseline="-25000" dirty="0">
              <a:cs typeface="Times New Roman" pitchFamily="18" charset="0"/>
            </a:endParaRPr>
          </a:p>
        </p:txBody>
      </p:sp>
      <p:sp>
        <p:nvSpPr>
          <p:cNvPr id="40033" name="Text Box 188"/>
          <p:cNvSpPr txBox="1">
            <a:spLocks noChangeArrowheads="1"/>
          </p:cNvSpPr>
          <p:nvPr/>
        </p:nvSpPr>
        <p:spPr bwMode="auto">
          <a:xfrm>
            <a:off x="7408863" y="914400"/>
            <a:ext cx="336550" cy="457200"/>
          </a:xfrm>
          <a:prstGeom prst="rect">
            <a:avLst/>
          </a:prstGeom>
          <a:noFill/>
          <a:ln w="9525">
            <a:noFill/>
            <a:miter lim="800000"/>
            <a:headEnd/>
            <a:tailEnd/>
          </a:ln>
        </p:spPr>
        <p:txBody>
          <a:bodyPr wrap="none">
            <a:spAutoFit/>
          </a:bodyPr>
          <a:lstStyle/>
          <a:p>
            <a:pPr algn="l" eaLnBrk="1" hangingPunct="1"/>
            <a:r>
              <a:rPr lang="en-US" sz="2400">
                <a:cs typeface="Times New Roman" pitchFamily="18" charset="0"/>
              </a:rPr>
              <a:t>x</a:t>
            </a:r>
            <a:endParaRPr lang="el-GR" sz="2400" baseline="-25000">
              <a:cs typeface="Times New Roman" pitchFamily="18" charset="0"/>
            </a:endParaRPr>
          </a:p>
        </p:txBody>
      </p:sp>
      <p:sp>
        <p:nvSpPr>
          <p:cNvPr id="40034" name="Line 189"/>
          <p:cNvSpPr>
            <a:spLocks noChangeShapeType="1"/>
          </p:cNvSpPr>
          <p:nvPr/>
        </p:nvSpPr>
        <p:spPr bwMode="auto">
          <a:xfrm flipH="1">
            <a:off x="914400" y="2819400"/>
            <a:ext cx="1620837" cy="0"/>
          </a:xfrm>
          <a:prstGeom prst="line">
            <a:avLst/>
          </a:prstGeom>
          <a:noFill/>
          <a:ln w="19050">
            <a:solidFill>
              <a:schemeClr val="tx1"/>
            </a:solidFill>
            <a:prstDash val="sysDot"/>
            <a:round/>
            <a:headEnd/>
            <a:tailEnd/>
          </a:ln>
        </p:spPr>
        <p:txBody>
          <a:bodyPr/>
          <a:lstStyle/>
          <a:p>
            <a:endParaRPr lang="en-US"/>
          </a:p>
        </p:txBody>
      </p:sp>
      <p:sp>
        <p:nvSpPr>
          <p:cNvPr id="40035" name="Text Box 190"/>
          <p:cNvSpPr txBox="1">
            <a:spLocks noChangeArrowheads="1"/>
          </p:cNvSpPr>
          <p:nvPr/>
        </p:nvSpPr>
        <p:spPr bwMode="auto">
          <a:xfrm>
            <a:off x="152400" y="2590800"/>
            <a:ext cx="311150" cy="457200"/>
          </a:xfrm>
          <a:prstGeom prst="rect">
            <a:avLst/>
          </a:prstGeom>
          <a:noFill/>
          <a:ln w="9525">
            <a:noFill/>
            <a:miter lim="800000"/>
            <a:headEnd/>
            <a:tailEnd/>
          </a:ln>
        </p:spPr>
        <p:txBody>
          <a:bodyPr wrap="none">
            <a:spAutoFit/>
          </a:bodyPr>
          <a:lstStyle/>
          <a:p>
            <a:pPr algn="l" eaLnBrk="1" hangingPunct="1"/>
            <a:r>
              <a:rPr lang="el-GR" sz="2400" dirty="0">
                <a:cs typeface="Times New Roman" pitchFamily="18" charset="0"/>
              </a:rPr>
              <a:t>ζ</a:t>
            </a:r>
          </a:p>
        </p:txBody>
      </p:sp>
      <p:sp>
        <p:nvSpPr>
          <p:cNvPr id="40036" name="Text Box 192"/>
          <p:cNvSpPr txBox="1">
            <a:spLocks noChangeArrowheads="1"/>
          </p:cNvSpPr>
          <p:nvPr/>
        </p:nvSpPr>
        <p:spPr bwMode="auto">
          <a:xfrm>
            <a:off x="76200" y="5000625"/>
            <a:ext cx="1003300" cy="457200"/>
          </a:xfrm>
          <a:prstGeom prst="rect">
            <a:avLst/>
          </a:prstGeom>
          <a:noFill/>
          <a:ln w="9525">
            <a:noFill/>
            <a:miter lim="800000"/>
            <a:headEnd/>
            <a:tailEnd/>
          </a:ln>
        </p:spPr>
        <p:txBody>
          <a:bodyPr wrap="none">
            <a:spAutoFit/>
          </a:bodyPr>
          <a:lstStyle/>
          <a:p>
            <a:pPr algn="l" eaLnBrk="1" hangingPunct="1"/>
            <a:r>
              <a:rPr lang="el-GR" sz="2400" dirty="0" smtClean="0">
                <a:cs typeface="Times New Roman" pitchFamily="18" charset="0"/>
                <a:sym typeface="Symbol" pitchFamily="18" charset="2"/>
              </a:rPr>
              <a:t>Φ</a:t>
            </a:r>
            <a:r>
              <a:rPr lang="en-US" sz="2400" baseline="-25000" dirty="0" smtClean="0">
                <a:cs typeface="Times New Roman" pitchFamily="18" charset="0"/>
              </a:rPr>
              <a:t>surface</a:t>
            </a:r>
            <a:endParaRPr lang="el-GR" sz="2400" baseline="-25000" dirty="0">
              <a:cs typeface="Times New Roman" pitchFamily="18" charset="0"/>
            </a:endParaRPr>
          </a:p>
        </p:txBody>
      </p:sp>
      <p:sp>
        <p:nvSpPr>
          <p:cNvPr id="40037" name="Text Box 194"/>
          <p:cNvSpPr txBox="1">
            <a:spLocks noChangeArrowheads="1"/>
          </p:cNvSpPr>
          <p:nvPr/>
        </p:nvSpPr>
        <p:spPr bwMode="auto">
          <a:xfrm>
            <a:off x="2286000" y="6396335"/>
            <a:ext cx="5776942" cy="461665"/>
          </a:xfrm>
          <a:prstGeom prst="rect">
            <a:avLst/>
          </a:prstGeom>
          <a:noFill/>
          <a:ln w="9525">
            <a:noFill/>
            <a:miter lim="800000"/>
            <a:headEnd/>
            <a:tailEnd/>
          </a:ln>
        </p:spPr>
        <p:txBody>
          <a:bodyPr wrap="none">
            <a:spAutoFit/>
          </a:bodyPr>
          <a:lstStyle/>
          <a:p>
            <a:pPr algn="l" eaLnBrk="1" hangingPunct="1"/>
            <a:r>
              <a:rPr lang="el-GR" sz="2400" dirty="0" smtClean="0">
                <a:cs typeface="Times New Roman" pitchFamily="18" charset="0"/>
                <a:sym typeface="Symbol" pitchFamily="18" charset="2"/>
              </a:rPr>
              <a:t>Φ</a:t>
            </a:r>
            <a:r>
              <a:rPr lang="el-GR" sz="2400" dirty="0" smtClean="0">
                <a:cs typeface="Times New Roman" pitchFamily="18" charset="0"/>
              </a:rPr>
              <a:t> </a:t>
            </a:r>
            <a:r>
              <a:rPr lang="el-GR" sz="2400" dirty="0">
                <a:cs typeface="Times New Roman" pitchFamily="18" charset="0"/>
              </a:rPr>
              <a:t>= electrostatic</a:t>
            </a:r>
            <a:r>
              <a:rPr lang="el-GR" sz="2400" dirty="0" smtClean="0">
                <a:cs typeface="Times New Roman" pitchFamily="18" charset="0"/>
              </a:rPr>
              <a:t> potential </a:t>
            </a:r>
            <a:r>
              <a:rPr lang="el-GR" sz="2400" dirty="0">
                <a:cs typeface="Times New Roman" pitchFamily="18" charset="0"/>
              </a:rPr>
              <a:t>(Volt = J/coulomb)</a:t>
            </a:r>
          </a:p>
        </p:txBody>
      </p:sp>
      <p:cxnSp>
        <p:nvCxnSpPr>
          <p:cNvPr id="195" name="Straight Arrow Connector 194"/>
          <p:cNvCxnSpPr>
            <a:endCxn id="39961" idx="3"/>
          </p:cNvCxnSpPr>
          <p:nvPr/>
        </p:nvCxnSpPr>
        <p:spPr bwMode="auto">
          <a:xfrm>
            <a:off x="685800" y="4543426"/>
            <a:ext cx="467171" cy="9079"/>
          </a:xfrm>
          <a:prstGeom prst="straightConnector1">
            <a:avLst/>
          </a:prstGeom>
          <a:noFill/>
          <a:ln w="12700" cap="flat" cmpd="sng" algn="ctr">
            <a:solidFill>
              <a:schemeClr val="tx1"/>
            </a:solidFill>
            <a:prstDash val="solid"/>
            <a:round/>
            <a:headEnd type="none" w="med" len="med"/>
            <a:tailEnd type="arrow"/>
          </a:ln>
          <a:effectLst/>
        </p:spPr>
      </p:cxnSp>
      <p:cxnSp>
        <p:nvCxnSpPr>
          <p:cNvPr id="198" name="Straight Arrow Connector 197"/>
          <p:cNvCxnSpPr/>
          <p:nvPr/>
        </p:nvCxnSpPr>
        <p:spPr bwMode="auto">
          <a:xfrm>
            <a:off x="609600" y="2819400"/>
            <a:ext cx="457200" cy="1588"/>
          </a:xfrm>
          <a:prstGeom prst="straightConnector1">
            <a:avLst/>
          </a:prstGeom>
          <a:noFill/>
          <a:ln w="12700" cap="flat" cmpd="sng" algn="ctr">
            <a:solidFill>
              <a:schemeClr val="tx1"/>
            </a:solidFill>
            <a:prstDash val="solid"/>
            <a:round/>
            <a:headEnd type="none" w="med" len="med"/>
            <a:tailEnd type="arrow"/>
          </a:ln>
          <a:effectLst/>
        </p:spPr>
      </p:cxnSp>
      <p:grpSp>
        <p:nvGrpSpPr>
          <p:cNvPr id="199" name="Group 143"/>
          <p:cNvGrpSpPr>
            <a:grpSpLocks/>
          </p:cNvGrpSpPr>
          <p:nvPr/>
        </p:nvGrpSpPr>
        <p:grpSpPr bwMode="auto">
          <a:xfrm>
            <a:off x="1752600" y="4314825"/>
            <a:ext cx="814387" cy="812800"/>
            <a:chOff x="3504" y="1728"/>
            <a:chExt cx="624" cy="624"/>
          </a:xfrm>
        </p:grpSpPr>
        <p:sp>
          <p:nvSpPr>
            <p:cNvPr id="200" name="Oval 144"/>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dirty="0">
                  <a:latin typeface="Times" pitchFamily="18" charset="0"/>
                </a:rPr>
                <a:t>-</a:t>
              </a:r>
            </a:p>
          </p:txBody>
        </p:sp>
        <p:sp>
          <p:nvSpPr>
            <p:cNvPr id="201" name="Oval 145"/>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2" name="Oval 146"/>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3" name="Oval 147"/>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4" name="Oval 148"/>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5" name="Oval 149"/>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6" name="Oval 150"/>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7" name="Oval 151"/>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8" name="Oval 152"/>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09" name="Oval 153"/>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0" name="Oval 154"/>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211" name="Group 143"/>
          <p:cNvGrpSpPr>
            <a:grpSpLocks/>
          </p:cNvGrpSpPr>
          <p:nvPr/>
        </p:nvGrpSpPr>
        <p:grpSpPr bwMode="auto">
          <a:xfrm>
            <a:off x="2819400" y="3552825"/>
            <a:ext cx="814387" cy="812800"/>
            <a:chOff x="3504" y="1728"/>
            <a:chExt cx="624" cy="624"/>
          </a:xfrm>
        </p:grpSpPr>
        <p:sp>
          <p:nvSpPr>
            <p:cNvPr id="212" name="Oval 144"/>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dirty="0">
                  <a:latin typeface="Times" pitchFamily="18" charset="0"/>
                </a:rPr>
                <a:t>-</a:t>
              </a:r>
            </a:p>
          </p:txBody>
        </p:sp>
        <p:sp>
          <p:nvSpPr>
            <p:cNvPr id="213" name="Oval 145"/>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4" name="Oval 146"/>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5" name="Oval 147"/>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6" name="Oval 148"/>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7" name="Oval 149"/>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8" name="Oval 150"/>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19" name="Oval 151"/>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20" name="Oval 152"/>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21" name="Oval 153"/>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22" name="Oval 154"/>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cxnSp>
        <p:nvCxnSpPr>
          <p:cNvPr id="223" name="Straight Arrow Connector 222"/>
          <p:cNvCxnSpPr/>
          <p:nvPr/>
        </p:nvCxnSpPr>
        <p:spPr bwMode="auto">
          <a:xfrm>
            <a:off x="652864" y="5117734"/>
            <a:ext cx="467171" cy="9079"/>
          </a:xfrm>
          <a:prstGeom prst="straightConnector1">
            <a:avLst/>
          </a:prstGeom>
          <a:noFill/>
          <a:ln w="12700" cap="flat" cmpd="sng" algn="ctr">
            <a:solidFill>
              <a:schemeClr val="tx1"/>
            </a:solidFill>
            <a:prstDash val="solid"/>
            <a:round/>
            <a:headEnd type="none" w="med" len="med"/>
            <a:tailEnd type="arrow"/>
          </a:ln>
          <a:effectLst/>
        </p:spPr>
      </p:cxnSp>
      <p:grpSp>
        <p:nvGrpSpPr>
          <p:cNvPr id="225" name="Group 224"/>
          <p:cNvGrpSpPr/>
          <p:nvPr/>
        </p:nvGrpSpPr>
        <p:grpSpPr>
          <a:xfrm>
            <a:off x="6705600" y="4038600"/>
            <a:ext cx="688975" cy="688975"/>
            <a:chOff x="5665788" y="3251200"/>
            <a:chExt cx="688975" cy="688975"/>
          </a:xfrm>
        </p:grpSpPr>
        <p:sp>
          <p:nvSpPr>
            <p:cNvPr id="226" name="Oval 134"/>
            <p:cNvSpPr>
              <a:spLocks noChangeArrowheads="1"/>
            </p:cNvSpPr>
            <p:nvPr/>
          </p:nvSpPr>
          <p:spPr bwMode="auto">
            <a:xfrm>
              <a:off x="5854700" y="3438525"/>
              <a:ext cx="312738" cy="31273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227" name="Oval 135"/>
            <p:cNvSpPr>
              <a:spLocks noChangeArrowheads="1"/>
            </p:cNvSpPr>
            <p:nvPr/>
          </p:nvSpPr>
          <p:spPr bwMode="auto">
            <a:xfrm>
              <a:off x="5729288" y="33131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28" name="Oval 136"/>
            <p:cNvSpPr>
              <a:spLocks noChangeArrowheads="1"/>
            </p:cNvSpPr>
            <p:nvPr/>
          </p:nvSpPr>
          <p:spPr bwMode="auto">
            <a:xfrm>
              <a:off x="5665788" y="3500438"/>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29" name="Oval 137"/>
            <p:cNvSpPr>
              <a:spLocks noChangeArrowheads="1"/>
            </p:cNvSpPr>
            <p:nvPr/>
          </p:nvSpPr>
          <p:spPr bwMode="auto">
            <a:xfrm>
              <a:off x="5729288" y="368935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0" name="Oval 138"/>
            <p:cNvSpPr>
              <a:spLocks noChangeArrowheads="1"/>
            </p:cNvSpPr>
            <p:nvPr/>
          </p:nvSpPr>
          <p:spPr bwMode="auto">
            <a:xfrm>
              <a:off x="5916613" y="37512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1" name="Oval 139"/>
            <p:cNvSpPr>
              <a:spLocks noChangeArrowheads="1"/>
            </p:cNvSpPr>
            <p:nvPr/>
          </p:nvSpPr>
          <p:spPr bwMode="auto">
            <a:xfrm>
              <a:off x="6103938" y="36893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2" name="Oval 140"/>
            <p:cNvSpPr>
              <a:spLocks noChangeArrowheads="1"/>
            </p:cNvSpPr>
            <p:nvPr/>
          </p:nvSpPr>
          <p:spPr bwMode="auto">
            <a:xfrm>
              <a:off x="6167438" y="3500438"/>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3" name="Oval 141"/>
            <p:cNvSpPr>
              <a:spLocks noChangeArrowheads="1"/>
            </p:cNvSpPr>
            <p:nvPr/>
          </p:nvSpPr>
          <p:spPr bwMode="auto">
            <a:xfrm>
              <a:off x="6103938" y="3313113"/>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4" name="Oval 142"/>
            <p:cNvSpPr>
              <a:spLocks noChangeArrowheads="1"/>
            </p:cNvSpPr>
            <p:nvPr/>
          </p:nvSpPr>
          <p:spPr bwMode="auto">
            <a:xfrm>
              <a:off x="5916613" y="32512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235" name="Group 234"/>
          <p:cNvGrpSpPr/>
          <p:nvPr/>
        </p:nvGrpSpPr>
        <p:grpSpPr>
          <a:xfrm>
            <a:off x="4114800" y="4800600"/>
            <a:ext cx="688975" cy="688975"/>
            <a:chOff x="5665788" y="3251200"/>
            <a:chExt cx="688975" cy="688975"/>
          </a:xfrm>
        </p:grpSpPr>
        <p:sp>
          <p:nvSpPr>
            <p:cNvPr id="236" name="Oval 134"/>
            <p:cNvSpPr>
              <a:spLocks noChangeArrowheads="1"/>
            </p:cNvSpPr>
            <p:nvPr/>
          </p:nvSpPr>
          <p:spPr bwMode="auto">
            <a:xfrm>
              <a:off x="5854700" y="3438525"/>
              <a:ext cx="312738" cy="31273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237" name="Oval 135"/>
            <p:cNvSpPr>
              <a:spLocks noChangeArrowheads="1"/>
            </p:cNvSpPr>
            <p:nvPr/>
          </p:nvSpPr>
          <p:spPr bwMode="auto">
            <a:xfrm>
              <a:off x="5729288" y="3313113"/>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8" name="Oval 136"/>
            <p:cNvSpPr>
              <a:spLocks noChangeArrowheads="1"/>
            </p:cNvSpPr>
            <p:nvPr/>
          </p:nvSpPr>
          <p:spPr bwMode="auto">
            <a:xfrm>
              <a:off x="5665788" y="3500438"/>
              <a:ext cx="188912"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39" name="Oval 137"/>
            <p:cNvSpPr>
              <a:spLocks noChangeArrowheads="1"/>
            </p:cNvSpPr>
            <p:nvPr/>
          </p:nvSpPr>
          <p:spPr bwMode="auto">
            <a:xfrm>
              <a:off x="5729288" y="368935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40" name="Oval 138"/>
            <p:cNvSpPr>
              <a:spLocks noChangeArrowheads="1"/>
            </p:cNvSpPr>
            <p:nvPr/>
          </p:nvSpPr>
          <p:spPr bwMode="auto">
            <a:xfrm>
              <a:off x="5916613" y="3751263"/>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41" name="Oval 139"/>
            <p:cNvSpPr>
              <a:spLocks noChangeArrowheads="1"/>
            </p:cNvSpPr>
            <p:nvPr/>
          </p:nvSpPr>
          <p:spPr bwMode="auto">
            <a:xfrm>
              <a:off x="6103938" y="3689350"/>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42" name="Oval 140"/>
            <p:cNvSpPr>
              <a:spLocks noChangeArrowheads="1"/>
            </p:cNvSpPr>
            <p:nvPr/>
          </p:nvSpPr>
          <p:spPr bwMode="auto">
            <a:xfrm>
              <a:off x="6167438" y="3500438"/>
              <a:ext cx="187325" cy="188912"/>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43" name="Oval 141"/>
            <p:cNvSpPr>
              <a:spLocks noChangeArrowheads="1"/>
            </p:cNvSpPr>
            <p:nvPr/>
          </p:nvSpPr>
          <p:spPr bwMode="auto">
            <a:xfrm>
              <a:off x="6103938" y="3313113"/>
              <a:ext cx="188912"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44" name="Oval 142"/>
            <p:cNvSpPr>
              <a:spLocks noChangeArrowheads="1"/>
            </p:cNvSpPr>
            <p:nvPr/>
          </p:nvSpPr>
          <p:spPr bwMode="auto">
            <a:xfrm>
              <a:off x="5916613" y="3251200"/>
              <a:ext cx="187325" cy="187325"/>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b="48568"/>
          <a:stretch>
            <a:fillRect/>
          </a:stretch>
        </p:blipFill>
        <p:spPr bwMode="auto">
          <a:xfrm>
            <a:off x="2286000" y="1098550"/>
            <a:ext cx="4800600" cy="2256828"/>
          </a:xfrm>
          <a:prstGeom prst="rect">
            <a:avLst/>
          </a:prstGeom>
          <a:noFill/>
          <a:ln w="9525">
            <a:noFill/>
            <a:miter lim="800000"/>
            <a:headEnd/>
            <a:tailEnd/>
          </a:ln>
        </p:spPr>
      </p:pic>
      <p:sp>
        <p:nvSpPr>
          <p:cNvPr id="41987" name="Rectangle 7"/>
          <p:cNvSpPr>
            <a:spLocks noGrp="1" noChangeArrowheads="1"/>
          </p:cNvSpPr>
          <p:nvPr>
            <p:ph type="title" idx="4294967295"/>
          </p:nvPr>
        </p:nvSpPr>
        <p:spPr/>
        <p:txBody>
          <a:bodyPr/>
          <a:lstStyle/>
          <a:p>
            <a:pPr eaLnBrk="1" hangingPunct="1"/>
            <a:r>
              <a:rPr lang="en-US" dirty="0" smtClean="0"/>
              <a:t>Stern Potential vs. Zeta Potential</a:t>
            </a:r>
          </a:p>
        </p:txBody>
      </p:sp>
      <p:sp>
        <p:nvSpPr>
          <p:cNvPr id="41988" name="Rectangle 12"/>
          <p:cNvSpPr>
            <a:spLocks noChangeArrowheads="1"/>
          </p:cNvSpPr>
          <p:nvPr/>
        </p:nvSpPr>
        <p:spPr bwMode="auto">
          <a:xfrm>
            <a:off x="2405063" y="1916113"/>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89" name="Rectangle 13"/>
          <p:cNvSpPr>
            <a:spLocks noChangeArrowheads="1"/>
          </p:cNvSpPr>
          <p:nvPr/>
        </p:nvSpPr>
        <p:spPr bwMode="auto">
          <a:xfrm>
            <a:off x="1676400" y="1752600"/>
            <a:ext cx="600486" cy="307777"/>
          </a:xfrm>
          <a:prstGeom prst="rect">
            <a:avLst/>
          </a:prstGeom>
          <a:solidFill>
            <a:schemeClr val="bg1"/>
          </a:solidFill>
          <a:ln w="12700">
            <a:noFill/>
            <a:miter lim="800000"/>
            <a:headEnd/>
            <a:tailEnd/>
          </a:ln>
        </p:spPr>
        <p:txBody>
          <a:bodyPr wrap="none" anchor="ctr">
            <a:spAutoFit/>
          </a:bodyPr>
          <a:lstStyle/>
          <a:p>
            <a:r>
              <a:rPr lang="en-US" sz="1400" dirty="0" err="1" smtClean="0">
                <a:latin typeface="+mn-lt"/>
                <a:sym typeface="Symbol" pitchFamily="18" charset="2"/>
              </a:rPr>
              <a:t>Φ</a:t>
            </a:r>
            <a:r>
              <a:rPr lang="en-US" sz="1400" baseline="-25000" dirty="0" err="1" smtClean="0">
                <a:latin typeface="Arial" pitchFamily="34" charset="0"/>
              </a:rPr>
              <a:t>stern</a:t>
            </a:r>
            <a:endParaRPr lang="en-US" sz="1400" dirty="0">
              <a:latin typeface="Symbol" pitchFamily="18" charset="2"/>
              <a:sym typeface="Symbol" pitchFamily="18" charset="2"/>
            </a:endParaRPr>
          </a:p>
        </p:txBody>
      </p:sp>
      <p:sp>
        <p:nvSpPr>
          <p:cNvPr id="41990" name="Rectangle 15"/>
          <p:cNvSpPr>
            <a:spLocks noChangeArrowheads="1"/>
          </p:cNvSpPr>
          <p:nvPr/>
        </p:nvSpPr>
        <p:spPr bwMode="auto">
          <a:xfrm>
            <a:off x="2513013" y="3394075"/>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1" name="Rectangle 16"/>
          <p:cNvSpPr>
            <a:spLocks noChangeArrowheads="1"/>
          </p:cNvSpPr>
          <p:nvPr/>
        </p:nvSpPr>
        <p:spPr bwMode="auto">
          <a:xfrm>
            <a:off x="2486025" y="3824288"/>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2" name="Rectangle 17"/>
          <p:cNvSpPr>
            <a:spLocks noChangeArrowheads="1"/>
          </p:cNvSpPr>
          <p:nvPr/>
        </p:nvSpPr>
        <p:spPr bwMode="auto">
          <a:xfrm>
            <a:off x="4943475" y="1514475"/>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3" name="Rectangle 18"/>
          <p:cNvSpPr>
            <a:spLocks noChangeArrowheads="1"/>
          </p:cNvSpPr>
          <p:nvPr/>
        </p:nvSpPr>
        <p:spPr bwMode="auto">
          <a:xfrm>
            <a:off x="7400925" y="-795338"/>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4" name="Rectangle 19"/>
          <p:cNvSpPr>
            <a:spLocks noChangeArrowheads="1"/>
          </p:cNvSpPr>
          <p:nvPr/>
        </p:nvSpPr>
        <p:spPr bwMode="auto">
          <a:xfrm>
            <a:off x="4933950" y="3786188"/>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5" name="Rectangle 20"/>
          <p:cNvSpPr>
            <a:spLocks noChangeArrowheads="1"/>
          </p:cNvSpPr>
          <p:nvPr/>
        </p:nvSpPr>
        <p:spPr bwMode="auto">
          <a:xfrm>
            <a:off x="4953000" y="5151438"/>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6" name="Rectangle 21"/>
          <p:cNvSpPr>
            <a:spLocks noChangeArrowheads="1"/>
          </p:cNvSpPr>
          <p:nvPr/>
        </p:nvSpPr>
        <p:spPr bwMode="auto">
          <a:xfrm>
            <a:off x="4949825" y="1971675"/>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41997" name="Rectangle 22"/>
          <p:cNvSpPr>
            <a:spLocks noChangeArrowheads="1"/>
          </p:cNvSpPr>
          <p:nvPr/>
        </p:nvSpPr>
        <p:spPr bwMode="auto">
          <a:xfrm>
            <a:off x="4419600" y="1524000"/>
            <a:ext cx="600486" cy="307777"/>
          </a:xfrm>
          <a:prstGeom prst="rect">
            <a:avLst/>
          </a:prstGeom>
          <a:solidFill>
            <a:schemeClr val="bg1"/>
          </a:solidFill>
          <a:ln w="12700">
            <a:noFill/>
            <a:miter lim="800000"/>
            <a:headEnd/>
            <a:tailEnd/>
          </a:ln>
        </p:spPr>
        <p:txBody>
          <a:bodyPr wrap="none" anchor="ctr">
            <a:spAutoFit/>
          </a:bodyPr>
          <a:lstStyle/>
          <a:p>
            <a:r>
              <a:rPr lang="en-US" sz="1400" dirty="0" err="1" smtClean="0">
                <a:sym typeface="Symbol" pitchFamily="18" charset="2"/>
              </a:rPr>
              <a:t>Φ</a:t>
            </a:r>
            <a:r>
              <a:rPr lang="en-US" sz="1400" baseline="-25000" dirty="0" err="1" smtClean="0">
                <a:latin typeface="Arial" pitchFamily="34" charset="0"/>
              </a:rPr>
              <a:t>stern</a:t>
            </a:r>
            <a:endParaRPr lang="en-US" sz="1400" dirty="0">
              <a:latin typeface="Symbol" pitchFamily="18" charset="2"/>
              <a:sym typeface="Symbol" pitchFamily="18" charset="2"/>
            </a:endParaRPr>
          </a:p>
        </p:txBody>
      </p:sp>
      <p:sp>
        <p:nvSpPr>
          <p:cNvPr id="41998" name="Freeform 24"/>
          <p:cNvSpPr>
            <a:spLocks/>
          </p:cNvSpPr>
          <p:nvPr/>
        </p:nvSpPr>
        <p:spPr bwMode="auto">
          <a:xfrm>
            <a:off x="4568825" y="1773238"/>
            <a:ext cx="609600" cy="228600"/>
          </a:xfrm>
          <a:custGeom>
            <a:avLst/>
            <a:gdLst>
              <a:gd name="T0" fmla="*/ 0 w 384"/>
              <a:gd name="T1" fmla="*/ 0 h 144"/>
              <a:gd name="T2" fmla="*/ 96 w 384"/>
              <a:gd name="T3" fmla="*/ 96 h 144"/>
              <a:gd name="T4" fmla="*/ 96 w 384"/>
              <a:gd name="T5" fmla="*/ 48 h 144"/>
              <a:gd name="T6" fmla="*/ 384 w 384"/>
              <a:gd name="T7" fmla="*/ 144 h 144"/>
              <a:gd name="T8" fmla="*/ 0 60000 65536"/>
              <a:gd name="T9" fmla="*/ 0 60000 65536"/>
              <a:gd name="T10" fmla="*/ 0 60000 65536"/>
              <a:gd name="T11" fmla="*/ 0 60000 65536"/>
              <a:gd name="T12" fmla="*/ 0 w 384"/>
              <a:gd name="T13" fmla="*/ 0 h 144"/>
              <a:gd name="T14" fmla="*/ 384 w 384"/>
              <a:gd name="T15" fmla="*/ 144 h 144"/>
            </a:gdLst>
            <a:ahLst/>
            <a:cxnLst>
              <a:cxn ang="T8">
                <a:pos x="T0" y="T1"/>
              </a:cxn>
              <a:cxn ang="T9">
                <a:pos x="T2" y="T3"/>
              </a:cxn>
              <a:cxn ang="T10">
                <a:pos x="T4" y="T5"/>
              </a:cxn>
              <a:cxn ang="T11">
                <a:pos x="T6" y="T7"/>
              </a:cxn>
            </a:cxnLst>
            <a:rect l="T12" t="T13" r="T14" b="T15"/>
            <a:pathLst>
              <a:path w="384" h="144">
                <a:moveTo>
                  <a:pt x="0" y="0"/>
                </a:moveTo>
                <a:cubicBezTo>
                  <a:pt x="40" y="44"/>
                  <a:pt x="80" y="88"/>
                  <a:pt x="96" y="96"/>
                </a:cubicBezTo>
                <a:cubicBezTo>
                  <a:pt x="112" y="104"/>
                  <a:pt x="48" y="40"/>
                  <a:pt x="96" y="48"/>
                </a:cubicBezTo>
                <a:cubicBezTo>
                  <a:pt x="144" y="56"/>
                  <a:pt x="264" y="100"/>
                  <a:pt x="384" y="144"/>
                </a:cubicBezTo>
              </a:path>
            </a:pathLst>
          </a:custGeom>
          <a:noFill/>
          <a:ln w="12700">
            <a:solidFill>
              <a:schemeClr val="tx1"/>
            </a:solidFill>
            <a:round/>
            <a:headEnd/>
            <a:tailEnd type="triangle" w="med" len="med"/>
          </a:ln>
        </p:spPr>
        <p:txBody>
          <a:bodyPr wrap="none" anchor="ctr"/>
          <a:lstStyle/>
          <a:p>
            <a:endParaRPr lang="en-US"/>
          </a:p>
        </p:txBody>
      </p:sp>
      <p:sp>
        <p:nvSpPr>
          <p:cNvPr id="42003" name="Rectangle 29"/>
          <p:cNvSpPr>
            <a:spLocks noChangeArrowheads="1"/>
          </p:cNvSpPr>
          <p:nvPr/>
        </p:nvSpPr>
        <p:spPr bwMode="auto">
          <a:xfrm>
            <a:off x="7696200" y="1676400"/>
            <a:ext cx="1128183" cy="400110"/>
          </a:xfrm>
          <a:prstGeom prst="rect">
            <a:avLst/>
          </a:prstGeom>
          <a:solidFill>
            <a:schemeClr val="bg1"/>
          </a:solidFill>
          <a:ln w="12700">
            <a:solidFill>
              <a:schemeClr val="tx1"/>
            </a:solidFill>
            <a:miter lim="800000"/>
            <a:headEnd/>
            <a:tailEnd/>
          </a:ln>
        </p:spPr>
        <p:txBody>
          <a:bodyPr wrap="none" anchor="ctr">
            <a:spAutoFit/>
          </a:bodyPr>
          <a:lstStyle/>
          <a:p>
            <a:r>
              <a:rPr lang="en-US" sz="2000" dirty="0" err="1" smtClean="0">
                <a:latin typeface="+mn-lt"/>
                <a:sym typeface="Symbol" pitchFamily="18" charset="2"/>
              </a:rPr>
              <a:t>Φ</a:t>
            </a:r>
            <a:r>
              <a:rPr lang="en-US" sz="2000" baseline="-25000" dirty="0" err="1" smtClean="0">
                <a:latin typeface="+mn-lt"/>
              </a:rPr>
              <a:t>stern</a:t>
            </a:r>
            <a:r>
              <a:rPr lang="en-US" sz="2000" dirty="0" smtClean="0">
                <a:latin typeface="+mn-lt"/>
              </a:rPr>
              <a:t> ≠ </a:t>
            </a:r>
            <a:r>
              <a:rPr lang="en-US" sz="2000" dirty="0" err="1" smtClean="0">
                <a:latin typeface="+mn-lt"/>
                <a:sym typeface="Symbol" pitchFamily="18" charset="2"/>
              </a:rPr>
              <a:t>ζ</a:t>
            </a:r>
            <a:r>
              <a:rPr lang="en-US" sz="2000" dirty="0" smtClean="0">
                <a:latin typeface="+mn-lt"/>
              </a:rPr>
              <a:t> </a:t>
            </a:r>
            <a:endParaRPr lang="en-US" sz="2000" dirty="0">
              <a:latin typeface="+mn-lt"/>
              <a:sym typeface="Symbol" pitchFamily="18" charset="2"/>
            </a:endParaRPr>
          </a:p>
        </p:txBody>
      </p:sp>
      <p:sp>
        <p:nvSpPr>
          <p:cNvPr id="42004" name="Freeform 31"/>
          <p:cNvSpPr>
            <a:spLocks/>
          </p:cNvSpPr>
          <p:nvPr/>
        </p:nvSpPr>
        <p:spPr bwMode="auto">
          <a:xfrm>
            <a:off x="2133600" y="1905000"/>
            <a:ext cx="484188" cy="200025"/>
          </a:xfrm>
          <a:custGeom>
            <a:avLst/>
            <a:gdLst>
              <a:gd name="T0" fmla="*/ 0 w 305"/>
              <a:gd name="T1" fmla="*/ 0 h 126"/>
              <a:gd name="T2" fmla="*/ 192 w 305"/>
              <a:gd name="T3" fmla="*/ 48 h 126"/>
              <a:gd name="T4" fmla="*/ 144 w 305"/>
              <a:gd name="T5" fmla="*/ 96 h 126"/>
              <a:gd name="T6" fmla="*/ 305 w 305"/>
              <a:gd name="T7" fmla="*/ 126 h 126"/>
              <a:gd name="T8" fmla="*/ 0 60000 65536"/>
              <a:gd name="T9" fmla="*/ 0 60000 65536"/>
              <a:gd name="T10" fmla="*/ 0 60000 65536"/>
              <a:gd name="T11" fmla="*/ 0 60000 65536"/>
              <a:gd name="T12" fmla="*/ 0 w 305"/>
              <a:gd name="T13" fmla="*/ 0 h 126"/>
              <a:gd name="T14" fmla="*/ 305 w 305"/>
              <a:gd name="T15" fmla="*/ 126 h 126"/>
            </a:gdLst>
            <a:ahLst/>
            <a:cxnLst>
              <a:cxn ang="T8">
                <a:pos x="T0" y="T1"/>
              </a:cxn>
              <a:cxn ang="T9">
                <a:pos x="T2" y="T3"/>
              </a:cxn>
              <a:cxn ang="T10">
                <a:pos x="T4" y="T5"/>
              </a:cxn>
              <a:cxn ang="T11">
                <a:pos x="T6" y="T7"/>
              </a:cxn>
            </a:cxnLst>
            <a:rect l="T12" t="T13" r="T14" b="T15"/>
            <a:pathLst>
              <a:path w="305" h="126">
                <a:moveTo>
                  <a:pt x="0" y="0"/>
                </a:moveTo>
                <a:cubicBezTo>
                  <a:pt x="84" y="16"/>
                  <a:pt x="168" y="32"/>
                  <a:pt x="192" y="48"/>
                </a:cubicBezTo>
                <a:cubicBezTo>
                  <a:pt x="216" y="64"/>
                  <a:pt x="125" y="83"/>
                  <a:pt x="144" y="96"/>
                </a:cubicBezTo>
                <a:cubicBezTo>
                  <a:pt x="163" y="109"/>
                  <a:pt x="234" y="117"/>
                  <a:pt x="305" y="126"/>
                </a:cubicBezTo>
              </a:path>
            </a:pathLst>
          </a:custGeom>
          <a:noFill/>
          <a:ln w="12700">
            <a:solidFill>
              <a:schemeClr val="tx1"/>
            </a:solidFill>
            <a:round/>
            <a:headEnd/>
            <a:tailEnd type="triangle" w="med" len="med"/>
          </a:ln>
        </p:spPr>
        <p:txBody>
          <a:bodyPr wrap="none" anchor="ctr"/>
          <a:lstStyle/>
          <a:p>
            <a:endParaRPr lang="en-US"/>
          </a:p>
        </p:txBody>
      </p:sp>
      <p:sp>
        <p:nvSpPr>
          <p:cNvPr id="42005" name="Rectangle 32"/>
          <p:cNvSpPr>
            <a:spLocks noChangeArrowheads="1"/>
          </p:cNvSpPr>
          <p:nvPr/>
        </p:nvSpPr>
        <p:spPr bwMode="auto">
          <a:xfrm>
            <a:off x="2393950" y="1500188"/>
            <a:ext cx="228600" cy="228600"/>
          </a:xfrm>
          <a:prstGeom prst="rect">
            <a:avLst/>
          </a:prstGeom>
          <a:solidFill>
            <a:schemeClr val="bg1"/>
          </a:solidFill>
          <a:ln w="12700">
            <a:noFill/>
            <a:miter lim="800000"/>
            <a:headEnd/>
            <a:tailEnd/>
          </a:ln>
        </p:spPr>
        <p:txBody>
          <a:bodyPr wrap="none" anchor="ctr"/>
          <a:lstStyle/>
          <a:p>
            <a:endParaRPr lang="en-US">
              <a:solidFill>
                <a:schemeClr val="bg1"/>
              </a:solidFill>
            </a:endParaRPr>
          </a:p>
        </p:txBody>
      </p:sp>
      <p:sp>
        <p:nvSpPr>
          <p:cNvPr id="211970" name="Text Box 2"/>
          <p:cNvSpPr txBox="1">
            <a:spLocks noChangeArrowheads="1"/>
          </p:cNvSpPr>
          <p:nvPr/>
        </p:nvSpPr>
        <p:spPr bwMode="auto">
          <a:xfrm>
            <a:off x="1676400" y="3608685"/>
            <a:ext cx="6348413" cy="92333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itchFamily="-108" charset="0"/>
              </a:rPr>
              <a:t>Zeta potential is approximately the Stern potential, except for the case in which adsorbed macromolecules shift the hydrodynamic slip plane outward beyond the Stern plane of the double layer.</a:t>
            </a:r>
            <a:endParaRPr kumimoji="0" lang="en-US" b="0" i="0" u="none" strike="noStrike" cap="none" normalizeH="0" baseline="0" dirty="0">
              <a:ln>
                <a:noFill/>
              </a:ln>
              <a:solidFill>
                <a:schemeClr val="tx1"/>
              </a:solidFill>
              <a:effectLst/>
              <a:latin typeface="Times New Roman" pitchFamily="-108" charset="0"/>
            </a:endParaRPr>
          </a:p>
        </p:txBody>
      </p:sp>
      <p:sp>
        <p:nvSpPr>
          <p:cNvPr id="19" name="Rectangle 29"/>
          <p:cNvSpPr>
            <a:spLocks noChangeArrowheads="1"/>
          </p:cNvSpPr>
          <p:nvPr/>
        </p:nvSpPr>
        <p:spPr bwMode="auto">
          <a:xfrm>
            <a:off x="457200" y="1752600"/>
            <a:ext cx="1128183" cy="400110"/>
          </a:xfrm>
          <a:prstGeom prst="rect">
            <a:avLst/>
          </a:prstGeom>
          <a:solidFill>
            <a:schemeClr val="bg1"/>
          </a:solidFill>
          <a:ln w="12700">
            <a:solidFill>
              <a:schemeClr val="tx1"/>
            </a:solidFill>
            <a:miter lim="800000"/>
            <a:headEnd/>
            <a:tailEnd/>
          </a:ln>
        </p:spPr>
        <p:txBody>
          <a:bodyPr wrap="none" anchor="ctr">
            <a:spAutoFit/>
          </a:bodyPr>
          <a:lstStyle/>
          <a:p>
            <a:r>
              <a:rPr lang="en-US" sz="2000" dirty="0" err="1" smtClean="0">
                <a:latin typeface="+mn-lt"/>
                <a:sym typeface="Symbol" pitchFamily="18" charset="2"/>
              </a:rPr>
              <a:t>Φ</a:t>
            </a:r>
            <a:r>
              <a:rPr lang="en-US" sz="2000" baseline="-25000" dirty="0" err="1" smtClean="0">
                <a:latin typeface="+mn-lt"/>
              </a:rPr>
              <a:t>stern</a:t>
            </a:r>
            <a:r>
              <a:rPr lang="en-US" sz="2000" dirty="0" smtClean="0">
                <a:latin typeface="+mn-lt"/>
              </a:rPr>
              <a:t> = </a:t>
            </a:r>
            <a:r>
              <a:rPr lang="en-US" sz="2000" dirty="0" err="1" smtClean="0">
                <a:latin typeface="+mn-lt"/>
                <a:sym typeface="Symbol" pitchFamily="18" charset="2"/>
              </a:rPr>
              <a:t>ζ</a:t>
            </a:r>
            <a:r>
              <a:rPr lang="en-US" sz="2000" dirty="0" smtClean="0">
                <a:latin typeface="+mn-lt"/>
              </a:rPr>
              <a:t> </a:t>
            </a:r>
            <a:endParaRPr lang="en-US" sz="2000" dirty="0">
              <a:latin typeface="+mn-lt"/>
              <a:sym typeface="Symbol" pitchFamily="18"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Debye-</a:t>
            </a:r>
            <a:r>
              <a:rPr lang="en-US" dirty="0" err="1" smtClean="0"/>
              <a:t>Hückel</a:t>
            </a:r>
            <a:r>
              <a:rPr lang="en-US" dirty="0" smtClean="0"/>
              <a:t> approximation for </a:t>
            </a:r>
            <a:r>
              <a:rPr lang="en-US" dirty="0" err="1" smtClean="0">
                <a:latin typeface="+mn-lt"/>
                <a:sym typeface="Symbol" pitchFamily="18" charset="2"/>
              </a:rPr>
              <a:t>Φ</a:t>
            </a:r>
            <a:r>
              <a:rPr lang="en-US" dirty="0" err="1" smtClean="0"/>
              <a:t>(x</a:t>
            </a:r>
            <a:r>
              <a:rPr lang="en-US" dirty="0" smtClean="0"/>
              <a:t>)</a:t>
            </a:r>
          </a:p>
        </p:txBody>
      </p:sp>
      <p:graphicFrame>
        <p:nvGraphicFramePr>
          <p:cNvPr id="44034" name="Object 2"/>
          <p:cNvGraphicFramePr>
            <a:graphicFrameLocks noChangeAspect="1"/>
          </p:cNvGraphicFramePr>
          <p:nvPr/>
        </p:nvGraphicFramePr>
        <p:xfrm>
          <a:off x="390525" y="1512888"/>
          <a:ext cx="4679950" cy="2227262"/>
        </p:xfrm>
        <a:graphic>
          <a:graphicData uri="http://schemas.openxmlformats.org/presentationml/2006/ole">
            <p:oleObj spid="_x0000_s44034" name="Equation" r:id="rId4" imgW="7315200" imgH="3568700" progId="Equation.3">
              <p:embed/>
            </p:oleObj>
          </a:graphicData>
        </a:graphic>
      </p:graphicFrame>
      <p:sp>
        <p:nvSpPr>
          <p:cNvPr id="44037" name="Rectangle 5"/>
          <p:cNvSpPr>
            <a:spLocks noChangeArrowheads="1"/>
          </p:cNvSpPr>
          <p:nvPr/>
        </p:nvSpPr>
        <p:spPr bwMode="auto">
          <a:xfrm>
            <a:off x="6858000" y="1143000"/>
            <a:ext cx="1814513" cy="274638"/>
          </a:xfrm>
          <a:prstGeom prst="rect">
            <a:avLst/>
          </a:prstGeom>
          <a:noFill/>
          <a:ln w="12700">
            <a:noFill/>
            <a:miter lim="800000"/>
            <a:headEnd/>
            <a:tailEnd/>
          </a:ln>
        </p:spPr>
        <p:txBody>
          <a:bodyPr wrap="none" anchor="ctr">
            <a:spAutoFit/>
          </a:bodyPr>
          <a:lstStyle/>
          <a:p>
            <a:r>
              <a:rPr lang="en-US" sz="1200" dirty="0" err="1">
                <a:solidFill>
                  <a:schemeClr val="tx2"/>
                </a:solidFill>
                <a:latin typeface="Arial Rounded MT Bold" pitchFamily="34" charset="0"/>
              </a:rPr>
              <a:t>Gouy</a:t>
            </a:r>
            <a:r>
              <a:rPr lang="en-US" sz="1200" dirty="0">
                <a:solidFill>
                  <a:schemeClr val="tx2"/>
                </a:solidFill>
                <a:latin typeface="Arial Rounded MT Bold" pitchFamily="34" charset="0"/>
              </a:rPr>
              <a:t>-Chapman Model</a:t>
            </a:r>
          </a:p>
        </p:txBody>
      </p:sp>
      <p:grpSp>
        <p:nvGrpSpPr>
          <p:cNvPr id="44038" name="Group 7"/>
          <p:cNvGrpSpPr>
            <a:grpSpLocks/>
          </p:cNvGrpSpPr>
          <p:nvPr/>
        </p:nvGrpSpPr>
        <p:grpSpPr bwMode="auto">
          <a:xfrm>
            <a:off x="6315075" y="2178050"/>
            <a:ext cx="246063" cy="700088"/>
            <a:chOff x="816" y="1680"/>
            <a:chExt cx="528" cy="1440"/>
          </a:xfrm>
        </p:grpSpPr>
        <p:grpSp>
          <p:nvGrpSpPr>
            <p:cNvPr id="44202" name="Group 8"/>
            <p:cNvGrpSpPr>
              <a:grpSpLocks/>
            </p:cNvGrpSpPr>
            <p:nvPr/>
          </p:nvGrpSpPr>
          <p:grpSpPr bwMode="auto">
            <a:xfrm>
              <a:off x="816" y="1680"/>
              <a:ext cx="528" cy="528"/>
              <a:chOff x="1584" y="1680"/>
              <a:chExt cx="528" cy="528"/>
            </a:xfrm>
          </p:grpSpPr>
          <p:sp>
            <p:nvSpPr>
              <p:cNvPr id="44213" name="Oval 9"/>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4214" name="Oval 10"/>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5" name="Oval 11"/>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6" name="Oval 12"/>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7" name="Oval 13"/>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8" name="Oval 14"/>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9" name="Oval 15"/>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20" name="Oval 16"/>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21" name="Oval 17"/>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4203" name="Group 18"/>
            <p:cNvGrpSpPr>
              <a:grpSpLocks/>
            </p:cNvGrpSpPr>
            <p:nvPr/>
          </p:nvGrpSpPr>
          <p:grpSpPr bwMode="auto">
            <a:xfrm>
              <a:off x="816" y="2592"/>
              <a:ext cx="528" cy="528"/>
              <a:chOff x="1584" y="1680"/>
              <a:chExt cx="528" cy="528"/>
            </a:xfrm>
          </p:grpSpPr>
          <p:sp>
            <p:nvSpPr>
              <p:cNvPr id="44204" name="Oval 19"/>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4205" name="Oval 20"/>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06" name="Oval 21"/>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07" name="Oval 22"/>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08" name="Oval 23"/>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09" name="Oval 24"/>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0" name="Oval 25"/>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1" name="Oval 26"/>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212" name="Oval 27"/>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grpSp>
        <p:nvGrpSpPr>
          <p:cNvPr id="44039" name="Group 28"/>
          <p:cNvGrpSpPr>
            <a:grpSpLocks/>
          </p:cNvGrpSpPr>
          <p:nvPr/>
        </p:nvGrpSpPr>
        <p:grpSpPr bwMode="auto">
          <a:xfrm>
            <a:off x="6192838" y="1843088"/>
            <a:ext cx="66675" cy="1633537"/>
            <a:chOff x="288" y="528"/>
            <a:chExt cx="144" cy="3360"/>
          </a:xfrm>
        </p:grpSpPr>
        <p:sp>
          <p:nvSpPr>
            <p:cNvPr id="8221" name="Rectangle 29"/>
            <p:cNvSpPr>
              <a:spLocks noChangeArrowheads="1"/>
            </p:cNvSpPr>
            <p:nvPr/>
          </p:nvSpPr>
          <p:spPr bwMode="auto">
            <a:xfrm>
              <a:off x="288" y="528"/>
              <a:ext cx="144" cy="3360"/>
            </a:xfrm>
            <a:prstGeom prst="rect">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p>
              <a:endParaRPr lang="en-US"/>
            </a:p>
          </p:txBody>
        </p:sp>
        <p:sp>
          <p:nvSpPr>
            <p:cNvPr id="44201" name="Line 30"/>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44040" name="Oval 31"/>
          <p:cNvSpPr>
            <a:spLocks noChangeArrowheads="1"/>
          </p:cNvSpPr>
          <p:nvPr/>
        </p:nvSpPr>
        <p:spPr bwMode="auto">
          <a:xfrm>
            <a:off x="6256338" y="22399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1" name="Oval 32"/>
          <p:cNvSpPr>
            <a:spLocks noChangeArrowheads="1"/>
          </p:cNvSpPr>
          <p:nvPr/>
        </p:nvSpPr>
        <p:spPr bwMode="auto">
          <a:xfrm>
            <a:off x="6257925" y="21701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2" name="Oval 33"/>
          <p:cNvSpPr>
            <a:spLocks noChangeArrowheads="1"/>
          </p:cNvSpPr>
          <p:nvPr/>
        </p:nvSpPr>
        <p:spPr bwMode="auto">
          <a:xfrm>
            <a:off x="6254750" y="20955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3" name="Oval 34"/>
          <p:cNvSpPr>
            <a:spLocks noChangeArrowheads="1"/>
          </p:cNvSpPr>
          <p:nvPr/>
        </p:nvSpPr>
        <p:spPr bwMode="auto">
          <a:xfrm>
            <a:off x="6256338" y="20240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4" name="Oval 35"/>
          <p:cNvSpPr>
            <a:spLocks noChangeArrowheads="1"/>
          </p:cNvSpPr>
          <p:nvPr/>
        </p:nvSpPr>
        <p:spPr bwMode="auto">
          <a:xfrm>
            <a:off x="6256338" y="19542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5" name="Oval 36"/>
          <p:cNvSpPr>
            <a:spLocks noChangeArrowheads="1"/>
          </p:cNvSpPr>
          <p:nvPr/>
        </p:nvSpPr>
        <p:spPr bwMode="auto">
          <a:xfrm>
            <a:off x="6256338" y="18811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6" name="Oval 37"/>
          <p:cNvSpPr>
            <a:spLocks noChangeArrowheads="1"/>
          </p:cNvSpPr>
          <p:nvPr/>
        </p:nvSpPr>
        <p:spPr bwMode="auto">
          <a:xfrm>
            <a:off x="6256338" y="23098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7" name="Oval 38"/>
          <p:cNvSpPr>
            <a:spLocks noChangeArrowheads="1"/>
          </p:cNvSpPr>
          <p:nvPr/>
        </p:nvSpPr>
        <p:spPr bwMode="auto">
          <a:xfrm>
            <a:off x="6256338" y="27749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8" name="Oval 39"/>
          <p:cNvSpPr>
            <a:spLocks noChangeArrowheads="1"/>
          </p:cNvSpPr>
          <p:nvPr/>
        </p:nvSpPr>
        <p:spPr bwMode="auto">
          <a:xfrm>
            <a:off x="6254750" y="2652713"/>
            <a:ext cx="68263"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49" name="Oval 40"/>
          <p:cNvSpPr>
            <a:spLocks noChangeArrowheads="1"/>
          </p:cNvSpPr>
          <p:nvPr/>
        </p:nvSpPr>
        <p:spPr bwMode="auto">
          <a:xfrm>
            <a:off x="6261100" y="27289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0" name="Oval 41"/>
          <p:cNvSpPr>
            <a:spLocks noChangeArrowheads="1"/>
          </p:cNvSpPr>
          <p:nvPr/>
        </p:nvSpPr>
        <p:spPr bwMode="auto">
          <a:xfrm>
            <a:off x="6256338" y="25844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1" name="Oval 42"/>
          <p:cNvSpPr>
            <a:spLocks noChangeArrowheads="1"/>
          </p:cNvSpPr>
          <p:nvPr/>
        </p:nvSpPr>
        <p:spPr bwMode="auto">
          <a:xfrm>
            <a:off x="6256338" y="25209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2" name="Oval 43"/>
          <p:cNvSpPr>
            <a:spLocks noChangeArrowheads="1"/>
          </p:cNvSpPr>
          <p:nvPr/>
        </p:nvSpPr>
        <p:spPr bwMode="auto">
          <a:xfrm>
            <a:off x="6256338" y="24511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3" name="Oval 44"/>
          <p:cNvSpPr>
            <a:spLocks noChangeArrowheads="1"/>
          </p:cNvSpPr>
          <p:nvPr/>
        </p:nvSpPr>
        <p:spPr bwMode="auto">
          <a:xfrm>
            <a:off x="6256338" y="23812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4" name="Oval 45"/>
          <p:cNvSpPr>
            <a:spLocks noChangeArrowheads="1"/>
          </p:cNvSpPr>
          <p:nvPr/>
        </p:nvSpPr>
        <p:spPr bwMode="auto">
          <a:xfrm>
            <a:off x="6256338" y="28448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5" name="Oval 46"/>
          <p:cNvSpPr>
            <a:spLocks noChangeArrowheads="1"/>
          </p:cNvSpPr>
          <p:nvPr/>
        </p:nvSpPr>
        <p:spPr bwMode="auto">
          <a:xfrm>
            <a:off x="6256338" y="31972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6" name="Oval 47"/>
          <p:cNvSpPr>
            <a:spLocks noChangeArrowheads="1"/>
          </p:cNvSpPr>
          <p:nvPr/>
        </p:nvSpPr>
        <p:spPr bwMode="auto">
          <a:xfrm>
            <a:off x="6259513" y="31226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7" name="Oval 48"/>
          <p:cNvSpPr>
            <a:spLocks noChangeArrowheads="1"/>
          </p:cNvSpPr>
          <p:nvPr/>
        </p:nvSpPr>
        <p:spPr bwMode="auto">
          <a:xfrm>
            <a:off x="6259513" y="30495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8" name="Oval 49"/>
          <p:cNvSpPr>
            <a:spLocks noChangeArrowheads="1"/>
          </p:cNvSpPr>
          <p:nvPr/>
        </p:nvSpPr>
        <p:spPr bwMode="auto">
          <a:xfrm>
            <a:off x="6256338" y="29845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59" name="Oval 50"/>
          <p:cNvSpPr>
            <a:spLocks noChangeArrowheads="1"/>
          </p:cNvSpPr>
          <p:nvPr/>
        </p:nvSpPr>
        <p:spPr bwMode="auto">
          <a:xfrm>
            <a:off x="6256338" y="29146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0" name="Oval 51"/>
          <p:cNvSpPr>
            <a:spLocks noChangeArrowheads="1"/>
          </p:cNvSpPr>
          <p:nvPr/>
        </p:nvSpPr>
        <p:spPr bwMode="auto">
          <a:xfrm>
            <a:off x="6256338" y="32670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1" name="Oval 52"/>
          <p:cNvSpPr>
            <a:spLocks noChangeArrowheads="1"/>
          </p:cNvSpPr>
          <p:nvPr/>
        </p:nvSpPr>
        <p:spPr bwMode="auto">
          <a:xfrm>
            <a:off x="6256338" y="34067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2" name="Oval 53"/>
          <p:cNvSpPr>
            <a:spLocks noChangeArrowheads="1"/>
          </p:cNvSpPr>
          <p:nvPr/>
        </p:nvSpPr>
        <p:spPr bwMode="auto">
          <a:xfrm>
            <a:off x="6256338" y="33369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4063" name="Group 54"/>
          <p:cNvGrpSpPr>
            <a:grpSpLocks/>
          </p:cNvGrpSpPr>
          <p:nvPr/>
        </p:nvGrpSpPr>
        <p:grpSpPr bwMode="auto">
          <a:xfrm>
            <a:off x="6969125" y="3011488"/>
            <a:ext cx="246063" cy="255587"/>
            <a:chOff x="1584" y="1680"/>
            <a:chExt cx="528" cy="528"/>
          </a:xfrm>
        </p:grpSpPr>
        <p:sp>
          <p:nvSpPr>
            <p:cNvPr id="44191" name="Oval 55"/>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4192" name="Oval 56"/>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3" name="Oval 57"/>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4" name="Oval 58"/>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5" name="Oval 59"/>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6" name="Oval 60"/>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7" name="Oval 61"/>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8" name="Oval 62"/>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9" name="Oval 63"/>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4064" name="Oval 64"/>
          <p:cNvSpPr>
            <a:spLocks noChangeArrowheads="1"/>
          </p:cNvSpPr>
          <p:nvPr/>
        </p:nvSpPr>
        <p:spPr bwMode="auto">
          <a:xfrm>
            <a:off x="7104063" y="2649538"/>
            <a:ext cx="111125" cy="115887"/>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4065" name="Oval 65"/>
          <p:cNvSpPr>
            <a:spLocks noChangeArrowheads="1"/>
          </p:cNvSpPr>
          <p:nvPr/>
        </p:nvSpPr>
        <p:spPr bwMode="auto">
          <a:xfrm>
            <a:off x="7059613" y="26019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6" name="Oval 66"/>
          <p:cNvSpPr>
            <a:spLocks noChangeArrowheads="1"/>
          </p:cNvSpPr>
          <p:nvPr/>
        </p:nvSpPr>
        <p:spPr bwMode="auto">
          <a:xfrm>
            <a:off x="7037388" y="26733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7" name="Oval 67"/>
          <p:cNvSpPr>
            <a:spLocks noChangeArrowheads="1"/>
          </p:cNvSpPr>
          <p:nvPr/>
        </p:nvSpPr>
        <p:spPr bwMode="auto">
          <a:xfrm>
            <a:off x="7059613" y="27432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8" name="Oval 68"/>
          <p:cNvSpPr>
            <a:spLocks noChangeArrowheads="1"/>
          </p:cNvSpPr>
          <p:nvPr/>
        </p:nvSpPr>
        <p:spPr bwMode="auto">
          <a:xfrm>
            <a:off x="7126288" y="27654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69" name="Oval 69"/>
          <p:cNvSpPr>
            <a:spLocks noChangeArrowheads="1"/>
          </p:cNvSpPr>
          <p:nvPr/>
        </p:nvSpPr>
        <p:spPr bwMode="auto">
          <a:xfrm>
            <a:off x="7192963" y="27432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70" name="Oval 70"/>
          <p:cNvSpPr>
            <a:spLocks noChangeArrowheads="1"/>
          </p:cNvSpPr>
          <p:nvPr/>
        </p:nvSpPr>
        <p:spPr bwMode="auto">
          <a:xfrm>
            <a:off x="7215188" y="26733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71" name="Oval 71"/>
          <p:cNvSpPr>
            <a:spLocks noChangeArrowheads="1"/>
          </p:cNvSpPr>
          <p:nvPr/>
        </p:nvSpPr>
        <p:spPr bwMode="auto">
          <a:xfrm>
            <a:off x="7192963" y="26019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72" name="Oval 72"/>
          <p:cNvSpPr>
            <a:spLocks noChangeArrowheads="1"/>
          </p:cNvSpPr>
          <p:nvPr/>
        </p:nvSpPr>
        <p:spPr bwMode="auto">
          <a:xfrm>
            <a:off x="7126288" y="25796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4073" name="Group 73"/>
          <p:cNvGrpSpPr>
            <a:grpSpLocks/>
          </p:cNvGrpSpPr>
          <p:nvPr/>
        </p:nvGrpSpPr>
        <p:grpSpPr bwMode="auto">
          <a:xfrm>
            <a:off x="6946900" y="2078038"/>
            <a:ext cx="246063" cy="255587"/>
            <a:chOff x="1584" y="1680"/>
            <a:chExt cx="528" cy="528"/>
          </a:xfrm>
        </p:grpSpPr>
        <p:sp>
          <p:nvSpPr>
            <p:cNvPr id="44182" name="Oval 74"/>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44183" name="Oval 75"/>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4" name="Oval 76"/>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5" name="Oval 77"/>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6" name="Oval 78"/>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7" name="Oval 79"/>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8" name="Oval 80"/>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89" name="Oval 81"/>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90" name="Oval 82"/>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4074" name="Freeform 83"/>
          <p:cNvSpPr>
            <a:spLocks/>
          </p:cNvSpPr>
          <p:nvPr/>
        </p:nvSpPr>
        <p:spPr bwMode="auto">
          <a:xfrm>
            <a:off x="6757988" y="1960563"/>
            <a:ext cx="122237" cy="1493837"/>
          </a:xfrm>
          <a:custGeom>
            <a:avLst/>
            <a:gdLst>
              <a:gd name="T0" fmla="*/ 240 w 264"/>
              <a:gd name="T1" fmla="*/ 0 h 3456"/>
              <a:gd name="T2" fmla="*/ 0 w 264"/>
              <a:gd name="T3" fmla="*/ 528 h 3456"/>
              <a:gd name="T4" fmla="*/ 240 w 264"/>
              <a:gd name="T5" fmla="*/ 1104 h 3456"/>
              <a:gd name="T6" fmla="*/ 48 w 264"/>
              <a:gd name="T7" fmla="*/ 1776 h 3456"/>
              <a:gd name="T8" fmla="*/ 240 w 264"/>
              <a:gd name="T9" fmla="*/ 2256 h 3456"/>
              <a:gd name="T10" fmla="*/ 0 w 264"/>
              <a:gd name="T11" fmla="*/ 2880 h 3456"/>
              <a:gd name="T12" fmla="*/ 240 w 264"/>
              <a:gd name="T13" fmla="*/ 3312 h 3456"/>
              <a:gd name="T14" fmla="*/ 144 w 264"/>
              <a:gd name="T15" fmla="*/ 3456 h 3456"/>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3456"/>
              <a:gd name="T26" fmla="*/ 264 w 264"/>
              <a:gd name="T27" fmla="*/ 3456 h 3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3456">
                <a:moveTo>
                  <a:pt x="240" y="0"/>
                </a:moveTo>
                <a:cubicBezTo>
                  <a:pt x="120" y="172"/>
                  <a:pt x="0" y="344"/>
                  <a:pt x="0" y="528"/>
                </a:cubicBezTo>
                <a:cubicBezTo>
                  <a:pt x="0" y="712"/>
                  <a:pt x="232" y="896"/>
                  <a:pt x="240" y="1104"/>
                </a:cubicBezTo>
                <a:cubicBezTo>
                  <a:pt x="248" y="1312"/>
                  <a:pt x="48" y="1584"/>
                  <a:pt x="48" y="1776"/>
                </a:cubicBezTo>
                <a:cubicBezTo>
                  <a:pt x="48" y="1968"/>
                  <a:pt x="248" y="2072"/>
                  <a:pt x="240" y="2256"/>
                </a:cubicBezTo>
                <a:cubicBezTo>
                  <a:pt x="232" y="2440"/>
                  <a:pt x="0" y="2704"/>
                  <a:pt x="0" y="2880"/>
                </a:cubicBezTo>
                <a:cubicBezTo>
                  <a:pt x="0" y="3056"/>
                  <a:pt x="216" y="3216"/>
                  <a:pt x="240" y="3312"/>
                </a:cubicBezTo>
                <a:cubicBezTo>
                  <a:pt x="264" y="3408"/>
                  <a:pt x="204" y="3432"/>
                  <a:pt x="144" y="3456"/>
                </a:cubicBezTo>
              </a:path>
            </a:pathLst>
          </a:custGeom>
          <a:noFill/>
          <a:ln w="19050">
            <a:solidFill>
              <a:schemeClr val="accent1"/>
            </a:solidFill>
            <a:round/>
            <a:headEnd/>
            <a:tailEnd/>
          </a:ln>
        </p:spPr>
        <p:txBody>
          <a:bodyPr wrap="none" anchor="ctr"/>
          <a:lstStyle/>
          <a:p>
            <a:endParaRPr lang="en-US"/>
          </a:p>
        </p:txBody>
      </p:sp>
      <p:grpSp>
        <p:nvGrpSpPr>
          <p:cNvPr id="44075" name="Group 84"/>
          <p:cNvGrpSpPr>
            <a:grpSpLocks/>
          </p:cNvGrpSpPr>
          <p:nvPr/>
        </p:nvGrpSpPr>
        <p:grpSpPr bwMode="auto">
          <a:xfrm>
            <a:off x="6635750" y="1884363"/>
            <a:ext cx="534988" cy="1770062"/>
            <a:chOff x="1248" y="528"/>
            <a:chExt cx="1153" cy="3642"/>
          </a:xfrm>
        </p:grpSpPr>
        <p:sp>
          <p:nvSpPr>
            <p:cNvPr id="44180" name="Text Box 85"/>
            <p:cNvSpPr txBox="1">
              <a:spLocks noChangeArrowheads="1"/>
            </p:cNvSpPr>
            <p:nvPr/>
          </p:nvSpPr>
          <p:spPr bwMode="auto">
            <a:xfrm>
              <a:off x="1248" y="3810"/>
              <a:ext cx="1153" cy="360"/>
            </a:xfrm>
            <a:prstGeom prst="rect">
              <a:avLst/>
            </a:prstGeom>
            <a:solidFill>
              <a:schemeClr val="bg1"/>
            </a:solidFill>
            <a:ln w="9525">
              <a:noFill/>
              <a:miter lim="800000"/>
              <a:headEnd/>
              <a:tailEnd/>
            </a:ln>
          </p:spPr>
          <p:txBody>
            <a:bodyPr>
              <a:spAutoFit/>
            </a:bodyPr>
            <a:lstStyle/>
            <a:p>
              <a:pPr>
                <a:lnSpc>
                  <a:spcPct val="30000"/>
                </a:lnSpc>
                <a:spcBef>
                  <a:spcPct val="50000"/>
                </a:spcBef>
              </a:pPr>
              <a:endParaRPr lang="en-US">
                <a:solidFill>
                  <a:schemeClr val="accent2"/>
                </a:solidFill>
              </a:endParaRPr>
            </a:p>
          </p:txBody>
        </p:sp>
        <p:sp>
          <p:nvSpPr>
            <p:cNvPr id="44181" name="Line 86"/>
            <p:cNvSpPr>
              <a:spLocks noChangeShapeType="1"/>
            </p:cNvSpPr>
            <p:nvPr/>
          </p:nvSpPr>
          <p:spPr bwMode="auto">
            <a:xfrm>
              <a:off x="1680" y="528"/>
              <a:ext cx="0" cy="3264"/>
            </a:xfrm>
            <a:prstGeom prst="line">
              <a:avLst/>
            </a:prstGeom>
            <a:noFill/>
            <a:ln w="28575" cap="rnd">
              <a:solidFill>
                <a:schemeClr val="tx1"/>
              </a:solidFill>
              <a:prstDash val="sysDot"/>
              <a:round/>
              <a:headEnd/>
              <a:tailEnd/>
            </a:ln>
          </p:spPr>
          <p:txBody>
            <a:bodyPr wrap="none" anchor="ctr"/>
            <a:lstStyle/>
            <a:p>
              <a:endParaRPr lang="en-US"/>
            </a:p>
          </p:txBody>
        </p:sp>
      </p:grpSp>
      <p:sp>
        <p:nvSpPr>
          <p:cNvPr id="44077" name="Oval 93"/>
          <p:cNvSpPr>
            <a:spLocks noChangeArrowheads="1"/>
          </p:cNvSpPr>
          <p:nvPr/>
        </p:nvSpPr>
        <p:spPr bwMode="auto">
          <a:xfrm>
            <a:off x="7832725" y="2273300"/>
            <a:ext cx="111125" cy="11588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078" name="Oval 94"/>
          <p:cNvSpPr>
            <a:spLocks noChangeArrowheads="1"/>
          </p:cNvSpPr>
          <p:nvPr/>
        </p:nvSpPr>
        <p:spPr bwMode="auto">
          <a:xfrm>
            <a:off x="7788275" y="22272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79" name="Oval 95"/>
          <p:cNvSpPr>
            <a:spLocks noChangeArrowheads="1"/>
          </p:cNvSpPr>
          <p:nvPr/>
        </p:nvSpPr>
        <p:spPr bwMode="auto">
          <a:xfrm>
            <a:off x="7764463" y="2297113"/>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0" name="Oval 96"/>
          <p:cNvSpPr>
            <a:spLocks noChangeArrowheads="1"/>
          </p:cNvSpPr>
          <p:nvPr/>
        </p:nvSpPr>
        <p:spPr bwMode="auto">
          <a:xfrm>
            <a:off x="7788275" y="23669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1" name="Oval 97"/>
          <p:cNvSpPr>
            <a:spLocks noChangeArrowheads="1"/>
          </p:cNvSpPr>
          <p:nvPr/>
        </p:nvSpPr>
        <p:spPr bwMode="auto">
          <a:xfrm>
            <a:off x="7854950" y="2389188"/>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2" name="Oval 98"/>
          <p:cNvSpPr>
            <a:spLocks noChangeArrowheads="1"/>
          </p:cNvSpPr>
          <p:nvPr/>
        </p:nvSpPr>
        <p:spPr bwMode="auto">
          <a:xfrm>
            <a:off x="7921625" y="23669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3" name="Oval 99"/>
          <p:cNvSpPr>
            <a:spLocks noChangeArrowheads="1"/>
          </p:cNvSpPr>
          <p:nvPr/>
        </p:nvSpPr>
        <p:spPr bwMode="auto">
          <a:xfrm>
            <a:off x="7943850" y="22971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4" name="Oval 100"/>
          <p:cNvSpPr>
            <a:spLocks noChangeArrowheads="1"/>
          </p:cNvSpPr>
          <p:nvPr/>
        </p:nvSpPr>
        <p:spPr bwMode="auto">
          <a:xfrm>
            <a:off x="7921625" y="22272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85" name="Oval 101"/>
          <p:cNvSpPr>
            <a:spLocks noChangeArrowheads="1"/>
          </p:cNvSpPr>
          <p:nvPr/>
        </p:nvSpPr>
        <p:spPr bwMode="auto">
          <a:xfrm>
            <a:off x="7854950" y="22034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4086" name="Group 102"/>
          <p:cNvGrpSpPr>
            <a:grpSpLocks/>
          </p:cNvGrpSpPr>
          <p:nvPr/>
        </p:nvGrpSpPr>
        <p:grpSpPr bwMode="auto">
          <a:xfrm>
            <a:off x="8256588" y="2925763"/>
            <a:ext cx="288925" cy="304800"/>
            <a:chOff x="4736" y="2707"/>
            <a:chExt cx="624" cy="624"/>
          </a:xfrm>
        </p:grpSpPr>
        <p:sp>
          <p:nvSpPr>
            <p:cNvPr id="44167" name="Oval 103"/>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68" name="Oval 104"/>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9" name="Oval 105"/>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0" name="Oval 106"/>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1" name="Oval 107"/>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2" name="Oval 108"/>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3" name="Oval 109"/>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4" name="Oval 110"/>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5" name="Oval 111"/>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6" name="Oval 112"/>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77" name="Oval 113"/>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4087" name="Rectangle 114"/>
          <p:cNvSpPr>
            <a:spLocks noChangeArrowheads="1"/>
          </p:cNvSpPr>
          <p:nvPr/>
        </p:nvSpPr>
        <p:spPr bwMode="auto">
          <a:xfrm>
            <a:off x="7802563" y="2179638"/>
            <a:ext cx="184150" cy="457200"/>
          </a:xfrm>
          <a:prstGeom prst="rect">
            <a:avLst/>
          </a:prstGeom>
          <a:noFill/>
          <a:ln w="9525">
            <a:noFill/>
            <a:miter lim="800000"/>
            <a:headEnd/>
            <a:tailEnd/>
          </a:ln>
        </p:spPr>
        <p:txBody>
          <a:bodyPr wrap="none">
            <a:spAutoFit/>
          </a:bodyPr>
          <a:lstStyle/>
          <a:p>
            <a:pPr algn="l"/>
            <a:endParaRPr lang="en-US" sz="2400">
              <a:latin typeface="Times" pitchFamily="18" charset="0"/>
            </a:endParaRPr>
          </a:p>
        </p:txBody>
      </p:sp>
      <p:sp>
        <p:nvSpPr>
          <p:cNvPr id="44088" name="Oval 115"/>
          <p:cNvSpPr>
            <a:spLocks noChangeArrowheads="1"/>
          </p:cNvSpPr>
          <p:nvPr/>
        </p:nvSpPr>
        <p:spPr bwMode="auto">
          <a:xfrm>
            <a:off x="8270875" y="2408238"/>
            <a:ext cx="155575" cy="161925"/>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089" name="Oval 116"/>
          <p:cNvSpPr>
            <a:spLocks noChangeArrowheads="1"/>
          </p:cNvSpPr>
          <p:nvPr/>
        </p:nvSpPr>
        <p:spPr bwMode="auto">
          <a:xfrm>
            <a:off x="8270875" y="25701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0" name="Oval 117"/>
          <p:cNvSpPr>
            <a:spLocks noChangeArrowheads="1"/>
          </p:cNvSpPr>
          <p:nvPr/>
        </p:nvSpPr>
        <p:spPr bwMode="auto">
          <a:xfrm>
            <a:off x="8337550" y="25701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1" name="Oval 118"/>
          <p:cNvSpPr>
            <a:spLocks noChangeArrowheads="1"/>
          </p:cNvSpPr>
          <p:nvPr/>
        </p:nvSpPr>
        <p:spPr bwMode="auto">
          <a:xfrm>
            <a:off x="8404225" y="25241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2" name="Oval 119"/>
          <p:cNvSpPr>
            <a:spLocks noChangeArrowheads="1"/>
          </p:cNvSpPr>
          <p:nvPr/>
        </p:nvSpPr>
        <p:spPr bwMode="auto">
          <a:xfrm>
            <a:off x="8426450" y="24542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3" name="Oval 120"/>
          <p:cNvSpPr>
            <a:spLocks noChangeArrowheads="1"/>
          </p:cNvSpPr>
          <p:nvPr/>
        </p:nvSpPr>
        <p:spPr bwMode="auto">
          <a:xfrm>
            <a:off x="8404225" y="23844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4" name="Oval 121"/>
          <p:cNvSpPr>
            <a:spLocks noChangeArrowheads="1"/>
          </p:cNvSpPr>
          <p:nvPr/>
        </p:nvSpPr>
        <p:spPr bwMode="auto">
          <a:xfrm>
            <a:off x="8337550" y="23383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5" name="Oval 122"/>
          <p:cNvSpPr>
            <a:spLocks noChangeArrowheads="1"/>
          </p:cNvSpPr>
          <p:nvPr/>
        </p:nvSpPr>
        <p:spPr bwMode="auto">
          <a:xfrm>
            <a:off x="8270875" y="23383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6" name="Oval 123"/>
          <p:cNvSpPr>
            <a:spLocks noChangeArrowheads="1"/>
          </p:cNvSpPr>
          <p:nvPr/>
        </p:nvSpPr>
        <p:spPr bwMode="auto">
          <a:xfrm>
            <a:off x="8224838" y="25241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7" name="Oval 124"/>
          <p:cNvSpPr>
            <a:spLocks noChangeArrowheads="1"/>
          </p:cNvSpPr>
          <p:nvPr/>
        </p:nvSpPr>
        <p:spPr bwMode="auto">
          <a:xfrm>
            <a:off x="8202613" y="2454275"/>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8" name="Oval 125"/>
          <p:cNvSpPr>
            <a:spLocks noChangeArrowheads="1"/>
          </p:cNvSpPr>
          <p:nvPr/>
        </p:nvSpPr>
        <p:spPr bwMode="auto">
          <a:xfrm>
            <a:off x="8224838" y="23844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099" name="Oval 126"/>
          <p:cNvSpPr>
            <a:spLocks noChangeArrowheads="1"/>
          </p:cNvSpPr>
          <p:nvPr/>
        </p:nvSpPr>
        <p:spPr bwMode="auto">
          <a:xfrm>
            <a:off x="7653338" y="3019425"/>
            <a:ext cx="157162" cy="163513"/>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00" name="Oval 127"/>
          <p:cNvSpPr>
            <a:spLocks noChangeArrowheads="1"/>
          </p:cNvSpPr>
          <p:nvPr/>
        </p:nvSpPr>
        <p:spPr bwMode="auto">
          <a:xfrm>
            <a:off x="7653338" y="3182938"/>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1" name="Oval 128"/>
          <p:cNvSpPr>
            <a:spLocks noChangeArrowheads="1"/>
          </p:cNvSpPr>
          <p:nvPr/>
        </p:nvSpPr>
        <p:spPr bwMode="auto">
          <a:xfrm>
            <a:off x="7720013" y="3182938"/>
            <a:ext cx="68262"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2" name="Oval 129"/>
          <p:cNvSpPr>
            <a:spLocks noChangeArrowheads="1"/>
          </p:cNvSpPr>
          <p:nvPr/>
        </p:nvSpPr>
        <p:spPr bwMode="auto">
          <a:xfrm>
            <a:off x="7788275" y="31369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3" name="Oval 130"/>
          <p:cNvSpPr>
            <a:spLocks noChangeArrowheads="1"/>
          </p:cNvSpPr>
          <p:nvPr/>
        </p:nvSpPr>
        <p:spPr bwMode="auto">
          <a:xfrm>
            <a:off x="7810500" y="30670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4" name="Oval 131"/>
          <p:cNvSpPr>
            <a:spLocks noChangeArrowheads="1"/>
          </p:cNvSpPr>
          <p:nvPr/>
        </p:nvSpPr>
        <p:spPr bwMode="auto">
          <a:xfrm>
            <a:off x="7788275" y="29972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5" name="Oval 132"/>
          <p:cNvSpPr>
            <a:spLocks noChangeArrowheads="1"/>
          </p:cNvSpPr>
          <p:nvPr/>
        </p:nvSpPr>
        <p:spPr bwMode="auto">
          <a:xfrm>
            <a:off x="7720013" y="2949575"/>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6" name="Oval 133"/>
          <p:cNvSpPr>
            <a:spLocks noChangeArrowheads="1"/>
          </p:cNvSpPr>
          <p:nvPr/>
        </p:nvSpPr>
        <p:spPr bwMode="auto">
          <a:xfrm>
            <a:off x="7653338" y="29495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7" name="Oval 134"/>
          <p:cNvSpPr>
            <a:spLocks noChangeArrowheads="1"/>
          </p:cNvSpPr>
          <p:nvPr/>
        </p:nvSpPr>
        <p:spPr bwMode="auto">
          <a:xfrm>
            <a:off x="7608888" y="31369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8" name="Oval 135"/>
          <p:cNvSpPr>
            <a:spLocks noChangeArrowheads="1"/>
          </p:cNvSpPr>
          <p:nvPr/>
        </p:nvSpPr>
        <p:spPr bwMode="auto">
          <a:xfrm>
            <a:off x="7586663" y="30670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09" name="Oval 136"/>
          <p:cNvSpPr>
            <a:spLocks noChangeArrowheads="1"/>
          </p:cNvSpPr>
          <p:nvPr/>
        </p:nvSpPr>
        <p:spPr bwMode="auto">
          <a:xfrm>
            <a:off x="7608888" y="29972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0" name="Oval 137"/>
          <p:cNvSpPr>
            <a:spLocks noChangeArrowheads="1"/>
          </p:cNvSpPr>
          <p:nvPr/>
        </p:nvSpPr>
        <p:spPr bwMode="auto">
          <a:xfrm>
            <a:off x="7943850" y="2693988"/>
            <a:ext cx="111125" cy="115887"/>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11" name="Oval 138"/>
          <p:cNvSpPr>
            <a:spLocks noChangeArrowheads="1"/>
          </p:cNvSpPr>
          <p:nvPr/>
        </p:nvSpPr>
        <p:spPr bwMode="auto">
          <a:xfrm>
            <a:off x="7899400" y="26463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2" name="Oval 139"/>
          <p:cNvSpPr>
            <a:spLocks noChangeArrowheads="1"/>
          </p:cNvSpPr>
          <p:nvPr/>
        </p:nvSpPr>
        <p:spPr bwMode="auto">
          <a:xfrm>
            <a:off x="7877175" y="27162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3" name="Oval 140"/>
          <p:cNvSpPr>
            <a:spLocks noChangeArrowheads="1"/>
          </p:cNvSpPr>
          <p:nvPr/>
        </p:nvSpPr>
        <p:spPr bwMode="auto">
          <a:xfrm>
            <a:off x="7899400" y="2787650"/>
            <a:ext cx="66675" cy="6826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4" name="Oval 141"/>
          <p:cNvSpPr>
            <a:spLocks noChangeArrowheads="1"/>
          </p:cNvSpPr>
          <p:nvPr/>
        </p:nvSpPr>
        <p:spPr bwMode="auto">
          <a:xfrm>
            <a:off x="7966075" y="28098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5" name="Oval 142"/>
          <p:cNvSpPr>
            <a:spLocks noChangeArrowheads="1"/>
          </p:cNvSpPr>
          <p:nvPr/>
        </p:nvSpPr>
        <p:spPr bwMode="auto">
          <a:xfrm>
            <a:off x="8032750" y="2787650"/>
            <a:ext cx="66675" cy="6826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6" name="Oval 143"/>
          <p:cNvSpPr>
            <a:spLocks noChangeArrowheads="1"/>
          </p:cNvSpPr>
          <p:nvPr/>
        </p:nvSpPr>
        <p:spPr bwMode="auto">
          <a:xfrm>
            <a:off x="8054975" y="27162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7" name="Oval 144"/>
          <p:cNvSpPr>
            <a:spLocks noChangeArrowheads="1"/>
          </p:cNvSpPr>
          <p:nvPr/>
        </p:nvSpPr>
        <p:spPr bwMode="auto">
          <a:xfrm>
            <a:off x="8032750" y="26463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18" name="Oval 145"/>
          <p:cNvSpPr>
            <a:spLocks noChangeArrowheads="1"/>
          </p:cNvSpPr>
          <p:nvPr/>
        </p:nvSpPr>
        <p:spPr bwMode="auto">
          <a:xfrm>
            <a:off x="7966075" y="262413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4119" name="Group 146"/>
          <p:cNvGrpSpPr>
            <a:grpSpLocks/>
          </p:cNvGrpSpPr>
          <p:nvPr/>
        </p:nvGrpSpPr>
        <p:grpSpPr bwMode="auto">
          <a:xfrm>
            <a:off x="7475538" y="2460625"/>
            <a:ext cx="288925" cy="303213"/>
            <a:chOff x="3504" y="1728"/>
            <a:chExt cx="624" cy="624"/>
          </a:xfrm>
        </p:grpSpPr>
        <p:sp>
          <p:nvSpPr>
            <p:cNvPr id="44156" name="Oval 147"/>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57" name="Oval 148"/>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8" name="Oval 149"/>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9" name="Oval 150"/>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0" name="Oval 151"/>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1" name="Oval 152"/>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2" name="Oval 153"/>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3" name="Oval 154"/>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4" name="Oval 155"/>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5" name="Oval 156"/>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66" name="Oval 157"/>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4120" name="Group 159"/>
          <p:cNvGrpSpPr>
            <a:grpSpLocks/>
          </p:cNvGrpSpPr>
          <p:nvPr/>
        </p:nvGrpSpPr>
        <p:grpSpPr bwMode="auto">
          <a:xfrm>
            <a:off x="6211888" y="1962150"/>
            <a:ext cx="512762" cy="1860550"/>
            <a:chOff x="623" y="528"/>
            <a:chExt cx="1104" cy="3827"/>
          </a:xfrm>
        </p:grpSpPr>
        <p:sp>
          <p:nvSpPr>
            <p:cNvPr id="44154" name="Line 160"/>
            <p:cNvSpPr>
              <a:spLocks noChangeShapeType="1"/>
            </p:cNvSpPr>
            <p:nvPr/>
          </p:nvSpPr>
          <p:spPr bwMode="auto">
            <a:xfrm>
              <a:off x="1104" y="528"/>
              <a:ext cx="0" cy="3264"/>
            </a:xfrm>
            <a:prstGeom prst="line">
              <a:avLst/>
            </a:prstGeom>
            <a:noFill/>
            <a:ln w="28575" cap="rnd">
              <a:solidFill>
                <a:schemeClr val="tx1"/>
              </a:solidFill>
              <a:prstDash val="sysDot"/>
              <a:round/>
              <a:headEnd/>
              <a:tailEnd/>
            </a:ln>
          </p:spPr>
          <p:txBody>
            <a:bodyPr wrap="none" anchor="ctr"/>
            <a:lstStyle/>
            <a:p>
              <a:endParaRPr lang="en-US"/>
            </a:p>
          </p:txBody>
        </p:sp>
        <p:sp>
          <p:nvSpPr>
            <p:cNvPr id="44155" name="Text Box 161"/>
            <p:cNvSpPr txBox="1">
              <a:spLocks noChangeArrowheads="1"/>
            </p:cNvSpPr>
            <p:nvPr/>
          </p:nvSpPr>
          <p:spPr bwMode="auto">
            <a:xfrm>
              <a:off x="623" y="3542"/>
              <a:ext cx="1104" cy="813"/>
            </a:xfrm>
            <a:prstGeom prst="rect">
              <a:avLst/>
            </a:prstGeom>
            <a:noFill/>
            <a:ln w="9525">
              <a:noFill/>
              <a:miter lim="800000"/>
              <a:headEnd/>
              <a:tailEnd/>
            </a:ln>
          </p:spPr>
          <p:txBody>
            <a:bodyPr>
              <a:spAutoFit/>
            </a:bodyPr>
            <a:lstStyle/>
            <a:p>
              <a:pPr>
                <a:lnSpc>
                  <a:spcPct val="30000"/>
                </a:lnSpc>
                <a:spcBef>
                  <a:spcPct val="50000"/>
                </a:spcBef>
              </a:pPr>
              <a:endParaRPr lang="en-US">
                <a:solidFill>
                  <a:schemeClr val="accent2"/>
                </a:solidFill>
              </a:endParaRPr>
            </a:p>
            <a:p>
              <a:pPr>
                <a:lnSpc>
                  <a:spcPct val="30000"/>
                </a:lnSpc>
                <a:spcBef>
                  <a:spcPct val="50000"/>
                </a:spcBef>
              </a:pPr>
              <a:endParaRPr lang="en-US">
                <a:solidFill>
                  <a:schemeClr val="accent2"/>
                </a:solidFill>
              </a:endParaRPr>
            </a:p>
          </p:txBody>
        </p:sp>
      </p:grpSp>
      <p:sp>
        <p:nvSpPr>
          <p:cNvPr id="44121" name="Freeform 162"/>
          <p:cNvSpPr>
            <a:spLocks/>
          </p:cNvSpPr>
          <p:nvPr/>
        </p:nvSpPr>
        <p:spPr bwMode="auto">
          <a:xfrm>
            <a:off x="6438900" y="1882775"/>
            <a:ext cx="1924050" cy="1208088"/>
          </a:xfrm>
          <a:custGeom>
            <a:avLst/>
            <a:gdLst>
              <a:gd name="T0" fmla="*/ 0 w 3546"/>
              <a:gd name="T1" fmla="*/ 1920 h 1920"/>
              <a:gd name="T2" fmla="*/ 614 w 3546"/>
              <a:gd name="T3" fmla="*/ 793 h 1920"/>
              <a:gd name="T4" fmla="*/ 1472 w 3546"/>
              <a:gd name="T5" fmla="*/ 262 h 1920"/>
              <a:gd name="T6" fmla="*/ 2522 w 3546"/>
              <a:gd name="T7" fmla="*/ 44 h 1920"/>
              <a:gd name="T8" fmla="*/ 3546 w 3546"/>
              <a:gd name="T9" fmla="*/ 0 h 1920"/>
              <a:gd name="T10" fmla="*/ 0 60000 65536"/>
              <a:gd name="T11" fmla="*/ 0 60000 65536"/>
              <a:gd name="T12" fmla="*/ 0 60000 65536"/>
              <a:gd name="T13" fmla="*/ 0 60000 65536"/>
              <a:gd name="T14" fmla="*/ 0 60000 65536"/>
              <a:gd name="T15" fmla="*/ 0 w 3546"/>
              <a:gd name="T16" fmla="*/ 0 h 1920"/>
              <a:gd name="T17" fmla="*/ 3546 w 3546"/>
              <a:gd name="T18" fmla="*/ 1920 h 1920"/>
            </a:gdLst>
            <a:ahLst/>
            <a:cxnLst>
              <a:cxn ang="T10">
                <a:pos x="T0" y="T1"/>
              </a:cxn>
              <a:cxn ang="T11">
                <a:pos x="T2" y="T3"/>
              </a:cxn>
              <a:cxn ang="T12">
                <a:pos x="T4" y="T5"/>
              </a:cxn>
              <a:cxn ang="T13">
                <a:pos x="T6" y="T7"/>
              </a:cxn>
              <a:cxn ang="T14">
                <a:pos x="T8" y="T9"/>
              </a:cxn>
            </a:cxnLst>
            <a:rect l="T15" t="T16" r="T17" b="T18"/>
            <a:pathLst>
              <a:path w="3546" h="1920">
                <a:moveTo>
                  <a:pt x="0" y="1920"/>
                </a:moveTo>
                <a:cubicBezTo>
                  <a:pt x="184" y="1494"/>
                  <a:pt x="369" y="1069"/>
                  <a:pt x="614" y="793"/>
                </a:cubicBezTo>
                <a:cubicBezTo>
                  <a:pt x="859" y="517"/>
                  <a:pt x="1154" y="387"/>
                  <a:pt x="1472" y="262"/>
                </a:cubicBezTo>
                <a:cubicBezTo>
                  <a:pt x="1790" y="137"/>
                  <a:pt x="2176" y="88"/>
                  <a:pt x="2522" y="44"/>
                </a:cubicBezTo>
                <a:cubicBezTo>
                  <a:pt x="2868" y="0"/>
                  <a:pt x="3207" y="0"/>
                  <a:pt x="3546" y="0"/>
                </a:cubicBezTo>
              </a:path>
            </a:pathLst>
          </a:custGeom>
          <a:noFill/>
          <a:ln w="28575">
            <a:solidFill>
              <a:srgbClr val="FF3300"/>
            </a:solidFill>
            <a:round/>
            <a:headEnd/>
            <a:tailEnd/>
          </a:ln>
        </p:spPr>
        <p:txBody>
          <a:bodyPr wrap="none" anchor="ctr"/>
          <a:lstStyle/>
          <a:p>
            <a:endParaRPr lang="en-US"/>
          </a:p>
        </p:txBody>
      </p:sp>
      <p:sp>
        <p:nvSpPr>
          <p:cNvPr id="44122" name="Line 163"/>
          <p:cNvSpPr>
            <a:spLocks noChangeShapeType="1"/>
          </p:cNvSpPr>
          <p:nvPr/>
        </p:nvSpPr>
        <p:spPr bwMode="auto">
          <a:xfrm>
            <a:off x="6210300" y="1844675"/>
            <a:ext cx="2254250" cy="0"/>
          </a:xfrm>
          <a:prstGeom prst="line">
            <a:avLst/>
          </a:prstGeom>
          <a:noFill/>
          <a:ln w="28575">
            <a:solidFill>
              <a:schemeClr val="tx1"/>
            </a:solidFill>
            <a:round/>
            <a:headEnd/>
            <a:tailEnd type="stealth" w="med" len="med"/>
          </a:ln>
        </p:spPr>
        <p:txBody>
          <a:bodyPr wrap="none" anchor="ctr"/>
          <a:lstStyle/>
          <a:p>
            <a:endParaRPr lang="en-US"/>
          </a:p>
        </p:txBody>
      </p:sp>
      <p:sp>
        <p:nvSpPr>
          <p:cNvPr id="44123" name="Line 164"/>
          <p:cNvSpPr>
            <a:spLocks noChangeShapeType="1"/>
          </p:cNvSpPr>
          <p:nvPr/>
        </p:nvSpPr>
        <p:spPr bwMode="auto">
          <a:xfrm flipH="1">
            <a:off x="6262688" y="3095625"/>
            <a:ext cx="169862" cy="233363"/>
          </a:xfrm>
          <a:prstGeom prst="line">
            <a:avLst/>
          </a:prstGeom>
          <a:noFill/>
          <a:ln w="28575">
            <a:solidFill>
              <a:srgbClr val="FF3300"/>
            </a:solidFill>
            <a:round/>
            <a:headEnd/>
            <a:tailEnd/>
          </a:ln>
        </p:spPr>
        <p:txBody>
          <a:bodyPr wrap="none" anchor="ctr"/>
          <a:lstStyle/>
          <a:p>
            <a:endParaRPr lang="en-US"/>
          </a:p>
        </p:txBody>
      </p:sp>
      <p:grpSp>
        <p:nvGrpSpPr>
          <p:cNvPr id="44124" name="Group 165"/>
          <p:cNvGrpSpPr>
            <a:grpSpLocks/>
          </p:cNvGrpSpPr>
          <p:nvPr/>
        </p:nvGrpSpPr>
        <p:grpSpPr bwMode="auto">
          <a:xfrm>
            <a:off x="8374063" y="1985963"/>
            <a:ext cx="290512" cy="303212"/>
            <a:chOff x="4736" y="2707"/>
            <a:chExt cx="624" cy="624"/>
          </a:xfrm>
        </p:grpSpPr>
        <p:sp>
          <p:nvSpPr>
            <p:cNvPr id="44143" name="Oval 166"/>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44" name="Oval 167"/>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5" name="Oval 168"/>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6" name="Oval 169"/>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7" name="Oval 170"/>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8" name="Oval 171"/>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9" name="Oval 172"/>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0" name="Oval 173"/>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1" name="Oval 174"/>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2" name="Oval 175"/>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53" name="Oval 176"/>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4125" name="Group 177"/>
          <p:cNvGrpSpPr>
            <a:grpSpLocks/>
          </p:cNvGrpSpPr>
          <p:nvPr/>
        </p:nvGrpSpPr>
        <p:grpSpPr bwMode="auto">
          <a:xfrm>
            <a:off x="7934325" y="3125788"/>
            <a:ext cx="290513" cy="303212"/>
            <a:chOff x="4736" y="2707"/>
            <a:chExt cx="624" cy="624"/>
          </a:xfrm>
        </p:grpSpPr>
        <p:sp>
          <p:nvSpPr>
            <p:cNvPr id="44132" name="Oval 178"/>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4133" name="Oval 179"/>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4" name="Oval 180"/>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5" name="Oval 181"/>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6" name="Oval 182"/>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7" name="Oval 183"/>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8" name="Oval 184"/>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39" name="Oval 185"/>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0" name="Oval 186"/>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1" name="Oval 187"/>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4142" name="Oval 188"/>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4126" name="Text Box 189"/>
          <p:cNvSpPr txBox="1">
            <a:spLocks noChangeArrowheads="1"/>
          </p:cNvSpPr>
          <p:nvPr/>
        </p:nvSpPr>
        <p:spPr bwMode="auto">
          <a:xfrm>
            <a:off x="7410450" y="3817938"/>
            <a:ext cx="1657350" cy="822325"/>
          </a:xfrm>
          <a:prstGeom prst="rect">
            <a:avLst/>
          </a:prstGeom>
          <a:noFill/>
          <a:ln w="9525">
            <a:noFill/>
            <a:miter lim="800000"/>
            <a:headEnd/>
            <a:tailEnd/>
          </a:ln>
        </p:spPr>
        <p:txBody>
          <a:bodyPr wrap="none">
            <a:spAutoFit/>
          </a:bodyPr>
          <a:lstStyle/>
          <a:p>
            <a:pPr algn="l" eaLnBrk="1" hangingPunct="1"/>
            <a:r>
              <a:rPr lang="el-GR" sz="2400" dirty="0">
                <a:cs typeface="Times New Roman" pitchFamily="18" charset="0"/>
                <a:sym typeface="Symbol" pitchFamily="18" charset="2"/>
              </a:rPr>
              <a:t>Exponential</a:t>
            </a:r>
          </a:p>
          <a:p>
            <a:pPr algn="l" eaLnBrk="1" hangingPunct="1"/>
            <a:r>
              <a:rPr lang="el-GR" sz="2400" dirty="0">
                <a:cs typeface="Times New Roman" pitchFamily="18" charset="0"/>
                <a:sym typeface="Symbol" pitchFamily="18" charset="2"/>
              </a:rPr>
              <a:t>function</a:t>
            </a:r>
            <a:endParaRPr lang="el-GR" sz="2400" baseline="-25000" dirty="0">
              <a:cs typeface="Times New Roman" pitchFamily="18" charset="0"/>
            </a:endParaRPr>
          </a:p>
        </p:txBody>
      </p:sp>
      <p:sp>
        <p:nvSpPr>
          <p:cNvPr id="44127" name="Text Box 190"/>
          <p:cNvSpPr txBox="1">
            <a:spLocks noChangeArrowheads="1"/>
          </p:cNvSpPr>
          <p:nvPr/>
        </p:nvSpPr>
        <p:spPr bwMode="auto">
          <a:xfrm>
            <a:off x="7620000" y="1371600"/>
            <a:ext cx="319088" cy="457200"/>
          </a:xfrm>
          <a:prstGeom prst="rect">
            <a:avLst/>
          </a:prstGeom>
          <a:noFill/>
          <a:ln w="9525">
            <a:noFill/>
            <a:miter lim="800000"/>
            <a:headEnd/>
            <a:tailEnd/>
          </a:ln>
        </p:spPr>
        <p:txBody>
          <a:bodyPr wrap="none">
            <a:spAutoFit/>
          </a:bodyPr>
          <a:lstStyle/>
          <a:p>
            <a:pPr algn="l" eaLnBrk="1" hangingPunct="1"/>
            <a:r>
              <a:rPr lang="en-US" sz="2400" i="1">
                <a:cs typeface="Times New Roman" pitchFamily="18" charset="0"/>
              </a:rPr>
              <a:t>x</a:t>
            </a:r>
            <a:endParaRPr lang="el-GR" sz="2400" baseline="-25000">
              <a:cs typeface="Times New Roman" pitchFamily="18" charset="0"/>
            </a:endParaRPr>
          </a:p>
        </p:txBody>
      </p:sp>
      <p:sp>
        <p:nvSpPr>
          <p:cNvPr id="44129" name="Freeform 194"/>
          <p:cNvSpPr>
            <a:spLocks/>
          </p:cNvSpPr>
          <p:nvPr/>
        </p:nvSpPr>
        <p:spPr bwMode="auto">
          <a:xfrm>
            <a:off x="6877050" y="2362200"/>
            <a:ext cx="533400" cy="1676400"/>
          </a:xfrm>
          <a:custGeom>
            <a:avLst/>
            <a:gdLst>
              <a:gd name="T0" fmla="*/ 192 w 192"/>
              <a:gd name="T1" fmla="*/ 336 h 336"/>
              <a:gd name="T2" fmla="*/ 48 w 192"/>
              <a:gd name="T3" fmla="*/ 192 h 336"/>
              <a:gd name="T4" fmla="*/ 144 w 192"/>
              <a:gd name="T5" fmla="*/ 192 h 336"/>
              <a:gd name="T6" fmla="*/ 0 w 192"/>
              <a:gd name="T7" fmla="*/ 0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192" y="336"/>
                </a:moveTo>
                <a:cubicBezTo>
                  <a:pt x="124" y="276"/>
                  <a:pt x="56" y="216"/>
                  <a:pt x="48" y="192"/>
                </a:cubicBezTo>
                <a:cubicBezTo>
                  <a:pt x="40" y="168"/>
                  <a:pt x="152" y="224"/>
                  <a:pt x="144" y="192"/>
                </a:cubicBezTo>
                <a:cubicBezTo>
                  <a:pt x="136" y="160"/>
                  <a:pt x="68" y="80"/>
                  <a:pt x="0" y="0"/>
                </a:cubicBezTo>
              </a:path>
            </a:pathLst>
          </a:custGeom>
          <a:noFill/>
          <a:ln w="12700">
            <a:solidFill>
              <a:schemeClr val="tx1"/>
            </a:solidFill>
            <a:round/>
            <a:headEnd/>
            <a:tailEnd type="triangle" w="med" len="med"/>
          </a:ln>
        </p:spPr>
        <p:txBody>
          <a:bodyPr wrap="none" anchor="ctr"/>
          <a:lstStyle/>
          <a:p>
            <a:endParaRPr lang="en-US"/>
          </a:p>
        </p:txBody>
      </p:sp>
      <p:sp>
        <p:nvSpPr>
          <p:cNvPr id="44130" name="Rectangle 195"/>
          <p:cNvSpPr>
            <a:spLocks noChangeArrowheads="1"/>
          </p:cNvSpPr>
          <p:nvPr/>
        </p:nvSpPr>
        <p:spPr bwMode="auto">
          <a:xfrm>
            <a:off x="5791200" y="2514600"/>
            <a:ext cx="417513" cy="457200"/>
          </a:xfrm>
          <a:prstGeom prst="rect">
            <a:avLst/>
          </a:prstGeom>
          <a:noFill/>
          <a:ln w="12700">
            <a:noFill/>
            <a:miter lim="800000"/>
            <a:headEnd/>
            <a:tailEnd/>
          </a:ln>
        </p:spPr>
        <p:txBody>
          <a:bodyPr wrap="none" anchor="ctr">
            <a:spAutoFit/>
          </a:bodyPr>
          <a:lstStyle/>
          <a:p>
            <a:r>
              <a:rPr lang="el-GR" sz="2400" dirty="0" smtClean="0">
                <a:cs typeface="Times New Roman" pitchFamily="18" charset="0"/>
                <a:sym typeface="Symbol" pitchFamily="18" charset="2"/>
              </a:rPr>
              <a:t>Φ</a:t>
            </a:r>
            <a:endParaRPr lang="en-US" sz="2400" dirty="0">
              <a:cs typeface="Times New Roman" pitchFamily="18" charset="0"/>
              <a:sym typeface="Symbol" pitchFamily="18" charset="2"/>
            </a:endParaRPr>
          </a:p>
        </p:txBody>
      </p:sp>
      <p:sp>
        <p:nvSpPr>
          <p:cNvPr id="44131" name="Text Box 196"/>
          <p:cNvSpPr txBox="1">
            <a:spLocks noChangeArrowheads="1"/>
          </p:cNvSpPr>
          <p:nvPr/>
        </p:nvSpPr>
        <p:spPr bwMode="auto">
          <a:xfrm>
            <a:off x="8382000" y="1219200"/>
            <a:ext cx="184150" cy="366713"/>
          </a:xfrm>
          <a:prstGeom prst="rect">
            <a:avLst/>
          </a:prstGeom>
          <a:noFill/>
          <a:ln w="12700">
            <a:noFill/>
            <a:miter lim="800000"/>
            <a:headEnd/>
            <a:tailEnd/>
          </a:ln>
        </p:spPr>
        <p:txBody>
          <a:bodyPr wrap="none" anchor="ct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p:txBody>
          <a:bodyPr/>
          <a:lstStyle/>
          <a:p>
            <a:pPr eaLnBrk="1" hangingPunct="1"/>
            <a:r>
              <a:rPr lang="en-US" dirty="0" smtClean="0"/>
              <a:t>Debye Screening Length (Problem 2)</a:t>
            </a:r>
          </a:p>
        </p:txBody>
      </p:sp>
      <p:graphicFrame>
        <p:nvGraphicFramePr>
          <p:cNvPr id="46082" name="Object 2"/>
          <p:cNvGraphicFramePr>
            <a:graphicFrameLocks noChangeAspect="1"/>
          </p:cNvGraphicFramePr>
          <p:nvPr/>
        </p:nvGraphicFramePr>
        <p:xfrm>
          <a:off x="1330325" y="695325"/>
          <a:ext cx="5688013" cy="2185988"/>
        </p:xfrm>
        <a:graphic>
          <a:graphicData uri="http://schemas.openxmlformats.org/presentationml/2006/ole">
            <p:oleObj spid="_x0000_s46082" name="Equation" r:id="rId4" imgW="5499100" imgH="2209800" progId="Equation.3">
              <p:embed/>
            </p:oleObj>
          </a:graphicData>
        </a:graphic>
      </p:graphicFrame>
      <p:sp>
        <p:nvSpPr>
          <p:cNvPr id="46086" name="Text Box 4"/>
          <p:cNvSpPr txBox="1">
            <a:spLocks noChangeArrowheads="1"/>
          </p:cNvSpPr>
          <p:nvPr/>
        </p:nvSpPr>
        <p:spPr bwMode="auto">
          <a:xfrm>
            <a:off x="609600" y="3200400"/>
            <a:ext cx="1282700" cy="366713"/>
          </a:xfrm>
          <a:prstGeom prst="rect">
            <a:avLst/>
          </a:prstGeom>
          <a:noFill/>
          <a:ln w="12700">
            <a:noFill/>
            <a:miter lim="800000"/>
            <a:headEnd/>
            <a:tailEnd/>
          </a:ln>
        </p:spPr>
        <p:txBody>
          <a:bodyPr wrap="none" anchor="ctr">
            <a:spAutoFit/>
          </a:bodyPr>
          <a:lstStyle/>
          <a:p>
            <a:r>
              <a:rPr lang="en-US"/>
              <a:t>10</a:t>
            </a:r>
            <a:r>
              <a:rPr lang="en-US" baseline="30000"/>
              <a:t>-5</a:t>
            </a:r>
            <a:r>
              <a:rPr lang="en-US"/>
              <a:t>M NaCl</a:t>
            </a:r>
          </a:p>
        </p:txBody>
      </p:sp>
      <p:graphicFrame>
        <p:nvGraphicFramePr>
          <p:cNvPr id="46084" name="Object 4"/>
          <p:cNvGraphicFramePr>
            <a:graphicFrameLocks noChangeAspect="1"/>
          </p:cNvGraphicFramePr>
          <p:nvPr/>
        </p:nvGraphicFramePr>
        <p:xfrm>
          <a:off x="2092325" y="3076575"/>
          <a:ext cx="6442075" cy="3654425"/>
        </p:xfrm>
        <a:graphic>
          <a:graphicData uri="http://schemas.openxmlformats.org/presentationml/2006/ole">
            <p:oleObj spid="_x0000_s46084" name="Equation" r:id="rId5" imgW="7315200" imgH="4152900" progId="Equation.3">
              <p:embed/>
            </p:oleObj>
          </a:graphicData>
        </a:graphic>
      </p:graphicFrame>
      <p:sp>
        <p:nvSpPr>
          <p:cNvPr id="7" name="Rectangle 6"/>
          <p:cNvSpPr/>
          <p:nvPr/>
        </p:nvSpPr>
        <p:spPr bwMode="auto">
          <a:xfrm>
            <a:off x="1295400" y="2057400"/>
            <a:ext cx="2971800" cy="914400"/>
          </a:xfrm>
          <a:prstGeom prst="rect">
            <a:avLst/>
          </a:pr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8" name="TextBox 7"/>
          <p:cNvSpPr txBox="1"/>
          <p:nvPr/>
        </p:nvSpPr>
        <p:spPr>
          <a:xfrm>
            <a:off x="4381300" y="2286000"/>
            <a:ext cx="1975221" cy="369332"/>
          </a:xfrm>
          <a:prstGeom prst="rect">
            <a:avLst/>
          </a:prstGeom>
          <a:noFill/>
        </p:spPr>
        <p:txBody>
          <a:bodyPr wrap="none" rtlCol="0">
            <a:spAutoFit/>
          </a:bodyPr>
          <a:lstStyle/>
          <a:p>
            <a:r>
              <a:rPr lang="en-US" dirty="0" smtClean="0"/>
              <a:t>Usually M = mol/L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2" name="Picture 3" descr="Untitled"/>
          <p:cNvPicPr>
            <a:picLocks noChangeAspect="1" noChangeArrowheads="1"/>
          </p:cNvPicPr>
          <p:nvPr/>
        </p:nvPicPr>
        <p:blipFill>
          <a:blip r:embed="rId4"/>
          <a:srcRect/>
          <a:stretch>
            <a:fillRect/>
          </a:stretch>
        </p:blipFill>
        <p:spPr bwMode="auto">
          <a:xfrm>
            <a:off x="276225" y="1800225"/>
            <a:ext cx="4113213" cy="3627438"/>
          </a:xfrm>
          <a:prstGeom prst="rect">
            <a:avLst/>
          </a:prstGeom>
          <a:noFill/>
          <a:ln w="9525">
            <a:noFill/>
            <a:miter lim="800000"/>
            <a:headEnd/>
            <a:tailEnd/>
          </a:ln>
        </p:spPr>
      </p:pic>
      <p:pic>
        <p:nvPicPr>
          <p:cNvPr id="48133" name="Picture 4" descr="Untitled2"/>
          <p:cNvPicPr>
            <a:picLocks noChangeAspect="1" noChangeArrowheads="1"/>
          </p:cNvPicPr>
          <p:nvPr/>
        </p:nvPicPr>
        <p:blipFill>
          <a:blip r:embed="rId5"/>
          <a:srcRect/>
          <a:stretch>
            <a:fillRect/>
          </a:stretch>
        </p:blipFill>
        <p:spPr bwMode="auto">
          <a:xfrm>
            <a:off x="4845050" y="1800225"/>
            <a:ext cx="4113213" cy="3627438"/>
          </a:xfrm>
          <a:prstGeom prst="rect">
            <a:avLst/>
          </a:prstGeom>
          <a:noFill/>
          <a:ln w="9525">
            <a:noFill/>
            <a:miter lim="800000"/>
            <a:headEnd/>
            <a:tailEnd/>
          </a:ln>
        </p:spPr>
      </p:pic>
      <p:sp>
        <p:nvSpPr>
          <p:cNvPr id="48134" name="Text Box 5"/>
          <p:cNvSpPr txBox="1">
            <a:spLocks noChangeArrowheads="1"/>
          </p:cNvSpPr>
          <p:nvPr/>
        </p:nvSpPr>
        <p:spPr bwMode="auto">
          <a:xfrm>
            <a:off x="2743200" y="1255713"/>
            <a:ext cx="3638550" cy="457200"/>
          </a:xfrm>
          <a:prstGeom prst="rect">
            <a:avLst/>
          </a:prstGeom>
          <a:noFill/>
          <a:ln w="9525">
            <a:noFill/>
            <a:miter lim="800000"/>
            <a:headEnd/>
            <a:tailEnd/>
          </a:ln>
        </p:spPr>
        <p:txBody>
          <a:bodyPr wrap="none">
            <a:spAutoFit/>
          </a:bodyPr>
          <a:lstStyle/>
          <a:p>
            <a:pPr algn="l" eaLnBrk="1" hangingPunct="1"/>
            <a:r>
              <a:rPr lang="en-US" sz="2400">
                <a:solidFill>
                  <a:schemeClr val="accent2"/>
                </a:solidFill>
              </a:rPr>
              <a:t>For 0.001 M 1-1 electrolyte </a:t>
            </a:r>
          </a:p>
        </p:txBody>
      </p:sp>
      <p:graphicFrame>
        <p:nvGraphicFramePr>
          <p:cNvPr id="48130" name="Object 2"/>
          <p:cNvGraphicFramePr>
            <a:graphicFrameLocks noChangeAspect="1"/>
          </p:cNvGraphicFramePr>
          <p:nvPr/>
        </p:nvGraphicFramePr>
        <p:xfrm>
          <a:off x="2028825" y="5584825"/>
          <a:ext cx="831850" cy="560388"/>
        </p:xfrm>
        <a:graphic>
          <a:graphicData uri="http://schemas.openxmlformats.org/presentationml/2006/ole">
            <p:oleObj spid="_x0000_s48130" name="Equation" r:id="rId6" imgW="4368800" imgH="2946400" progId="Equation.DSMT4">
              <p:embed/>
            </p:oleObj>
          </a:graphicData>
        </a:graphic>
      </p:graphicFrame>
      <p:graphicFrame>
        <p:nvGraphicFramePr>
          <p:cNvPr id="48131" name="Object 3"/>
          <p:cNvGraphicFramePr>
            <a:graphicFrameLocks noChangeAspect="1"/>
          </p:cNvGraphicFramePr>
          <p:nvPr/>
        </p:nvGraphicFramePr>
        <p:xfrm>
          <a:off x="6596063" y="5581650"/>
          <a:ext cx="841375" cy="568325"/>
        </p:xfrm>
        <a:graphic>
          <a:graphicData uri="http://schemas.openxmlformats.org/presentationml/2006/ole">
            <p:oleObj spid="_x0000_s48131" name="Equation" r:id="rId7" imgW="4368800" imgH="2946400" progId="Equation.DSMT4">
              <p:embed/>
            </p:oleObj>
          </a:graphicData>
        </a:graphic>
      </p:graphicFrame>
      <p:sp>
        <p:nvSpPr>
          <p:cNvPr id="48135" name="Text Box 8"/>
          <p:cNvSpPr txBox="1">
            <a:spLocks noChangeArrowheads="1"/>
          </p:cNvSpPr>
          <p:nvPr/>
        </p:nvSpPr>
        <p:spPr bwMode="auto">
          <a:xfrm rot="10800000">
            <a:off x="4526112" y="1944688"/>
            <a:ext cx="461665" cy="3019425"/>
          </a:xfrm>
          <a:prstGeom prst="rect">
            <a:avLst/>
          </a:prstGeom>
          <a:solidFill>
            <a:schemeClr val="bg1"/>
          </a:solidFill>
          <a:ln w="9525">
            <a:noFill/>
            <a:miter lim="800000"/>
            <a:headEnd/>
            <a:tailEnd/>
          </a:ln>
        </p:spPr>
        <p:txBody>
          <a:bodyPr vert="eaVert">
            <a:spAutoFit/>
          </a:bodyPr>
          <a:lstStyle/>
          <a:p>
            <a:pPr eaLnBrk="1" hangingPunct="1">
              <a:spcBef>
                <a:spcPct val="50000"/>
              </a:spcBef>
            </a:pPr>
            <a:r>
              <a:rPr lang="en-US" dirty="0" smtClean="0"/>
              <a:t>Electric </a:t>
            </a:r>
            <a:r>
              <a:rPr lang="en-US" dirty="0"/>
              <a:t>Potential (mV)</a:t>
            </a:r>
          </a:p>
        </p:txBody>
      </p:sp>
      <p:sp>
        <p:nvSpPr>
          <p:cNvPr id="48136" name="Text Box 9"/>
          <p:cNvSpPr txBox="1">
            <a:spLocks noChangeArrowheads="1"/>
          </p:cNvSpPr>
          <p:nvPr/>
        </p:nvSpPr>
        <p:spPr bwMode="auto">
          <a:xfrm rot="10800000">
            <a:off x="-1438" y="1914525"/>
            <a:ext cx="461665" cy="3019425"/>
          </a:xfrm>
          <a:prstGeom prst="rect">
            <a:avLst/>
          </a:prstGeom>
          <a:solidFill>
            <a:schemeClr val="bg1"/>
          </a:solidFill>
          <a:ln w="9525">
            <a:noFill/>
            <a:miter lim="800000"/>
            <a:headEnd/>
            <a:tailEnd/>
          </a:ln>
        </p:spPr>
        <p:txBody>
          <a:bodyPr vert="eaVert">
            <a:spAutoFit/>
          </a:bodyPr>
          <a:lstStyle/>
          <a:p>
            <a:pPr eaLnBrk="1" hangingPunct="1">
              <a:spcBef>
                <a:spcPct val="50000"/>
              </a:spcBef>
            </a:pPr>
            <a:r>
              <a:rPr lang="en-US" dirty="0" smtClean="0"/>
              <a:t>Electric Potential </a:t>
            </a:r>
            <a:r>
              <a:rPr lang="en-US" dirty="0"/>
              <a:t>(mV)</a:t>
            </a:r>
          </a:p>
        </p:txBody>
      </p:sp>
      <p:sp>
        <p:nvSpPr>
          <p:cNvPr id="48137" name="Rectangle 10"/>
          <p:cNvSpPr>
            <a:spLocks noGrp="1" noChangeArrowheads="1"/>
          </p:cNvSpPr>
          <p:nvPr>
            <p:ph type="title" idx="4294967295"/>
          </p:nvPr>
        </p:nvSpPr>
        <p:spPr/>
        <p:txBody>
          <a:bodyPr/>
          <a:lstStyle/>
          <a:p>
            <a:pPr eaLnBrk="1" hangingPunct="1"/>
            <a:r>
              <a:rPr lang="en-US" smtClean="0"/>
              <a:t>Comparison with Exact 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90800" y="762000"/>
            <a:ext cx="4667250" cy="4681538"/>
          </a:xfrm>
          <a:prstGeom prst="rect">
            <a:avLst/>
          </a:prstGeom>
          <a:solidFill>
            <a:srgbClr val="FFFFFF"/>
          </a:solidFill>
          <a:ln w="9525">
            <a:noFill/>
            <a:miter lim="800000"/>
            <a:headEnd/>
            <a:tailEnd/>
          </a:ln>
        </p:spPr>
        <p:txBody>
          <a:bodyPr/>
          <a:lstStyle/>
          <a:p>
            <a:endParaRPr lang="en-US"/>
          </a:p>
        </p:txBody>
      </p:sp>
      <p:grpSp>
        <p:nvGrpSpPr>
          <p:cNvPr id="50179" name="Group 3"/>
          <p:cNvGrpSpPr>
            <a:grpSpLocks/>
          </p:cNvGrpSpPr>
          <p:nvPr/>
        </p:nvGrpSpPr>
        <p:grpSpPr bwMode="auto">
          <a:xfrm>
            <a:off x="2894013" y="1270000"/>
            <a:ext cx="4035426" cy="3865563"/>
            <a:chOff x="1823" y="800"/>
            <a:chExt cx="2542" cy="2435"/>
          </a:xfrm>
        </p:grpSpPr>
        <p:sp>
          <p:nvSpPr>
            <p:cNvPr id="50183" name="Rectangle 4"/>
            <p:cNvSpPr>
              <a:spLocks noChangeArrowheads="1"/>
            </p:cNvSpPr>
            <p:nvPr/>
          </p:nvSpPr>
          <p:spPr bwMode="auto">
            <a:xfrm>
              <a:off x="2312" y="873"/>
              <a:ext cx="1965" cy="1964"/>
            </a:xfrm>
            <a:prstGeom prst="rect">
              <a:avLst/>
            </a:prstGeom>
            <a:solidFill>
              <a:srgbClr val="FFFFFF"/>
            </a:solidFill>
            <a:ln w="9525">
              <a:noFill/>
              <a:miter lim="800000"/>
              <a:headEnd/>
              <a:tailEnd/>
            </a:ln>
          </p:spPr>
          <p:txBody>
            <a:bodyPr/>
            <a:lstStyle/>
            <a:p>
              <a:endParaRPr lang="en-US"/>
            </a:p>
          </p:txBody>
        </p:sp>
        <p:sp>
          <p:nvSpPr>
            <p:cNvPr id="50184" name="Rectangle 5"/>
            <p:cNvSpPr>
              <a:spLocks noChangeArrowheads="1"/>
            </p:cNvSpPr>
            <p:nvPr/>
          </p:nvSpPr>
          <p:spPr bwMode="auto">
            <a:xfrm>
              <a:off x="2312" y="872"/>
              <a:ext cx="1965" cy="1965"/>
            </a:xfrm>
            <a:prstGeom prst="rect">
              <a:avLst/>
            </a:prstGeom>
            <a:noFill/>
            <a:ln w="1588">
              <a:solidFill>
                <a:srgbClr val="FFFFFF"/>
              </a:solidFill>
              <a:miter lim="800000"/>
              <a:headEnd/>
              <a:tailEnd/>
            </a:ln>
          </p:spPr>
          <p:txBody>
            <a:bodyPr/>
            <a:lstStyle/>
            <a:p>
              <a:endParaRPr lang="en-US"/>
            </a:p>
          </p:txBody>
        </p:sp>
        <p:sp>
          <p:nvSpPr>
            <p:cNvPr id="50185" name="Rectangle 6"/>
            <p:cNvSpPr>
              <a:spLocks noChangeArrowheads="1"/>
            </p:cNvSpPr>
            <p:nvPr/>
          </p:nvSpPr>
          <p:spPr bwMode="auto">
            <a:xfrm>
              <a:off x="2500" y="3072"/>
              <a:ext cx="83"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E</a:t>
              </a:r>
              <a:endParaRPr lang="en-US" sz="2400"/>
            </a:p>
          </p:txBody>
        </p:sp>
        <p:sp>
          <p:nvSpPr>
            <p:cNvPr id="50186" name="Rectangle 7"/>
            <p:cNvSpPr>
              <a:spLocks noChangeArrowheads="1"/>
            </p:cNvSpPr>
            <p:nvPr/>
          </p:nvSpPr>
          <p:spPr bwMode="auto">
            <a:xfrm>
              <a:off x="2579"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l</a:t>
              </a:r>
              <a:endParaRPr lang="en-US" sz="2400"/>
            </a:p>
          </p:txBody>
        </p:sp>
        <p:sp>
          <p:nvSpPr>
            <p:cNvPr id="50187" name="Rectangle 8"/>
            <p:cNvSpPr>
              <a:spLocks noChangeArrowheads="1"/>
            </p:cNvSpPr>
            <p:nvPr/>
          </p:nvSpPr>
          <p:spPr bwMode="auto">
            <a:xfrm>
              <a:off x="2616"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e</a:t>
              </a:r>
              <a:endParaRPr lang="en-US" sz="2400"/>
            </a:p>
          </p:txBody>
        </p:sp>
        <p:sp>
          <p:nvSpPr>
            <p:cNvPr id="50188" name="Rectangle 9"/>
            <p:cNvSpPr>
              <a:spLocks noChangeArrowheads="1"/>
            </p:cNvSpPr>
            <p:nvPr/>
          </p:nvSpPr>
          <p:spPr bwMode="auto">
            <a:xfrm>
              <a:off x="2674"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c</a:t>
              </a:r>
              <a:endParaRPr lang="en-US" sz="2400"/>
            </a:p>
          </p:txBody>
        </p:sp>
        <p:sp>
          <p:nvSpPr>
            <p:cNvPr id="50189" name="Rectangle 10"/>
            <p:cNvSpPr>
              <a:spLocks noChangeArrowheads="1"/>
            </p:cNvSpPr>
            <p:nvPr/>
          </p:nvSpPr>
          <p:spPr bwMode="auto">
            <a:xfrm>
              <a:off x="2732"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t</a:t>
              </a:r>
              <a:endParaRPr lang="en-US" sz="2400"/>
            </a:p>
          </p:txBody>
        </p:sp>
        <p:sp>
          <p:nvSpPr>
            <p:cNvPr id="50190" name="Rectangle 11"/>
            <p:cNvSpPr>
              <a:spLocks noChangeArrowheads="1"/>
            </p:cNvSpPr>
            <p:nvPr/>
          </p:nvSpPr>
          <p:spPr bwMode="auto">
            <a:xfrm>
              <a:off x="2768" y="3072"/>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r</a:t>
              </a:r>
              <a:endParaRPr lang="en-US" sz="2400"/>
            </a:p>
          </p:txBody>
        </p:sp>
        <p:sp>
          <p:nvSpPr>
            <p:cNvPr id="50191" name="Rectangle 12"/>
            <p:cNvSpPr>
              <a:spLocks noChangeArrowheads="1"/>
            </p:cNvSpPr>
            <p:nvPr/>
          </p:nvSpPr>
          <p:spPr bwMode="auto">
            <a:xfrm>
              <a:off x="2812"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o</a:t>
              </a:r>
              <a:endParaRPr lang="en-US" sz="2400"/>
            </a:p>
          </p:txBody>
        </p:sp>
        <p:sp>
          <p:nvSpPr>
            <p:cNvPr id="50192" name="Rectangle 13"/>
            <p:cNvSpPr>
              <a:spLocks noChangeArrowheads="1"/>
            </p:cNvSpPr>
            <p:nvPr/>
          </p:nvSpPr>
          <p:spPr bwMode="auto">
            <a:xfrm>
              <a:off x="2877"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l</a:t>
              </a:r>
              <a:endParaRPr lang="en-US" sz="2400"/>
            </a:p>
          </p:txBody>
        </p:sp>
        <p:sp>
          <p:nvSpPr>
            <p:cNvPr id="50193" name="Rectangle 14"/>
            <p:cNvSpPr>
              <a:spLocks noChangeArrowheads="1"/>
            </p:cNvSpPr>
            <p:nvPr/>
          </p:nvSpPr>
          <p:spPr bwMode="auto">
            <a:xfrm>
              <a:off x="2914"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y</a:t>
              </a:r>
              <a:endParaRPr lang="en-US" sz="2400"/>
            </a:p>
          </p:txBody>
        </p:sp>
        <p:sp>
          <p:nvSpPr>
            <p:cNvPr id="50194" name="Rectangle 15"/>
            <p:cNvSpPr>
              <a:spLocks noChangeArrowheads="1"/>
            </p:cNvSpPr>
            <p:nvPr/>
          </p:nvSpPr>
          <p:spPr bwMode="auto">
            <a:xfrm>
              <a:off x="2980"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t</a:t>
              </a:r>
              <a:endParaRPr lang="en-US" sz="2400"/>
            </a:p>
          </p:txBody>
        </p:sp>
        <p:sp>
          <p:nvSpPr>
            <p:cNvPr id="50195" name="Rectangle 16"/>
            <p:cNvSpPr>
              <a:spLocks noChangeArrowheads="1"/>
            </p:cNvSpPr>
            <p:nvPr/>
          </p:nvSpPr>
          <p:spPr bwMode="auto">
            <a:xfrm>
              <a:off x="3016"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e</a:t>
              </a:r>
              <a:endParaRPr lang="en-US" sz="2400"/>
            </a:p>
          </p:txBody>
        </p:sp>
        <p:sp>
          <p:nvSpPr>
            <p:cNvPr id="50196" name="Rectangle 17"/>
            <p:cNvSpPr>
              <a:spLocks noChangeArrowheads="1"/>
            </p:cNvSpPr>
            <p:nvPr/>
          </p:nvSpPr>
          <p:spPr bwMode="auto">
            <a:xfrm>
              <a:off x="3074" y="3072"/>
              <a:ext cx="34"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 </a:t>
              </a:r>
              <a:endParaRPr lang="en-US" sz="2400"/>
            </a:p>
          </p:txBody>
        </p:sp>
        <p:sp>
          <p:nvSpPr>
            <p:cNvPr id="50197" name="Rectangle 18"/>
            <p:cNvSpPr>
              <a:spLocks noChangeArrowheads="1"/>
            </p:cNvSpPr>
            <p:nvPr/>
          </p:nvSpPr>
          <p:spPr bwMode="auto">
            <a:xfrm>
              <a:off x="3107" y="3072"/>
              <a:ext cx="91"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C</a:t>
              </a:r>
              <a:endParaRPr lang="en-US" sz="2400"/>
            </a:p>
          </p:txBody>
        </p:sp>
        <p:sp>
          <p:nvSpPr>
            <p:cNvPr id="50198" name="Rectangle 19"/>
            <p:cNvSpPr>
              <a:spLocks noChangeArrowheads="1"/>
            </p:cNvSpPr>
            <p:nvPr/>
          </p:nvSpPr>
          <p:spPr bwMode="auto">
            <a:xfrm>
              <a:off x="3194"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o</a:t>
              </a:r>
              <a:endParaRPr lang="en-US" sz="2400"/>
            </a:p>
          </p:txBody>
        </p:sp>
        <p:sp>
          <p:nvSpPr>
            <p:cNvPr id="50199" name="Rectangle 20"/>
            <p:cNvSpPr>
              <a:spLocks noChangeArrowheads="1"/>
            </p:cNvSpPr>
            <p:nvPr/>
          </p:nvSpPr>
          <p:spPr bwMode="auto">
            <a:xfrm>
              <a:off x="3259"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n</a:t>
              </a:r>
              <a:endParaRPr lang="en-US" sz="2400"/>
            </a:p>
          </p:txBody>
        </p:sp>
        <p:sp>
          <p:nvSpPr>
            <p:cNvPr id="50200" name="Rectangle 21"/>
            <p:cNvSpPr>
              <a:spLocks noChangeArrowheads="1"/>
            </p:cNvSpPr>
            <p:nvPr/>
          </p:nvSpPr>
          <p:spPr bwMode="auto">
            <a:xfrm>
              <a:off x="3325"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c</a:t>
              </a:r>
              <a:endParaRPr lang="en-US" sz="2400"/>
            </a:p>
          </p:txBody>
        </p:sp>
        <p:sp>
          <p:nvSpPr>
            <p:cNvPr id="50201" name="Rectangle 22"/>
            <p:cNvSpPr>
              <a:spLocks noChangeArrowheads="1"/>
            </p:cNvSpPr>
            <p:nvPr/>
          </p:nvSpPr>
          <p:spPr bwMode="auto">
            <a:xfrm>
              <a:off x="3383"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e</a:t>
              </a:r>
              <a:endParaRPr lang="en-US" sz="2400"/>
            </a:p>
          </p:txBody>
        </p:sp>
        <p:sp>
          <p:nvSpPr>
            <p:cNvPr id="50202" name="Rectangle 23"/>
            <p:cNvSpPr>
              <a:spLocks noChangeArrowheads="1"/>
            </p:cNvSpPr>
            <p:nvPr/>
          </p:nvSpPr>
          <p:spPr bwMode="auto">
            <a:xfrm>
              <a:off x="3441"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n</a:t>
              </a:r>
              <a:endParaRPr lang="en-US" sz="2400"/>
            </a:p>
          </p:txBody>
        </p:sp>
        <p:sp>
          <p:nvSpPr>
            <p:cNvPr id="50203" name="Rectangle 24"/>
            <p:cNvSpPr>
              <a:spLocks noChangeArrowheads="1"/>
            </p:cNvSpPr>
            <p:nvPr/>
          </p:nvSpPr>
          <p:spPr bwMode="auto">
            <a:xfrm>
              <a:off x="3506"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t</a:t>
              </a:r>
              <a:endParaRPr lang="en-US" sz="2400"/>
            </a:p>
          </p:txBody>
        </p:sp>
        <p:sp>
          <p:nvSpPr>
            <p:cNvPr id="50204" name="Rectangle 25"/>
            <p:cNvSpPr>
              <a:spLocks noChangeArrowheads="1"/>
            </p:cNvSpPr>
            <p:nvPr/>
          </p:nvSpPr>
          <p:spPr bwMode="auto">
            <a:xfrm>
              <a:off x="3543" y="3072"/>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r</a:t>
              </a:r>
              <a:endParaRPr lang="en-US" sz="2400"/>
            </a:p>
          </p:txBody>
        </p:sp>
        <p:sp>
          <p:nvSpPr>
            <p:cNvPr id="50205" name="Rectangle 26"/>
            <p:cNvSpPr>
              <a:spLocks noChangeArrowheads="1"/>
            </p:cNvSpPr>
            <p:nvPr/>
          </p:nvSpPr>
          <p:spPr bwMode="auto">
            <a:xfrm>
              <a:off x="3586" y="3072"/>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a</a:t>
              </a:r>
              <a:endParaRPr lang="en-US" sz="2400"/>
            </a:p>
          </p:txBody>
        </p:sp>
        <p:sp>
          <p:nvSpPr>
            <p:cNvPr id="50206" name="Rectangle 27"/>
            <p:cNvSpPr>
              <a:spLocks noChangeArrowheads="1"/>
            </p:cNvSpPr>
            <p:nvPr/>
          </p:nvSpPr>
          <p:spPr bwMode="auto">
            <a:xfrm>
              <a:off x="3644"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t</a:t>
              </a:r>
              <a:endParaRPr lang="en-US" sz="2400"/>
            </a:p>
          </p:txBody>
        </p:sp>
        <p:sp>
          <p:nvSpPr>
            <p:cNvPr id="50207" name="Rectangle 28"/>
            <p:cNvSpPr>
              <a:spLocks noChangeArrowheads="1"/>
            </p:cNvSpPr>
            <p:nvPr/>
          </p:nvSpPr>
          <p:spPr bwMode="auto">
            <a:xfrm>
              <a:off x="3681" y="3072"/>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i</a:t>
              </a:r>
              <a:endParaRPr lang="en-US" sz="2400"/>
            </a:p>
          </p:txBody>
        </p:sp>
        <p:sp>
          <p:nvSpPr>
            <p:cNvPr id="50208" name="Rectangle 29"/>
            <p:cNvSpPr>
              <a:spLocks noChangeArrowheads="1"/>
            </p:cNvSpPr>
            <p:nvPr/>
          </p:nvSpPr>
          <p:spPr bwMode="auto">
            <a:xfrm>
              <a:off x="3718"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o</a:t>
              </a:r>
              <a:endParaRPr lang="en-US" sz="2400"/>
            </a:p>
          </p:txBody>
        </p:sp>
        <p:sp>
          <p:nvSpPr>
            <p:cNvPr id="50209" name="Rectangle 30"/>
            <p:cNvSpPr>
              <a:spLocks noChangeArrowheads="1"/>
            </p:cNvSpPr>
            <p:nvPr/>
          </p:nvSpPr>
          <p:spPr bwMode="auto">
            <a:xfrm>
              <a:off x="3783" y="307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n</a:t>
              </a:r>
              <a:endParaRPr lang="en-US" sz="2400"/>
            </a:p>
          </p:txBody>
        </p:sp>
        <p:sp>
          <p:nvSpPr>
            <p:cNvPr id="50210" name="Rectangle 31"/>
            <p:cNvSpPr>
              <a:spLocks noChangeArrowheads="1"/>
            </p:cNvSpPr>
            <p:nvPr/>
          </p:nvSpPr>
          <p:spPr bwMode="auto">
            <a:xfrm>
              <a:off x="3849" y="3072"/>
              <a:ext cx="34"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 </a:t>
              </a:r>
              <a:endParaRPr lang="en-US" sz="2400"/>
            </a:p>
          </p:txBody>
        </p:sp>
        <p:sp>
          <p:nvSpPr>
            <p:cNvPr id="50211" name="Rectangle 32"/>
            <p:cNvSpPr>
              <a:spLocks noChangeArrowheads="1"/>
            </p:cNvSpPr>
            <p:nvPr/>
          </p:nvSpPr>
          <p:spPr bwMode="auto">
            <a:xfrm>
              <a:off x="3881" y="3072"/>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a:t>
              </a:r>
              <a:endParaRPr lang="en-US" sz="2400"/>
            </a:p>
          </p:txBody>
        </p:sp>
        <p:sp>
          <p:nvSpPr>
            <p:cNvPr id="50212" name="Rectangle 33"/>
            <p:cNvSpPr>
              <a:spLocks noChangeArrowheads="1"/>
            </p:cNvSpPr>
            <p:nvPr/>
          </p:nvSpPr>
          <p:spPr bwMode="auto">
            <a:xfrm>
              <a:off x="3925" y="3072"/>
              <a:ext cx="121"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M</a:t>
              </a:r>
              <a:endParaRPr lang="en-US" sz="2400"/>
            </a:p>
          </p:txBody>
        </p:sp>
        <p:sp>
          <p:nvSpPr>
            <p:cNvPr id="50213" name="Rectangle 34"/>
            <p:cNvSpPr>
              <a:spLocks noChangeArrowheads="1"/>
            </p:cNvSpPr>
            <p:nvPr/>
          </p:nvSpPr>
          <p:spPr bwMode="auto">
            <a:xfrm>
              <a:off x="4041" y="3072"/>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a:t>
              </a:r>
              <a:endParaRPr lang="en-US" sz="2400"/>
            </a:p>
          </p:txBody>
        </p:sp>
        <p:sp>
          <p:nvSpPr>
            <p:cNvPr id="50214" name="Line 35"/>
            <p:cNvSpPr>
              <a:spLocks noChangeShapeType="1"/>
            </p:cNvSpPr>
            <p:nvPr/>
          </p:nvSpPr>
          <p:spPr bwMode="auto">
            <a:xfrm>
              <a:off x="2311" y="2836"/>
              <a:ext cx="1965" cy="1"/>
            </a:xfrm>
            <a:prstGeom prst="line">
              <a:avLst/>
            </a:prstGeom>
            <a:noFill/>
            <a:ln w="4763">
              <a:solidFill>
                <a:srgbClr val="0000FF"/>
              </a:solidFill>
              <a:round/>
              <a:headEnd/>
              <a:tailEnd/>
            </a:ln>
          </p:spPr>
          <p:txBody>
            <a:bodyPr/>
            <a:lstStyle/>
            <a:p>
              <a:endParaRPr lang="en-US"/>
            </a:p>
          </p:txBody>
        </p:sp>
        <p:sp>
          <p:nvSpPr>
            <p:cNvPr id="50215" name="Line 36"/>
            <p:cNvSpPr>
              <a:spLocks noChangeShapeType="1"/>
            </p:cNvSpPr>
            <p:nvPr/>
          </p:nvSpPr>
          <p:spPr bwMode="auto">
            <a:xfrm flipV="1">
              <a:off x="2311" y="2836"/>
              <a:ext cx="1" cy="19"/>
            </a:xfrm>
            <a:prstGeom prst="line">
              <a:avLst/>
            </a:prstGeom>
            <a:noFill/>
            <a:ln w="4763">
              <a:solidFill>
                <a:srgbClr val="0000FF"/>
              </a:solidFill>
              <a:round/>
              <a:headEnd/>
              <a:tailEnd/>
            </a:ln>
          </p:spPr>
          <p:txBody>
            <a:bodyPr/>
            <a:lstStyle/>
            <a:p>
              <a:endParaRPr lang="en-US"/>
            </a:p>
          </p:txBody>
        </p:sp>
        <p:sp>
          <p:nvSpPr>
            <p:cNvPr id="50216" name="Line 37"/>
            <p:cNvSpPr>
              <a:spLocks noChangeShapeType="1"/>
            </p:cNvSpPr>
            <p:nvPr/>
          </p:nvSpPr>
          <p:spPr bwMode="auto">
            <a:xfrm flipV="1">
              <a:off x="2638" y="2836"/>
              <a:ext cx="1" cy="19"/>
            </a:xfrm>
            <a:prstGeom prst="line">
              <a:avLst/>
            </a:prstGeom>
            <a:noFill/>
            <a:ln w="4763">
              <a:solidFill>
                <a:srgbClr val="0000FF"/>
              </a:solidFill>
              <a:round/>
              <a:headEnd/>
              <a:tailEnd/>
            </a:ln>
          </p:spPr>
          <p:txBody>
            <a:bodyPr/>
            <a:lstStyle/>
            <a:p>
              <a:endParaRPr lang="en-US"/>
            </a:p>
          </p:txBody>
        </p:sp>
        <p:sp>
          <p:nvSpPr>
            <p:cNvPr id="50217" name="Line 38"/>
            <p:cNvSpPr>
              <a:spLocks noChangeShapeType="1"/>
            </p:cNvSpPr>
            <p:nvPr/>
          </p:nvSpPr>
          <p:spPr bwMode="auto">
            <a:xfrm flipV="1">
              <a:off x="2966" y="2836"/>
              <a:ext cx="1" cy="19"/>
            </a:xfrm>
            <a:prstGeom prst="line">
              <a:avLst/>
            </a:prstGeom>
            <a:noFill/>
            <a:ln w="4763">
              <a:solidFill>
                <a:srgbClr val="0000FF"/>
              </a:solidFill>
              <a:round/>
              <a:headEnd/>
              <a:tailEnd/>
            </a:ln>
          </p:spPr>
          <p:txBody>
            <a:bodyPr/>
            <a:lstStyle/>
            <a:p>
              <a:endParaRPr lang="en-US"/>
            </a:p>
          </p:txBody>
        </p:sp>
        <p:sp>
          <p:nvSpPr>
            <p:cNvPr id="50218" name="Line 39"/>
            <p:cNvSpPr>
              <a:spLocks noChangeShapeType="1"/>
            </p:cNvSpPr>
            <p:nvPr/>
          </p:nvSpPr>
          <p:spPr bwMode="auto">
            <a:xfrm flipV="1">
              <a:off x="3293" y="2836"/>
              <a:ext cx="1" cy="19"/>
            </a:xfrm>
            <a:prstGeom prst="line">
              <a:avLst/>
            </a:prstGeom>
            <a:noFill/>
            <a:ln w="4763">
              <a:solidFill>
                <a:srgbClr val="0000FF"/>
              </a:solidFill>
              <a:round/>
              <a:headEnd/>
              <a:tailEnd/>
            </a:ln>
          </p:spPr>
          <p:txBody>
            <a:bodyPr/>
            <a:lstStyle/>
            <a:p>
              <a:endParaRPr lang="en-US"/>
            </a:p>
          </p:txBody>
        </p:sp>
        <p:sp>
          <p:nvSpPr>
            <p:cNvPr id="50219" name="Line 40"/>
            <p:cNvSpPr>
              <a:spLocks noChangeShapeType="1"/>
            </p:cNvSpPr>
            <p:nvPr/>
          </p:nvSpPr>
          <p:spPr bwMode="auto">
            <a:xfrm flipV="1">
              <a:off x="3621" y="2836"/>
              <a:ext cx="1" cy="19"/>
            </a:xfrm>
            <a:prstGeom prst="line">
              <a:avLst/>
            </a:prstGeom>
            <a:noFill/>
            <a:ln w="4763">
              <a:solidFill>
                <a:srgbClr val="0000FF"/>
              </a:solidFill>
              <a:round/>
              <a:headEnd/>
              <a:tailEnd/>
            </a:ln>
          </p:spPr>
          <p:txBody>
            <a:bodyPr/>
            <a:lstStyle/>
            <a:p>
              <a:endParaRPr lang="en-US"/>
            </a:p>
          </p:txBody>
        </p:sp>
        <p:sp>
          <p:nvSpPr>
            <p:cNvPr id="50220" name="Line 41"/>
            <p:cNvSpPr>
              <a:spLocks noChangeShapeType="1"/>
            </p:cNvSpPr>
            <p:nvPr/>
          </p:nvSpPr>
          <p:spPr bwMode="auto">
            <a:xfrm flipV="1">
              <a:off x="3948" y="2836"/>
              <a:ext cx="1" cy="19"/>
            </a:xfrm>
            <a:prstGeom prst="line">
              <a:avLst/>
            </a:prstGeom>
            <a:noFill/>
            <a:ln w="4763">
              <a:solidFill>
                <a:srgbClr val="0000FF"/>
              </a:solidFill>
              <a:round/>
              <a:headEnd/>
              <a:tailEnd/>
            </a:ln>
          </p:spPr>
          <p:txBody>
            <a:bodyPr/>
            <a:lstStyle/>
            <a:p>
              <a:endParaRPr lang="en-US"/>
            </a:p>
          </p:txBody>
        </p:sp>
        <p:sp>
          <p:nvSpPr>
            <p:cNvPr id="50221" name="Line 42"/>
            <p:cNvSpPr>
              <a:spLocks noChangeShapeType="1"/>
            </p:cNvSpPr>
            <p:nvPr/>
          </p:nvSpPr>
          <p:spPr bwMode="auto">
            <a:xfrm flipV="1">
              <a:off x="4276" y="2836"/>
              <a:ext cx="1" cy="19"/>
            </a:xfrm>
            <a:prstGeom prst="line">
              <a:avLst/>
            </a:prstGeom>
            <a:noFill/>
            <a:ln w="4763">
              <a:solidFill>
                <a:srgbClr val="0000FF"/>
              </a:solidFill>
              <a:round/>
              <a:headEnd/>
              <a:tailEnd/>
            </a:ln>
          </p:spPr>
          <p:txBody>
            <a:bodyPr/>
            <a:lstStyle/>
            <a:p>
              <a:endParaRPr lang="en-US"/>
            </a:p>
          </p:txBody>
        </p:sp>
        <p:sp>
          <p:nvSpPr>
            <p:cNvPr id="50222" name="Line 43"/>
            <p:cNvSpPr>
              <a:spLocks noChangeShapeType="1"/>
            </p:cNvSpPr>
            <p:nvPr/>
          </p:nvSpPr>
          <p:spPr bwMode="auto">
            <a:xfrm flipV="1">
              <a:off x="2409" y="2836"/>
              <a:ext cx="1" cy="11"/>
            </a:xfrm>
            <a:prstGeom prst="line">
              <a:avLst/>
            </a:prstGeom>
            <a:noFill/>
            <a:ln w="4763">
              <a:solidFill>
                <a:srgbClr val="0000FF"/>
              </a:solidFill>
              <a:round/>
              <a:headEnd/>
              <a:tailEnd/>
            </a:ln>
          </p:spPr>
          <p:txBody>
            <a:bodyPr/>
            <a:lstStyle/>
            <a:p>
              <a:endParaRPr lang="en-US"/>
            </a:p>
          </p:txBody>
        </p:sp>
        <p:sp>
          <p:nvSpPr>
            <p:cNvPr id="50223" name="Line 44"/>
            <p:cNvSpPr>
              <a:spLocks noChangeShapeType="1"/>
            </p:cNvSpPr>
            <p:nvPr/>
          </p:nvSpPr>
          <p:spPr bwMode="auto">
            <a:xfrm flipV="1">
              <a:off x="2467" y="2836"/>
              <a:ext cx="1" cy="11"/>
            </a:xfrm>
            <a:prstGeom prst="line">
              <a:avLst/>
            </a:prstGeom>
            <a:noFill/>
            <a:ln w="4763">
              <a:solidFill>
                <a:srgbClr val="0000FF"/>
              </a:solidFill>
              <a:round/>
              <a:headEnd/>
              <a:tailEnd/>
            </a:ln>
          </p:spPr>
          <p:txBody>
            <a:bodyPr/>
            <a:lstStyle/>
            <a:p>
              <a:endParaRPr lang="en-US"/>
            </a:p>
          </p:txBody>
        </p:sp>
        <p:sp>
          <p:nvSpPr>
            <p:cNvPr id="50224" name="Line 45"/>
            <p:cNvSpPr>
              <a:spLocks noChangeShapeType="1"/>
            </p:cNvSpPr>
            <p:nvPr/>
          </p:nvSpPr>
          <p:spPr bwMode="auto">
            <a:xfrm flipV="1">
              <a:off x="2508" y="2836"/>
              <a:ext cx="1" cy="11"/>
            </a:xfrm>
            <a:prstGeom prst="line">
              <a:avLst/>
            </a:prstGeom>
            <a:noFill/>
            <a:ln w="4763">
              <a:solidFill>
                <a:srgbClr val="0000FF"/>
              </a:solidFill>
              <a:round/>
              <a:headEnd/>
              <a:tailEnd/>
            </a:ln>
          </p:spPr>
          <p:txBody>
            <a:bodyPr/>
            <a:lstStyle/>
            <a:p>
              <a:endParaRPr lang="en-US"/>
            </a:p>
          </p:txBody>
        </p:sp>
        <p:sp>
          <p:nvSpPr>
            <p:cNvPr id="50225" name="Line 46"/>
            <p:cNvSpPr>
              <a:spLocks noChangeShapeType="1"/>
            </p:cNvSpPr>
            <p:nvPr/>
          </p:nvSpPr>
          <p:spPr bwMode="auto">
            <a:xfrm flipV="1">
              <a:off x="2540" y="2836"/>
              <a:ext cx="1" cy="11"/>
            </a:xfrm>
            <a:prstGeom prst="line">
              <a:avLst/>
            </a:prstGeom>
            <a:noFill/>
            <a:ln w="4763">
              <a:solidFill>
                <a:srgbClr val="0000FF"/>
              </a:solidFill>
              <a:round/>
              <a:headEnd/>
              <a:tailEnd/>
            </a:ln>
          </p:spPr>
          <p:txBody>
            <a:bodyPr/>
            <a:lstStyle/>
            <a:p>
              <a:endParaRPr lang="en-US"/>
            </a:p>
          </p:txBody>
        </p:sp>
        <p:sp>
          <p:nvSpPr>
            <p:cNvPr id="50226" name="Line 47"/>
            <p:cNvSpPr>
              <a:spLocks noChangeShapeType="1"/>
            </p:cNvSpPr>
            <p:nvPr/>
          </p:nvSpPr>
          <p:spPr bwMode="auto">
            <a:xfrm flipV="1">
              <a:off x="2566" y="2836"/>
              <a:ext cx="1" cy="11"/>
            </a:xfrm>
            <a:prstGeom prst="line">
              <a:avLst/>
            </a:prstGeom>
            <a:noFill/>
            <a:ln w="4763">
              <a:solidFill>
                <a:srgbClr val="0000FF"/>
              </a:solidFill>
              <a:round/>
              <a:headEnd/>
              <a:tailEnd/>
            </a:ln>
          </p:spPr>
          <p:txBody>
            <a:bodyPr/>
            <a:lstStyle/>
            <a:p>
              <a:endParaRPr lang="en-US"/>
            </a:p>
          </p:txBody>
        </p:sp>
        <p:sp>
          <p:nvSpPr>
            <p:cNvPr id="50227" name="Line 48"/>
            <p:cNvSpPr>
              <a:spLocks noChangeShapeType="1"/>
            </p:cNvSpPr>
            <p:nvPr/>
          </p:nvSpPr>
          <p:spPr bwMode="auto">
            <a:xfrm flipV="1">
              <a:off x="2588" y="2836"/>
              <a:ext cx="1" cy="11"/>
            </a:xfrm>
            <a:prstGeom prst="line">
              <a:avLst/>
            </a:prstGeom>
            <a:noFill/>
            <a:ln w="4763">
              <a:solidFill>
                <a:srgbClr val="0000FF"/>
              </a:solidFill>
              <a:round/>
              <a:headEnd/>
              <a:tailEnd/>
            </a:ln>
          </p:spPr>
          <p:txBody>
            <a:bodyPr/>
            <a:lstStyle/>
            <a:p>
              <a:endParaRPr lang="en-US"/>
            </a:p>
          </p:txBody>
        </p:sp>
        <p:sp>
          <p:nvSpPr>
            <p:cNvPr id="50228" name="Line 49"/>
            <p:cNvSpPr>
              <a:spLocks noChangeShapeType="1"/>
            </p:cNvSpPr>
            <p:nvPr/>
          </p:nvSpPr>
          <p:spPr bwMode="auto">
            <a:xfrm flipV="1">
              <a:off x="2606" y="2836"/>
              <a:ext cx="1" cy="11"/>
            </a:xfrm>
            <a:prstGeom prst="line">
              <a:avLst/>
            </a:prstGeom>
            <a:noFill/>
            <a:ln w="4763">
              <a:solidFill>
                <a:srgbClr val="0000FF"/>
              </a:solidFill>
              <a:round/>
              <a:headEnd/>
              <a:tailEnd/>
            </a:ln>
          </p:spPr>
          <p:txBody>
            <a:bodyPr/>
            <a:lstStyle/>
            <a:p>
              <a:endParaRPr lang="en-US"/>
            </a:p>
          </p:txBody>
        </p:sp>
        <p:sp>
          <p:nvSpPr>
            <p:cNvPr id="50229" name="Line 50"/>
            <p:cNvSpPr>
              <a:spLocks noChangeShapeType="1"/>
            </p:cNvSpPr>
            <p:nvPr/>
          </p:nvSpPr>
          <p:spPr bwMode="auto">
            <a:xfrm flipV="1">
              <a:off x="2623" y="2836"/>
              <a:ext cx="1" cy="11"/>
            </a:xfrm>
            <a:prstGeom prst="line">
              <a:avLst/>
            </a:prstGeom>
            <a:noFill/>
            <a:ln w="4763">
              <a:solidFill>
                <a:srgbClr val="0000FF"/>
              </a:solidFill>
              <a:round/>
              <a:headEnd/>
              <a:tailEnd/>
            </a:ln>
          </p:spPr>
          <p:txBody>
            <a:bodyPr/>
            <a:lstStyle/>
            <a:p>
              <a:endParaRPr lang="en-US"/>
            </a:p>
          </p:txBody>
        </p:sp>
        <p:sp>
          <p:nvSpPr>
            <p:cNvPr id="50230" name="Line 51"/>
            <p:cNvSpPr>
              <a:spLocks noChangeShapeType="1"/>
            </p:cNvSpPr>
            <p:nvPr/>
          </p:nvSpPr>
          <p:spPr bwMode="auto">
            <a:xfrm flipV="1">
              <a:off x="2737" y="2836"/>
              <a:ext cx="1" cy="11"/>
            </a:xfrm>
            <a:prstGeom prst="line">
              <a:avLst/>
            </a:prstGeom>
            <a:noFill/>
            <a:ln w="4763">
              <a:solidFill>
                <a:srgbClr val="0000FF"/>
              </a:solidFill>
              <a:round/>
              <a:headEnd/>
              <a:tailEnd/>
            </a:ln>
          </p:spPr>
          <p:txBody>
            <a:bodyPr/>
            <a:lstStyle/>
            <a:p>
              <a:endParaRPr lang="en-US"/>
            </a:p>
          </p:txBody>
        </p:sp>
        <p:sp>
          <p:nvSpPr>
            <p:cNvPr id="50231" name="Line 52"/>
            <p:cNvSpPr>
              <a:spLocks noChangeShapeType="1"/>
            </p:cNvSpPr>
            <p:nvPr/>
          </p:nvSpPr>
          <p:spPr bwMode="auto">
            <a:xfrm flipV="1">
              <a:off x="2794" y="2836"/>
              <a:ext cx="1" cy="11"/>
            </a:xfrm>
            <a:prstGeom prst="line">
              <a:avLst/>
            </a:prstGeom>
            <a:noFill/>
            <a:ln w="4763">
              <a:solidFill>
                <a:srgbClr val="0000FF"/>
              </a:solidFill>
              <a:round/>
              <a:headEnd/>
              <a:tailEnd/>
            </a:ln>
          </p:spPr>
          <p:txBody>
            <a:bodyPr/>
            <a:lstStyle/>
            <a:p>
              <a:endParaRPr lang="en-US"/>
            </a:p>
          </p:txBody>
        </p:sp>
        <p:sp>
          <p:nvSpPr>
            <p:cNvPr id="50232" name="Line 53"/>
            <p:cNvSpPr>
              <a:spLocks noChangeShapeType="1"/>
            </p:cNvSpPr>
            <p:nvPr/>
          </p:nvSpPr>
          <p:spPr bwMode="auto">
            <a:xfrm flipV="1">
              <a:off x="2836" y="2836"/>
              <a:ext cx="1" cy="11"/>
            </a:xfrm>
            <a:prstGeom prst="line">
              <a:avLst/>
            </a:prstGeom>
            <a:noFill/>
            <a:ln w="4763">
              <a:solidFill>
                <a:srgbClr val="0000FF"/>
              </a:solidFill>
              <a:round/>
              <a:headEnd/>
              <a:tailEnd/>
            </a:ln>
          </p:spPr>
          <p:txBody>
            <a:bodyPr/>
            <a:lstStyle/>
            <a:p>
              <a:endParaRPr lang="en-US"/>
            </a:p>
          </p:txBody>
        </p:sp>
        <p:sp>
          <p:nvSpPr>
            <p:cNvPr id="50233" name="Line 54"/>
            <p:cNvSpPr>
              <a:spLocks noChangeShapeType="1"/>
            </p:cNvSpPr>
            <p:nvPr/>
          </p:nvSpPr>
          <p:spPr bwMode="auto">
            <a:xfrm flipV="1">
              <a:off x="2867" y="2836"/>
              <a:ext cx="1" cy="11"/>
            </a:xfrm>
            <a:prstGeom prst="line">
              <a:avLst/>
            </a:prstGeom>
            <a:noFill/>
            <a:ln w="4763">
              <a:solidFill>
                <a:srgbClr val="0000FF"/>
              </a:solidFill>
              <a:round/>
              <a:headEnd/>
              <a:tailEnd/>
            </a:ln>
          </p:spPr>
          <p:txBody>
            <a:bodyPr/>
            <a:lstStyle/>
            <a:p>
              <a:endParaRPr lang="en-US"/>
            </a:p>
          </p:txBody>
        </p:sp>
        <p:sp>
          <p:nvSpPr>
            <p:cNvPr id="50234" name="Line 55"/>
            <p:cNvSpPr>
              <a:spLocks noChangeShapeType="1"/>
            </p:cNvSpPr>
            <p:nvPr/>
          </p:nvSpPr>
          <p:spPr bwMode="auto">
            <a:xfrm flipV="1">
              <a:off x="2893" y="2836"/>
              <a:ext cx="1" cy="11"/>
            </a:xfrm>
            <a:prstGeom prst="line">
              <a:avLst/>
            </a:prstGeom>
            <a:noFill/>
            <a:ln w="4763">
              <a:solidFill>
                <a:srgbClr val="0000FF"/>
              </a:solidFill>
              <a:round/>
              <a:headEnd/>
              <a:tailEnd/>
            </a:ln>
          </p:spPr>
          <p:txBody>
            <a:bodyPr/>
            <a:lstStyle/>
            <a:p>
              <a:endParaRPr lang="en-US"/>
            </a:p>
          </p:txBody>
        </p:sp>
        <p:sp>
          <p:nvSpPr>
            <p:cNvPr id="50235" name="Line 56"/>
            <p:cNvSpPr>
              <a:spLocks noChangeShapeType="1"/>
            </p:cNvSpPr>
            <p:nvPr/>
          </p:nvSpPr>
          <p:spPr bwMode="auto">
            <a:xfrm flipV="1">
              <a:off x="2915" y="2836"/>
              <a:ext cx="1" cy="11"/>
            </a:xfrm>
            <a:prstGeom prst="line">
              <a:avLst/>
            </a:prstGeom>
            <a:noFill/>
            <a:ln w="4763">
              <a:solidFill>
                <a:srgbClr val="0000FF"/>
              </a:solidFill>
              <a:round/>
              <a:headEnd/>
              <a:tailEnd/>
            </a:ln>
          </p:spPr>
          <p:txBody>
            <a:bodyPr/>
            <a:lstStyle/>
            <a:p>
              <a:endParaRPr lang="en-US"/>
            </a:p>
          </p:txBody>
        </p:sp>
        <p:sp>
          <p:nvSpPr>
            <p:cNvPr id="50236" name="Line 57"/>
            <p:cNvSpPr>
              <a:spLocks noChangeShapeType="1"/>
            </p:cNvSpPr>
            <p:nvPr/>
          </p:nvSpPr>
          <p:spPr bwMode="auto">
            <a:xfrm flipV="1">
              <a:off x="2934" y="2836"/>
              <a:ext cx="1" cy="11"/>
            </a:xfrm>
            <a:prstGeom prst="line">
              <a:avLst/>
            </a:prstGeom>
            <a:noFill/>
            <a:ln w="4763">
              <a:solidFill>
                <a:srgbClr val="0000FF"/>
              </a:solidFill>
              <a:round/>
              <a:headEnd/>
              <a:tailEnd/>
            </a:ln>
          </p:spPr>
          <p:txBody>
            <a:bodyPr/>
            <a:lstStyle/>
            <a:p>
              <a:endParaRPr lang="en-US"/>
            </a:p>
          </p:txBody>
        </p:sp>
        <p:sp>
          <p:nvSpPr>
            <p:cNvPr id="50237" name="Line 58"/>
            <p:cNvSpPr>
              <a:spLocks noChangeShapeType="1"/>
            </p:cNvSpPr>
            <p:nvPr/>
          </p:nvSpPr>
          <p:spPr bwMode="auto">
            <a:xfrm flipV="1">
              <a:off x="2951" y="2836"/>
              <a:ext cx="1" cy="11"/>
            </a:xfrm>
            <a:prstGeom prst="line">
              <a:avLst/>
            </a:prstGeom>
            <a:noFill/>
            <a:ln w="4763">
              <a:solidFill>
                <a:srgbClr val="0000FF"/>
              </a:solidFill>
              <a:round/>
              <a:headEnd/>
              <a:tailEnd/>
            </a:ln>
          </p:spPr>
          <p:txBody>
            <a:bodyPr/>
            <a:lstStyle/>
            <a:p>
              <a:endParaRPr lang="en-US"/>
            </a:p>
          </p:txBody>
        </p:sp>
        <p:sp>
          <p:nvSpPr>
            <p:cNvPr id="50238" name="Line 59"/>
            <p:cNvSpPr>
              <a:spLocks noChangeShapeType="1"/>
            </p:cNvSpPr>
            <p:nvPr/>
          </p:nvSpPr>
          <p:spPr bwMode="auto">
            <a:xfrm flipV="1">
              <a:off x="3064" y="2836"/>
              <a:ext cx="1" cy="11"/>
            </a:xfrm>
            <a:prstGeom prst="line">
              <a:avLst/>
            </a:prstGeom>
            <a:noFill/>
            <a:ln w="4763">
              <a:solidFill>
                <a:srgbClr val="0000FF"/>
              </a:solidFill>
              <a:round/>
              <a:headEnd/>
              <a:tailEnd/>
            </a:ln>
          </p:spPr>
          <p:txBody>
            <a:bodyPr/>
            <a:lstStyle/>
            <a:p>
              <a:endParaRPr lang="en-US"/>
            </a:p>
          </p:txBody>
        </p:sp>
        <p:sp>
          <p:nvSpPr>
            <p:cNvPr id="50239" name="Line 60"/>
            <p:cNvSpPr>
              <a:spLocks noChangeShapeType="1"/>
            </p:cNvSpPr>
            <p:nvPr/>
          </p:nvSpPr>
          <p:spPr bwMode="auto">
            <a:xfrm flipV="1">
              <a:off x="3122" y="2836"/>
              <a:ext cx="1" cy="11"/>
            </a:xfrm>
            <a:prstGeom prst="line">
              <a:avLst/>
            </a:prstGeom>
            <a:noFill/>
            <a:ln w="4763">
              <a:solidFill>
                <a:srgbClr val="0000FF"/>
              </a:solidFill>
              <a:round/>
              <a:headEnd/>
              <a:tailEnd/>
            </a:ln>
          </p:spPr>
          <p:txBody>
            <a:bodyPr/>
            <a:lstStyle/>
            <a:p>
              <a:endParaRPr lang="en-US"/>
            </a:p>
          </p:txBody>
        </p:sp>
        <p:sp>
          <p:nvSpPr>
            <p:cNvPr id="50240" name="Line 61"/>
            <p:cNvSpPr>
              <a:spLocks noChangeShapeType="1"/>
            </p:cNvSpPr>
            <p:nvPr/>
          </p:nvSpPr>
          <p:spPr bwMode="auto">
            <a:xfrm flipV="1">
              <a:off x="3163" y="2836"/>
              <a:ext cx="1" cy="11"/>
            </a:xfrm>
            <a:prstGeom prst="line">
              <a:avLst/>
            </a:prstGeom>
            <a:noFill/>
            <a:ln w="4763">
              <a:solidFill>
                <a:srgbClr val="0000FF"/>
              </a:solidFill>
              <a:round/>
              <a:headEnd/>
              <a:tailEnd/>
            </a:ln>
          </p:spPr>
          <p:txBody>
            <a:bodyPr/>
            <a:lstStyle/>
            <a:p>
              <a:endParaRPr lang="en-US"/>
            </a:p>
          </p:txBody>
        </p:sp>
        <p:sp>
          <p:nvSpPr>
            <p:cNvPr id="50241" name="Line 62"/>
            <p:cNvSpPr>
              <a:spLocks noChangeShapeType="1"/>
            </p:cNvSpPr>
            <p:nvPr/>
          </p:nvSpPr>
          <p:spPr bwMode="auto">
            <a:xfrm flipV="1">
              <a:off x="3195" y="2836"/>
              <a:ext cx="1" cy="11"/>
            </a:xfrm>
            <a:prstGeom prst="line">
              <a:avLst/>
            </a:prstGeom>
            <a:noFill/>
            <a:ln w="4763">
              <a:solidFill>
                <a:srgbClr val="0000FF"/>
              </a:solidFill>
              <a:round/>
              <a:headEnd/>
              <a:tailEnd/>
            </a:ln>
          </p:spPr>
          <p:txBody>
            <a:bodyPr/>
            <a:lstStyle/>
            <a:p>
              <a:endParaRPr lang="en-US"/>
            </a:p>
          </p:txBody>
        </p:sp>
        <p:sp>
          <p:nvSpPr>
            <p:cNvPr id="50242" name="Line 63"/>
            <p:cNvSpPr>
              <a:spLocks noChangeShapeType="1"/>
            </p:cNvSpPr>
            <p:nvPr/>
          </p:nvSpPr>
          <p:spPr bwMode="auto">
            <a:xfrm flipV="1">
              <a:off x="3221" y="2836"/>
              <a:ext cx="1" cy="11"/>
            </a:xfrm>
            <a:prstGeom prst="line">
              <a:avLst/>
            </a:prstGeom>
            <a:noFill/>
            <a:ln w="4763">
              <a:solidFill>
                <a:srgbClr val="0000FF"/>
              </a:solidFill>
              <a:round/>
              <a:headEnd/>
              <a:tailEnd/>
            </a:ln>
          </p:spPr>
          <p:txBody>
            <a:bodyPr/>
            <a:lstStyle/>
            <a:p>
              <a:endParaRPr lang="en-US"/>
            </a:p>
          </p:txBody>
        </p:sp>
        <p:sp>
          <p:nvSpPr>
            <p:cNvPr id="50243" name="Line 64"/>
            <p:cNvSpPr>
              <a:spLocks noChangeShapeType="1"/>
            </p:cNvSpPr>
            <p:nvPr/>
          </p:nvSpPr>
          <p:spPr bwMode="auto">
            <a:xfrm flipV="1">
              <a:off x="3242" y="2836"/>
              <a:ext cx="1" cy="11"/>
            </a:xfrm>
            <a:prstGeom prst="line">
              <a:avLst/>
            </a:prstGeom>
            <a:noFill/>
            <a:ln w="4763">
              <a:solidFill>
                <a:srgbClr val="0000FF"/>
              </a:solidFill>
              <a:round/>
              <a:headEnd/>
              <a:tailEnd/>
            </a:ln>
          </p:spPr>
          <p:txBody>
            <a:bodyPr/>
            <a:lstStyle/>
            <a:p>
              <a:endParaRPr lang="en-US"/>
            </a:p>
          </p:txBody>
        </p:sp>
        <p:sp>
          <p:nvSpPr>
            <p:cNvPr id="50244" name="Line 65"/>
            <p:cNvSpPr>
              <a:spLocks noChangeShapeType="1"/>
            </p:cNvSpPr>
            <p:nvPr/>
          </p:nvSpPr>
          <p:spPr bwMode="auto">
            <a:xfrm flipV="1">
              <a:off x="3262" y="2836"/>
              <a:ext cx="1" cy="11"/>
            </a:xfrm>
            <a:prstGeom prst="line">
              <a:avLst/>
            </a:prstGeom>
            <a:noFill/>
            <a:ln w="4763">
              <a:solidFill>
                <a:srgbClr val="0000FF"/>
              </a:solidFill>
              <a:round/>
              <a:headEnd/>
              <a:tailEnd/>
            </a:ln>
          </p:spPr>
          <p:txBody>
            <a:bodyPr/>
            <a:lstStyle/>
            <a:p>
              <a:endParaRPr lang="en-US"/>
            </a:p>
          </p:txBody>
        </p:sp>
        <p:sp>
          <p:nvSpPr>
            <p:cNvPr id="50245" name="Line 66"/>
            <p:cNvSpPr>
              <a:spLocks noChangeShapeType="1"/>
            </p:cNvSpPr>
            <p:nvPr/>
          </p:nvSpPr>
          <p:spPr bwMode="auto">
            <a:xfrm flipV="1">
              <a:off x="3278" y="2836"/>
              <a:ext cx="1" cy="11"/>
            </a:xfrm>
            <a:prstGeom prst="line">
              <a:avLst/>
            </a:prstGeom>
            <a:noFill/>
            <a:ln w="4763">
              <a:solidFill>
                <a:srgbClr val="0000FF"/>
              </a:solidFill>
              <a:round/>
              <a:headEnd/>
              <a:tailEnd/>
            </a:ln>
          </p:spPr>
          <p:txBody>
            <a:bodyPr/>
            <a:lstStyle/>
            <a:p>
              <a:endParaRPr lang="en-US"/>
            </a:p>
          </p:txBody>
        </p:sp>
        <p:sp>
          <p:nvSpPr>
            <p:cNvPr id="50246" name="Line 67"/>
            <p:cNvSpPr>
              <a:spLocks noChangeShapeType="1"/>
            </p:cNvSpPr>
            <p:nvPr/>
          </p:nvSpPr>
          <p:spPr bwMode="auto">
            <a:xfrm flipV="1">
              <a:off x="3392" y="2836"/>
              <a:ext cx="1" cy="11"/>
            </a:xfrm>
            <a:prstGeom prst="line">
              <a:avLst/>
            </a:prstGeom>
            <a:noFill/>
            <a:ln w="4763">
              <a:solidFill>
                <a:srgbClr val="0000FF"/>
              </a:solidFill>
              <a:round/>
              <a:headEnd/>
              <a:tailEnd/>
            </a:ln>
          </p:spPr>
          <p:txBody>
            <a:bodyPr/>
            <a:lstStyle/>
            <a:p>
              <a:endParaRPr lang="en-US"/>
            </a:p>
          </p:txBody>
        </p:sp>
        <p:sp>
          <p:nvSpPr>
            <p:cNvPr id="50247" name="Line 68"/>
            <p:cNvSpPr>
              <a:spLocks noChangeShapeType="1"/>
            </p:cNvSpPr>
            <p:nvPr/>
          </p:nvSpPr>
          <p:spPr bwMode="auto">
            <a:xfrm flipV="1">
              <a:off x="3449" y="2836"/>
              <a:ext cx="1" cy="11"/>
            </a:xfrm>
            <a:prstGeom prst="line">
              <a:avLst/>
            </a:prstGeom>
            <a:noFill/>
            <a:ln w="4763">
              <a:solidFill>
                <a:srgbClr val="0000FF"/>
              </a:solidFill>
              <a:round/>
              <a:headEnd/>
              <a:tailEnd/>
            </a:ln>
          </p:spPr>
          <p:txBody>
            <a:bodyPr/>
            <a:lstStyle/>
            <a:p>
              <a:endParaRPr lang="en-US"/>
            </a:p>
          </p:txBody>
        </p:sp>
        <p:sp>
          <p:nvSpPr>
            <p:cNvPr id="50248" name="Line 69"/>
            <p:cNvSpPr>
              <a:spLocks noChangeShapeType="1"/>
            </p:cNvSpPr>
            <p:nvPr/>
          </p:nvSpPr>
          <p:spPr bwMode="auto">
            <a:xfrm flipV="1">
              <a:off x="3490" y="2836"/>
              <a:ext cx="1" cy="11"/>
            </a:xfrm>
            <a:prstGeom prst="line">
              <a:avLst/>
            </a:prstGeom>
            <a:noFill/>
            <a:ln w="4763">
              <a:solidFill>
                <a:srgbClr val="0000FF"/>
              </a:solidFill>
              <a:round/>
              <a:headEnd/>
              <a:tailEnd/>
            </a:ln>
          </p:spPr>
          <p:txBody>
            <a:bodyPr/>
            <a:lstStyle/>
            <a:p>
              <a:endParaRPr lang="en-US"/>
            </a:p>
          </p:txBody>
        </p:sp>
        <p:sp>
          <p:nvSpPr>
            <p:cNvPr id="50249" name="Line 70"/>
            <p:cNvSpPr>
              <a:spLocks noChangeShapeType="1"/>
            </p:cNvSpPr>
            <p:nvPr/>
          </p:nvSpPr>
          <p:spPr bwMode="auto">
            <a:xfrm flipV="1">
              <a:off x="3522" y="2836"/>
              <a:ext cx="1" cy="11"/>
            </a:xfrm>
            <a:prstGeom prst="line">
              <a:avLst/>
            </a:prstGeom>
            <a:noFill/>
            <a:ln w="4763">
              <a:solidFill>
                <a:srgbClr val="0000FF"/>
              </a:solidFill>
              <a:round/>
              <a:headEnd/>
              <a:tailEnd/>
            </a:ln>
          </p:spPr>
          <p:txBody>
            <a:bodyPr/>
            <a:lstStyle/>
            <a:p>
              <a:endParaRPr lang="en-US"/>
            </a:p>
          </p:txBody>
        </p:sp>
        <p:sp>
          <p:nvSpPr>
            <p:cNvPr id="50250" name="Line 71"/>
            <p:cNvSpPr>
              <a:spLocks noChangeShapeType="1"/>
            </p:cNvSpPr>
            <p:nvPr/>
          </p:nvSpPr>
          <p:spPr bwMode="auto">
            <a:xfrm flipV="1">
              <a:off x="3548" y="2836"/>
              <a:ext cx="1" cy="11"/>
            </a:xfrm>
            <a:prstGeom prst="line">
              <a:avLst/>
            </a:prstGeom>
            <a:noFill/>
            <a:ln w="4763">
              <a:solidFill>
                <a:srgbClr val="0000FF"/>
              </a:solidFill>
              <a:round/>
              <a:headEnd/>
              <a:tailEnd/>
            </a:ln>
          </p:spPr>
          <p:txBody>
            <a:bodyPr/>
            <a:lstStyle/>
            <a:p>
              <a:endParaRPr lang="en-US"/>
            </a:p>
          </p:txBody>
        </p:sp>
        <p:sp>
          <p:nvSpPr>
            <p:cNvPr id="50251" name="Line 72"/>
            <p:cNvSpPr>
              <a:spLocks noChangeShapeType="1"/>
            </p:cNvSpPr>
            <p:nvPr/>
          </p:nvSpPr>
          <p:spPr bwMode="auto">
            <a:xfrm flipV="1">
              <a:off x="3570" y="2836"/>
              <a:ext cx="1" cy="11"/>
            </a:xfrm>
            <a:prstGeom prst="line">
              <a:avLst/>
            </a:prstGeom>
            <a:noFill/>
            <a:ln w="4763">
              <a:solidFill>
                <a:srgbClr val="0000FF"/>
              </a:solidFill>
              <a:round/>
              <a:headEnd/>
              <a:tailEnd/>
            </a:ln>
          </p:spPr>
          <p:txBody>
            <a:bodyPr/>
            <a:lstStyle/>
            <a:p>
              <a:endParaRPr lang="en-US"/>
            </a:p>
          </p:txBody>
        </p:sp>
        <p:sp>
          <p:nvSpPr>
            <p:cNvPr id="50252" name="Line 73"/>
            <p:cNvSpPr>
              <a:spLocks noChangeShapeType="1"/>
            </p:cNvSpPr>
            <p:nvPr/>
          </p:nvSpPr>
          <p:spPr bwMode="auto">
            <a:xfrm flipV="1">
              <a:off x="3589" y="2836"/>
              <a:ext cx="1" cy="11"/>
            </a:xfrm>
            <a:prstGeom prst="line">
              <a:avLst/>
            </a:prstGeom>
            <a:noFill/>
            <a:ln w="4763">
              <a:solidFill>
                <a:srgbClr val="0000FF"/>
              </a:solidFill>
              <a:round/>
              <a:headEnd/>
              <a:tailEnd/>
            </a:ln>
          </p:spPr>
          <p:txBody>
            <a:bodyPr/>
            <a:lstStyle/>
            <a:p>
              <a:endParaRPr lang="en-US"/>
            </a:p>
          </p:txBody>
        </p:sp>
        <p:sp>
          <p:nvSpPr>
            <p:cNvPr id="50253" name="Line 74"/>
            <p:cNvSpPr>
              <a:spLocks noChangeShapeType="1"/>
            </p:cNvSpPr>
            <p:nvPr/>
          </p:nvSpPr>
          <p:spPr bwMode="auto">
            <a:xfrm flipV="1">
              <a:off x="3606" y="2836"/>
              <a:ext cx="1" cy="11"/>
            </a:xfrm>
            <a:prstGeom prst="line">
              <a:avLst/>
            </a:prstGeom>
            <a:noFill/>
            <a:ln w="4763">
              <a:solidFill>
                <a:srgbClr val="0000FF"/>
              </a:solidFill>
              <a:round/>
              <a:headEnd/>
              <a:tailEnd/>
            </a:ln>
          </p:spPr>
          <p:txBody>
            <a:bodyPr/>
            <a:lstStyle/>
            <a:p>
              <a:endParaRPr lang="en-US"/>
            </a:p>
          </p:txBody>
        </p:sp>
        <p:sp>
          <p:nvSpPr>
            <p:cNvPr id="50254" name="Line 75"/>
            <p:cNvSpPr>
              <a:spLocks noChangeShapeType="1"/>
            </p:cNvSpPr>
            <p:nvPr/>
          </p:nvSpPr>
          <p:spPr bwMode="auto">
            <a:xfrm flipV="1">
              <a:off x="3719" y="2836"/>
              <a:ext cx="1" cy="11"/>
            </a:xfrm>
            <a:prstGeom prst="line">
              <a:avLst/>
            </a:prstGeom>
            <a:noFill/>
            <a:ln w="4763">
              <a:solidFill>
                <a:srgbClr val="0000FF"/>
              </a:solidFill>
              <a:round/>
              <a:headEnd/>
              <a:tailEnd/>
            </a:ln>
          </p:spPr>
          <p:txBody>
            <a:bodyPr/>
            <a:lstStyle/>
            <a:p>
              <a:endParaRPr lang="en-US"/>
            </a:p>
          </p:txBody>
        </p:sp>
        <p:sp>
          <p:nvSpPr>
            <p:cNvPr id="50255" name="Line 76"/>
            <p:cNvSpPr>
              <a:spLocks noChangeShapeType="1"/>
            </p:cNvSpPr>
            <p:nvPr/>
          </p:nvSpPr>
          <p:spPr bwMode="auto">
            <a:xfrm flipV="1">
              <a:off x="3777" y="2836"/>
              <a:ext cx="1" cy="11"/>
            </a:xfrm>
            <a:prstGeom prst="line">
              <a:avLst/>
            </a:prstGeom>
            <a:noFill/>
            <a:ln w="4763">
              <a:solidFill>
                <a:srgbClr val="0000FF"/>
              </a:solidFill>
              <a:round/>
              <a:headEnd/>
              <a:tailEnd/>
            </a:ln>
          </p:spPr>
          <p:txBody>
            <a:bodyPr/>
            <a:lstStyle/>
            <a:p>
              <a:endParaRPr lang="en-US"/>
            </a:p>
          </p:txBody>
        </p:sp>
        <p:sp>
          <p:nvSpPr>
            <p:cNvPr id="50256" name="Line 77"/>
            <p:cNvSpPr>
              <a:spLocks noChangeShapeType="1"/>
            </p:cNvSpPr>
            <p:nvPr/>
          </p:nvSpPr>
          <p:spPr bwMode="auto">
            <a:xfrm flipV="1">
              <a:off x="3818" y="2836"/>
              <a:ext cx="1" cy="11"/>
            </a:xfrm>
            <a:prstGeom prst="line">
              <a:avLst/>
            </a:prstGeom>
            <a:noFill/>
            <a:ln w="4763">
              <a:solidFill>
                <a:srgbClr val="0000FF"/>
              </a:solidFill>
              <a:round/>
              <a:headEnd/>
              <a:tailEnd/>
            </a:ln>
          </p:spPr>
          <p:txBody>
            <a:bodyPr/>
            <a:lstStyle/>
            <a:p>
              <a:endParaRPr lang="en-US"/>
            </a:p>
          </p:txBody>
        </p:sp>
        <p:sp>
          <p:nvSpPr>
            <p:cNvPr id="50257" name="Line 78"/>
            <p:cNvSpPr>
              <a:spLocks noChangeShapeType="1"/>
            </p:cNvSpPr>
            <p:nvPr/>
          </p:nvSpPr>
          <p:spPr bwMode="auto">
            <a:xfrm flipV="1">
              <a:off x="3849" y="2836"/>
              <a:ext cx="1" cy="11"/>
            </a:xfrm>
            <a:prstGeom prst="line">
              <a:avLst/>
            </a:prstGeom>
            <a:noFill/>
            <a:ln w="4763">
              <a:solidFill>
                <a:srgbClr val="0000FF"/>
              </a:solidFill>
              <a:round/>
              <a:headEnd/>
              <a:tailEnd/>
            </a:ln>
          </p:spPr>
          <p:txBody>
            <a:bodyPr/>
            <a:lstStyle/>
            <a:p>
              <a:endParaRPr lang="en-US"/>
            </a:p>
          </p:txBody>
        </p:sp>
        <p:sp>
          <p:nvSpPr>
            <p:cNvPr id="50258" name="Line 79"/>
            <p:cNvSpPr>
              <a:spLocks noChangeShapeType="1"/>
            </p:cNvSpPr>
            <p:nvPr/>
          </p:nvSpPr>
          <p:spPr bwMode="auto">
            <a:xfrm flipV="1">
              <a:off x="3875" y="2836"/>
              <a:ext cx="1" cy="11"/>
            </a:xfrm>
            <a:prstGeom prst="line">
              <a:avLst/>
            </a:prstGeom>
            <a:noFill/>
            <a:ln w="4763">
              <a:solidFill>
                <a:srgbClr val="0000FF"/>
              </a:solidFill>
              <a:round/>
              <a:headEnd/>
              <a:tailEnd/>
            </a:ln>
          </p:spPr>
          <p:txBody>
            <a:bodyPr/>
            <a:lstStyle/>
            <a:p>
              <a:endParaRPr lang="en-US"/>
            </a:p>
          </p:txBody>
        </p:sp>
        <p:sp>
          <p:nvSpPr>
            <p:cNvPr id="50259" name="Line 80"/>
            <p:cNvSpPr>
              <a:spLocks noChangeShapeType="1"/>
            </p:cNvSpPr>
            <p:nvPr/>
          </p:nvSpPr>
          <p:spPr bwMode="auto">
            <a:xfrm flipV="1">
              <a:off x="3897" y="2836"/>
              <a:ext cx="1" cy="11"/>
            </a:xfrm>
            <a:prstGeom prst="line">
              <a:avLst/>
            </a:prstGeom>
            <a:noFill/>
            <a:ln w="4763">
              <a:solidFill>
                <a:srgbClr val="0000FF"/>
              </a:solidFill>
              <a:round/>
              <a:headEnd/>
              <a:tailEnd/>
            </a:ln>
          </p:spPr>
          <p:txBody>
            <a:bodyPr/>
            <a:lstStyle/>
            <a:p>
              <a:endParaRPr lang="en-US"/>
            </a:p>
          </p:txBody>
        </p:sp>
        <p:sp>
          <p:nvSpPr>
            <p:cNvPr id="50260" name="Line 81"/>
            <p:cNvSpPr>
              <a:spLocks noChangeShapeType="1"/>
            </p:cNvSpPr>
            <p:nvPr/>
          </p:nvSpPr>
          <p:spPr bwMode="auto">
            <a:xfrm flipV="1">
              <a:off x="3916" y="2836"/>
              <a:ext cx="1" cy="11"/>
            </a:xfrm>
            <a:prstGeom prst="line">
              <a:avLst/>
            </a:prstGeom>
            <a:noFill/>
            <a:ln w="4763">
              <a:solidFill>
                <a:srgbClr val="0000FF"/>
              </a:solidFill>
              <a:round/>
              <a:headEnd/>
              <a:tailEnd/>
            </a:ln>
          </p:spPr>
          <p:txBody>
            <a:bodyPr/>
            <a:lstStyle/>
            <a:p>
              <a:endParaRPr lang="en-US"/>
            </a:p>
          </p:txBody>
        </p:sp>
        <p:sp>
          <p:nvSpPr>
            <p:cNvPr id="50261" name="Line 82"/>
            <p:cNvSpPr>
              <a:spLocks noChangeShapeType="1"/>
            </p:cNvSpPr>
            <p:nvPr/>
          </p:nvSpPr>
          <p:spPr bwMode="auto">
            <a:xfrm flipV="1">
              <a:off x="3933" y="2836"/>
              <a:ext cx="1" cy="11"/>
            </a:xfrm>
            <a:prstGeom prst="line">
              <a:avLst/>
            </a:prstGeom>
            <a:noFill/>
            <a:ln w="4763">
              <a:solidFill>
                <a:srgbClr val="0000FF"/>
              </a:solidFill>
              <a:round/>
              <a:headEnd/>
              <a:tailEnd/>
            </a:ln>
          </p:spPr>
          <p:txBody>
            <a:bodyPr/>
            <a:lstStyle/>
            <a:p>
              <a:endParaRPr lang="en-US"/>
            </a:p>
          </p:txBody>
        </p:sp>
        <p:sp>
          <p:nvSpPr>
            <p:cNvPr id="50262" name="Line 83"/>
            <p:cNvSpPr>
              <a:spLocks noChangeShapeType="1"/>
            </p:cNvSpPr>
            <p:nvPr/>
          </p:nvSpPr>
          <p:spPr bwMode="auto">
            <a:xfrm flipV="1">
              <a:off x="4047" y="2836"/>
              <a:ext cx="1" cy="11"/>
            </a:xfrm>
            <a:prstGeom prst="line">
              <a:avLst/>
            </a:prstGeom>
            <a:noFill/>
            <a:ln w="4763">
              <a:solidFill>
                <a:srgbClr val="0000FF"/>
              </a:solidFill>
              <a:round/>
              <a:headEnd/>
              <a:tailEnd/>
            </a:ln>
          </p:spPr>
          <p:txBody>
            <a:bodyPr/>
            <a:lstStyle/>
            <a:p>
              <a:endParaRPr lang="en-US"/>
            </a:p>
          </p:txBody>
        </p:sp>
        <p:sp>
          <p:nvSpPr>
            <p:cNvPr id="50263" name="Line 84"/>
            <p:cNvSpPr>
              <a:spLocks noChangeShapeType="1"/>
            </p:cNvSpPr>
            <p:nvPr/>
          </p:nvSpPr>
          <p:spPr bwMode="auto">
            <a:xfrm flipV="1">
              <a:off x="4104" y="2836"/>
              <a:ext cx="1" cy="11"/>
            </a:xfrm>
            <a:prstGeom prst="line">
              <a:avLst/>
            </a:prstGeom>
            <a:noFill/>
            <a:ln w="4763">
              <a:solidFill>
                <a:srgbClr val="0000FF"/>
              </a:solidFill>
              <a:round/>
              <a:headEnd/>
              <a:tailEnd/>
            </a:ln>
          </p:spPr>
          <p:txBody>
            <a:bodyPr/>
            <a:lstStyle/>
            <a:p>
              <a:endParaRPr lang="en-US"/>
            </a:p>
          </p:txBody>
        </p:sp>
        <p:sp>
          <p:nvSpPr>
            <p:cNvPr id="50264" name="Line 85"/>
            <p:cNvSpPr>
              <a:spLocks noChangeShapeType="1"/>
            </p:cNvSpPr>
            <p:nvPr/>
          </p:nvSpPr>
          <p:spPr bwMode="auto">
            <a:xfrm flipV="1">
              <a:off x="4145" y="2836"/>
              <a:ext cx="1" cy="11"/>
            </a:xfrm>
            <a:prstGeom prst="line">
              <a:avLst/>
            </a:prstGeom>
            <a:noFill/>
            <a:ln w="4763">
              <a:solidFill>
                <a:srgbClr val="0000FF"/>
              </a:solidFill>
              <a:round/>
              <a:headEnd/>
              <a:tailEnd/>
            </a:ln>
          </p:spPr>
          <p:txBody>
            <a:bodyPr/>
            <a:lstStyle/>
            <a:p>
              <a:endParaRPr lang="en-US"/>
            </a:p>
          </p:txBody>
        </p:sp>
        <p:sp>
          <p:nvSpPr>
            <p:cNvPr id="50265" name="Line 86"/>
            <p:cNvSpPr>
              <a:spLocks noChangeShapeType="1"/>
            </p:cNvSpPr>
            <p:nvPr/>
          </p:nvSpPr>
          <p:spPr bwMode="auto">
            <a:xfrm flipV="1">
              <a:off x="4177" y="2836"/>
              <a:ext cx="1" cy="11"/>
            </a:xfrm>
            <a:prstGeom prst="line">
              <a:avLst/>
            </a:prstGeom>
            <a:noFill/>
            <a:ln w="4763">
              <a:solidFill>
                <a:srgbClr val="0000FF"/>
              </a:solidFill>
              <a:round/>
              <a:headEnd/>
              <a:tailEnd/>
            </a:ln>
          </p:spPr>
          <p:txBody>
            <a:bodyPr/>
            <a:lstStyle/>
            <a:p>
              <a:endParaRPr lang="en-US"/>
            </a:p>
          </p:txBody>
        </p:sp>
        <p:sp>
          <p:nvSpPr>
            <p:cNvPr id="50266" name="Line 87"/>
            <p:cNvSpPr>
              <a:spLocks noChangeShapeType="1"/>
            </p:cNvSpPr>
            <p:nvPr/>
          </p:nvSpPr>
          <p:spPr bwMode="auto">
            <a:xfrm flipV="1">
              <a:off x="4203" y="2836"/>
              <a:ext cx="1" cy="11"/>
            </a:xfrm>
            <a:prstGeom prst="line">
              <a:avLst/>
            </a:prstGeom>
            <a:noFill/>
            <a:ln w="4763">
              <a:solidFill>
                <a:srgbClr val="0000FF"/>
              </a:solidFill>
              <a:round/>
              <a:headEnd/>
              <a:tailEnd/>
            </a:ln>
          </p:spPr>
          <p:txBody>
            <a:bodyPr/>
            <a:lstStyle/>
            <a:p>
              <a:endParaRPr lang="en-US"/>
            </a:p>
          </p:txBody>
        </p:sp>
        <p:sp>
          <p:nvSpPr>
            <p:cNvPr id="50267" name="Line 88"/>
            <p:cNvSpPr>
              <a:spLocks noChangeShapeType="1"/>
            </p:cNvSpPr>
            <p:nvPr/>
          </p:nvSpPr>
          <p:spPr bwMode="auto">
            <a:xfrm flipV="1">
              <a:off x="4225" y="2836"/>
              <a:ext cx="1" cy="11"/>
            </a:xfrm>
            <a:prstGeom prst="line">
              <a:avLst/>
            </a:prstGeom>
            <a:noFill/>
            <a:ln w="4763">
              <a:solidFill>
                <a:srgbClr val="0000FF"/>
              </a:solidFill>
              <a:round/>
              <a:headEnd/>
              <a:tailEnd/>
            </a:ln>
          </p:spPr>
          <p:txBody>
            <a:bodyPr/>
            <a:lstStyle/>
            <a:p>
              <a:endParaRPr lang="en-US"/>
            </a:p>
          </p:txBody>
        </p:sp>
        <p:sp>
          <p:nvSpPr>
            <p:cNvPr id="50268" name="Line 89"/>
            <p:cNvSpPr>
              <a:spLocks noChangeShapeType="1"/>
            </p:cNvSpPr>
            <p:nvPr/>
          </p:nvSpPr>
          <p:spPr bwMode="auto">
            <a:xfrm flipV="1">
              <a:off x="4244" y="2836"/>
              <a:ext cx="1" cy="11"/>
            </a:xfrm>
            <a:prstGeom prst="line">
              <a:avLst/>
            </a:prstGeom>
            <a:noFill/>
            <a:ln w="4763">
              <a:solidFill>
                <a:srgbClr val="0000FF"/>
              </a:solidFill>
              <a:round/>
              <a:headEnd/>
              <a:tailEnd/>
            </a:ln>
          </p:spPr>
          <p:txBody>
            <a:bodyPr/>
            <a:lstStyle/>
            <a:p>
              <a:endParaRPr lang="en-US"/>
            </a:p>
          </p:txBody>
        </p:sp>
        <p:sp>
          <p:nvSpPr>
            <p:cNvPr id="50269" name="Line 90"/>
            <p:cNvSpPr>
              <a:spLocks noChangeShapeType="1"/>
            </p:cNvSpPr>
            <p:nvPr/>
          </p:nvSpPr>
          <p:spPr bwMode="auto">
            <a:xfrm flipV="1">
              <a:off x="4261" y="2836"/>
              <a:ext cx="1" cy="11"/>
            </a:xfrm>
            <a:prstGeom prst="line">
              <a:avLst/>
            </a:prstGeom>
            <a:noFill/>
            <a:ln w="4763">
              <a:solidFill>
                <a:srgbClr val="0000FF"/>
              </a:solidFill>
              <a:round/>
              <a:headEnd/>
              <a:tailEnd/>
            </a:ln>
          </p:spPr>
          <p:txBody>
            <a:bodyPr/>
            <a:lstStyle/>
            <a:p>
              <a:endParaRPr lang="en-US"/>
            </a:p>
          </p:txBody>
        </p:sp>
        <p:sp>
          <p:nvSpPr>
            <p:cNvPr id="50270" name="Rectangle 91"/>
            <p:cNvSpPr>
              <a:spLocks noChangeArrowheads="1"/>
            </p:cNvSpPr>
            <p:nvPr/>
          </p:nvSpPr>
          <p:spPr bwMode="auto">
            <a:xfrm>
              <a:off x="2210"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71" name="Rectangle 92"/>
            <p:cNvSpPr>
              <a:spLocks noChangeArrowheads="1"/>
            </p:cNvSpPr>
            <p:nvPr/>
          </p:nvSpPr>
          <p:spPr bwMode="auto">
            <a:xfrm>
              <a:off x="2276"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72" name="Rectangle 93"/>
            <p:cNvSpPr>
              <a:spLocks noChangeArrowheads="1"/>
            </p:cNvSpPr>
            <p:nvPr/>
          </p:nvSpPr>
          <p:spPr bwMode="auto">
            <a:xfrm>
              <a:off x="2341" y="2916"/>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a:t>
              </a:r>
              <a:endParaRPr lang="en-US" sz="2400"/>
            </a:p>
          </p:txBody>
        </p:sp>
        <p:sp>
          <p:nvSpPr>
            <p:cNvPr id="50273" name="Rectangle 94"/>
            <p:cNvSpPr>
              <a:spLocks noChangeArrowheads="1"/>
            </p:cNvSpPr>
            <p:nvPr/>
          </p:nvSpPr>
          <p:spPr bwMode="auto">
            <a:xfrm>
              <a:off x="2370"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5</a:t>
              </a:r>
              <a:endParaRPr lang="en-US" sz="2400"/>
            </a:p>
          </p:txBody>
        </p:sp>
        <p:sp>
          <p:nvSpPr>
            <p:cNvPr id="50274" name="Rectangle 95"/>
            <p:cNvSpPr>
              <a:spLocks noChangeArrowheads="1"/>
            </p:cNvSpPr>
            <p:nvPr/>
          </p:nvSpPr>
          <p:spPr bwMode="auto">
            <a:xfrm>
              <a:off x="2537"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75" name="Rectangle 96"/>
            <p:cNvSpPr>
              <a:spLocks noChangeArrowheads="1"/>
            </p:cNvSpPr>
            <p:nvPr/>
          </p:nvSpPr>
          <p:spPr bwMode="auto">
            <a:xfrm>
              <a:off x="2603"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76" name="Rectangle 97"/>
            <p:cNvSpPr>
              <a:spLocks noChangeArrowheads="1"/>
            </p:cNvSpPr>
            <p:nvPr/>
          </p:nvSpPr>
          <p:spPr bwMode="auto">
            <a:xfrm>
              <a:off x="2669" y="2916"/>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a:t>
              </a:r>
              <a:endParaRPr lang="en-US" sz="2400"/>
            </a:p>
          </p:txBody>
        </p:sp>
        <p:sp>
          <p:nvSpPr>
            <p:cNvPr id="50277" name="Rectangle 98"/>
            <p:cNvSpPr>
              <a:spLocks noChangeArrowheads="1"/>
            </p:cNvSpPr>
            <p:nvPr/>
          </p:nvSpPr>
          <p:spPr bwMode="auto">
            <a:xfrm>
              <a:off x="2697"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4</a:t>
              </a:r>
              <a:endParaRPr lang="en-US" sz="2400"/>
            </a:p>
          </p:txBody>
        </p:sp>
        <p:sp>
          <p:nvSpPr>
            <p:cNvPr id="50278" name="Rectangle 99"/>
            <p:cNvSpPr>
              <a:spLocks noChangeArrowheads="1"/>
            </p:cNvSpPr>
            <p:nvPr/>
          </p:nvSpPr>
          <p:spPr bwMode="auto">
            <a:xfrm>
              <a:off x="2865"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79" name="Rectangle 100"/>
            <p:cNvSpPr>
              <a:spLocks noChangeArrowheads="1"/>
            </p:cNvSpPr>
            <p:nvPr/>
          </p:nvSpPr>
          <p:spPr bwMode="auto">
            <a:xfrm>
              <a:off x="2930"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80" name="Rectangle 101"/>
            <p:cNvSpPr>
              <a:spLocks noChangeArrowheads="1"/>
            </p:cNvSpPr>
            <p:nvPr/>
          </p:nvSpPr>
          <p:spPr bwMode="auto">
            <a:xfrm>
              <a:off x="2996" y="2916"/>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a:t>
              </a:r>
              <a:endParaRPr lang="en-US" sz="2400"/>
            </a:p>
          </p:txBody>
        </p:sp>
        <p:sp>
          <p:nvSpPr>
            <p:cNvPr id="50281" name="Rectangle 102"/>
            <p:cNvSpPr>
              <a:spLocks noChangeArrowheads="1"/>
            </p:cNvSpPr>
            <p:nvPr/>
          </p:nvSpPr>
          <p:spPr bwMode="auto">
            <a:xfrm>
              <a:off x="3025"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3</a:t>
              </a:r>
              <a:endParaRPr lang="en-US" sz="2400"/>
            </a:p>
          </p:txBody>
        </p:sp>
        <p:sp>
          <p:nvSpPr>
            <p:cNvPr id="50282" name="Rectangle 103"/>
            <p:cNvSpPr>
              <a:spLocks noChangeArrowheads="1"/>
            </p:cNvSpPr>
            <p:nvPr/>
          </p:nvSpPr>
          <p:spPr bwMode="auto">
            <a:xfrm>
              <a:off x="3192"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83" name="Rectangle 104"/>
            <p:cNvSpPr>
              <a:spLocks noChangeArrowheads="1"/>
            </p:cNvSpPr>
            <p:nvPr/>
          </p:nvSpPr>
          <p:spPr bwMode="auto">
            <a:xfrm>
              <a:off x="3258"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84" name="Rectangle 105"/>
            <p:cNvSpPr>
              <a:spLocks noChangeArrowheads="1"/>
            </p:cNvSpPr>
            <p:nvPr/>
          </p:nvSpPr>
          <p:spPr bwMode="auto">
            <a:xfrm>
              <a:off x="3324" y="2916"/>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a:t>
              </a:r>
              <a:endParaRPr lang="en-US" sz="2400"/>
            </a:p>
          </p:txBody>
        </p:sp>
        <p:sp>
          <p:nvSpPr>
            <p:cNvPr id="50285" name="Rectangle 106"/>
            <p:cNvSpPr>
              <a:spLocks noChangeArrowheads="1"/>
            </p:cNvSpPr>
            <p:nvPr/>
          </p:nvSpPr>
          <p:spPr bwMode="auto">
            <a:xfrm>
              <a:off x="3353"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2</a:t>
              </a:r>
              <a:endParaRPr lang="en-US" sz="2400"/>
            </a:p>
          </p:txBody>
        </p:sp>
        <p:sp>
          <p:nvSpPr>
            <p:cNvPr id="50286" name="Rectangle 107"/>
            <p:cNvSpPr>
              <a:spLocks noChangeArrowheads="1"/>
            </p:cNvSpPr>
            <p:nvPr/>
          </p:nvSpPr>
          <p:spPr bwMode="auto">
            <a:xfrm>
              <a:off x="3520"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87" name="Rectangle 108"/>
            <p:cNvSpPr>
              <a:spLocks noChangeArrowheads="1"/>
            </p:cNvSpPr>
            <p:nvPr/>
          </p:nvSpPr>
          <p:spPr bwMode="auto">
            <a:xfrm>
              <a:off x="3585"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88" name="Rectangle 109"/>
            <p:cNvSpPr>
              <a:spLocks noChangeArrowheads="1"/>
            </p:cNvSpPr>
            <p:nvPr/>
          </p:nvSpPr>
          <p:spPr bwMode="auto">
            <a:xfrm>
              <a:off x="3651" y="2916"/>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a:t>
              </a:r>
              <a:endParaRPr lang="en-US" sz="2400"/>
            </a:p>
          </p:txBody>
        </p:sp>
        <p:sp>
          <p:nvSpPr>
            <p:cNvPr id="50289" name="Rectangle 110"/>
            <p:cNvSpPr>
              <a:spLocks noChangeArrowheads="1"/>
            </p:cNvSpPr>
            <p:nvPr/>
          </p:nvSpPr>
          <p:spPr bwMode="auto">
            <a:xfrm>
              <a:off x="3680"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1</a:t>
              </a:r>
              <a:endParaRPr lang="en-US" sz="2400"/>
            </a:p>
          </p:txBody>
        </p:sp>
        <p:sp>
          <p:nvSpPr>
            <p:cNvPr id="50290" name="Rectangle 111"/>
            <p:cNvSpPr>
              <a:spLocks noChangeArrowheads="1"/>
            </p:cNvSpPr>
            <p:nvPr/>
          </p:nvSpPr>
          <p:spPr bwMode="auto">
            <a:xfrm>
              <a:off x="3862"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91" name="Rectangle 112"/>
            <p:cNvSpPr>
              <a:spLocks noChangeArrowheads="1"/>
            </p:cNvSpPr>
            <p:nvPr/>
          </p:nvSpPr>
          <p:spPr bwMode="auto">
            <a:xfrm>
              <a:off x="3927"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92" name="Rectangle 113"/>
            <p:cNvSpPr>
              <a:spLocks noChangeArrowheads="1"/>
            </p:cNvSpPr>
            <p:nvPr/>
          </p:nvSpPr>
          <p:spPr bwMode="auto">
            <a:xfrm>
              <a:off x="3993"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0</a:t>
              </a:r>
              <a:endParaRPr lang="en-US" sz="2400"/>
            </a:p>
          </p:txBody>
        </p:sp>
        <p:sp>
          <p:nvSpPr>
            <p:cNvPr id="50293" name="Rectangle 114"/>
            <p:cNvSpPr>
              <a:spLocks noChangeArrowheads="1"/>
            </p:cNvSpPr>
            <p:nvPr/>
          </p:nvSpPr>
          <p:spPr bwMode="auto">
            <a:xfrm>
              <a:off x="4189"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294" name="Rectangle 115"/>
            <p:cNvSpPr>
              <a:spLocks noChangeArrowheads="1"/>
            </p:cNvSpPr>
            <p:nvPr/>
          </p:nvSpPr>
          <p:spPr bwMode="auto">
            <a:xfrm>
              <a:off x="4255" y="292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295" name="Rectangle 116"/>
            <p:cNvSpPr>
              <a:spLocks noChangeArrowheads="1"/>
            </p:cNvSpPr>
            <p:nvPr/>
          </p:nvSpPr>
          <p:spPr bwMode="auto">
            <a:xfrm>
              <a:off x="4321" y="2916"/>
              <a:ext cx="4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FF"/>
                  </a:solidFill>
                </a:rPr>
                <a:t>1</a:t>
              </a:r>
              <a:endParaRPr lang="en-US" sz="2400"/>
            </a:p>
          </p:txBody>
        </p:sp>
        <p:sp>
          <p:nvSpPr>
            <p:cNvPr id="50296" name="Line 117"/>
            <p:cNvSpPr>
              <a:spLocks noChangeShapeType="1"/>
            </p:cNvSpPr>
            <p:nvPr/>
          </p:nvSpPr>
          <p:spPr bwMode="auto">
            <a:xfrm>
              <a:off x="2311" y="871"/>
              <a:ext cx="1965" cy="1"/>
            </a:xfrm>
            <a:prstGeom prst="line">
              <a:avLst/>
            </a:prstGeom>
            <a:noFill/>
            <a:ln w="4763">
              <a:solidFill>
                <a:srgbClr val="0000FF"/>
              </a:solidFill>
              <a:round/>
              <a:headEnd/>
              <a:tailEnd/>
            </a:ln>
          </p:spPr>
          <p:txBody>
            <a:bodyPr/>
            <a:lstStyle/>
            <a:p>
              <a:endParaRPr lang="en-US"/>
            </a:p>
          </p:txBody>
        </p:sp>
        <p:sp>
          <p:nvSpPr>
            <p:cNvPr id="50297" name="Rectangle 118"/>
            <p:cNvSpPr>
              <a:spLocks noChangeArrowheads="1"/>
            </p:cNvSpPr>
            <p:nvPr/>
          </p:nvSpPr>
          <p:spPr bwMode="auto">
            <a:xfrm rot="5400000">
              <a:off x="1137" y="1790"/>
              <a:ext cx="1537" cy="165"/>
            </a:xfrm>
            <a:prstGeom prst="rect">
              <a:avLst/>
            </a:prstGeom>
            <a:noFill/>
            <a:ln w="9525">
              <a:noFill/>
              <a:miter lim="800000"/>
              <a:headEnd/>
              <a:tailEnd/>
            </a:ln>
          </p:spPr>
          <p:txBody>
            <a:bodyPr lIns="0" tIns="0" rIns="0" bIns="0">
              <a:spAutoFit/>
            </a:bodyPr>
            <a:lstStyle/>
            <a:p>
              <a:pPr eaLnBrk="1" hangingPunct="1"/>
              <a:r>
                <a:rPr lang="en-US" sz="1700" dirty="0">
                  <a:solidFill>
                    <a:srgbClr val="0000FF"/>
                  </a:solidFill>
                </a:rPr>
                <a:t>Debye Length </a:t>
              </a:r>
              <a:r>
                <a:rPr lang="en-US" sz="1700" dirty="0" smtClean="0">
                  <a:solidFill>
                    <a:srgbClr val="0000FF"/>
                  </a:solidFill>
                </a:rPr>
                <a:t> </a:t>
              </a:r>
              <a:r>
                <a:rPr lang="en-US" sz="1700" dirty="0" smtClean="0">
                  <a:solidFill>
                    <a:srgbClr val="0000FF"/>
                  </a:solidFill>
                  <a:latin typeface="Microsoft Sans Serif"/>
                  <a:cs typeface="Microsoft Sans Serif"/>
                  <a:sym typeface="Symbol" pitchFamily="18" charset="2"/>
                </a:rPr>
                <a:t>κ</a:t>
              </a:r>
              <a:r>
                <a:rPr lang="en-US" sz="1700" baseline="30000" dirty="0" smtClean="0">
                  <a:solidFill>
                    <a:srgbClr val="0000FF"/>
                  </a:solidFill>
                  <a:sym typeface="Symbol" pitchFamily="18" charset="2"/>
                </a:rPr>
                <a:t>-</a:t>
              </a:r>
              <a:r>
                <a:rPr lang="en-US" sz="1700" baseline="30000" dirty="0">
                  <a:solidFill>
                    <a:srgbClr val="0000FF"/>
                  </a:solidFill>
                  <a:sym typeface="Symbol" pitchFamily="18" charset="2"/>
                </a:rPr>
                <a:t>1</a:t>
              </a:r>
              <a:r>
                <a:rPr lang="en-US" sz="1700" dirty="0">
                  <a:solidFill>
                    <a:srgbClr val="0000FF"/>
                  </a:solidFill>
                </a:rPr>
                <a:t>, (nm)</a:t>
              </a:r>
              <a:endParaRPr lang="en-US" sz="2400" dirty="0"/>
            </a:p>
          </p:txBody>
        </p:sp>
        <p:sp>
          <p:nvSpPr>
            <p:cNvPr id="50298" name="Line 119"/>
            <p:cNvSpPr>
              <a:spLocks noChangeShapeType="1"/>
            </p:cNvSpPr>
            <p:nvPr/>
          </p:nvSpPr>
          <p:spPr bwMode="auto">
            <a:xfrm flipV="1">
              <a:off x="2311" y="871"/>
              <a:ext cx="1" cy="1965"/>
            </a:xfrm>
            <a:prstGeom prst="line">
              <a:avLst/>
            </a:prstGeom>
            <a:noFill/>
            <a:ln w="4763">
              <a:solidFill>
                <a:srgbClr val="0000FF"/>
              </a:solidFill>
              <a:round/>
              <a:headEnd/>
              <a:tailEnd/>
            </a:ln>
          </p:spPr>
          <p:txBody>
            <a:bodyPr/>
            <a:lstStyle/>
            <a:p>
              <a:endParaRPr lang="en-US"/>
            </a:p>
          </p:txBody>
        </p:sp>
        <p:sp>
          <p:nvSpPr>
            <p:cNvPr id="50299" name="Line 120"/>
            <p:cNvSpPr>
              <a:spLocks noChangeShapeType="1"/>
            </p:cNvSpPr>
            <p:nvPr/>
          </p:nvSpPr>
          <p:spPr bwMode="auto">
            <a:xfrm>
              <a:off x="2291" y="2836"/>
              <a:ext cx="20" cy="1"/>
            </a:xfrm>
            <a:prstGeom prst="line">
              <a:avLst/>
            </a:prstGeom>
            <a:noFill/>
            <a:ln w="4763">
              <a:solidFill>
                <a:srgbClr val="0000FF"/>
              </a:solidFill>
              <a:round/>
              <a:headEnd/>
              <a:tailEnd/>
            </a:ln>
          </p:spPr>
          <p:txBody>
            <a:bodyPr/>
            <a:lstStyle/>
            <a:p>
              <a:endParaRPr lang="en-US"/>
            </a:p>
          </p:txBody>
        </p:sp>
        <p:sp>
          <p:nvSpPr>
            <p:cNvPr id="50300" name="Line 121"/>
            <p:cNvSpPr>
              <a:spLocks noChangeShapeType="1"/>
            </p:cNvSpPr>
            <p:nvPr/>
          </p:nvSpPr>
          <p:spPr bwMode="auto">
            <a:xfrm>
              <a:off x="2291" y="2639"/>
              <a:ext cx="20" cy="1"/>
            </a:xfrm>
            <a:prstGeom prst="line">
              <a:avLst/>
            </a:prstGeom>
            <a:noFill/>
            <a:ln w="4763">
              <a:solidFill>
                <a:srgbClr val="0000FF"/>
              </a:solidFill>
              <a:round/>
              <a:headEnd/>
              <a:tailEnd/>
            </a:ln>
          </p:spPr>
          <p:txBody>
            <a:bodyPr/>
            <a:lstStyle/>
            <a:p>
              <a:endParaRPr lang="en-US"/>
            </a:p>
          </p:txBody>
        </p:sp>
        <p:sp>
          <p:nvSpPr>
            <p:cNvPr id="50301" name="Line 122"/>
            <p:cNvSpPr>
              <a:spLocks noChangeShapeType="1"/>
            </p:cNvSpPr>
            <p:nvPr/>
          </p:nvSpPr>
          <p:spPr bwMode="auto">
            <a:xfrm>
              <a:off x="2291" y="2443"/>
              <a:ext cx="20" cy="1"/>
            </a:xfrm>
            <a:prstGeom prst="line">
              <a:avLst/>
            </a:prstGeom>
            <a:noFill/>
            <a:ln w="4763">
              <a:solidFill>
                <a:srgbClr val="0000FF"/>
              </a:solidFill>
              <a:round/>
              <a:headEnd/>
              <a:tailEnd/>
            </a:ln>
          </p:spPr>
          <p:txBody>
            <a:bodyPr/>
            <a:lstStyle/>
            <a:p>
              <a:endParaRPr lang="en-US"/>
            </a:p>
          </p:txBody>
        </p:sp>
        <p:sp>
          <p:nvSpPr>
            <p:cNvPr id="50302" name="Line 123"/>
            <p:cNvSpPr>
              <a:spLocks noChangeShapeType="1"/>
            </p:cNvSpPr>
            <p:nvPr/>
          </p:nvSpPr>
          <p:spPr bwMode="auto">
            <a:xfrm>
              <a:off x="2291" y="2246"/>
              <a:ext cx="20" cy="1"/>
            </a:xfrm>
            <a:prstGeom prst="line">
              <a:avLst/>
            </a:prstGeom>
            <a:noFill/>
            <a:ln w="4763">
              <a:solidFill>
                <a:srgbClr val="0000FF"/>
              </a:solidFill>
              <a:round/>
              <a:headEnd/>
              <a:tailEnd/>
            </a:ln>
          </p:spPr>
          <p:txBody>
            <a:bodyPr/>
            <a:lstStyle/>
            <a:p>
              <a:endParaRPr lang="en-US"/>
            </a:p>
          </p:txBody>
        </p:sp>
        <p:sp>
          <p:nvSpPr>
            <p:cNvPr id="50303" name="Line 124"/>
            <p:cNvSpPr>
              <a:spLocks noChangeShapeType="1"/>
            </p:cNvSpPr>
            <p:nvPr/>
          </p:nvSpPr>
          <p:spPr bwMode="auto">
            <a:xfrm>
              <a:off x="2291" y="2050"/>
              <a:ext cx="20" cy="1"/>
            </a:xfrm>
            <a:prstGeom prst="line">
              <a:avLst/>
            </a:prstGeom>
            <a:noFill/>
            <a:ln w="4763">
              <a:solidFill>
                <a:srgbClr val="0000FF"/>
              </a:solidFill>
              <a:round/>
              <a:headEnd/>
              <a:tailEnd/>
            </a:ln>
          </p:spPr>
          <p:txBody>
            <a:bodyPr/>
            <a:lstStyle/>
            <a:p>
              <a:endParaRPr lang="en-US"/>
            </a:p>
          </p:txBody>
        </p:sp>
        <p:sp>
          <p:nvSpPr>
            <p:cNvPr id="50304" name="Line 125"/>
            <p:cNvSpPr>
              <a:spLocks noChangeShapeType="1"/>
            </p:cNvSpPr>
            <p:nvPr/>
          </p:nvSpPr>
          <p:spPr bwMode="auto">
            <a:xfrm>
              <a:off x="2291" y="1854"/>
              <a:ext cx="20" cy="1"/>
            </a:xfrm>
            <a:prstGeom prst="line">
              <a:avLst/>
            </a:prstGeom>
            <a:noFill/>
            <a:ln w="4763">
              <a:solidFill>
                <a:srgbClr val="0000FF"/>
              </a:solidFill>
              <a:round/>
              <a:headEnd/>
              <a:tailEnd/>
            </a:ln>
          </p:spPr>
          <p:txBody>
            <a:bodyPr/>
            <a:lstStyle/>
            <a:p>
              <a:endParaRPr lang="en-US"/>
            </a:p>
          </p:txBody>
        </p:sp>
        <p:sp>
          <p:nvSpPr>
            <p:cNvPr id="50305" name="Line 126"/>
            <p:cNvSpPr>
              <a:spLocks noChangeShapeType="1"/>
            </p:cNvSpPr>
            <p:nvPr/>
          </p:nvSpPr>
          <p:spPr bwMode="auto">
            <a:xfrm>
              <a:off x="2291" y="1657"/>
              <a:ext cx="20" cy="1"/>
            </a:xfrm>
            <a:prstGeom prst="line">
              <a:avLst/>
            </a:prstGeom>
            <a:noFill/>
            <a:ln w="4763">
              <a:solidFill>
                <a:srgbClr val="0000FF"/>
              </a:solidFill>
              <a:round/>
              <a:headEnd/>
              <a:tailEnd/>
            </a:ln>
          </p:spPr>
          <p:txBody>
            <a:bodyPr/>
            <a:lstStyle/>
            <a:p>
              <a:endParaRPr lang="en-US"/>
            </a:p>
          </p:txBody>
        </p:sp>
        <p:sp>
          <p:nvSpPr>
            <p:cNvPr id="50306" name="Line 127"/>
            <p:cNvSpPr>
              <a:spLocks noChangeShapeType="1"/>
            </p:cNvSpPr>
            <p:nvPr/>
          </p:nvSpPr>
          <p:spPr bwMode="auto">
            <a:xfrm>
              <a:off x="2291" y="1461"/>
              <a:ext cx="20" cy="1"/>
            </a:xfrm>
            <a:prstGeom prst="line">
              <a:avLst/>
            </a:prstGeom>
            <a:noFill/>
            <a:ln w="4763">
              <a:solidFill>
                <a:srgbClr val="0000FF"/>
              </a:solidFill>
              <a:round/>
              <a:headEnd/>
              <a:tailEnd/>
            </a:ln>
          </p:spPr>
          <p:txBody>
            <a:bodyPr/>
            <a:lstStyle/>
            <a:p>
              <a:endParaRPr lang="en-US"/>
            </a:p>
          </p:txBody>
        </p:sp>
        <p:sp>
          <p:nvSpPr>
            <p:cNvPr id="50307" name="Line 128"/>
            <p:cNvSpPr>
              <a:spLocks noChangeShapeType="1"/>
            </p:cNvSpPr>
            <p:nvPr/>
          </p:nvSpPr>
          <p:spPr bwMode="auto">
            <a:xfrm>
              <a:off x="2291" y="1264"/>
              <a:ext cx="20" cy="1"/>
            </a:xfrm>
            <a:prstGeom prst="line">
              <a:avLst/>
            </a:prstGeom>
            <a:noFill/>
            <a:ln w="4763">
              <a:solidFill>
                <a:srgbClr val="0000FF"/>
              </a:solidFill>
              <a:round/>
              <a:headEnd/>
              <a:tailEnd/>
            </a:ln>
          </p:spPr>
          <p:txBody>
            <a:bodyPr/>
            <a:lstStyle/>
            <a:p>
              <a:endParaRPr lang="en-US"/>
            </a:p>
          </p:txBody>
        </p:sp>
        <p:sp>
          <p:nvSpPr>
            <p:cNvPr id="50308" name="Line 129"/>
            <p:cNvSpPr>
              <a:spLocks noChangeShapeType="1"/>
            </p:cNvSpPr>
            <p:nvPr/>
          </p:nvSpPr>
          <p:spPr bwMode="auto">
            <a:xfrm>
              <a:off x="2291" y="1068"/>
              <a:ext cx="20" cy="1"/>
            </a:xfrm>
            <a:prstGeom prst="line">
              <a:avLst/>
            </a:prstGeom>
            <a:noFill/>
            <a:ln w="4763">
              <a:solidFill>
                <a:srgbClr val="0000FF"/>
              </a:solidFill>
              <a:round/>
              <a:headEnd/>
              <a:tailEnd/>
            </a:ln>
          </p:spPr>
          <p:txBody>
            <a:bodyPr/>
            <a:lstStyle/>
            <a:p>
              <a:endParaRPr lang="en-US"/>
            </a:p>
          </p:txBody>
        </p:sp>
        <p:sp>
          <p:nvSpPr>
            <p:cNvPr id="50309" name="Line 130"/>
            <p:cNvSpPr>
              <a:spLocks noChangeShapeType="1"/>
            </p:cNvSpPr>
            <p:nvPr/>
          </p:nvSpPr>
          <p:spPr bwMode="auto">
            <a:xfrm>
              <a:off x="2291" y="871"/>
              <a:ext cx="20" cy="1"/>
            </a:xfrm>
            <a:prstGeom prst="line">
              <a:avLst/>
            </a:prstGeom>
            <a:noFill/>
            <a:ln w="4763">
              <a:solidFill>
                <a:srgbClr val="0000FF"/>
              </a:solidFill>
              <a:round/>
              <a:headEnd/>
              <a:tailEnd/>
            </a:ln>
          </p:spPr>
          <p:txBody>
            <a:bodyPr/>
            <a:lstStyle/>
            <a:p>
              <a:endParaRPr lang="en-US"/>
            </a:p>
          </p:txBody>
        </p:sp>
        <p:sp>
          <p:nvSpPr>
            <p:cNvPr id="50310" name="Line 131"/>
            <p:cNvSpPr>
              <a:spLocks noChangeShapeType="1"/>
            </p:cNvSpPr>
            <p:nvPr/>
          </p:nvSpPr>
          <p:spPr bwMode="auto">
            <a:xfrm>
              <a:off x="2299" y="2796"/>
              <a:ext cx="12" cy="1"/>
            </a:xfrm>
            <a:prstGeom prst="line">
              <a:avLst/>
            </a:prstGeom>
            <a:noFill/>
            <a:ln w="4763">
              <a:solidFill>
                <a:srgbClr val="0000FF"/>
              </a:solidFill>
              <a:round/>
              <a:headEnd/>
              <a:tailEnd/>
            </a:ln>
          </p:spPr>
          <p:txBody>
            <a:bodyPr/>
            <a:lstStyle/>
            <a:p>
              <a:endParaRPr lang="en-US"/>
            </a:p>
          </p:txBody>
        </p:sp>
        <p:sp>
          <p:nvSpPr>
            <p:cNvPr id="50311" name="Line 132"/>
            <p:cNvSpPr>
              <a:spLocks noChangeShapeType="1"/>
            </p:cNvSpPr>
            <p:nvPr/>
          </p:nvSpPr>
          <p:spPr bwMode="auto">
            <a:xfrm>
              <a:off x="2299" y="2757"/>
              <a:ext cx="12" cy="1"/>
            </a:xfrm>
            <a:prstGeom prst="line">
              <a:avLst/>
            </a:prstGeom>
            <a:noFill/>
            <a:ln w="4763">
              <a:solidFill>
                <a:srgbClr val="0000FF"/>
              </a:solidFill>
              <a:round/>
              <a:headEnd/>
              <a:tailEnd/>
            </a:ln>
          </p:spPr>
          <p:txBody>
            <a:bodyPr/>
            <a:lstStyle/>
            <a:p>
              <a:endParaRPr lang="en-US"/>
            </a:p>
          </p:txBody>
        </p:sp>
        <p:sp>
          <p:nvSpPr>
            <p:cNvPr id="50312" name="Line 133"/>
            <p:cNvSpPr>
              <a:spLocks noChangeShapeType="1"/>
            </p:cNvSpPr>
            <p:nvPr/>
          </p:nvSpPr>
          <p:spPr bwMode="auto">
            <a:xfrm>
              <a:off x="2299" y="2718"/>
              <a:ext cx="12" cy="1"/>
            </a:xfrm>
            <a:prstGeom prst="line">
              <a:avLst/>
            </a:prstGeom>
            <a:noFill/>
            <a:ln w="4763">
              <a:solidFill>
                <a:srgbClr val="0000FF"/>
              </a:solidFill>
              <a:round/>
              <a:headEnd/>
              <a:tailEnd/>
            </a:ln>
          </p:spPr>
          <p:txBody>
            <a:bodyPr/>
            <a:lstStyle/>
            <a:p>
              <a:endParaRPr lang="en-US"/>
            </a:p>
          </p:txBody>
        </p:sp>
        <p:sp>
          <p:nvSpPr>
            <p:cNvPr id="50313" name="Line 134"/>
            <p:cNvSpPr>
              <a:spLocks noChangeShapeType="1"/>
            </p:cNvSpPr>
            <p:nvPr/>
          </p:nvSpPr>
          <p:spPr bwMode="auto">
            <a:xfrm>
              <a:off x="2299" y="2678"/>
              <a:ext cx="12" cy="1"/>
            </a:xfrm>
            <a:prstGeom prst="line">
              <a:avLst/>
            </a:prstGeom>
            <a:noFill/>
            <a:ln w="4763">
              <a:solidFill>
                <a:srgbClr val="0000FF"/>
              </a:solidFill>
              <a:round/>
              <a:headEnd/>
              <a:tailEnd/>
            </a:ln>
          </p:spPr>
          <p:txBody>
            <a:bodyPr/>
            <a:lstStyle/>
            <a:p>
              <a:endParaRPr lang="en-US"/>
            </a:p>
          </p:txBody>
        </p:sp>
        <p:sp>
          <p:nvSpPr>
            <p:cNvPr id="50314" name="Line 135"/>
            <p:cNvSpPr>
              <a:spLocks noChangeShapeType="1"/>
            </p:cNvSpPr>
            <p:nvPr/>
          </p:nvSpPr>
          <p:spPr bwMode="auto">
            <a:xfrm>
              <a:off x="2299" y="2600"/>
              <a:ext cx="12" cy="1"/>
            </a:xfrm>
            <a:prstGeom prst="line">
              <a:avLst/>
            </a:prstGeom>
            <a:noFill/>
            <a:ln w="4763">
              <a:solidFill>
                <a:srgbClr val="0000FF"/>
              </a:solidFill>
              <a:round/>
              <a:headEnd/>
              <a:tailEnd/>
            </a:ln>
          </p:spPr>
          <p:txBody>
            <a:bodyPr/>
            <a:lstStyle/>
            <a:p>
              <a:endParaRPr lang="en-US"/>
            </a:p>
          </p:txBody>
        </p:sp>
        <p:sp>
          <p:nvSpPr>
            <p:cNvPr id="50315" name="Line 136"/>
            <p:cNvSpPr>
              <a:spLocks noChangeShapeType="1"/>
            </p:cNvSpPr>
            <p:nvPr/>
          </p:nvSpPr>
          <p:spPr bwMode="auto">
            <a:xfrm>
              <a:off x="2299" y="2561"/>
              <a:ext cx="12" cy="1"/>
            </a:xfrm>
            <a:prstGeom prst="line">
              <a:avLst/>
            </a:prstGeom>
            <a:noFill/>
            <a:ln w="4763">
              <a:solidFill>
                <a:srgbClr val="0000FF"/>
              </a:solidFill>
              <a:round/>
              <a:headEnd/>
              <a:tailEnd/>
            </a:ln>
          </p:spPr>
          <p:txBody>
            <a:bodyPr/>
            <a:lstStyle/>
            <a:p>
              <a:endParaRPr lang="en-US"/>
            </a:p>
          </p:txBody>
        </p:sp>
        <p:sp>
          <p:nvSpPr>
            <p:cNvPr id="50316" name="Line 137"/>
            <p:cNvSpPr>
              <a:spLocks noChangeShapeType="1"/>
            </p:cNvSpPr>
            <p:nvPr/>
          </p:nvSpPr>
          <p:spPr bwMode="auto">
            <a:xfrm>
              <a:off x="2299" y="2521"/>
              <a:ext cx="12" cy="1"/>
            </a:xfrm>
            <a:prstGeom prst="line">
              <a:avLst/>
            </a:prstGeom>
            <a:noFill/>
            <a:ln w="4763">
              <a:solidFill>
                <a:srgbClr val="0000FF"/>
              </a:solidFill>
              <a:round/>
              <a:headEnd/>
              <a:tailEnd/>
            </a:ln>
          </p:spPr>
          <p:txBody>
            <a:bodyPr/>
            <a:lstStyle/>
            <a:p>
              <a:endParaRPr lang="en-US"/>
            </a:p>
          </p:txBody>
        </p:sp>
        <p:sp>
          <p:nvSpPr>
            <p:cNvPr id="50317" name="Line 138"/>
            <p:cNvSpPr>
              <a:spLocks noChangeShapeType="1"/>
            </p:cNvSpPr>
            <p:nvPr/>
          </p:nvSpPr>
          <p:spPr bwMode="auto">
            <a:xfrm>
              <a:off x="2299" y="2482"/>
              <a:ext cx="12" cy="1"/>
            </a:xfrm>
            <a:prstGeom prst="line">
              <a:avLst/>
            </a:prstGeom>
            <a:noFill/>
            <a:ln w="4763">
              <a:solidFill>
                <a:srgbClr val="0000FF"/>
              </a:solidFill>
              <a:round/>
              <a:headEnd/>
              <a:tailEnd/>
            </a:ln>
          </p:spPr>
          <p:txBody>
            <a:bodyPr/>
            <a:lstStyle/>
            <a:p>
              <a:endParaRPr lang="en-US"/>
            </a:p>
          </p:txBody>
        </p:sp>
        <p:sp>
          <p:nvSpPr>
            <p:cNvPr id="50318" name="Line 139"/>
            <p:cNvSpPr>
              <a:spLocks noChangeShapeType="1"/>
            </p:cNvSpPr>
            <p:nvPr/>
          </p:nvSpPr>
          <p:spPr bwMode="auto">
            <a:xfrm>
              <a:off x="2299" y="2403"/>
              <a:ext cx="12" cy="1"/>
            </a:xfrm>
            <a:prstGeom prst="line">
              <a:avLst/>
            </a:prstGeom>
            <a:noFill/>
            <a:ln w="4763">
              <a:solidFill>
                <a:srgbClr val="0000FF"/>
              </a:solidFill>
              <a:round/>
              <a:headEnd/>
              <a:tailEnd/>
            </a:ln>
          </p:spPr>
          <p:txBody>
            <a:bodyPr/>
            <a:lstStyle/>
            <a:p>
              <a:endParaRPr lang="en-US"/>
            </a:p>
          </p:txBody>
        </p:sp>
        <p:sp>
          <p:nvSpPr>
            <p:cNvPr id="50319" name="Line 140"/>
            <p:cNvSpPr>
              <a:spLocks noChangeShapeType="1"/>
            </p:cNvSpPr>
            <p:nvPr/>
          </p:nvSpPr>
          <p:spPr bwMode="auto">
            <a:xfrm>
              <a:off x="2299" y="2364"/>
              <a:ext cx="12" cy="1"/>
            </a:xfrm>
            <a:prstGeom prst="line">
              <a:avLst/>
            </a:prstGeom>
            <a:noFill/>
            <a:ln w="4763">
              <a:solidFill>
                <a:srgbClr val="0000FF"/>
              </a:solidFill>
              <a:round/>
              <a:headEnd/>
              <a:tailEnd/>
            </a:ln>
          </p:spPr>
          <p:txBody>
            <a:bodyPr/>
            <a:lstStyle/>
            <a:p>
              <a:endParaRPr lang="en-US"/>
            </a:p>
          </p:txBody>
        </p:sp>
        <p:sp>
          <p:nvSpPr>
            <p:cNvPr id="50320" name="Line 141"/>
            <p:cNvSpPr>
              <a:spLocks noChangeShapeType="1"/>
            </p:cNvSpPr>
            <p:nvPr/>
          </p:nvSpPr>
          <p:spPr bwMode="auto">
            <a:xfrm>
              <a:off x="2299" y="2325"/>
              <a:ext cx="12" cy="1"/>
            </a:xfrm>
            <a:prstGeom prst="line">
              <a:avLst/>
            </a:prstGeom>
            <a:noFill/>
            <a:ln w="4763">
              <a:solidFill>
                <a:srgbClr val="0000FF"/>
              </a:solidFill>
              <a:round/>
              <a:headEnd/>
              <a:tailEnd/>
            </a:ln>
          </p:spPr>
          <p:txBody>
            <a:bodyPr/>
            <a:lstStyle/>
            <a:p>
              <a:endParaRPr lang="en-US"/>
            </a:p>
          </p:txBody>
        </p:sp>
        <p:sp>
          <p:nvSpPr>
            <p:cNvPr id="50321" name="Line 142"/>
            <p:cNvSpPr>
              <a:spLocks noChangeShapeType="1"/>
            </p:cNvSpPr>
            <p:nvPr/>
          </p:nvSpPr>
          <p:spPr bwMode="auto">
            <a:xfrm>
              <a:off x="2299" y="2286"/>
              <a:ext cx="12" cy="1"/>
            </a:xfrm>
            <a:prstGeom prst="line">
              <a:avLst/>
            </a:prstGeom>
            <a:noFill/>
            <a:ln w="4763">
              <a:solidFill>
                <a:srgbClr val="0000FF"/>
              </a:solidFill>
              <a:round/>
              <a:headEnd/>
              <a:tailEnd/>
            </a:ln>
          </p:spPr>
          <p:txBody>
            <a:bodyPr/>
            <a:lstStyle/>
            <a:p>
              <a:endParaRPr lang="en-US"/>
            </a:p>
          </p:txBody>
        </p:sp>
        <p:sp>
          <p:nvSpPr>
            <p:cNvPr id="50322" name="Line 143"/>
            <p:cNvSpPr>
              <a:spLocks noChangeShapeType="1"/>
            </p:cNvSpPr>
            <p:nvPr/>
          </p:nvSpPr>
          <p:spPr bwMode="auto">
            <a:xfrm>
              <a:off x="2299" y="2207"/>
              <a:ext cx="12" cy="1"/>
            </a:xfrm>
            <a:prstGeom prst="line">
              <a:avLst/>
            </a:prstGeom>
            <a:noFill/>
            <a:ln w="4763">
              <a:solidFill>
                <a:srgbClr val="0000FF"/>
              </a:solidFill>
              <a:round/>
              <a:headEnd/>
              <a:tailEnd/>
            </a:ln>
          </p:spPr>
          <p:txBody>
            <a:bodyPr/>
            <a:lstStyle/>
            <a:p>
              <a:endParaRPr lang="en-US"/>
            </a:p>
          </p:txBody>
        </p:sp>
        <p:sp>
          <p:nvSpPr>
            <p:cNvPr id="50323" name="Line 144"/>
            <p:cNvSpPr>
              <a:spLocks noChangeShapeType="1"/>
            </p:cNvSpPr>
            <p:nvPr/>
          </p:nvSpPr>
          <p:spPr bwMode="auto">
            <a:xfrm>
              <a:off x="2299" y="2168"/>
              <a:ext cx="12" cy="1"/>
            </a:xfrm>
            <a:prstGeom prst="line">
              <a:avLst/>
            </a:prstGeom>
            <a:noFill/>
            <a:ln w="4763">
              <a:solidFill>
                <a:srgbClr val="0000FF"/>
              </a:solidFill>
              <a:round/>
              <a:headEnd/>
              <a:tailEnd/>
            </a:ln>
          </p:spPr>
          <p:txBody>
            <a:bodyPr/>
            <a:lstStyle/>
            <a:p>
              <a:endParaRPr lang="en-US"/>
            </a:p>
          </p:txBody>
        </p:sp>
        <p:sp>
          <p:nvSpPr>
            <p:cNvPr id="50324" name="Line 145"/>
            <p:cNvSpPr>
              <a:spLocks noChangeShapeType="1"/>
            </p:cNvSpPr>
            <p:nvPr/>
          </p:nvSpPr>
          <p:spPr bwMode="auto">
            <a:xfrm>
              <a:off x="2299" y="2128"/>
              <a:ext cx="12" cy="1"/>
            </a:xfrm>
            <a:prstGeom prst="line">
              <a:avLst/>
            </a:prstGeom>
            <a:noFill/>
            <a:ln w="4763">
              <a:solidFill>
                <a:srgbClr val="0000FF"/>
              </a:solidFill>
              <a:round/>
              <a:headEnd/>
              <a:tailEnd/>
            </a:ln>
          </p:spPr>
          <p:txBody>
            <a:bodyPr/>
            <a:lstStyle/>
            <a:p>
              <a:endParaRPr lang="en-US"/>
            </a:p>
          </p:txBody>
        </p:sp>
        <p:sp>
          <p:nvSpPr>
            <p:cNvPr id="50325" name="Line 146"/>
            <p:cNvSpPr>
              <a:spLocks noChangeShapeType="1"/>
            </p:cNvSpPr>
            <p:nvPr/>
          </p:nvSpPr>
          <p:spPr bwMode="auto">
            <a:xfrm>
              <a:off x="2299" y="2089"/>
              <a:ext cx="12" cy="1"/>
            </a:xfrm>
            <a:prstGeom prst="line">
              <a:avLst/>
            </a:prstGeom>
            <a:noFill/>
            <a:ln w="4763">
              <a:solidFill>
                <a:srgbClr val="0000FF"/>
              </a:solidFill>
              <a:round/>
              <a:headEnd/>
              <a:tailEnd/>
            </a:ln>
          </p:spPr>
          <p:txBody>
            <a:bodyPr/>
            <a:lstStyle/>
            <a:p>
              <a:endParaRPr lang="en-US"/>
            </a:p>
          </p:txBody>
        </p:sp>
        <p:sp>
          <p:nvSpPr>
            <p:cNvPr id="50326" name="Line 147"/>
            <p:cNvSpPr>
              <a:spLocks noChangeShapeType="1"/>
            </p:cNvSpPr>
            <p:nvPr/>
          </p:nvSpPr>
          <p:spPr bwMode="auto">
            <a:xfrm>
              <a:off x="2299" y="2011"/>
              <a:ext cx="12" cy="1"/>
            </a:xfrm>
            <a:prstGeom prst="line">
              <a:avLst/>
            </a:prstGeom>
            <a:noFill/>
            <a:ln w="4763">
              <a:solidFill>
                <a:srgbClr val="0000FF"/>
              </a:solidFill>
              <a:round/>
              <a:headEnd/>
              <a:tailEnd/>
            </a:ln>
          </p:spPr>
          <p:txBody>
            <a:bodyPr/>
            <a:lstStyle/>
            <a:p>
              <a:endParaRPr lang="en-US"/>
            </a:p>
          </p:txBody>
        </p:sp>
        <p:sp>
          <p:nvSpPr>
            <p:cNvPr id="50327" name="Line 148"/>
            <p:cNvSpPr>
              <a:spLocks noChangeShapeType="1"/>
            </p:cNvSpPr>
            <p:nvPr/>
          </p:nvSpPr>
          <p:spPr bwMode="auto">
            <a:xfrm>
              <a:off x="2299" y="1971"/>
              <a:ext cx="12" cy="1"/>
            </a:xfrm>
            <a:prstGeom prst="line">
              <a:avLst/>
            </a:prstGeom>
            <a:noFill/>
            <a:ln w="4763">
              <a:solidFill>
                <a:srgbClr val="0000FF"/>
              </a:solidFill>
              <a:round/>
              <a:headEnd/>
              <a:tailEnd/>
            </a:ln>
          </p:spPr>
          <p:txBody>
            <a:bodyPr/>
            <a:lstStyle/>
            <a:p>
              <a:endParaRPr lang="en-US"/>
            </a:p>
          </p:txBody>
        </p:sp>
        <p:sp>
          <p:nvSpPr>
            <p:cNvPr id="50328" name="Line 149"/>
            <p:cNvSpPr>
              <a:spLocks noChangeShapeType="1"/>
            </p:cNvSpPr>
            <p:nvPr/>
          </p:nvSpPr>
          <p:spPr bwMode="auto">
            <a:xfrm>
              <a:off x="2299" y="1932"/>
              <a:ext cx="12" cy="1"/>
            </a:xfrm>
            <a:prstGeom prst="line">
              <a:avLst/>
            </a:prstGeom>
            <a:noFill/>
            <a:ln w="4763">
              <a:solidFill>
                <a:srgbClr val="0000FF"/>
              </a:solidFill>
              <a:round/>
              <a:headEnd/>
              <a:tailEnd/>
            </a:ln>
          </p:spPr>
          <p:txBody>
            <a:bodyPr/>
            <a:lstStyle/>
            <a:p>
              <a:endParaRPr lang="en-US"/>
            </a:p>
          </p:txBody>
        </p:sp>
        <p:sp>
          <p:nvSpPr>
            <p:cNvPr id="50329" name="Line 150"/>
            <p:cNvSpPr>
              <a:spLocks noChangeShapeType="1"/>
            </p:cNvSpPr>
            <p:nvPr/>
          </p:nvSpPr>
          <p:spPr bwMode="auto">
            <a:xfrm>
              <a:off x="2299" y="1893"/>
              <a:ext cx="12" cy="1"/>
            </a:xfrm>
            <a:prstGeom prst="line">
              <a:avLst/>
            </a:prstGeom>
            <a:noFill/>
            <a:ln w="4763">
              <a:solidFill>
                <a:srgbClr val="0000FF"/>
              </a:solidFill>
              <a:round/>
              <a:headEnd/>
              <a:tailEnd/>
            </a:ln>
          </p:spPr>
          <p:txBody>
            <a:bodyPr/>
            <a:lstStyle/>
            <a:p>
              <a:endParaRPr lang="en-US"/>
            </a:p>
          </p:txBody>
        </p:sp>
        <p:sp>
          <p:nvSpPr>
            <p:cNvPr id="50330" name="Line 151"/>
            <p:cNvSpPr>
              <a:spLocks noChangeShapeType="1"/>
            </p:cNvSpPr>
            <p:nvPr/>
          </p:nvSpPr>
          <p:spPr bwMode="auto">
            <a:xfrm>
              <a:off x="2299" y="1814"/>
              <a:ext cx="12" cy="1"/>
            </a:xfrm>
            <a:prstGeom prst="line">
              <a:avLst/>
            </a:prstGeom>
            <a:noFill/>
            <a:ln w="4763">
              <a:solidFill>
                <a:srgbClr val="0000FF"/>
              </a:solidFill>
              <a:round/>
              <a:headEnd/>
              <a:tailEnd/>
            </a:ln>
          </p:spPr>
          <p:txBody>
            <a:bodyPr/>
            <a:lstStyle/>
            <a:p>
              <a:endParaRPr lang="en-US"/>
            </a:p>
          </p:txBody>
        </p:sp>
        <p:sp>
          <p:nvSpPr>
            <p:cNvPr id="50331" name="Line 152"/>
            <p:cNvSpPr>
              <a:spLocks noChangeShapeType="1"/>
            </p:cNvSpPr>
            <p:nvPr/>
          </p:nvSpPr>
          <p:spPr bwMode="auto">
            <a:xfrm>
              <a:off x="2299" y="1775"/>
              <a:ext cx="12" cy="1"/>
            </a:xfrm>
            <a:prstGeom prst="line">
              <a:avLst/>
            </a:prstGeom>
            <a:noFill/>
            <a:ln w="4763">
              <a:solidFill>
                <a:srgbClr val="0000FF"/>
              </a:solidFill>
              <a:round/>
              <a:headEnd/>
              <a:tailEnd/>
            </a:ln>
          </p:spPr>
          <p:txBody>
            <a:bodyPr/>
            <a:lstStyle/>
            <a:p>
              <a:endParaRPr lang="en-US"/>
            </a:p>
          </p:txBody>
        </p:sp>
        <p:sp>
          <p:nvSpPr>
            <p:cNvPr id="50332" name="Line 153"/>
            <p:cNvSpPr>
              <a:spLocks noChangeShapeType="1"/>
            </p:cNvSpPr>
            <p:nvPr/>
          </p:nvSpPr>
          <p:spPr bwMode="auto">
            <a:xfrm>
              <a:off x="2299" y="1735"/>
              <a:ext cx="12" cy="1"/>
            </a:xfrm>
            <a:prstGeom prst="line">
              <a:avLst/>
            </a:prstGeom>
            <a:noFill/>
            <a:ln w="4763">
              <a:solidFill>
                <a:srgbClr val="0000FF"/>
              </a:solidFill>
              <a:round/>
              <a:headEnd/>
              <a:tailEnd/>
            </a:ln>
          </p:spPr>
          <p:txBody>
            <a:bodyPr/>
            <a:lstStyle/>
            <a:p>
              <a:endParaRPr lang="en-US"/>
            </a:p>
          </p:txBody>
        </p:sp>
        <p:sp>
          <p:nvSpPr>
            <p:cNvPr id="50333" name="Line 154"/>
            <p:cNvSpPr>
              <a:spLocks noChangeShapeType="1"/>
            </p:cNvSpPr>
            <p:nvPr/>
          </p:nvSpPr>
          <p:spPr bwMode="auto">
            <a:xfrm>
              <a:off x="2299" y="1696"/>
              <a:ext cx="12" cy="1"/>
            </a:xfrm>
            <a:prstGeom prst="line">
              <a:avLst/>
            </a:prstGeom>
            <a:noFill/>
            <a:ln w="4763">
              <a:solidFill>
                <a:srgbClr val="0000FF"/>
              </a:solidFill>
              <a:round/>
              <a:headEnd/>
              <a:tailEnd/>
            </a:ln>
          </p:spPr>
          <p:txBody>
            <a:bodyPr/>
            <a:lstStyle/>
            <a:p>
              <a:endParaRPr lang="en-US"/>
            </a:p>
          </p:txBody>
        </p:sp>
        <p:sp>
          <p:nvSpPr>
            <p:cNvPr id="50334" name="Line 155"/>
            <p:cNvSpPr>
              <a:spLocks noChangeShapeType="1"/>
            </p:cNvSpPr>
            <p:nvPr/>
          </p:nvSpPr>
          <p:spPr bwMode="auto">
            <a:xfrm>
              <a:off x="2299" y="1618"/>
              <a:ext cx="12" cy="1"/>
            </a:xfrm>
            <a:prstGeom prst="line">
              <a:avLst/>
            </a:prstGeom>
            <a:noFill/>
            <a:ln w="4763">
              <a:solidFill>
                <a:srgbClr val="0000FF"/>
              </a:solidFill>
              <a:round/>
              <a:headEnd/>
              <a:tailEnd/>
            </a:ln>
          </p:spPr>
          <p:txBody>
            <a:bodyPr/>
            <a:lstStyle/>
            <a:p>
              <a:endParaRPr lang="en-US"/>
            </a:p>
          </p:txBody>
        </p:sp>
        <p:sp>
          <p:nvSpPr>
            <p:cNvPr id="50335" name="Line 156"/>
            <p:cNvSpPr>
              <a:spLocks noChangeShapeType="1"/>
            </p:cNvSpPr>
            <p:nvPr/>
          </p:nvSpPr>
          <p:spPr bwMode="auto">
            <a:xfrm>
              <a:off x="2299" y="1579"/>
              <a:ext cx="12" cy="1"/>
            </a:xfrm>
            <a:prstGeom prst="line">
              <a:avLst/>
            </a:prstGeom>
            <a:noFill/>
            <a:ln w="4763">
              <a:solidFill>
                <a:srgbClr val="0000FF"/>
              </a:solidFill>
              <a:round/>
              <a:headEnd/>
              <a:tailEnd/>
            </a:ln>
          </p:spPr>
          <p:txBody>
            <a:bodyPr/>
            <a:lstStyle/>
            <a:p>
              <a:endParaRPr lang="en-US"/>
            </a:p>
          </p:txBody>
        </p:sp>
        <p:sp>
          <p:nvSpPr>
            <p:cNvPr id="50336" name="Line 157"/>
            <p:cNvSpPr>
              <a:spLocks noChangeShapeType="1"/>
            </p:cNvSpPr>
            <p:nvPr/>
          </p:nvSpPr>
          <p:spPr bwMode="auto">
            <a:xfrm>
              <a:off x="2299" y="1539"/>
              <a:ext cx="12" cy="1"/>
            </a:xfrm>
            <a:prstGeom prst="line">
              <a:avLst/>
            </a:prstGeom>
            <a:noFill/>
            <a:ln w="4763">
              <a:solidFill>
                <a:srgbClr val="0000FF"/>
              </a:solidFill>
              <a:round/>
              <a:headEnd/>
              <a:tailEnd/>
            </a:ln>
          </p:spPr>
          <p:txBody>
            <a:bodyPr/>
            <a:lstStyle/>
            <a:p>
              <a:endParaRPr lang="en-US"/>
            </a:p>
          </p:txBody>
        </p:sp>
        <p:sp>
          <p:nvSpPr>
            <p:cNvPr id="50337" name="Line 158"/>
            <p:cNvSpPr>
              <a:spLocks noChangeShapeType="1"/>
            </p:cNvSpPr>
            <p:nvPr/>
          </p:nvSpPr>
          <p:spPr bwMode="auto">
            <a:xfrm>
              <a:off x="2299" y="1500"/>
              <a:ext cx="12" cy="1"/>
            </a:xfrm>
            <a:prstGeom prst="line">
              <a:avLst/>
            </a:prstGeom>
            <a:noFill/>
            <a:ln w="4763">
              <a:solidFill>
                <a:srgbClr val="0000FF"/>
              </a:solidFill>
              <a:round/>
              <a:headEnd/>
              <a:tailEnd/>
            </a:ln>
          </p:spPr>
          <p:txBody>
            <a:bodyPr/>
            <a:lstStyle/>
            <a:p>
              <a:endParaRPr lang="en-US"/>
            </a:p>
          </p:txBody>
        </p:sp>
        <p:sp>
          <p:nvSpPr>
            <p:cNvPr id="50338" name="Line 159"/>
            <p:cNvSpPr>
              <a:spLocks noChangeShapeType="1"/>
            </p:cNvSpPr>
            <p:nvPr/>
          </p:nvSpPr>
          <p:spPr bwMode="auto">
            <a:xfrm>
              <a:off x="2299" y="1421"/>
              <a:ext cx="12" cy="1"/>
            </a:xfrm>
            <a:prstGeom prst="line">
              <a:avLst/>
            </a:prstGeom>
            <a:noFill/>
            <a:ln w="4763">
              <a:solidFill>
                <a:srgbClr val="0000FF"/>
              </a:solidFill>
              <a:round/>
              <a:headEnd/>
              <a:tailEnd/>
            </a:ln>
          </p:spPr>
          <p:txBody>
            <a:bodyPr/>
            <a:lstStyle/>
            <a:p>
              <a:endParaRPr lang="en-US"/>
            </a:p>
          </p:txBody>
        </p:sp>
        <p:sp>
          <p:nvSpPr>
            <p:cNvPr id="50339" name="Line 160"/>
            <p:cNvSpPr>
              <a:spLocks noChangeShapeType="1"/>
            </p:cNvSpPr>
            <p:nvPr/>
          </p:nvSpPr>
          <p:spPr bwMode="auto">
            <a:xfrm>
              <a:off x="2299" y="1382"/>
              <a:ext cx="12" cy="1"/>
            </a:xfrm>
            <a:prstGeom prst="line">
              <a:avLst/>
            </a:prstGeom>
            <a:noFill/>
            <a:ln w="4763">
              <a:solidFill>
                <a:srgbClr val="0000FF"/>
              </a:solidFill>
              <a:round/>
              <a:headEnd/>
              <a:tailEnd/>
            </a:ln>
          </p:spPr>
          <p:txBody>
            <a:bodyPr/>
            <a:lstStyle/>
            <a:p>
              <a:endParaRPr lang="en-US"/>
            </a:p>
          </p:txBody>
        </p:sp>
        <p:sp>
          <p:nvSpPr>
            <p:cNvPr id="50340" name="Line 161"/>
            <p:cNvSpPr>
              <a:spLocks noChangeShapeType="1"/>
            </p:cNvSpPr>
            <p:nvPr/>
          </p:nvSpPr>
          <p:spPr bwMode="auto">
            <a:xfrm>
              <a:off x="2299" y="1343"/>
              <a:ext cx="12" cy="1"/>
            </a:xfrm>
            <a:prstGeom prst="line">
              <a:avLst/>
            </a:prstGeom>
            <a:noFill/>
            <a:ln w="4763">
              <a:solidFill>
                <a:srgbClr val="0000FF"/>
              </a:solidFill>
              <a:round/>
              <a:headEnd/>
              <a:tailEnd/>
            </a:ln>
          </p:spPr>
          <p:txBody>
            <a:bodyPr/>
            <a:lstStyle/>
            <a:p>
              <a:endParaRPr lang="en-US"/>
            </a:p>
          </p:txBody>
        </p:sp>
        <p:sp>
          <p:nvSpPr>
            <p:cNvPr id="50341" name="Line 162"/>
            <p:cNvSpPr>
              <a:spLocks noChangeShapeType="1"/>
            </p:cNvSpPr>
            <p:nvPr/>
          </p:nvSpPr>
          <p:spPr bwMode="auto">
            <a:xfrm>
              <a:off x="2299" y="1304"/>
              <a:ext cx="12" cy="1"/>
            </a:xfrm>
            <a:prstGeom prst="line">
              <a:avLst/>
            </a:prstGeom>
            <a:noFill/>
            <a:ln w="4763">
              <a:solidFill>
                <a:srgbClr val="0000FF"/>
              </a:solidFill>
              <a:round/>
              <a:headEnd/>
              <a:tailEnd/>
            </a:ln>
          </p:spPr>
          <p:txBody>
            <a:bodyPr/>
            <a:lstStyle/>
            <a:p>
              <a:endParaRPr lang="en-US"/>
            </a:p>
          </p:txBody>
        </p:sp>
        <p:sp>
          <p:nvSpPr>
            <p:cNvPr id="50342" name="Line 163"/>
            <p:cNvSpPr>
              <a:spLocks noChangeShapeType="1"/>
            </p:cNvSpPr>
            <p:nvPr/>
          </p:nvSpPr>
          <p:spPr bwMode="auto">
            <a:xfrm>
              <a:off x="2299" y="1225"/>
              <a:ext cx="12" cy="1"/>
            </a:xfrm>
            <a:prstGeom prst="line">
              <a:avLst/>
            </a:prstGeom>
            <a:noFill/>
            <a:ln w="4763">
              <a:solidFill>
                <a:srgbClr val="0000FF"/>
              </a:solidFill>
              <a:round/>
              <a:headEnd/>
              <a:tailEnd/>
            </a:ln>
          </p:spPr>
          <p:txBody>
            <a:bodyPr/>
            <a:lstStyle/>
            <a:p>
              <a:endParaRPr lang="en-US"/>
            </a:p>
          </p:txBody>
        </p:sp>
        <p:sp>
          <p:nvSpPr>
            <p:cNvPr id="50343" name="Line 164"/>
            <p:cNvSpPr>
              <a:spLocks noChangeShapeType="1"/>
            </p:cNvSpPr>
            <p:nvPr/>
          </p:nvSpPr>
          <p:spPr bwMode="auto">
            <a:xfrm>
              <a:off x="2299" y="1186"/>
              <a:ext cx="12" cy="1"/>
            </a:xfrm>
            <a:prstGeom prst="line">
              <a:avLst/>
            </a:prstGeom>
            <a:noFill/>
            <a:ln w="4763">
              <a:solidFill>
                <a:srgbClr val="0000FF"/>
              </a:solidFill>
              <a:round/>
              <a:headEnd/>
              <a:tailEnd/>
            </a:ln>
          </p:spPr>
          <p:txBody>
            <a:bodyPr/>
            <a:lstStyle/>
            <a:p>
              <a:endParaRPr lang="en-US"/>
            </a:p>
          </p:txBody>
        </p:sp>
        <p:sp>
          <p:nvSpPr>
            <p:cNvPr id="50344" name="Line 165"/>
            <p:cNvSpPr>
              <a:spLocks noChangeShapeType="1"/>
            </p:cNvSpPr>
            <p:nvPr/>
          </p:nvSpPr>
          <p:spPr bwMode="auto">
            <a:xfrm>
              <a:off x="2299" y="1146"/>
              <a:ext cx="12" cy="1"/>
            </a:xfrm>
            <a:prstGeom prst="line">
              <a:avLst/>
            </a:prstGeom>
            <a:noFill/>
            <a:ln w="4763">
              <a:solidFill>
                <a:srgbClr val="0000FF"/>
              </a:solidFill>
              <a:round/>
              <a:headEnd/>
              <a:tailEnd/>
            </a:ln>
          </p:spPr>
          <p:txBody>
            <a:bodyPr/>
            <a:lstStyle/>
            <a:p>
              <a:endParaRPr lang="en-US"/>
            </a:p>
          </p:txBody>
        </p:sp>
        <p:sp>
          <p:nvSpPr>
            <p:cNvPr id="50345" name="Line 166"/>
            <p:cNvSpPr>
              <a:spLocks noChangeShapeType="1"/>
            </p:cNvSpPr>
            <p:nvPr/>
          </p:nvSpPr>
          <p:spPr bwMode="auto">
            <a:xfrm>
              <a:off x="2299" y="1107"/>
              <a:ext cx="12" cy="1"/>
            </a:xfrm>
            <a:prstGeom prst="line">
              <a:avLst/>
            </a:prstGeom>
            <a:noFill/>
            <a:ln w="4763">
              <a:solidFill>
                <a:srgbClr val="0000FF"/>
              </a:solidFill>
              <a:round/>
              <a:headEnd/>
              <a:tailEnd/>
            </a:ln>
          </p:spPr>
          <p:txBody>
            <a:bodyPr/>
            <a:lstStyle/>
            <a:p>
              <a:endParaRPr lang="en-US"/>
            </a:p>
          </p:txBody>
        </p:sp>
        <p:sp>
          <p:nvSpPr>
            <p:cNvPr id="50346" name="Line 167"/>
            <p:cNvSpPr>
              <a:spLocks noChangeShapeType="1"/>
            </p:cNvSpPr>
            <p:nvPr/>
          </p:nvSpPr>
          <p:spPr bwMode="auto">
            <a:xfrm>
              <a:off x="2299" y="1029"/>
              <a:ext cx="12" cy="1"/>
            </a:xfrm>
            <a:prstGeom prst="line">
              <a:avLst/>
            </a:prstGeom>
            <a:noFill/>
            <a:ln w="4763">
              <a:solidFill>
                <a:srgbClr val="0000FF"/>
              </a:solidFill>
              <a:round/>
              <a:headEnd/>
              <a:tailEnd/>
            </a:ln>
          </p:spPr>
          <p:txBody>
            <a:bodyPr/>
            <a:lstStyle/>
            <a:p>
              <a:endParaRPr lang="en-US"/>
            </a:p>
          </p:txBody>
        </p:sp>
        <p:sp>
          <p:nvSpPr>
            <p:cNvPr id="50347" name="Line 168"/>
            <p:cNvSpPr>
              <a:spLocks noChangeShapeType="1"/>
            </p:cNvSpPr>
            <p:nvPr/>
          </p:nvSpPr>
          <p:spPr bwMode="auto">
            <a:xfrm>
              <a:off x="2299" y="989"/>
              <a:ext cx="12" cy="1"/>
            </a:xfrm>
            <a:prstGeom prst="line">
              <a:avLst/>
            </a:prstGeom>
            <a:noFill/>
            <a:ln w="4763">
              <a:solidFill>
                <a:srgbClr val="0000FF"/>
              </a:solidFill>
              <a:round/>
              <a:headEnd/>
              <a:tailEnd/>
            </a:ln>
          </p:spPr>
          <p:txBody>
            <a:bodyPr/>
            <a:lstStyle/>
            <a:p>
              <a:endParaRPr lang="en-US"/>
            </a:p>
          </p:txBody>
        </p:sp>
        <p:sp>
          <p:nvSpPr>
            <p:cNvPr id="50348" name="Line 169"/>
            <p:cNvSpPr>
              <a:spLocks noChangeShapeType="1"/>
            </p:cNvSpPr>
            <p:nvPr/>
          </p:nvSpPr>
          <p:spPr bwMode="auto">
            <a:xfrm>
              <a:off x="2299" y="950"/>
              <a:ext cx="12" cy="1"/>
            </a:xfrm>
            <a:prstGeom prst="line">
              <a:avLst/>
            </a:prstGeom>
            <a:noFill/>
            <a:ln w="4763">
              <a:solidFill>
                <a:srgbClr val="0000FF"/>
              </a:solidFill>
              <a:round/>
              <a:headEnd/>
              <a:tailEnd/>
            </a:ln>
          </p:spPr>
          <p:txBody>
            <a:bodyPr/>
            <a:lstStyle/>
            <a:p>
              <a:endParaRPr lang="en-US"/>
            </a:p>
          </p:txBody>
        </p:sp>
        <p:sp>
          <p:nvSpPr>
            <p:cNvPr id="50349" name="Line 170"/>
            <p:cNvSpPr>
              <a:spLocks noChangeShapeType="1"/>
            </p:cNvSpPr>
            <p:nvPr/>
          </p:nvSpPr>
          <p:spPr bwMode="auto">
            <a:xfrm>
              <a:off x="2299" y="911"/>
              <a:ext cx="12" cy="1"/>
            </a:xfrm>
            <a:prstGeom prst="line">
              <a:avLst/>
            </a:prstGeom>
            <a:noFill/>
            <a:ln w="4763">
              <a:solidFill>
                <a:srgbClr val="0000FF"/>
              </a:solidFill>
              <a:round/>
              <a:headEnd/>
              <a:tailEnd/>
            </a:ln>
          </p:spPr>
          <p:txBody>
            <a:bodyPr/>
            <a:lstStyle/>
            <a:p>
              <a:endParaRPr lang="en-US"/>
            </a:p>
          </p:txBody>
        </p:sp>
        <p:sp>
          <p:nvSpPr>
            <p:cNvPr id="50350" name="Rectangle 171"/>
            <p:cNvSpPr>
              <a:spLocks noChangeArrowheads="1"/>
            </p:cNvSpPr>
            <p:nvPr/>
          </p:nvSpPr>
          <p:spPr bwMode="auto">
            <a:xfrm>
              <a:off x="2161" y="2764"/>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51" name="Rectangle 172"/>
            <p:cNvSpPr>
              <a:spLocks noChangeArrowheads="1"/>
            </p:cNvSpPr>
            <p:nvPr/>
          </p:nvSpPr>
          <p:spPr bwMode="auto">
            <a:xfrm>
              <a:off x="2096" y="256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352" name="Rectangle 173"/>
            <p:cNvSpPr>
              <a:spLocks noChangeArrowheads="1"/>
            </p:cNvSpPr>
            <p:nvPr/>
          </p:nvSpPr>
          <p:spPr bwMode="auto">
            <a:xfrm>
              <a:off x="2161" y="256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53" name="Rectangle 174"/>
            <p:cNvSpPr>
              <a:spLocks noChangeArrowheads="1"/>
            </p:cNvSpPr>
            <p:nvPr/>
          </p:nvSpPr>
          <p:spPr bwMode="auto">
            <a:xfrm>
              <a:off x="2096" y="2371"/>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2</a:t>
              </a:r>
              <a:endParaRPr lang="en-US" sz="2400"/>
            </a:p>
          </p:txBody>
        </p:sp>
        <p:sp>
          <p:nvSpPr>
            <p:cNvPr id="50354" name="Rectangle 175"/>
            <p:cNvSpPr>
              <a:spLocks noChangeArrowheads="1"/>
            </p:cNvSpPr>
            <p:nvPr/>
          </p:nvSpPr>
          <p:spPr bwMode="auto">
            <a:xfrm>
              <a:off x="2161" y="2371"/>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55" name="Rectangle 176"/>
            <p:cNvSpPr>
              <a:spLocks noChangeArrowheads="1"/>
            </p:cNvSpPr>
            <p:nvPr/>
          </p:nvSpPr>
          <p:spPr bwMode="auto">
            <a:xfrm>
              <a:off x="2096" y="2175"/>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3</a:t>
              </a:r>
              <a:endParaRPr lang="en-US" sz="2400"/>
            </a:p>
          </p:txBody>
        </p:sp>
        <p:sp>
          <p:nvSpPr>
            <p:cNvPr id="50356" name="Rectangle 177"/>
            <p:cNvSpPr>
              <a:spLocks noChangeArrowheads="1"/>
            </p:cNvSpPr>
            <p:nvPr/>
          </p:nvSpPr>
          <p:spPr bwMode="auto">
            <a:xfrm>
              <a:off x="2161" y="2175"/>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57" name="Rectangle 178"/>
            <p:cNvSpPr>
              <a:spLocks noChangeArrowheads="1"/>
            </p:cNvSpPr>
            <p:nvPr/>
          </p:nvSpPr>
          <p:spPr bwMode="auto">
            <a:xfrm>
              <a:off x="2096" y="197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4</a:t>
              </a:r>
              <a:endParaRPr lang="en-US" sz="2400"/>
            </a:p>
          </p:txBody>
        </p:sp>
        <p:sp>
          <p:nvSpPr>
            <p:cNvPr id="50358" name="Rectangle 179"/>
            <p:cNvSpPr>
              <a:spLocks noChangeArrowheads="1"/>
            </p:cNvSpPr>
            <p:nvPr/>
          </p:nvSpPr>
          <p:spPr bwMode="auto">
            <a:xfrm>
              <a:off x="2161" y="197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59" name="Rectangle 180"/>
            <p:cNvSpPr>
              <a:spLocks noChangeArrowheads="1"/>
            </p:cNvSpPr>
            <p:nvPr/>
          </p:nvSpPr>
          <p:spPr bwMode="auto">
            <a:xfrm>
              <a:off x="2096" y="178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5</a:t>
              </a:r>
              <a:endParaRPr lang="en-US" sz="2400"/>
            </a:p>
          </p:txBody>
        </p:sp>
        <p:sp>
          <p:nvSpPr>
            <p:cNvPr id="50360" name="Rectangle 181"/>
            <p:cNvSpPr>
              <a:spLocks noChangeArrowheads="1"/>
            </p:cNvSpPr>
            <p:nvPr/>
          </p:nvSpPr>
          <p:spPr bwMode="auto">
            <a:xfrm>
              <a:off x="2161" y="1782"/>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61" name="Rectangle 182"/>
            <p:cNvSpPr>
              <a:spLocks noChangeArrowheads="1"/>
            </p:cNvSpPr>
            <p:nvPr/>
          </p:nvSpPr>
          <p:spPr bwMode="auto">
            <a:xfrm>
              <a:off x="2096" y="1586"/>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6</a:t>
              </a:r>
              <a:endParaRPr lang="en-US" sz="2400"/>
            </a:p>
          </p:txBody>
        </p:sp>
        <p:sp>
          <p:nvSpPr>
            <p:cNvPr id="50362" name="Rectangle 183"/>
            <p:cNvSpPr>
              <a:spLocks noChangeArrowheads="1"/>
            </p:cNvSpPr>
            <p:nvPr/>
          </p:nvSpPr>
          <p:spPr bwMode="auto">
            <a:xfrm>
              <a:off x="2161" y="1586"/>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63" name="Rectangle 184"/>
            <p:cNvSpPr>
              <a:spLocks noChangeArrowheads="1"/>
            </p:cNvSpPr>
            <p:nvPr/>
          </p:nvSpPr>
          <p:spPr bwMode="auto">
            <a:xfrm>
              <a:off x="2096" y="1390"/>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7</a:t>
              </a:r>
              <a:endParaRPr lang="en-US" sz="2400"/>
            </a:p>
          </p:txBody>
        </p:sp>
        <p:sp>
          <p:nvSpPr>
            <p:cNvPr id="50364" name="Rectangle 185"/>
            <p:cNvSpPr>
              <a:spLocks noChangeArrowheads="1"/>
            </p:cNvSpPr>
            <p:nvPr/>
          </p:nvSpPr>
          <p:spPr bwMode="auto">
            <a:xfrm>
              <a:off x="2161" y="1390"/>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65" name="Rectangle 186"/>
            <p:cNvSpPr>
              <a:spLocks noChangeArrowheads="1"/>
            </p:cNvSpPr>
            <p:nvPr/>
          </p:nvSpPr>
          <p:spPr bwMode="auto">
            <a:xfrm>
              <a:off x="2096" y="1193"/>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8</a:t>
              </a:r>
              <a:endParaRPr lang="en-US" sz="2400"/>
            </a:p>
          </p:txBody>
        </p:sp>
        <p:sp>
          <p:nvSpPr>
            <p:cNvPr id="50366" name="Rectangle 187"/>
            <p:cNvSpPr>
              <a:spLocks noChangeArrowheads="1"/>
            </p:cNvSpPr>
            <p:nvPr/>
          </p:nvSpPr>
          <p:spPr bwMode="auto">
            <a:xfrm>
              <a:off x="2161" y="1193"/>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67" name="Rectangle 188"/>
            <p:cNvSpPr>
              <a:spLocks noChangeArrowheads="1"/>
            </p:cNvSpPr>
            <p:nvPr/>
          </p:nvSpPr>
          <p:spPr bwMode="auto">
            <a:xfrm>
              <a:off x="2096" y="99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9</a:t>
              </a:r>
              <a:endParaRPr lang="en-US" sz="2400"/>
            </a:p>
          </p:txBody>
        </p:sp>
        <p:sp>
          <p:nvSpPr>
            <p:cNvPr id="50368" name="Rectangle 189"/>
            <p:cNvSpPr>
              <a:spLocks noChangeArrowheads="1"/>
            </p:cNvSpPr>
            <p:nvPr/>
          </p:nvSpPr>
          <p:spPr bwMode="auto">
            <a:xfrm>
              <a:off x="2161" y="99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69" name="Rectangle 190"/>
            <p:cNvSpPr>
              <a:spLocks noChangeArrowheads="1"/>
            </p:cNvSpPr>
            <p:nvPr/>
          </p:nvSpPr>
          <p:spPr bwMode="auto">
            <a:xfrm>
              <a:off x="2030" y="800"/>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1</a:t>
              </a:r>
              <a:endParaRPr lang="en-US" sz="2400"/>
            </a:p>
          </p:txBody>
        </p:sp>
        <p:sp>
          <p:nvSpPr>
            <p:cNvPr id="50370" name="Rectangle 191"/>
            <p:cNvSpPr>
              <a:spLocks noChangeArrowheads="1"/>
            </p:cNvSpPr>
            <p:nvPr/>
          </p:nvSpPr>
          <p:spPr bwMode="auto">
            <a:xfrm>
              <a:off x="2096" y="800"/>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71" name="Rectangle 192"/>
            <p:cNvSpPr>
              <a:spLocks noChangeArrowheads="1"/>
            </p:cNvSpPr>
            <p:nvPr/>
          </p:nvSpPr>
          <p:spPr bwMode="auto">
            <a:xfrm>
              <a:off x="2161" y="800"/>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FF"/>
                  </a:solidFill>
                </a:rPr>
                <a:t>0</a:t>
              </a:r>
              <a:endParaRPr lang="en-US" sz="2400"/>
            </a:p>
          </p:txBody>
        </p:sp>
        <p:sp>
          <p:nvSpPr>
            <p:cNvPr id="50372" name="Line 193"/>
            <p:cNvSpPr>
              <a:spLocks noChangeShapeType="1"/>
            </p:cNvSpPr>
            <p:nvPr/>
          </p:nvSpPr>
          <p:spPr bwMode="auto">
            <a:xfrm flipV="1">
              <a:off x="4276" y="871"/>
              <a:ext cx="1" cy="1965"/>
            </a:xfrm>
            <a:prstGeom prst="line">
              <a:avLst/>
            </a:prstGeom>
            <a:noFill/>
            <a:ln w="4763">
              <a:solidFill>
                <a:srgbClr val="0000FF"/>
              </a:solidFill>
              <a:round/>
              <a:headEnd/>
              <a:tailEnd/>
            </a:ln>
          </p:spPr>
          <p:txBody>
            <a:bodyPr/>
            <a:lstStyle/>
            <a:p>
              <a:endParaRPr lang="en-US"/>
            </a:p>
          </p:txBody>
        </p:sp>
        <p:sp>
          <p:nvSpPr>
            <p:cNvPr id="50373" name="Freeform 194"/>
            <p:cNvSpPr>
              <a:spLocks/>
            </p:cNvSpPr>
            <p:nvPr/>
          </p:nvSpPr>
          <p:spPr bwMode="auto">
            <a:xfrm>
              <a:off x="2304" y="940"/>
              <a:ext cx="1794" cy="1886"/>
            </a:xfrm>
            <a:custGeom>
              <a:avLst/>
              <a:gdLst>
                <a:gd name="T0" fmla="*/ 24 w 1794"/>
                <a:gd name="T1" fmla="*/ 137 h 1886"/>
                <a:gd name="T2" fmla="*/ 55 w 1794"/>
                <a:gd name="T3" fmla="*/ 306 h 1886"/>
                <a:gd name="T4" fmla="*/ 86 w 1794"/>
                <a:gd name="T5" fmla="*/ 471 h 1886"/>
                <a:gd name="T6" fmla="*/ 118 w 1794"/>
                <a:gd name="T7" fmla="*/ 627 h 1886"/>
                <a:gd name="T8" fmla="*/ 150 w 1794"/>
                <a:gd name="T9" fmla="*/ 772 h 1886"/>
                <a:gd name="T10" fmla="*/ 184 w 1794"/>
                <a:gd name="T11" fmla="*/ 898 h 1886"/>
                <a:gd name="T12" fmla="*/ 218 w 1794"/>
                <a:gd name="T13" fmla="*/ 1011 h 1886"/>
                <a:gd name="T14" fmla="*/ 253 w 1794"/>
                <a:gd name="T15" fmla="*/ 1110 h 1886"/>
                <a:gd name="T16" fmla="*/ 287 w 1794"/>
                <a:gd name="T17" fmla="*/ 1199 h 1886"/>
                <a:gd name="T18" fmla="*/ 321 w 1794"/>
                <a:gd name="T19" fmla="*/ 1277 h 1886"/>
                <a:gd name="T20" fmla="*/ 353 w 1794"/>
                <a:gd name="T21" fmla="*/ 1341 h 1886"/>
                <a:gd name="T22" fmla="*/ 384 w 1794"/>
                <a:gd name="T23" fmla="*/ 1397 h 1886"/>
                <a:gd name="T24" fmla="*/ 415 w 1794"/>
                <a:gd name="T25" fmla="*/ 1446 h 1886"/>
                <a:gd name="T26" fmla="*/ 446 w 1794"/>
                <a:gd name="T27" fmla="*/ 1492 h 1886"/>
                <a:gd name="T28" fmla="*/ 478 w 1794"/>
                <a:gd name="T29" fmla="*/ 1535 h 1886"/>
                <a:gd name="T30" fmla="*/ 511 w 1794"/>
                <a:gd name="T31" fmla="*/ 1571 h 1886"/>
                <a:gd name="T32" fmla="*/ 545 w 1794"/>
                <a:gd name="T33" fmla="*/ 1605 h 1886"/>
                <a:gd name="T34" fmla="*/ 580 w 1794"/>
                <a:gd name="T35" fmla="*/ 1637 h 1886"/>
                <a:gd name="T36" fmla="*/ 615 w 1794"/>
                <a:gd name="T37" fmla="*/ 1667 h 1886"/>
                <a:gd name="T38" fmla="*/ 648 w 1794"/>
                <a:gd name="T39" fmla="*/ 1695 h 1886"/>
                <a:gd name="T40" fmla="*/ 681 w 1794"/>
                <a:gd name="T41" fmla="*/ 1716 h 1886"/>
                <a:gd name="T42" fmla="*/ 712 w 1794"/>
                <a:gd name="T43" fmla="*/ 1734 h 1886"/>
                <a:gd name="T44" fmla="*/ 742 w 1794"/>
                <a:gd name="T45" fmla="*/ 1749 h 1886"/>
                <a:gd name="T46" fmla="*/ 773 w 1794"/>
                <a:gd name="T47" fmla="*/ 1764 h 1886"/>
                <a:gd name="T48" fmla="*/ 805 w 1794"/>
                <a:gd name="T49" fmla="*/ 1777 h 1886"/>
                <a:gd name="T50" fmla="*/ 838 w 1794"/>
                <a:gd name="T51" fmla="*/ 1789 h 1886"/>
                <a:gd name="T52" fmla="*/ 873 w 1794"/>
                <a:gd name="T53" fmla="*/ 1800 h 1886"/>
                <a:gd name="T54" fmla="*/ 907 w 1794"/>
                <a:gd name="T55" fmla="*/ 1810 h 1886"/>
                <a:gd name="T56" fmla="*/ 942 w 1794"/>
                <a:gd name="T57" fmla="*/ 1819 h 1886"/>
                <a:gd name="T58" fmla="*/ 976 w 1794"/>
                <a:gd name="T59" fmla="*/ 1828 h 1886"/>
                <a:gd name="T60" fmla="*/ 1008 w 1794"/>
                <a:gd name="T61" fmla="*/ 1835 h 1886"/>
                <a:gd name="T62" fmla="*/ 1040 w 1794"/>
                <a:gd name="T63" fmla="*/ 1840 h 1886"/>
                <a:gd name="T64" fmla="*/ 1070 w 1794"/>
                <a:gd name="T65" fmla="*/ 1845 h 1886"/>
                <a:gd name="T66" fmla="*/ 1101 w 1794"/>
                <a:gd name="T67" fmla="*/ 1849 h 1886"/>
                <a:gd name="T68" fmla="*/ 1133 w 1794"/>
                <a:gd name="T69" fmla="*/ 1853 h 1886"/>
                <a:gd name="T70" fmla="*/ 1166 w 1794"/>
                <a:gd name="T71" fmla="*/ 1857 h 1886"/>
                <a:gd name="T72" fmla="*/ 1200 w 1794"/>
                <a:gd name="T73" fmla="*/ 1860 h 1886"/>
                <a:gd name="T74" fmla="*/ 1235 w 1794"/>
                <a:gd name="T75" fmla="*/ 1864 h 1886"/>
                <a:gd name="T76" fmla="*/ 1270 w 1794"/>
                <a:gd name="T77" fmla="*/ 1867 h 1886"/>
                <a:gd name="T78" fmla="*/ 1303 w 1794"/>
                <a:gd name="T79" fmla="*/ 1869 h 1886"/>
                <a:gd name="T80" fmla="*/ 1336 w 1794"/>
                <a:gd name="T81" fmla="*/ 1872 h 1886"/>
                <a:gd name="T82" fmla="*/ 1367 w 1794"/>
                <a:gd name="T83" fmla="*/ 1873 h 1886"/>
                <a:gd name="T84" fmla="*/ 1397 w 1794"/>
                <a:gd name="T85" fmla="*/ 1875 h 1886"/>
                <a:gd name="T86" fmla="*/ 1428 w 1794"/>
                <a:gd name="T87" fmla="*/ 1877 h 1886"/>
                <a:gd name="T88" fmla="*/ 1460 w 1794"/>
                <a:gd name="T89" fmla="*/ 1878 h 1886"/>
                <a:gd name="T90" fmla="*/ 1493 w 1794"/>
                <a:gd name="T91" fmla="*/ 1879 h 1886"/>
                <a:gd name="T92" fmla="*/ 1528 w 1794"/>
                <a:gd name="T93" fmla="*/ 1880 h 1886"/>
                <a:gd name="T94" fmla="*/ 1562 w 1794"/>
                <a:gd name="T95" fmla="*/ 1881 h 1886"/>
                <a:gd name="T96" fmla="*/ 1597 w 1794"/>
                <a:gd name="T97" fmla="*/ 1882 h 1886"/>
                <a:gd name="T98" fmla="*/ 1631 w 1794"/>
                <a:gd name="T99" fmla="*/ 1883 h 1886"/>
                <a:gd name="T100" fmla="*/ 1664 w 1794"/>
                <a:gd name="T101" fmla="*/ 1884 h 1886"/>
                <a:gd name="T102" fmla="*/ 1695 w 1794"/>
                <a:gd name="T103" fmla="*/ 1884 h 1886"/>
                <a:gd name="T104" fmla="*/ 1726 w 1794"/>
                <a:gd name="T105" fmla="*/ 1884 h 1886"/>
                <a:gd name="T106" fmla="*/ 1757 w 1794"/>
                <a:gd name="T107" fmla="*/ 1885 h 1886"/>
                <a:gd name="T108" fmla="*/ 1788 w 1794"/>
                <a:gd name="T109" fmla="*/ 1885 h 18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4"/>
                <a:gd name="T166" fmla="*/ 0 h 1886"/>
                <a:gd name="T167" fmla="*/ 1794 w 1794"/>
                <a:gd name="T168" fmla="*/ 1886 h 18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4" h="1886">
                  <a:moveTo>
                    <a:pt x="0" y="0"/>
                  </a:moveTo>
                  <a:lnTo>
                    <a:pt x="6" y="34"/>
                  </a:lnTo>
                  <a:lnTo>
                    <a:pt x="12" y="68"/>
                  </a:lnTo>
                  <a:lnTo>
                    <a:pt x="19" y="102"/>
                  </a:lnTo>
                  <a:lnTo>
                    <a:pt x="24" y="137"/>
                  </a:lnTo>
                  <a:lnTo>
                    <a:pt x="31" y="171"/>
                  </a:lnTo>
                  <a:lnTo>
                    <a:pt x="37" y="205"/>
                  </a:lnTo>
                  <a:lnTo>
                    <a:pt x="43" y="239"/>
                  </a:lnTo>
                  <a:lnTo>
                    <a:pt x="49" y="273"/>
                  </a:lnTo>
                  <a:lnTo>
                    <a:pt x="55" y="306"/>
                  </a:lnTo>
                  <a:lnTo>
                    <a:pt x="61" y="340"/>
                  </a:lnTo>
                  <a:lnTo>
                    <a:pt x="67" y="373"/>
                  </a:lnTo>
                  <a:lnTo>
                    <a:pt x="73" y="406"/>
                  </a:lnTo>
                  <a:lnTo>
                    <a:pt x="80" y="438"/>
                  </a:lnTo>
                  <a:lnTo>
                    <a:pt x="86" y="471"/>
                  </a:lnTo>
                  <a:lnTo>
                    <a:pt x="92" y="503"/>
                  </a:lnTo>
                  <a:lnTo>
                    <a:pt x="98" y="534"/>
                  </a:lnTo>
                  <a:lnTo>
                    <a:pt x="105" y="566"/>
                  </a:lnTo>
                  <a:lnTo>
                    <a:pt x="111" y="596"/>
                  </a:lnTo>
                  <a:lnTo>
                    <a:pt x="118" y="627"/>
                  </a:lnTo>
                  <a:lnTo>
                    <a:pt x="124" y="657"/>
                  </a:lnTo>
                  <a:lnTo>
                    <a:pt x="131" y="686"/>
                  </a:lnTo>
                  <a:lnTo>
                    <a:pt x="137" y="715"/>
                  </a:lnTo>
                  <a:lnTo>
                    <a:pt x="144" y="744"/>
                  </a:lnTo>
                  <a:lnTo>
                    <a:pt x="150" y="772"/>
                  </a:lnTo>
                  <a:lnTo>
                    <a:pt x="156" y="799"/>
                  </a:lnTo>
                  <a:lnTo>
                    <a:pt x="163" y="825"/>
                  </a:lnTo>
                  <a:lnTo>
                    <a:pt x="170" y="850"/>
                  </a:lnTo>
                  <a:lnTo>
                    <a:pt x="177" y="874"/>
                  </a:lnTo>
                  <a:lnTo>
                    <a:pt x="184" y="898"/>
                  </a:lnTo>
                  <a:lnTo>
                    <a:pt x="191" y="922"/>
                  </a:lnTo>
                  <a:lnTo>
                    <a:pt x="197" y="945"/>
                  </a:lnTo>
                  <a:lnTo>
                    <a:pt x="204" y="967"/>
                  </a:lnTo>
                  <a:lnTo>
                    <a:pt x="211" y="989"/>
                  </a:lnTo>
                  <a:lnTo>
                    <a:pt x="218" y="1011"/>
                  </a:lnTo>
                  <a:lnTo>
                    <a:pt x="225" y="1032"/>
                  </a:lnTo>
                  <a:lnTo>
                    <a:pt x="232" y="1052"/>
                  </a:lnTo>
                  <a:lnTo>
                    <a:pt x="239" y="1072"/>
                  </a:lnTo>
                  <a:lnTo>
                    <a:pt x="246" y="1091"/>
                  </a:lnTo>
                  <a:lnTo>
                    <a:pt x="253" y="1110"/>
                  </a:lnTo>
                  <a:lnTo>
                    <a:pt x="260" y="1129"/>
                  </a:lnTo>
                  <a:lnTo>
                    <a:pt x="267" y="1147"/>
                  </a:lnTo>
                  <a:lnTo>
                    <a:pt x="273" y="1165"/>
                  </a:lnTo>
                  <a:lnTo>
                    <a:pt x="281" y="1182"/>
                  </a:lnTo>
                  <a:lnTo>
                    <a:pt x="287" y="1199"/>
                  </a:lnTo>
                  <a:lnTo>
                    <a:pt x="294" y="1215"/>
                  </a:lnTo>
                  <a:lnTo>
                    <a:pt x="301" y="1231"/>
                  </a:lnTo>
                  <a:lnTo>
                    <a:pt x="308" y="1247"/>
                  </a:lnTo>
                  <a:lnTo>
                    <a:pt x="314" y="1262"/>
                  </a:lnTo>
                  <a:lnTo>
                    <a:pt x="321" y="1277"/>
                  </a:lnTo>
                  <a:lnTo>
                    <a:pt x="328" y="1292"/>
                  </a:lnTo>
                  <a:lnTo>
                    <a:pt x="334" y="1305"/>
                  </a:lnTo>
                  <a:lnTo>
                    <a:pt x="341" y="1317"/>
                  </a:lnTo>
                  <a:lnTo>
                    <a:pt x="347" y="1329"/>
                  </a:lnTo>
                  <a:lnTo>
                    <a:pt x="353" y="1341"/>
                  </a:lnTo>
                  <a:lnTo>
                    <a:pt x="360" y="1353"/>
                  </a:lnTo>
                  <a:lnTo>
                    <a:pt x="366" y="1364"/>
                  </a:lnTo>
                  <a:lnTo>
                    <a:pt x="372" y="1375"/>
                  </a:lnTo>
                  <a:lnTo>
                    <a:pt x="378" y="1386"/>
                  </a:lnTo>
                  <a:lnTo>
                    <a:pt x="384" y="1397"/>
                  </a:lnTo>
                  <a:lnTo>
                    <a:pt x="391" y="1407"/>
                  </a:lnTo>
                  <a:lnTo>
                    <a:pt x="397" y="1417"/>
                  </a:lnTo>
                  <a:lnTo>
                    <a:pt x="403" y="1427"/>
                  </a:lnTo>
                  <a:lnTo>
                    <a:pt x="409" y="1437"/>
                  </a:lnTo>
                  <a:lnTo>
                    <a:pt x="415" y="1446"/>
                  </a:lnTo>
                  <a:lnTo>
                    <a:pt x="421" y="1456"/>
                  </a:lnTo>
                  <a:lnTo>
                    <a:pt x="427" y="1465"/>
                  </a:lnTo>
                  <a:lnTo>
                    <a:pt x="433" y="1474"/>
                  </a:lnTo>
                  <a:lnTo>
                    <a:pt x="440" y="1483"/>
                  </a:lnTo>
                  <a:lnTo>
                    <a:pt x="446" y="1492"/>
                  </a:lnTo>
                  <a:lnTo>
                    <a:pt x="452" y="1501"/>
                  </a:lnTo>
                  <a:lnTo>
                    <a:pt x="459" y="1509"/>
                  </a:lnTo>
                  <a:lnTo>
                    <a:pt x="465" y="1518"/>
                  </a:lnTo>
                  <a:lnTo>
                    <a:pt x="471" y="1527"/>
                  </a:lnTo>
                  <a:lnTo>
                    <a:pt x="478" y="1535"/>
                  </a:lnTo>
                  <a:lnTo>
                    <a:pt x="484" y="1543"/>
                  </a:lnTo>
                  <a:lnTo>
                    <a:pt x="490" y="1550"/>
                  </a:lnTo>
                  <a:lnTo>
                    <a:pt x="497" y="1557"/>
                  </a:lnTo>
                  <a:lnTo>
                    <a:pt x="504" y="1564"/>
                  </a:lnTo>
                  <a:lnTo>
                    <a:pt x="511" y="1571"/>
                  </a:lnTo>
                  <a:lnTo>
                    <a:pt x="518" y="1578"/>
                  </a:lnTo>
                  <a:lnTo>
                    <a:pt x="525" y="1585"/>
                  </a:lnTo>
                  <a:lnTo>
                    <a:pt x="531" y="1591"/>
                  </a:lnTo>
                  <a:lnTo>
                    <a:pt x="538" y="1598"/>
                  </a:lnTo>
                  <a:lnTo>
                    <a:pt x="545" y="1605"/>
                  </a:lnTo>
                  <a:lnTo>
                    <a:pt x="552" y="1611"/>
                  </a:lnTo>
                  <a:lnTo>
                    <a:pt x="559" y="1618"/>
                  </a:lnTo>
                  <a:lnTo>
                    <a:pt x="566" y="1624"/>
                  </a:lnTo>
                  <a:lnTo>
                    <a:pt x="573" y="1631"/>
                  </a:lnTo>
                  <a:lnTo>
                    <a:pt x="580" y="1637"/>
                  </a:lnTo>
                  <a:lnTo>
                    <a:pt x="587" y="1643"/>
                  </a:lnTo>
                  <a:lnTo>
                    <a:pt x="594" y="1650"/>
                  </a:lnTo>
                  <a:lnTo>
                    <a:pt x="601" y="1655"/>
                  </a:lnTo>
                  <a:lnTo>
                    <a:pt x="608" y="1661"/>
                  </a:lnTo>
                  <a:lnTo>
                    <a:pt x="615" y="1667"/>
                  </a:lnTo>
                  <a:lnTo>
                    <a:pt x="621" y="1673"/>
                  </a:lnTo>
                  <a:lnTo>
                    <a:pt x="628" y="1678"/>
                  </a:lnTo>
                  <a:lnTo>
                    <a:pt x="635" y="1684"/>
                  </a:lnTo>
                  <a:lnTo>
                    <a:pt x="642" y="1690"/>
                  </a:lnTo>
                  <a:lnTo>
                    <a:pt x="648" y="1695"/>
                  </a:lnTo>
                  <a:lnTo>
                    <a:pt x="655" y="1701"/>
                  </a:lnTo>
                  <a:lnTo>
                    <a:pt x="662" y="1704"/>
                  </a:lnTo>
                  <a:lnTo>
                    <a:pt x="668" y="1708"/>
                  </a:lnTo>
                  <a:lnTo>
                    <a:pt x="674" y="1712"/>
                  </a:lnTo>
                  <a:lnTo>
                    <a:pt x="681" y="1716"/>
                  </a:lnTo>
                  <a:lnTo>
                    <a:pt x="687" y="1720"/>
                  </a:lnTo>
                  <a:lnTo>
                    <a:pt x="693" y="1723"/>
                  </a:lnTo>
                  <a:lnTo>
                    <a:pt x="700" y="1727"/>
                  </a:lnTo>
                  <a:lnTo>
                    <a:pt x="706" y="1730"/>
                  </a:lnTo>
                  <a:lnTo>
                    <a:pt x="712" y="1734"/>
                  </a:lnTo>
                  <a:lnTo>
                    <a:pt x="718" y="1737"/>
                  </a:lnTo>
                  <a:lnTo>
                    <a:pt x="724" y="1740"/>
                  </a:lnTo>
                  <a:lnTo>
                    <a:pt x="730" y="1743"/>
                  </a:lnTo>
                  <a:lnTo>
                    <a:pt x="736" y="1746"/>
                  </a:lnTo>
                  <a:lnTo>
                    <a:pt x="742" y="1749"/>
                  </a:lnTo>
                  <a:lnTo>
                    <a:pt x="749" y="1752"/>
                  </a:lnTo>
                  <a:lnTo>
                    <a:pt x="755" y="1755"/>
                  </a:lnTo>
                  <a:lnTo>
                    <a:pt x="761" y="1758"/>
                  </a:lnTo>
                  <a:lnTo>
                    <a:pt x="767" y="1761"/>
                  </a:lnTo>
                  <a:lnTo>
                    <a:pt x="773" y="1764"/>
                  </a:lnTo>
                  <a:lnTo>
                    <a:pt x="780" y="1766"/>
                  </a:lnTo>
                  <a:lnTo>
                    <a:pt x="786" y="1769"/>
                  </a:lnTo>
                  <a:lnTo>
                    <a:pt x="792" y="1772"/>
                  </a:lnTo>
                  <a:lnTo>
                    <a:pt x="799" y="1774"/>
                  </a:lnTo>
                  <a:lnTo>
                    <a:pt x="805" y="1777"/>
                  </a:lnTo>
                  <a:lnTo>
                    <a:pt x="811" y="1780"/>
                  </a:lnTo>
                  <a:lnTo>
                    <a:pt x="818" y="1782"/>
                  </a:lnTo>
                  <a:lnTo>
                    <a:pt x="825" y="1784"/>
                  </a:lnTo>
                  <a:lnTo>
                    <a:pt x="832" y="1787"/>
                  </a:lnTo>
                  <a:lnTo>
                    <a:pt x="838" y="1789"/>
                  </a:lnTo>
                  <a:lnTo>
                    <a:pt x="845" y="1791"/>
                  </a:lnTo>
                  <a:lnTo>
                    <a:pt x="852" y="1793"/>
                  </a:lnTo>
                  <a:lnTo>
                    <a:pt x="859" y="1795"/>
                  </a:lnTo>
                  <a:lnTo>
                    <a:pt x="866" y="1798"/>
                  </a:lnTo>
                  <a:lnTo>
                    <a:pt x="873" y="1800"/>
                  </a:lnTo>
                  <a:lnTo>
                    <a:pt x="880" y="1801"/>
                  </a:lnTo>
                  <a:lnTo>
                    <a:pt x="887" y="1804"/>
                  </a:lnTo>
                  <a:lnTo>
                    <a:pt x="894" y="1806"/>
                  </a:lnTo>
                  <a:lnTo>
                    <a:pt x="900" y="1808"/>
                  </a:lnTo>
                  <a:lnTo>
                    <a:pt x="907" y="1810"/>
                  </a:lnTo>
                  <a:lnTo>
                    <a:pt x="915" y="1812"/>
                  </a:lnTo>
                  <a:lnTo>
                    <a:pt x="922" y="1814"/>
                  </a:lnTo>
                  <a:lnTo>
                    <a:pt x="928" y="1816"/>
                  </a:lnTo>
                  <a:lnTo>
                    <a:pt x="935" y="1818"/>
                  </a:lnTo>
                  <a:lnTo>
                    <a:pt x="942" y="1819"/>
                  </a:lnTo>
                  <a:lnTo>
                    <a:pt x="949" y="1821"/>
                  </a:lnTo>
                  <a:lnTo>
                    <a:pt x="956" y="1823"/>
                  </a:lnTo>
                  <a:lnTo>
                    <a:pt x="962" y="1825"/>
                  </a:lnTo>
                  <a:lnTo>
                    <a:pt x="969" y="1827"/>
                  </a:lnTo>
                  <a:lnTo>
                    <a:pt x="976" y="1828"/>
                  </a:lnTo>
                  <a:lnTo>
                    <a:pt x="983" y="1830"/>
                  </a:lnTo>
                  <a:lnTo>
                    <a:pt x="989" y="1831"/>
                  </a:lnTo>
                  <a:lnTo>
                    <a:pt x="995" y="1832"/>
                  </a:lnTo>
                  <a:lnTo>
                    <a:pt x="1002" y="1834"/>
                  </a:lnTo>
                  <a:lnTo>
                    <a:pt x="1008" y="1835"/>
                  </a:lnTo>
                  <a:lnTo>
                    <a:pt x="1014" y="1836"/>
                  </a:lnTo>
                  <a:lnTo>
                    <a:pt x="1021" y="1837"/>
                  </a:lnTo>
                  <a:lnTo>
                    <a:pt x="1027" y="1838"/>
                  </a:lnTo>
                  <a:lnTo>
                    <a:pt x="1033" y="1839"/>
                  </a:lnTo>
                  <a:lnTo>
                    <a:pt x="1040" y="1840"/>
                  </a:lnTo>
                  <a:lnTo>
                    <a:pt x="1045" y="1841"/>
                  </a:lnTo>
                  <a:lnTo>
                    <a:pt x="1052" y="1842"/>
                  </a:lnTo>
                  <a:lnTo>
                    <a:pt x="1057" y="1843"/>
                  </a:lnTo>
                  <a:lnTo>
                    <a:pt x="1064" y="1844"/>
                  </a:lnTo>
                  <a:lnTo>
                    <a:pt x="1070" y="1845"/>
                  </a:lnTo>
                  <a:lnTo>
                    <a:pt x="1076" y="1846"/>
                  </a:lnTo>
                  <a:lnTo>
                    <a:pt x="1082" y="1847"/>
                  </a:lnTo>
                  <a:lnTo>
                    <a:pt x="1089" y="1848"/>
                  </a:lnTo>
                  <a:lnTo>
                    <a:pt x="1095" y="1849"/>
                  </a:lnTo>
                  <a:lnTo>
                    <a:pt x="1101" y="1849"/>
                  </a:lnTo>
                  <a:lnTo>
                    <a:pt x="1107" y="1850"/>
                  </a:lnTo>
                  <a:lnTo>
                    <a:pt x="1113" y="1851"/>
                  </a:lnTo>
                  <a:lnTo>
                    <a:pt x="1120" y="1852"/>
                  </a:lnTo>
                  <a:lnTo>
                    <a:pt x="1126" y="1853"/>
                  </a:lnTo>
                  <a:lnTo>
                    <a:pt x="1133" y="1853"/>
                  </a:lnTo>
                  <a:lnTo>
                    <a:pt x="1139" y="1854"/>
                  </a:lnTo>
                  <a:lnTo>
                    <a:pt x="1146" y="1855"/>
                  </a:lnTo>
                  <a:lnTo>
                    <a:pt x="1152" y="1856"/>
                  </a:lnTo>
                  <a:lnTo>
                    <a:pt x="1159" y="1856"/>
                  </a:lnTo>
                  <a:lnTo>
                    <a:pt x="1166" y="1857"/>
                  </a:lnTo>
                  <a:lnTo>
                    <a:pt x="1173" y="1858"/>
                  </a:lnTo>
                  <a:lnTo>
                    <a:pt x="1179" y="1858"/>
                  </a:lnTo>
                  <a:lnTo>
                    <a:pt x="1186" y="1859"/>
                  </a:lnTo>
                  <a:lnTo>
                    <a:pt x="1193" y="1860"/>
                  </a:lnTo>
                  <a:lnTo>
                    <a:pt x="1200" y="1860"/>
                  </a:lnTo>
                  <a:lnTo>
                    <a:pt x="1207" y="1861"/>
                  </a:lnTo>
                  <a:lnTo>
                    <a:pt x="1214" y="1862"/>
                  </a:lnTo>
                  <a:lnTo>
                    <a:pt x="1221" y="1862"/>
                  </a:lnTo>
                  <a:lnTo>
                    <a:pt x="1228" y="1863"/>
                  </a:lnTo>
                  <a:lnTo>
                    <a:pt x="1235" y="1864"/>
                  </a:lnTo>
                  <a:lnTo>
                    <a:pt x="1242" y="1864"/>
                  </a:lnTo>
                  <a:lnTo>
                    <a:pt x="1249" y="1865"/>
                  </a:lnTo>
                  <a:lnTo>
                    <a:pt x="1256" y="1865"/>
                  </a:lnTo>
                  <a:lnTo>
                    <a:pt x="1263" y="1866"/>
                  </a:lnTo>
                  <a:lnTo>
                    <a:pt x="1270" y="1867"/>
                  </a:lnTo>
                  <a:lnTo>
                    <a:pt x="1276" y="1867"/>
                  </a:lnTo>
                  <a:lnTo>
                    <a:pt x="1283" y="1868"/>
                  </a:lnTo>
                  <a:lnTo>
                    <a:pt x="1290" y="1868"/>
                  </a:lnTo>
                  <a:lnTo>
                    <a:pt x="1297" y="1869"/>
                  </a:lnTo>
                  <a:lnTo>
                    <a:pt x="1303" y="1869"/>
                  </a:lnTo>
                  <a:lnTo>
                    <a:pt x="1310" y="1870"/>
                  </a:lnTo>
                  <a:lnTo>
                    <a:pt x="1316" y="1871"/>
                  </a:lnTo>
                  <a:lnTo>
                    <a:pt x="1323" y="1871"/>
                  </a:lnTo>
                  <a:lnTo>
                    <a:pt x="1329" y="1871"/>
                  </a:lnTo>
                  <a:lnTo>
                    <a:pt x="1336" y="1872"/>
                  </a:lnTo>
                  <a:lnTo>
                    <a:pt x="1342" y="1872"/>
                  </a:lnTo>
                  <a:lnTo>
                    <a:pt x="1348" y="1872"/>
                  </a:lnTo>
                  <a:lnTo>
                    <a:pt x="1354" y="1873"/>
                  </a:lnTo>
                  <a:lnTo>
                    <a:pt x="1361" y="1873"/>
                  </a:lnTo>
                  <a:lnTo>
                    <a:pt x="1367" y="1873"/>
                  </a:lnTo>
                  <a:lnTo>
                    <a:pt x="1373" y="1874"/>
                  </a:lnTo>
                  <a:lnTo>
                    <a:pt x="1379" y="1874"/>
                  </a:lnTo>
                  <a:lnTo>
                    <a:pt x="1385" y="1874"/>
                  </a:lnTo>
                  <a:lnTo>
                    <a:pt x="1391" y="1875"/>
                  </a:lnTo>
                  <a:lnTo>
                    <a:pt x="1397" y="1875"/>
                  </a:lnTo>
                  <a:lnTo>
                    <a:pt x="1404" y="1875"/>
                  </a:lnTo>
                  <a:lnTo>
                    <a:pt x="1410" y="1876"/>
                  </a:lnTo>
                  <a:lnTo>
                    <a:pt x="1416" y="1876"/>
                  </a:lnTo>
                  <a:lnTo>
                    <a:pt x="1422" y="1876"/>
                  </a:lnTo>
                  <a:lnTo>
                    <a:pt x="1428" y="1877"/>
                  </a:lnTo>
                  <a:lnTo>
                    <a:pt x="1435" y="1877"/>
                  </a:lnTo>
                  <a:lnTo>
                    <a:pt x="1441" y="1877"/>
                  </a:lnTo>
                  <a:lnTo>
                    <a:pt x="1447" y="1877"/>
                  </a:lnTo>
                  <a:lnTo>
                    <a:pt x="1454" y="1877"/>
                  </a:lnTo>
                  <a:lnTo>
                    <a:pt x="1460" y="1878"/>
                  </a:lnTo>
                  <a:lnTo>
                    <a:pt x="1466" y="1878"/>
                  </a:lnTo>
                  <a:lnTo>
                    <a:pt x="1473" y="1878"/>
                  </a:lnTo>
                  <a:lnTo>
                    <a:pt x="1480" y="1878"/>
                  </a:lnTo>
                  <a:lnTo>
                    <a:pt x="1486" y="1878"/>
                  </a:lnTo>
                  <a:lnTo>
                    <a:pt x="1493" y="1879"/>
                  </a:lnTo>
                  <a:lnTo>
                    <a:pt x="1500" y="1879"/>
                  </a:lnTo>
                  <a:lnTo>
                    <a:pt x="1507" y="1879"/>
                  </a:lnTo>
                  <a:lnTo>
                    <a:pt x="1514" y="1880"/>
                  </a:lnTo>
                  <a:lnTo>
                    <a:pt x="1520" y="1880"/>
                  </a:lnTo>
                  <a:lnTo>
                    <a:pt x="1528" y="1880"/>
                  </a:lnTo>
                  <a:lnTo>
                    <a:pt x="1534" y="1880"/>
                  </a:lnTo>
                  <a:lnTo>
                    <a:pt x="1541" y="1880"/>
                  </a:lnTo>
                  <a:lnTo>
                    <a:pt x="1548" y="1880"/>
                  </a:lnTo>
                  <a:lnTo>
                    <a:pt x="1555" y="1881"/>
                  </a:lnTo>
                  <a:lnTo>
                    <a:pt x="1562" y="1881"/>
                  </a:lnTo>
                  <a:lnTo>
                    <a:pt x="1569" y="1881"/>
                  </a:lnTo>
                  <a:lnTo>
                    <a:pt x="1576" y="1881"/>
                  </a:lnTo>
                  <a:lnTo>
                    <a:pt x="1583" y="1882"/>
                  </a:lnTo>
                  <a:lnTo>
                    <a:pt x="1590" y="1882"/>
                  </a:lnTo>
                  <a:lnTo>
                    <a:pt x="1597" y="1882"/>
                  </a:lnTo>
                  <a:lnTo>
                    <a:pt x="1604" y="1882"/>
                  </a:lnTo>
                  <a:lnTo>
                    <a:pt x="1610" y="1882"/>
                  </a:lnTo>
                  <a:lnTo>
                    <a:pt x="1618" y="1882"/>
                  </a:lnTo>
                  <a:lnTo>
                    <a:pt x="1624" y="1883"/>
                  </a:lnTo>
                  <a:lnTo>
                    <a:pt x="1631" y="1883"/>
                  </a:lnTo>
                  <a:lnTo>
                    <a:pt x="1638" y="1883"/>
                  </a:lnTo>
                  <a:lnTo>
                    <a:pt x="1644" y="1883"/>
                  </a:lnTo>
                  <a:lnTo>
                    <a:pt x="1651" y="1883"/>
                  </a:lnTo>
                  <a:lnTo>
                    <a:pt x="1657" y="1883"/>
                  </a:lnTo>
                  <a:lnTo>
                    <a:pt x="1664" y="1884"/>
                  </a:lnTo>
                  <a:lnTo>
                    <a:pt x="1670" y="1884"/>
                  </a:lnTo>
                  <a:lnTo>
                    <a:pt x="1677" y="1884"/>
                  </a:lnTo>
                  <a:lnTo>
                    <a:pt x="1683" y="1884"/>
                  </a:lnTo>
                  <a:lnTo>
                    <a:pt x="1689" y="1884"/>
                  </a:lnTo>
                  <a:lnTo>
                    <a:pt x="1695" y="1884"/>
                  </a:lnTo>
                  <a:lnTo>
                    <a:pt x="1702" y="1884"/>
                  </a:lnTo>
                  <a:lnTo>
                    <a:pt x="1708" y="1884"/>
                  </a:lnTo>
                  <a:lnTo>
                    <a:pt x="1714" y="1884"/>
                  </a:lnTo>
                  <a:lnTo>
                    <a:pt x="1720" y="1884"/>
                  </a:lnTo>
                  <a:lnTo>
                    <a:pt x="1726" y="1884"/>
                  </a:lnTo>
                  <a:lnTo>
                    <a:pt x="1733" y="1884"/>
                  </a:lnTo>
                  <a:lnTo>
                    <a:pt x="1739" y="1885"/>
                  </a:lnTo>
                  <a:lnTo>
                    <a:pt x="1745" y="1885"/>
                  </a:lnTo>
                  <a:lnTo>
                    <a:pt x="1751" y="1885"/>
                  </a:lnTo>
                  <a:lnTo>
                    <a:pt x="1757" y="1885"/>
                  </a:lnTo>
                  <a:lnTo>
                    <a:pt x="1763" y="1885"/>
                  </a:lnTo>
                  <a:lnTo>
                    <a:pt x="1769" y="1885"/>
                  </a:lnTo>
                  <a:lnTo>
                    <a:pt x="1776" y="1885"/>
                  </a:lnTo>
                  <a:lnTo>
                    <a:pt x="1782" y="1885"/>
                  </a:lnTo>
                  <a:lnTo>
                    <a:pt x="1788" y="1885"/>
                  </a:lnTo>
                  <a:lnTo>
                    <a:pt x="1794" y="1886"/>
                  </a:lnTo>
                </a:path>
              </a:pathLst>
            </a:custGeom>
            <a:noFill/>
            <a:ln w="25400">
              <a:solidFill>
                <a:srgbClr val="FF0000"/>
              </a:solidFill>
              <a:round/>
              <a:headEnd/>
              <a:tailEnd/>
            </a:ln>
          </p:spPr>
          <p:txBody>
            <a:bodyPr/>
            <a:lstStyle/>
            <a:p>
              <a:endParaRPr lang="en-US"/>
            </a:p>
          </p:txBody>
        </p:sp>
        <p:sp>
          <p:nvSpPr>
            <p:cNvPr id="50374" name="Oval 195"/>
            <p:cNvSpPr>
              <a:spLocks noChangeArrowheads="1"/>
            </p:cNvSpPr>
            <p:nvPr/>
          </p:nvSpPr>
          <p:spPr bwMode="auto">
            <a:xfrm>
              <a:off x="2279" y="914"/>
              <a:ext cx="67" cy="67"/>
            </a:xfrm>
            <a:prstGeom prst="ellipse">
              <a:avLst/>
            </a:prstGeom>
            <a:solidFill>
              <a:srgbClr val="FF0000"/>
            </a:solidFill>
            <a:ln w="9525">
              <a:noFill/>
              <a:round/>
              <a:headEnd/>
              <a:tailEnd/>
            </a:ln>
          </p:spPr>
          <p:txBody>
            <a:bodyPr/>
            <a:lstStyle/>
            <a:p>
              <a:endParaRPr lang="en-US"/>
            </a:p>
          </p:txBody>
        </p:sp>
        <p:sp>
          <p:nvSpPr>
            <p:cNvPr id="50375" name="Freeform 196"/>
            <p:cNvSpPr>
              <a:spLocks/>
            </p:cNvSpPr>
            <p:nvPr/>
          </p:nvSpPr>
          <p:spPr bwMode="auto">
            <a:xfrm>
              <a:off x="2277" y="912"/>
              <a:ext cx="68" cy="68"/>
            </a:xfrm>
            <a:custGeom>
              <a:avLst/>
              <a:gdLst>
                <a:gd name="T0" fmla="*/ 38 w 68"/>
                <a:gd name="T1" fmla="*/ 1 h 68"/>
                <a:gd name="T2" fmla="*/ 44 w 68"/>
                <a:gd name="T3" fmla="*/ 2 h 68"/>
                <a:gd name="T4" fmla="*/ 50 w 68"/>
                <a:gd name="T5" fmla="*/ 4 h 68"/>
                <a:gd name="T6" fmla="*/ 55 w 68"/>
                <a:gd name="T7" fmla="*/ 8 h 68"/>
                <a:gd name="T8" fmla="*/ 60 w 68"/>
                <a:gd name="T9" fmla="*/ 13 h 68"/>
                <a:gd name="T10" fmla="*/ 64 w 68"/>
                <a:gd name="T11" fmla="*/ 18 h 68"/>
                <a:gd name="T12" fmla="*/ 66 w 68"/>
                <a:gd name="T13" fmla="*/ 24 h 68"/>
                <a:gd name="T14" fmla="*/ 68 w 68"/>
                <a:gd name="T15" fmla="*/ 31 h 68"/>
                <a:gd name="T16" fmla="*/ 68 w 68"/>
                <a:gd name="T17" fmla="*/ 37 h 68"/>
                <a:gd name="T18" fmla="*/ 66 w 68"/>
                <a:gd name="T19" fmla="*/ 44 h 68"/>
                <a:gd name="T20" fmla="*/ 64 w 68"/>
                <a:gd name="T21" fmla="*/ 50 h 68"/>
                <a:gd name="T22" fmla="*/ 60 w 68"/>
                <a:gd name="T23" fmla="*/ 55 h 68"/>
                <a:gd name="T24" fmla="*/ 55 w 68"/>
                <a:gd name="T25" fmla="*/ 60 h 68"/>
                <a:gd name="T26" fmla="*/ 50 w 68"/>
                <a:gd name="T27" fmla="*/ 64 h 68"/>
                <a:gd name="T28" fmla="*/ 44 w 68"/>
                <a:gd name="T29" fmla="*/ 66 h 68"/>
                <a:gd name="T30" fmla="*/ 38 w 68"/>
                <a:gd name="T31" fmla="*/ 67 h 68"/>
                <a:gd name="T32" fmla="*/ 31 w 68"/>
                <a:gd name="T33" fmla="*/ 67 h 68"/>
                <a:gd name="T34" fmla="*/ 24 w 68"/>
                <a:gd name="T35" fmla="*/ 66 h 68"/>
                <a:gd name="T36" fmla="*/ 18 w 68"/>
                <a:gd name="T37" fmla="*/ 64 h 68"/>
                <a:gd name="T38" fmla="*/ 13 w 68"/>
                <a:gd name="T39" fmla="*/ 60 h 68"/>
                <a:gd name="T40" fmla="*/ 8 w 68"/>
                <a:gd name="T41" fmla="*/ 55 h 68"/>
                <a:gd name="T42" fmla="*/ 4 w 68"/>
                <a:gd name="T43" fmla="*/ 50 h 68"/>
                <a:gd name="T44" fmla="*/ 2 w 68"/>
                <a:gd name="T45" fmla="*/ 44 h 68"/>
                <a:gd name="T46" fmla="*/ 1 w 68"/>
                <a:gd name="T47" fmla="*/ 37 h 68"/>
                <a:gd name="T48" fmla="*/ 1 w 68"/>
                <a:gd name="T49" fmla="*/ 31 h 68"/>
                <a:gd name="T50" fmla="*/ 2 w 68"/>
                <a:gd name="T51" fmla="*/ 24 h 68"/>
                <a:gd name="T52" fmla="*/ 4 w 68"/>
                <a:gd name="T53" fmla="*/ 18 h 68"/>
                <a:gd name="T54" fmla="*/ 8 w 68"/>
                <a:gd name="T55" fmla="*/ 13 h 68"/>
                <a:gd name="T56" fmla="*/ 13 w 68"/>
                <a:gd name="T57" fmla="*/ 8 h 68"/>
                <a:gd name="T58" fmla="*/ 18 w 68"/>
                <a:gd name="T59" fmla="*/ 4 h 68"/>
                <a:gd name="T60" fmla="*/ 24 w 68"/>
                <a:gd name="T61" fmla="*/ 2 h 68"/>
                <a:gd name="T62" fmla="*/ 31 w 68"/>
                <a:gd name="T63" fmla="*/ 1 h 68"/>
                <a:gd name="T64" fmla="*/ 34 w 6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0"/>
                  </a:moveTo>
                  <a:lnTo>
                    <a:pt x="38" y="1"/>
                  </a:lnTo>
                  <a:lnTo>
                    <a:pt x="41" y="1"/>
                  </a:lnTo>
                  <a:lnTo>
                    <a:pt x="44" y="2"/>
                  </a:lnTo>
                  <a:lnTo>
                    <a:pt x="47" y="3"/>
                  </a:lnTo>
                  <a:lnTo>
                    <a:pt x="50" y="4"/>
                  </a:lnTo>
                  <a:lnTo>
                    <a:pt x="53" y="6"/>
                  </a:lnTo>
                  <a:lnTo>
                    <a:pt x="55" y="8"/>
                  </a:lnTo>
                  <a:lnTo>
                    <a:pt x="58" y="10"/>
                  </a:lnTo>
                  <a:lnTo>
                    <a:pt x="60" y="13"/>
                  </a:lnTo>
                  <a:lnTo>
                    <a:pt x="62" y="15"/>
                  </a:lnTo>
                  <a:lnTo>
                    <a:pt x="64" y="18"/>
                  </a:lnTo>
                  <a:lnTo>
                    <a:pt x="65" y="21"/>
                  </a:lnTo>
                  <a:lnTo>
                    <a:pt x="66" y="24"/>
                  </a:lnTo>
                  <a:lnTo>
                    <a:pt x="67" y="27"/>
                  </a:lnTo>
                  <a:lnTo>
                    <a:pt x="68" y="31"/>
                  </a:lnTo>
                  <a:lnTo>
                    <a:pt x="68" y="34"/>
                  </a:lnTo>
                  <a:lnTo>
                    <a:pt x="68" y="37"/>
                  </a:lnTo>
                  <a:lnTo>
                    <a:pt x="67" y="41"/>
                  </a:lnTo>
                  <a:lnTo>
                    <a:pt x="66" y="44"/>
                  </a:lnTo>
                  <a:lnTo>
                    <a:pt x="65" y="47"/>
                  </a:lnTo>
                  <a:lnTo>
                    <a:pt x="64" y="50"/>
                  </a:lnTo>
                  <a:lnTo>
                    <a:pt x="62" y="53"/>
                  </a:lnTo>
                  <a:lnTo>
                    <a:pt x="60" y="55"/>
                  </a:lnTo>
                  <a:lnTo>
                    <a:pt x="58" y="58"/>
                  </a:lnTo>
                  <a:lnTo>
                    <a:pt x="55" y="60"/>
                  </a:lnTo>
                  <a:lnTo>
                    <a:pt x="53" y="62"/>
                  </a:lnTo>
                  <a:lnTo>
                    <a:pt x="50" y="64"/>
                  </a:lnTo>
                  <a:lnTo>
                    <a:pt x="47" y="65"/>
                  </a:lnTo>
                  <a:lnTo>
                    <a:pt x="44" y="66"/>
                  </a:lnTo>
                  <a:lnTo>
                    <a:pt x="41" y="67"/>
                  </a:lnTo>
                  <a:lnTo>
                    <a:pt x="38" y="67"/>
                  </a:lnTo>
                  <a:lnTo>
                    <a:pt x="34" y="68"/>
                  </a:lnTo>
                  <a:lnTo>
                    <a:pt x="31" y="67"/>
                  </a:lnTo>
                  <a:lnTo>
                    <a:pt x="27" y="67"/>
                  </a:lnTo>
                  <a:lnTo>
                    <a:pt x="24" y="66"/>
                  </a:lnTo>
                  <a:lnTo>
                    <a:pt x="21" y="65"/>
                  </a:lnTo>
                  <a:lnTo>
                    <a:pt x="18" y="64"/>
                  </a:lnTo>
                  <a:lnTo>
                    <a:pt x="16" y="62"/>
                  </a:lnTo>
                  <a:lnTo>
                    <a:pt x="13" y="60"/>
                  </a:lnTo>
                  <a:lnTo>
                    <a:pt x="10" y="58"/>
                  </a:lnTo>
                  <a:lnTo>
                    <a:pt x="8" y="55"/>
                  </a:lnTo>
                  <a:lnTo>
                    <a:pt x="6" y="53"/>
                  </a:lnTo>
                  <a:lnTo>
                    <a:pt x="4" y="50"/>
                  </a:lnTo>
                  <a:lnTo>
                    <a:pt x="3" y="47"/>
                  </a:lnTo>
                  <a:lnTo>
                    <a:pt x="2" y="44"/>
                  </a:lnTo>
                  <a:lnTo>
                    <a:pt x="1" y="41"/>
                  </a:lnTo>
                  <a:lnTo>
                    <a:pt x="1" y="37"/>
                  </a:lnTo>
                  <a:lnTo>
                    <a:pt x="0" y="34"/>
                  </a:lnTo>
                  <a:lnTo>
                    <a:pt x="1" y="31"/>
                  </a:lnTo>
                  <a:lnTo>
                    <a:pt x="1" y="27"/>
                  </a:lnTo>
                  <a:lnTo>
                    <a:pt x="2" y="24"/>
                  </a:lnTo>
                  <a:lnTo>
                    <a:pt x="3" y="21"/>
                  </a:lnTo>
                  <a:lnTo>
                    <a:pt x="4" y="18"/>
                  </a:lnTo>
                  <a:lnTo>
                    <a:pt x="6" y="15"/>
                  </a:lnTo>
                  <a:lnTo>
                    <a:pt x="8" y="13"/>
                  </a:lnTo>
                  <a:lnTo>
                    <a:pt x="10" y="10"/>
                  </a:lnTo>
                  <a:lnTo>
                    <a:pt x="13" y="8"/>
                  </a:lnTo>
                  <a:lnTo>
                    <a:pt x="16" y="6"/>
                  </a:lnTo>
                  <a:lnTo>
                    <a:pt x="18" y="4"/>
                  </a:lnTo>
                  <a:lnTo>
                    <a:pt x="21" y="3"/>
                  </a:lnTo>
                  <a:lnTo>
                    <a:pt x="24" y="2"/>
                  </a:lnTo>
                  <a:lnTo>
                    <a:pt x="27" y="1"/>
                  </a:lnTo>
                  <a:lnTo>
                    <a:pt x="31" y="1"/>
                  </a:lnTo>
                  <a:lnTo>
                    <a:pt x="34" y="0"/>
                  </a:lnTo>
                  <a:close/>
                </a:path>
              </a:pathLst>
            </a:custGeom>
            <a:noFill/>
            <a:ln w="4763">
              <a:solidFill>
                <a:srgbClr val="FF0000"/>
              </a:solidFill>
              <a:round/>
              <a:headEnd/>
              <a:tailEnd/>
            </a:ln>
          </p:spPr>
          <p:txBody>
            <a:bodyPr/>
            <a:lstStyle/>
            <a:p>
              <a:endParaRPr lang="en-US"/>
            </a:p>
          </p:txBody>
        </p:sp>
        <p:sp>
          <p:nvSpPr>
            <p:cNvPr id="50376" name="Oval 197"/>
            <p:cNvSpPr>
              <a:spLocks noChangeArrowheads="1"/>
            </p:cNvSpPr>
            <p:nvPr/>
          </p:nvSpPr>
          <p:spPr bwMode="auto">
            <a:xfrm>
              <a:off x="2435" y="1713"/>
              <a:ext cx="67" cy="67"/>
            </a:xfrm>
            <a:prstGeom prst="ellipse">
              <a:avLst/>
            </a:prstGeom>
            <a:solidFill>
              <a:srgbClr val="FF0000"/>
            </a:solidFill>
            <a:ln w="9525">
              <a:noFill/>
              <a:round/>
              <a:headEnd/>
              <a:tailEnd/>
            </a:ln>
          </p:spPr>
          <p:txBody>
            <a:bodyPr/>
            <a:lstStyle/>
            <a:p>
              <a:endParaRPr lang="en-US"/>
            </a:p>
          </p:txBody>
        </p:sp>
        <p:sp>
          <p:nvSpPr>
            <p:cNvPr id="50377" name="Freeform 198"/>
            <p:cNvSpPr>
              <a:spLocks/>
            </p:cNvSpPr>
            <p:nvPr/>
          </p:nvSpPr>
          <p:spPr bwMode="auto">
            <a:xfrm>
              <a:off x="2434" y="1711"/>
              <a:ext cx="67" cy="68"/>
            </a:xfrm>
            <a:custGeom>
              <a:avLst/>
              <a:gdLst>
                <a:gd name="T0" fmla="*/ 37 w 67"/>
                <a:gd name="T1" fmla="*/ 1 h 68"/>
                <a:gd name="T2" fmla="*/ 43 w 67"/>
                <a:gd name="T3" fmla="*/ 2 h 68"/>
                <a:gd name="T4" fmla="*/ 49 w 67"/>
                <a:gd name="T5" fmla="*/ 4 h 68"/>
                <a:gd name="T6" fmla="*/ 54 w 67"/>
                <a:gd name="T7" fmla="*/ 8 h 68"/>
                <a:gd name="T8" fmla="*/ 59 w 67"/>
                <a:gd name="T9" fmla="*/ 13 h 68"/>
                <a:gd name="T10" fmla="*/ 63 w 67"/>
                <a:gd name="T11" fmla="*/ 18 h 68"/>
                <a:gd name="T12" fmla="*/ 65 w 67"/>
                <a:gd name="T13" fmla="*/ 24 h 68"/>
                <a:gd name="T14" fmla="*/ 67 w 67"/>
                <a:gd name="T15" fmla="*/ 31 h 68"/>
                <a:gd name="T16" fmla="*/ 67 w 67"/>
                <a:gd name="T17" fmla="*/ 37 h 68"/>
                <a:gd name="T18" fmla="*/ 65 w 67"/>
                <a:gd name="T19" fmla="*/ 44 h 68"/>
                <a:gd name="T20" fmla="*/ 63 w 67"/>
                <a:gd name="T21" fmla="*/ 50 h 68"/>
                <a:gd name="T22" fmla="*/ 59 w 67"/>
                <a:gd name="T23" fmla="*/ 55 h 68"/>
                <a:gd name="T24" fmla="*/ 54 w 67"/>
                <a:gd name="T25" fmla="*/ 60 h 68"/>
                <a:gd name="T26" fmla="*/ 49 w 67"/>
                <a:gd name="T27" fmla="*/ 64 h 68"/>
                <a:gd name="T28" fmla="*/ 43 w 67"/>
                <a:gd name="T29" fmla="*/ 66 h 68"/>
                <a:gd name="T30" fmla="*/ 37 w 67"/>
                <a:gd name="T31" fmla="*/ 67 h 68"/>
                <a:gd name="T32" fmla="*/ 30 w 67"/>
                <a:gd name="T33" fmla="*/ 67 h 68"/>
                <a:gd name="T34" fmla="*/ 23 w 67"/>
                <a:gd name="T35" fmla="*/ 66 h 68"/>
                <a:gd name="T36" fmla="*/ 17 w 67"/>
                <a:gd name="T37" fmla="*/ 64 h 68"/>
                <a:gd name="T38" fmla="*/ 12 w 67"/>
                <a:gd name="T39" fmla="*/ 60 h 68"/>
                <a:gd name="T40" fmla="*/ 7 w 67"/>
                <a:gd name="T41" fmla="*/ 55 h 68"/>
                <a:gd name="T42" fmla="*/ 3 w 67"/>
                <a:gd name="T43" fmla="*/ 50 h 68"/>
                <a:gd name="T44" fmla="*/ 1 w 67"/>
                <a:gd name="T45" fmla="*/ 44 h 68"/>
                <a:gd name="T46" fmla="*/ 0 w 67"/>
                <a:gd name="T47" fmla="*/ 37 h 68"/>
                <a:gd name="T48" fmla="*/ 0 w 67"/>
                <a:gd name="T49" fmla="*/ 31 h 68"/>
                <a:gd name="T50" fmla="*/ 1 w 67"/>
                <a:gd name="T51" fmla="*/ 24 h 68"/>
                <a:gd name="T52" fmla="*/ 3 w 67"/>
                <a:gd name="T53" fmla="*/ 18 h 68"/>
                <a:gd name="T54" fmla="*/ 7 w 67"/>
                <a:gd name="T55" fmla="*/ 13 h 68"/>
                <a:gd name="T56" fmla="*/ 12 w 67"/>
                <a:gd name="T57" fmla="*/ 8 h 68"/>
                <a:gd name="T58" fmla="*/ 17 w 67"/>
                <a:gd name="T59" fmla="*/ 4 h 68"/>
                <a:gd name="T60" fmla="*/ 23 w 67"/>
                <a:gd name="T61" fmla="*/ 2 h 68"/>
                <a:gd name="T62" fmla="*/ 30 w 67"/>
                <a:gd name="T63" fmla="*/ 1 h 68"/>
                <a:gd name="T64" fmla="*/ 33 w 67"/>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8"/>
                <a:gd name="T101" fmla="*/ 67 w 67"/>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8">
                  <a:moveTo>
                    <a:pt x="33" y="0"/>
                  </a:moveTo>
                  <a:lnTo>
                    <a:pt x="37" y="1"/>
                  </a:lnTo>
                  <a:lnTo>
                    <a:pt x="40" y="1"/>
                  </a:lnTo>
                  <a:lnTo>
                    <a:pt x="43" y="2"/>
                  </a:lnTo>
                  <a:lnTo>
                    <a:pt x="46" y="3"/>
                  </a:lnTo>
                  <a:lnTo>
                    <a:pt x="49" y="4"/>
                  </a:lnTo>
                  <a:lnTo>
                    <a:pt x="52" y="6"/>
                  </a:lnTo>
                  <a:lnTo>
                    <a:pt x="54" y="8"/>
                  </a:lnTo>
                  <a:lnTo>
                    <a:pt x="57" y="10"/>
                  </a:lnTo>
                  <a:lnTo>
                    <a:pt x="59" y="13"/>
                  </a:lnTo>
                  <a:lnTo>
                    <a:pt x="61" y="15"/>
                  </a:lnTo>
                  <a:lnTo>
                    <a:pt x="63" y="18"/>
                  </a:lnTo>
                  <a:lnTo>
                    <a:pt x="64" y="21"/>
                  </a:lnTo>
                  <a:lnTo>
                    <a:pt x="65" y="24"/>
                  </a:lnTo>
                  <a:lnTo>
                    <a:pt x="66" y="27"/>
                  </a:lnTo>
                  <a:lnTo>
                    <a:pt x="67" y="31"/>
                  </a:lnTo>
                  <a:lnTo>
                    <a:pt x="67" y="34"/>
                  </a:lnTo>
                  <a:lnTo>
                    <a:pt x="67" y="37"/>
                  </a:lnTo>
                  <a:lnTo>
                    <a:pt x="66" y="41"/>
                  </a:lnTo>
                  <a:lnTo>
                    <a:pt x="65" y="44"/>
                  </a:lnTo>
                  <a:lnTo>
                    <a:pt x="64" y="47"/>
                  </a:lnTo>
                  <a:lnTo>
                    <a:pt x="63" y="50"/>
                  </a:lnTo>
                  <a:lnTo>
                    <a:pt x="61" y="52"/>
                  </a:lnTo>
                  <a:lnTo>
                    <a:pt x="59" y="55"/>
                  </a:lnTo>
                  <a:lnTo>
                    <a:pt x="57" y="58"/>
                  </a:lnTo>
                  <a:lnTo>
                    <a:pt x="54" y="60"/>
                  </a:lnTo>
                  <a:lnTo>
                    <a:pt x="52" y="62"/>
                  </a:lnTo>
                  <a:lnTo>
                    <a:pt x="49" y="64"/>
                  </a:lnTo>
                  <a:lnTo>
                    <a:pt x="46" y="65"/>
                  </a:lnTo>
                  <a:lnTo>
                    <a:pt x="43" y="66"/>
                  </a:lnTo>
                  <a:lnTo>
                    <a:pt x="40" y="67"/>
                  </a:lnTo>
                  <a:lnTo>
                    <a:pt x="37" y="67"/>
                  </a:lnTo>
                  <a:lnTo>
                    <a:pt x="33" y="68"/>
                  </a:lnTo>
                  <a:lnTo>
                    <a:pt x="30" y="67"/>
                  </a:lnTo>
                  <a:lnTo>
                    <a:pt x="27" y="67"/>
                  </a:lnTo>
                  <a:lnTo>
                    <a:pt x="23" y="66"/>
                  </a:lnTo>
                  <a:lnTo>
                    <a:pt x="20" y="65"/>
                  </a:lnTo>
                  <a:lnTo>
                    <a:pt x="17" y="64"/>
                  </a:lnTo>
                  <a:lnTo>
                    <a:pt x="15" y="62"/>
                  </a:lnTo>
                  <a:lnTo>
                    <a:pt x="12" y="60"/>
                  </a:lnTo>
                  <a:lnTo>
                    <a:pt x="10" y="58"/>
                  </a:lnTo>
                  <a:lnTo>
                    <a:pt x="7" y="55"/>
                  </a:lnTo>
                  <a:lnTo>
                    <a:pt x="5" y="52"/>
                  </a:lnTo>
                  <a:lnTo>
                    <a:pt x="3" y="50"/>
                  </a:lnTo>
                  <a:lnTo>
                    <a:pt x="2" y="47"/>
                  </a:lnTo>
                  <a:lnTo>
                    <a:pt x="1" y="44"/>
                  </a:lnTo>
                  <a:lnTo>
                    <a:pt x="0" y="41"/>
                  </a:lnTo>
                  <a:lnTo>
                    <a:pt x="0" y="37"/>
                  </a:lnTo>
                  <a:lnTo>
                    <a:pt x="0" y="34"/>
                  </a:lnTo>
                  <a:lnTo>
                    <a:pt x="0" y="31"/>
                  </a:lnTo>
                  <a:lnTo>
                    <a:pt x="0" y="27"/>
                  </a:lnTo>
                  <a:lnTo>
                    <a:pt x="1" y="24"/>
                  </a:lnTo>
                  <a:lnTo>
                    <a:pt x="2" y="21"/>
                  </a:lnTo>
                  <a:lnTo>
                    <a:pt x="3" y="18"/>
                  </a:lnTo>
                  <a:lnTo>
                    <a:pt x="5" y="15"/>
                  </a:lnTo>
                  <a:lnTo>
                    <a:pt x="7" y="13"/>
                  </a:lnTo>
                  <a:lnTo>
                    <a:pt x="10" y="10"/>
                  </a:lnTo>
                  <a:lnTo>
                    <a:pt x="12" y="8"/>
                  </a:lnTo>
                  <a:lnTo>
                    <a:pt x="15" y="6"/>
                  </a:lnTo>
                  <a:lnTo>
                    <a:pt x="17" y="4"/>
                  </a:lnTo>
                  <a:lnTo>
                    <a:pt x="20" y="3"/>
                  </a:lnTo>
                  <a:lnTo>
                    <a:pt x="23" y="2"/>
                  </a:lnTo>
                  <a:lnTo>
                    <a:pt x="27" y="1"/>
                  </a:lnTo>
                  <a:lnTo>
                    <a:pt x="30" y="1"/>
                  </a:lnTo>
                  <a:lnTo>
                    <a:pt x="33" y="0"/>
                  </a:lnTo>
                  <a:close/>
                </a:path>
              </a:pathLst>
            </a:custGeom>
            <a:noFill/>
            <a:ln w="4763">
              <a:solidFill>
                <a:srgbClr val="FF0000"/>
              </a:solidFill>
              <a:round/>
              <a:headEnd/>
              <a:tailEnd/>
            </a:ln>
          </p:spPr>
          <p:txBody>
            <a:bodyPr/>
            <a:lstStyle/>
            <a:p>
              <a:endParaRPr lang="en-US"/>
            </a:p>
          </p:txBody>
        </p:sp>
        <p:sp>
          <p:nvSpPr>
            <p:cNvPr id="50378" name="Oval 199"/>
            <p:cNvSpPr>
              <a:spLocks noChangeArrowheads="1"/>
            </p:cNvSpPr>
            <p:nvPr/>
          </p:nvSpPr>
          <p:spPr bwMode="auto">
            <a:xfrm>
              <a:off x="2606" y="2206"/>
              <a:ext cx="67" cy="67"/>
            </a:xfrm>
            <a:prstGeom prst="ellipse">
              <a:avLst/>
            </a:prstGeom>
            <a:solidFill>
              <a:srgbClr val="FF0000"/>
            </a:solidFill>
            <a:ln w="9525">
              <a:noFill/>
              <a:round/>
              <a:headEnd/>
              <a:tailEnd/>
            </a:ln>
          </p:spPr>
          <p:txBody>
            <a:bodyPr/>
            <a:lstStyle/>
            <a:p>
              <a:endParaRPr lang="en-US"/>
            </a:p>
          </p:txBody>
        </p:sp>
        <p:sp>
          <p:nvSpPr>
            <p:cNvPr id="50379" name="Freeform 200"/>
            <p:cNvSpPr>
              <a:spLocks/>
            </p:cNvSpPr>
            <p:nvPr/>
          </p:nvSpPr>
          <p:spPr bwMode="auto">
            <a:xfrm>
              <a:off x="2605" y="2205"/>
              <a:ext cx="67" cy="67"/>
            </a:xfrm>
            <a:custGeom>
              <a:avLst/>
              <a:gdLst>
                <a:gd name="T0" fmla="*/ 37 w 67"/>
                <a:gd name="T1" fmla="*/ 0 h 67"/>
                <a:gd name="T2" fmla="*/ 43 w 67"/>
                <a:gd name="T3" fmla="*/ 1 h 67"/>
                <a:gd name="T4" fmla="*/ 49 w 67"/>
                <a:gd name="T5" fmla="*/ 4 h 67"/>
                <a:gd name="T6" fmla="*/ 55 w 67"/>
                <a:gd name="T7" fmla="*/ 7 h 67"/>
                <a:gd name="T8" fmla="*/ 59 w 67"/>
                <a:gd name="T9" fmla="*/ 12 h 67"/>
                <a:gd name="T10" fmla="*/ 63 w 67"/>
                <a:gd name="T11" fmla="*/ 18 h 67"/>
                <a:gd name="T12" fmla="*/ 66 w 67"/>
                <a:gd name="T13" fmla="*/ 23 h 67"/>
                <a:gd name="T14" fmla="*/ 67 w 67"/>
                <a:gd name="T15" fmla="*/ 30 h 67"/>
                <a:gd name="T16" fmla="*/ 67 w 67"/>
                <a:gd name="T17" fmla="*/ 37 h 67"/>
                <a:gd name="T18" fmla="*/ 66 w 67"/>
                <a:gd name="T19" fmla="*/ 43 h 67"/>
                <a:gd name="T20" fmla="*/ 63 w 67"/>
                <a:gd name="T21" fmla="*/ 49 h 67"/>
                <a:gd name="T22" fmla="*/ 59 w 67"/>
                <a:gd name="T23" fmla="*/ 54 h 67"/>
                <a:gd name="T24" fmla="*/ 55 w 67"/>
                <a:gd name="T25" fmla="*/ 59 h 67"/>
                <a:gd name="T26" fmla="*/ 49 w 67"/>
                <a:gd name="T27" fmla="*/ 63 h 67"/>
                <a:gd name="T28" fmla="*/ 43 w 67"/>
                <a:gd name="T29" fmla="*/ 65 h 67"/>
                <a:gd name="T30" fmla="*/ 37 w 67"/>
                <a:gd name="T31" fmla="*/ 67 h 67"/>
                <a:gd name="T32" fmla="*/ 30 w 67"/>
                <a:gd name="T33" fmla="*/ 67 h 67"/>
                <a:gd name="T34" fmla="*/ 24 w 67"/>
                <a:gd name="T35" fmla="*/ 65 h 67"/>
                <a:gd name="T36" fmla="*/ 18 w 67"/>
                <a:gd name="T37" fmla="*/ 63 h 67"/>
                <a:gd name="T38" fmla="*/ 12 w 67"/>
                <a:gd name="T39" fmla="*/ 59 h 67"/>
                <a:gd name="T40" fmla="*/ 7 w 67"/>
                <a:gd name="T41" fmla="*/ 54 h 67"/>
                <a:gd name="T42" fmla="*/ 4 w 67"/>
                <a:gd name="T43" fmla="*/ 49 h 67"/>
                <a:gd name="T44" fmla="*/ 1 w 67"/>
                <a:gd name="T45" fmla="*/ 43 h 67"/>
                <a:gd name="T46" fmla="*/ 0 w 67"/>
                <a:gd name="T47" fmla="*/ 37 h 67"/>
                <a:gd name="T48" fmla="*/ 0 w 67"/>
                <a:gd name="T49" fmla="*/ 30 h 67"/>
                <a:gd name="T50" fmla="*/ 1 w 67"/>
                <a:gd name="T51" fmla="*/ 23 h 67"/>
                <a:gd name="T52" fmla="*/ 4 w 67"/>
                <a:gd name="T53" fmla="*/ 18 h 67"/>
                <a:gd name="T54" fmla="*/ 7 w 67"/>
                <a:gd name="T55" fmla="*/ 12 h 67"/>
                <a:gd name="T56" fmla="*/ 12 w 67"/>
                <a:gd name="T57" fmla="*/ 7 h 67"/>
                <a:gd name="T58" fmla="*/ 18 w 67"/>
                <a:gd name="T59" fmla="*/ 4 h 67"/>
                <a:gd name="T60" fmla="*/ 24 w 67"/>
                <a:gd name="T61" fmla="*/ 1 h 67"/>
                <a:gd name="T62" fmla="*/ 30 w 67"/>
                <a:gd name="T63" fmla="*/ 0 h 67"/>
                <a:gd name="T64" fmla="*/ 33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3" y="0"/>
                  </a:moveTo>
                  <a:lnTo>
                    <a:pt x="37" y="0"/>
                  </a:lnTo>
                  <a:lnTo>
                    <a:pt x="40" y="0"/>
                  </a:lnTo>
                  <a:lnTo>
                    <a:pt x="43" y="1"/>
                  </a:lnTo>
                  <a:lnTo>
                    <a:pt x="46" y="2"/>
                  </a:lnTo>
                  <a:lnTo>
                    <a:pt x="49" y="4"/>
                  </a:lnTo>
                  <a:lnTo>
                    <a:pt x="52" y="5"/>
                  </a:lnTo>
                  <a:lnTo>
                    <a:pt x="55" y="7"/>
                  </a:lnTo>
                  <a:lnTo>
                    <a:pt x="57" y="10"/>
                  </a:lnTo>
                  <a:lnTo>
                    <a:pt x="59" y="12"/>
                  </a:lnTo>
                  <a:lnTo>
                    <a:pt x="61" y="15"/>
                  </a:lnTo>
                  <a:lnTo>
                    <a:pt x="63" y="18"/>
                  </a:lnTo>
                  <a:lnTo>
                    <a:pt x="65" y="20"/>
                  </a:lnTo>
                  <a:lnTo>
                    <a:pt x="66" y="23"/>
                  </a:lnTo>
                  <a:lnTo>
                    <a:pt x="66" y="27"/>
                  </a:lnTo>
                  <a:lnTo>
                    <a:pt x="67" y="30"/>
                  </a:lnTo>
                  <a:lnTo>
                    <a:pt x="67" y="33"/>
                  </a:lnTo>
                  <a:lnTo>
                    <a:pt x="67" y="37"/>
                  </a:lnTo>
                  <a:lnTo>
                    <a:pt x="66" y="40"/>
                  </a:lnTo>
                  <a:lnTo>
                    <a:pt x="66" y="43"/>
                  </a:lnTo>
                  <a:lnTo>
                    <a:pt x="65" y="46"/>
                  </a:lnTo>
                  <a:lnTo>
                    <a:pt x="63" y="49"/>
                  </a:lnTo>
                  <a:lnTo>
                    <a:pt x="61" y="52"/>
                  </a:lnTo>
                  <a:lnTo>
                    <a:pt x="59" y="54"/>
                  </a:lnTo>
                  <a:lnTo>
                    <a:pt x="57" y="57"/>
                  </a:lnTo>
                  <a:lnTo>
                    <a:pt x="55" y="59"/>
                  </a:lnTo>
                  <a:lnTo>
                    <a:pt x="52" y="61"/>
                  </a:lnTo>
                  <a:lnTo>
                    <a:pt x="49" y="63"/>
                  </a:lnTo>
                  <a:lnTo>
                    <a:pt x="46" y="64"/>
                  </a:lnTo>
                  <a:lnTo>
                    <a:pt x="43" y="65"/>
                  </a:lnTo>
                  <a:lnTo>
                    <a:pt x="40" y="66"/>
                  </a:lnTo>
                  <a:lnTo>
                    <a:pt x="37" y="67"/>
                  </a:lnTo>
                  <a:lnTo>
                    <a:pt x="33" y="67"/>
                  </a:lnTo>
                  <a:lnTo>
                    <a:pt x="30" y="67"/>
                  </a:lnTo>
                  <a:lnTo>
                    <a:pt x="27" y="66"/>
                  </a:lnTo>
                  <a:lnTo>
                    <a:pt x="24" y="65"/>
                  </a:lnTo>
                  <a:lnTo>
                    <a:pt x="21" y="64"/>
                  </a:lnTo>
                  <a:lnTo>
                    <a:pt x="18" y="63"/>
                  </a:lnTo>
                  <a:lnTo>
                    <a:pt x="15" y="61"/>
                  </a:lnTo>
                  <a:lnTo>
                    <a:pt x="12" y="59"/>
                  </a:lnTo>
                  <a:lnTo>
                    <a:pt x="10" y="57"/>
                  </a:lnTo>
                  <a:lnTo>
                    <a:pt x="7" y="54"/>
                  </a:lnTo>
                  <a:lnTo>
                    <a:pt x="5" y="52"/>
                  </a:lnTo>
                  <a:lnTo>
                    <a:pt x="4" y="49"/>
                  </a:lnTo>
                  <a:lnTo>
                    <a:pt x="2" y="46"/>
                  </a:lnTo>
                  <a:lnTo>
                    <a:pt x="1" y="43"/>
                  </a:lnTo>
                  <a:lnTo>
                    <a:pt x="1" y="40"/>
                  </a:lnTo>
                  <a:lnTo>
                    <a:pt x="0" y="37"/>
                  </a:lnTo>
                  <a:lnTo>
                    <a:pt x="0" y="33"/>
                  </a:lnTo>
                  <a:lnTo>
                    <a:pt x="0" y="30"/>
                  </a:lnTo>
                  <a:lnTo>
                    <a:pt x="1" y="27"/>
                  </a:lnTo>
                  <a:lnTo>
                    <a:pt x="1" y="23"/>
                  </a:lnTo>
                  <a:lnTo>
                    <a:pt x="2" y="20"/>
                  </a:lnTo>
                  <a:lnTo>
                    <a:pt x="4" y="18"/>
                  </a:lnTo>
                  <a:lnTo>
                    <a:pt x="5" y="15"/>
                  </a:lnTo>
                  <a:lnTo>
                    <a:pt x="7" y="12"/>
                  </a:lnTo>
                  <a:lnTo>
                    <a:pt x="10" y="10"/>
                  </a:lnTo>
                  <a:lnTo>
                    <a:pt x="12" y="7"/>
                  </a:lnTo>
                  <a:lnTo>
                    <a:pt x="15" y="5"/>
                  </a:lnTo>
                  <a:lnTo>
                    <a:pt x="18" y="4"/>
                  </a:lnTo>
                  <a:lnTo>
                    <a:pt x="21" y="2"/>
                  </a:lnTo>
                  <a:lnTo>
                    <a:pt x="24" y="1"/>
                  </a:lnTo>
                  <a:lnTo>
                    <a:pt x="27" y="0"/>
                  </a:lnTo>
                  <a:lnTo>
                    <a:pt x="30" y="0"/>
                  </a:lnTo>
                  <a:lnTo>
                    <a:pt x="33" y="0"/>
                  </a:lnTo>
                  <a:close/>
                </a:path>
              </a:pathLst>
            </a:custGeom>
            <a:noFill/>
            <a:ln w="4763">
              <a:solidFill>
                <a:srgbClr val="FF0000"/>
              </a:solidFill>
              <a:round/>
              <a:headEnd/>
              <a:tailEnd/>
            </a:ln>
          </p:spPr>
          <p:txBody>
            <a:bodyPr/>
            <a:lstStyle/>
            <a:p>
              <a:endParaRPr lang="en-US"/>
            </a:p>
          </p:txBody>
        </p:sp>
        <p:sp>
          <p:nvSpPr>
            <p:cNvPr id="50380" name="Oval 201"/>
            <p:cNvSpPr>
              <a:spLocks noChangeArrowheads="1"/>
            </p:cNvSpPr>
            <p:nvPr/>
          </p:nvSpPr>
          <p:spPr bwMode="auto">
            <a:xfrm>
              <a:off x="2762" y="2457"/>
              <a:ext cx="67" cy="68"/>
            </a:xfrm>
            <a:prstGeom prst="ellipse">
              <a:avLst/>
            </a:prstGeom>
            <a:solidFill>
              <a:srgbClr val="FF0000"/>
            </a:solidFill>
            <a:ln w="9525">
              <a:noFill/>
              <a:round/>
              <a:headEnd/>
              <a:tailEnd/>
            </a:ln>
          </p:spPr>
          <p:txBody>
            <a:bodyPr/>
            <a:lstStyle/>
            <a:p>
              <a:endParaRPr lang="en-US"/>
            </a:p>
          </p:txBody>
        </p:sp>
        <p:sp>
          <p:nvSpPr>
            <p:cNvPr id="50381" name="Freeform 202"/>
            <p:cNvSpPr>
              <a:spLocks/>
            </p:cNvSpPr>
            <p:nvPr/>
          </p:nvSpPr>
          <p:spPr bwMode="auto">
            <a:xfrm>
              <a:off x="2761" y="2456"/>
              <a:ext cx="67" cy="67"/>
            </a:xfrm>
            <a:custGeom>
              <a:avLst/>
              <a:gdLst>
                <a:gd name="T0" fmla="*/ 37 w 67"/>
                <a:gd name="T1" fmla="*/ 0 h 67"/>
                <a:gd name="T2" fmla="*/ 43 w 67"/>
                <a:gd name="T3" fmla="*/ 1 h 67"/>
                <a:gd name="T4" fmla="*/ 49 w 67"/>
                <a:gd name="T5" fmla="*/ 4 h 67"/>
                <a:gd name="T6" fmla="*/ 55 w 67"/>
                <a:gd name="T7" fmla="*/ 8 h 67"/>
                <a:gd name="T8" fmla="*/ 60 w 67"/>
                <a:gd name="T9" fmla="*/ 12 h 67"/>
                <a:gd name="T10" fmla="*/ 63 w 67"/>
                <a:gd name="T11" fmla="*/ 18 h 67"/>
                <a:gd name="T12" fmla="*/ 66 w 67"/>
                <a:gd name="T13" fmla="*/ 24 h 67"/>
                <a:gd name="T14" fmla="*/ 67 w 67"/>
                <a:gd name="T15" fmla="*/ 30 h 67"/>
                <a:gd name="T16" fmla="*/ 67 w 67"/>
                <a:gd name="T17" fmla="*/ 37 h 67"/>
                <a:gd name="T18" fmla="*/ 66 w 67"/>
                <a:gd name="T19" fmla="*/ 44 h 67"/>
                <a:gd name="T20" fmla="*/ 63 w 67"/>
                <a:gd name="T21" fmla="*/ 50 h 67"/>
                <a:gd name="T22" fmla="*/ 60 w 67"/>
                <a:gd name="T23" fmla="*/ 55 h 67"/>
                <a:gd name="T24" fmla="*/ 55 w 67"/>
                <a:gd name="T25" fmla="*/ 60 h 67"/>
                <a:gd name="T26" fmla="*/ 49 w 67"/>
                <a:gd name="T27" fmla="*/ 63 h 67"/>
                <a:gd name="T28" fmla="*/ 43 w 67"/>
                <a:gd name="T29" fmla="*/ 66 h 67"/>
                <a:gd name="T30" fmla="*/ 37 w 67"/>
                <a:gd name="T31" fmla="*/ 67 h 67"/>
                <a:gd name="T32" fmla="*/ 30 w 67"/>
                <a:gd name="T33" fmla="*/ 67 h 67"/>
                <a:gd name="T34" fmla="*/ 24 w 67"/>
                <a:gd name="T35" fmla="*/ 66 h 67"/>
                <a:gd name="T36" fmla="*/ 18 w 67"/>
                <a:gd name="T37" fmla="*/ 63 h 67"/>
                <a:gd name="T38" fmla="*/ 12 w 67"/>
                <a:gd name="T39" fmla="*/ 60 h 67"/>
                <a:gd name="T40" fmla="*/ 7 w 67"/>
                <a:gd name="T41" fmla="*/ 55 h 67"/>
                <a:gd name="T42" fmla="*/ 4 w 67"/>
                <a:gd name="T43" fmla="*/ 50 h 67"/>
                <a:gd name="T44" fmla="*/ 1 w 67"/>
                <a:gd name="T45" fmla="*/ 44 h 67"/>
                <a:gd name="T46" fmla="*/ 0 w 67"/>
                <a:gd name="T47" fmla="*/ 37 h 67"/>
                <a:gd name="T48" fmla="*/ 0 w 67"/>
                <a:gd name="T49" fmla="*/ 30 h 67"/>
                <a:gd name="T50" fmla="*/ 1 w 67"/>
                <a:gd name="T51" fmla="*/ 24 h 67"/>
                <a:gd name="T52" fmla="*/ 4 w 67"/>
                <a:gd name="T53" fmla="*/ 18 h 67"/>
                <a:gd name="T54" fmla="*/ 7 w 67"/>
                <a:gd name="T55" fmla="*/ 12 h 67"/>
                <a:gd name="T56" fmla="*/ 12 w 67"/>
                <a:gd name="T57" fmla="*/ 8 h 67"/>
                <a:gd name="T58" fmla="*/ 18 w 67"/>
                <a:gd name="T59" fmla="*/ 4 h 67"/>
                <a:gd name="T60" fmla="*/ 24 w 67"/>
                <a:gd name="T61" fmla="*/ 1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0" y="1"/>
                  </a:lnTo>
                  <a:lnTo>
                    <a:pt x="43" y="1"/>
                  </a:lnTo>
                  <a:lnTo>
                    <a:pt x="46" y="3"/>
                  </a:lnTo>
                  <a:lnTo>
                    <a:pt x="49" y="4"/>
                  </a:lnTo>
                  <a:lnTo>
                    <a:pt x="52" y="6"/>
                  </a:lnTo>
                  <a:lnTo>
                    <a:pt x="55" y="8"/>
                  </a:lnTo>
                  <a:lnTo>
                    <a:pt x="57" y="10"/>
                  </a:lnTo>
                  <a:lnTo>
                    <a:pt x="60" y="12"/>
                  </a:lnTo>
                  <a:lnTo>
                    <a:pt x="62" y="15"/>
                  </a:lnTo>
                  <a:lnTo>
                    <a:pt x="63" y="18"/>
                  </a:lnTo>
                  <a:lnTo>
                    <a:pt x="65" y="21"/>
                  </a:lnTo>
                  <a:lnTo>
                    <a:pt x="66" y="24"/>
                  </a:lnTo>
                  <a:lnTo>
                    <a:pt x="67" y="27"/>
                  </a:lnTo>
                  <a:lnTo>
                    <a:pt x="67" y="30"/>
                  </a:lnTo>
                  <a:lnTo>
                    <a:pt x="67" y="34"/>
                  </a:lnTo>
                  <a:lnTo>
                    <a:pt x="67" y="37"/>
                  </a:lnTo>
                  <a:lnTo>
                    <a:pt x="67" y="40"/>
                  </a:lnTo>
                  <a:lnTo>
                    <a:pt x="66" y="44"/>
                  </a:lnTo>
                  <a:lnTo>
                    <a:pt x="65" y="47"/>
                  </a:lnTo>
                  <a:lnTo>
                    <a:pt x="63" y="50"/>
                  </a:lnTo>
                  <a:lnTo>
                    <a:pt x="62" y="52"/>
                  </a:lnTo>
                  <a:lnTo>
                    <a:pt x="60" y="55"/>
                  </a:lnTo>
                  <a:lnTo>
                    <a:pt x="57" y="57"/>
                  </a:lnTo>
                  <a:lnTo>
                    <a:pt x="55" y="60"/>
                  </a:lnTo>
                  <a:lnTo>
                    <a:pt x="52" y="62"/>
                  </a:lnTo>
                  <a:lnTo>
                    <a:pt x="49" y="63"/>
                  </a:lnTo>
                  <a:lnTo>
                    <a:pt x="46" y="65"/>
                  </a:lnTo>
                  <a:lnTo>
                    <a:pt x="43" y="66"/>
                  </a:lnTo>
                  <a:lnTo>
                    <a:pt x="40" y="67"/>
                  </a:lnTo>
                  <a:lnTo>
                    <a:pt x="37" y="67"/>
                  </a:lnTo>
                  <a:lnTo>
                    <a:pt x="34" y="67"/>
                  </a:lnTo>
                  <a:lnTo>
                    <a:pt x="30" y="67"/>
                  </a:lnTo>
                  <a:lnTo>
                    <a:pt x="27" y="67"/>
                  </a:lnTo>
                  <a:lnTo>
                    <a:pt x="24" y="66"/>
                  </a:lnTo>
                  <a:lnTo>
                    <a:pt x="21" y="65"/>
                  </a:lnTo>
                  <a:lnTo>
                    <a:pt x="18" y="63"/>
                  </a:lnTo>
                  <a:lnTo>
                    <a:pt x="15" y="62"/>
                  </a:lnTo>
                  <a:lnTo>
                    <a:pt x="12" y="60"/>
                  </a:lnTo>
                  <a:lnTo>
                    <a:pt x="10" y="57"/>
                  </a:lnTo>
                  <a:lnTo>
                    <a:pt x="7" y="55"/>
                  </a:lnTo>
                  <a:lnTo>
                    <a:pt x="5" y="52"/>
                  </a:lnTo>
                  <a:lnTo>
                    <a:pt x="4" y="50"/>
                  </a:lnTo>
                  <a:lnTo>
                    <a:pt x="2" y="47"/>
                  </a:lnTo>
                  <a:lnTo>
                    <a:pt x="1" y="44"/>
                  </a:lnTo>
                  <a:lnTo>
                    <a:pt x="0" y="40"/>
                  </a:lnTo>
                  <a:lnTo>
                    <a:pt x="0" y="37"/>
                  </a:lnTo>
                  <a:lnTo>
                    <a:pt x="0" y="34"/>
                  </a:lnTo>
                  <a:lnTo>
                    <a:pt x="0" y="30"/>
                  </a:lnTo>
                  <a:lnTo>
                    <a:pt x="0" y="27"/>
                  </a:lnTo>
                  <a:lnTo>
                    <a:pt x="1" y="24"/>
                  </a:lnTo>
                  <a:lnTo>
                    <a:pt x="2" y="21"/>
                  </a:lnTo>
                  <a:lnTo>
                    <a:pt x="4" y="18"/>
                  </a:lnTo>
                  <a:lnTo>
                    <a:pt x="5" y="15"/>
                  </a:lnTo>
                  <a:lnTo>
                    <a:pt x="7" y="12"/>
                  </a:lnTo>
                  <a:lnTo>
                    <a:pt x="10" y="10"/>
                  </a:lnTo>
                  <a:lnTo>
                    <a:pt x="12" y="8"/>
                  </a:lnTo>
                  <a:lnTo>
                    <a:pt x="15" y="6"/>
                  </a:lnTo>
                  <a:lnTo>
                    <a:pt x="18" y="4"/>
                  </a:lnTo>
                  <a:lnTo>
                    <a:pt x="21" y="3"/>
                  </a:lnTo>
                  <a:lnTo>
                    <a:pt x="24" y="1"/>
                  </a:lnTo>
                  <a:lnTo>
                    <a:pt x="27" y="1"/>
                  </a:lnTo>
                  <a:lnTo>
                    <a:pt x="30" y="0"/>
                  </a:lnTo>
                  <a:lnTo>
                    <a:pt x="34" y="0"/>
                  </a:lnTo>
                  <a:close/>
                </a:path>
              </a:pathLst>
            </a:custGeom>
            <a:noFill/>
            <a:ln w="4763">
              <a:solidFill>
                <a:srgbClr val="FF0000"/>
              </a:solidFill>
              <a:round/>
              <a:headEnd/>
              <a:tailEnd/>
            </a:ln>
          </p:spPr>
          <p:txBody>
            <a:bodyPr/>
            <a:lstStyle/>
            <a:p>
              <a:endParaRPr lang="en-US"/>
            </a:p>
          </p:txBody>
        </p:sp>
        <p:sp>
          <p:nvSpPr>
            <p:cNvPr id="50382" name="Oval 203"/>
            <p:cNvSpPr>
              <a:spLocks noChangeArrowheads="1"/>
            </p:cNvSpPr>
            <p:nvPr/>
          </p:nvSpPr>
          <p:spPr bwMode="auto">
            <a:xfrm>
              <a:off x="2934" y="2614"/>
              <a:ext cx="67" cy="68"/>
            </a:xfrm>
            <a:prstGeom prst="ellipse">
              <a:avLst/>
            </a:prstGeom>
            <a:solidFill>
              <a:srgbClr val="FF0000"/>
            </a:solidFill>
            <a:ln w="9525">
              <a:noFill/>
              <a:round/>
              <a:headEnd/>
              <a:tailEnd/>
            </a:ln>
          </p:spPr>
          <p:txBody>
            <a:bodyPr/>
            <a:lstStyle/>
            <a:p>
              <a:endParaRPr lang="en-US"/>
            </a:p>
          </p:txBody>
        </p:sp>
        <p:sp>
          <p:nvSpPr>
            <p:cNvPr id="50383" name="Freeform 204"/>
            <p:cNvSpPr>
              <a:spLocks/>
            </p:cNvSpPr>
            <p:nvPr/>
          </p:nvSpPr>
          <p:spPr bwMode="auto">
            <a:xfrm>
              <a:off x="2932" y="2613"/>
              <a:ext cx="67" cy="67"/>
            </a:xfrm>
            <a:custGeom>
              <a:avLst/>
              <a:gdLst>
                <a:gd name="T0" fmla="*/ 37 w 67"/>
                <a:gd name="T1" fmla="*/ 0 h 67"/>
                <a:gd name="T2" fmla="*/ 44 w 67"/>
                <a:gd name="T3" fmla="*/ 2 h 67"/>
                <a:gd name="T4" fmla="*/ 50 w 67"/>
                <a:gd name="T5" fmla="*/ 4 h 67"/>
                <a:gd name="T6" fmla="*/ 55 w 67"/>
                <a:gd name="T7" fmla="*/ 8 h 67"/>
                <a:gd name="T8" fmla="*/ 60 w 67"/>
                <a:gd name="T9" fmla="*/ 13 h 67"/>
                <a:gd name="T10" fmla="*/ 64 w 67"/>
                <a:gd name="T11" fmla="*/ 18 h 67"/>
                <a:gd name="T12" fmla="*/ 66 w 67"/>
                <a:gd name="T13" fmla="*/ 24 h 67"/>
                <a:gd name="T14" fmla="*/ 67 w 67"/>
                <a:gd name="T15" fmla="*/ 30 h 67"/>
                <a:gd name="T16" fmla="*/ 67 w 67"/>
                <a:gd name="T17" fmla="*/ 37 h 67"/>
                <a:gd name="T18" fmla="*/ 66 w 67"/>
                <a:gd name="T19" fmla="*/ 44 h 67"/>
                <a:gd name="T20" fmla="*/ 64 w 67"/>
                <a:gd name="T21" fmla="*/ 50 h 67"/>
                <a:gd name="T22" fmla="*/ 60 w 67"/>
                <a:gd name="T23" fmla="*/ 55 h 67"/>
                <a:gd name="T24" fmla="*/ 55 w 67"/>
                <a:gd name="T25" fmla="*/ 60 h 67"/>
                <a:gd name="T26" fmla="*/ 50 w 67"/>
                <a:gd name="T27" fmla="*/ 64 h 67"/>
                <a:gd name="T28" fmla="*/ 44 w 67"/>
                <a:gd name="T29" fmla="*/ 66 h 67"/>
                <a:gd name="T30" fmla="*/ 37 w 67"/>
                <a:gd name="T31" fmla="*/ 67 h 67"/>
                <a:gd name="T32" fmla="*/ 30 w 67"/>
                <a:gd name="T33" fmla="*/ 67 h 67"/>
                <a:gd name="T34" fmla="*/ 24 w 67"/>
                <a:gd name="T35" fmla="*/ 66 h 67"/>
                <a:gd name="T36" fmla="*/ 18 w 67"/>
                <a:gd name="T37" fmla="*/ 64 h 67"/>
                <a:gd name="T38" fmla="*/ 13 w 67"/>
                <a:gd name="T39" fmla="*/ 60 h 67"/>
                <a:gd name="T40" fmla="*/ 8 w 67"/>
                <a:gd name="T41" fmla="*/ 55 h 67"/>
                <a:gd name="T42" fmla="*/ 4 w 67"/>
                <a:gd name="T43" fmla="*/ 50 h 67"/>
                <a:gd name="T44" fmla="*/ 2 w 67"/>
                <a:gd name="T45" fmla="*/ 44 h 67"/>
                <a:gd name="T46" fmla="*/ 0 w 67"/>
                <a:gd name="T47" fmla="*/ 37 h 67"/>
                <a:gd name="T48" fmla="*/ 0 w 67"/>
                <a:gd name="T49" fmla="*/ 30 h 67"/>
                <a:gd name="T50" fmla="*/ 2 w 67"/>
                <a:gd name="T51" fmla="*/ 24 h 67"/>
                <a:gd name="T52" fmla="*/ 4 w 67"/>
                <a:gd name="T53" fmla="*/ 18 h 67"/>
                <a:gd name="T54" fmla="*/ 8 w 67"/>
                <a:gd name="T55" fmla="*/ 13 h 67"/>
                <a:gd name="T56" fmla="*/ 13 w 67"/>
                <a:gd name="T57" fmla="*/ 8 h 67"/>
                <a:gd name="T58" fmla="*/ 18 w 67"/>
                <a:gd name="T59" fmla="*/ 4 h 67"/>
                <a:gd name="T60" fmla="*/ 24 w 67"/>
                <a:gd name="T61" fmla="*/ 2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0" y="1"/>
                  </a:lnTo>
                  <a:lnTo>
                    <a:pt x="44" y="2"/>
                  </a:lnTo>
                  <a:lnTo>
                    <a:pt x="47" y="3"/>
                  </a:lnTo>
                  <a:lnTo>
                    <a:pt x="50" y="4"/>
                  </a:lnTo>
                  <a:lnTo>
                    <a:pt x="52" y="6"/>
                  </a:lnTo>
                  <a:lnTo>
                    <a:pt x="55" y="8"/>
                  </a:lnTo>
                  <a:lnTo>
                    <a:pt x="58" y="10"/>
                  </a:lnTo>
                  <a:lnTo>
                    <a:pt x="60" y="13"/>
                  </a:lnTo>
                  <a:lnTo>
                    <a:pt x="62" y="15"/>
                  </a:lnTo>
                  <a:lnTo>
                    <a:pt x="64" y="18"/>
                  </a:lnTo>
                  <a:lnTo>
                    <a:pt x="65" y="21"/>
                  </a:lnTo>
                  <a:lnTo>
                    <a:pt x="66" y="24"/>
                  </a:lnTo>
                  <a:lnTo>
                    <a:pt x="67" y="27"/>
                  </a:lnTo>
                  <a:lnTo>
                    <a:pt x="67" y="30"/>
                  </a:lnTo>
                  <a:lnTo>
                    <a:pt x="67" y="34"/>
                  </a:lnTo>
                  <a:lnTo>
                    <a:pt x="67" y="37"/>
                  </a:lnTo>
                  <a:lnTo>
                    <a:pt x="67" y="41"/>
                  </a:lnTo>
                  <a:lnTo>
                    <a:pt x="66" y="44"/>
                  </a:lnTo>
                  <a:lnTo>
                    <a:pt x="65" y="47"/>
                  </a:lnTo>
                  <a:lnTo>
                    <a:pt x="64" y="50"/>
                  </a:lnTo>
                  <a:lnTo>
                    <a:pt x="62" y="52"/>
                  </a:lnTo>
                  <a:lnTo>
                    <a:pt x="60" y="55"/>
                  </a:lnTo>
                  <a:lnTo>
                    <a:pt x="58" y="58"/>
                  </a:lnTo>
                  <a:lnTo>
                    <a:pt x="55" y="60"/>
                  </a:lnTo>
                  <a:lnTo>
                    <a:pt x="52" y="62"/>
                  </a:lnTo>
                  <a:lnTo>
                    <a:pt x="50" y="64"/>
                  </a:lnTo>
                  <a:lnTo>
                    <a:pt x="47" y="65"/>
                  </a:lnTo>
                  <a:lnTo>
                    <a:pt x="44" y="66"/>
                  </a:lnTo>
                  <a:lnTo>
                    <a:pt x="40" y="67"/>
                  </a:lnTo>
                  <a:lnTo>
                    <a:pt x="37" y="67"/>
                  </a:lnTo>
                  <a:lnTo>
                    <a:pt x="34" y="67"/>
                  </a:lnTo>
                  <a:lnTo>
                    <a:pt x="30" y="67"/>
                  </a:lnTo>
                  <a:lnTo>
                    <a:pt x="27" y="67"/>
                  </a:lnTo>
                  <a:lnTo>
                    <a:pt x="24" y="66"/>
                  </a:lnTo>
                  <a:lnTo>
                    <a:pt x="21" y="65"/>
                  </a:lnTo>
                  <a:lnTo>
                    <a:pt x="18" y="64"/>
                  </a:lnTo>
                  <a:lnTo>
                    <a:pt x="15" y="62"/>
                  </a:lnTo>
                  <a:lnTo>
                    <a:pt x="13" y="60"/>
                  </a:lnTo>
                  <a:lnTo>
                    <a:pt x="10" y="58"/>
                  </a:lnTo>
                  <a:lnTo>
                    <a:pt x="8" y="55"/>
                  </a:lnTo>
                  <a:lnTo>
                    <a:pt x="6" y="52"/>
                  </a:lnTo>
                  <a:lnTo>
                    <a:pt x="4" y="50"/>
                  </a:lnTo>
                  <a:lnTo>
                    <a:pt x="3" y="47"/>
                  </a:lnTo>
                  <a:lnTo>
                    <a:pt x="2" y="44"/>
                  </a:lnTo>
                  <a:lnTo>
                    <a:pt x="1" y="41"/>
                  </a:lnTo>
                  <a:lnTo>
                    <a:pt x="0" y="37"/>
                  </a:lnTo>
                  <a:lnTo>
                    <a:pt x="0" y="34"/>
                  </a:lnTo>
                  <a:lnTo>
                    <a:pt x="0" y="30"/>
                  </a:lnTo>
                  <a:lnTo>
                    <a:pt x="1" y="27"/>
                  </a:lnTo>
                  <a:lnTo>
                    <a:pt x="2" y="24"/>
                  </a:lnTo>
                  <a:lnTo>
                    <a:pt x="3" y="21"/>
                  </a:lnTo>
                  <a:lnTo>
                    <a:pt x="4" y="18"/>
                  </a:lnTo>
                  <a:lnTo>
                    <a:pt x="6" y="15"/>
                  </a:lnTo>
                  <a:lnTo>
                    <a:pt x="8" y="13"/>
                  </a:lnTo>
                  <a:lnTo>
                    <a:pt x="10" y="10"/>
                  </a:lnTo>
                  <a:lnTo>
                    <a:pt x="13" y="8"/>
                  </a:lnTo>
                  <a:lnTo>
                    <a:pt x="15" y="6"/>
                  </a:lnTo>
                  <a:lnTo>
                    <a:pt x="18" y="4"/>
                  </a:lnTo>
                  <a:lnTo>
                    <a:pt x="21" y="3"/>
                  </a:lnTo>
                  <a:lnTo>
                    <a:pt x="24" y="2"/>
                  </a:lnTo>
                  <a:lnTo>
                    <a:pt x="27" y="1"/>
                  </a:lnTo>
                  <a:lnTo>
                    <a:pt x="30" y="0"/>
                  </a:lnTo>
                  <a:lnTo>
                    <a:pt x="34" y="0"/>
                  </a:lnTo>
                  <a:close/>
                </a:path>
              </a:pathLst>
            </a:custGeom>
            <a:noFill/>
            <a:ln w="4763">
              <a:solidFill>
                <a:srgbClr val="FF0000"/>
              </a:solidFill>
              <a:round/>
              <a:headEnd/>
              <a:tailEnd/>
            </a:ln>
          </p:spPr>
          <p:txBody>
            <a:bodyPr/>
            <a:lstStyle/>
            <a:p>
              <a:endParaRPr lang="en-US"/>
            </a:p>
          </p:txBody>
        </p:sp>
        <p:sp>
          <p:nvSpPr>
            <p:cNvPr id="50384" name="Oval 205"/>
            <p:cNvSpPr>
              <a:spLocks noChangeArrowheads="1"/>
            </p:cNvSpPr>
            <p:nvPr/>
          </p:nvSpPr>
          <p:spPr bwMode="auto">
            <a:xfrm>
              <a:off x="3090" y="2694"/>
              <a:ext cx="67" cy="67"/>
            </a:xfrm>
            <a:prstGeom prst="ellipse">
              <a:avLst/>
            </a:prstGeom>
            <a:solidFill>
              <a:srgbClr val="FF0000"/>
            </a:solidFill>
            <a:ln w="9525">
              <a:noFill/>
              <a:round/>
              <a:headEnd/>
              <a:tailEnd/>
            </a:ln>
          </p:spPr>
          <p:txBody>
            <a:bodyPr/>
            <a:lstStyle/>
            <a:p>
              <a:endParaRPr lang="en-US"/>
            </a:p>
          </p:txBody>
        </p:sp>
        <p:sp>
          <p:nvSpPr>
            <p:cNvPr id="50385" name="Freeform 206"/>
            <p:cNvSpPr>
              <a:spLocks/>
            </p:cNvSpPr>
            <p:nvPr/>
          </p:nvSpPr>
          <p:spPr bwMode="auto">
            <a:xfrm>
              <a:off x="3089" y="2693"/>
              <a:ext cx="67" cy="67"/>
            </a:xfrm>
            <a:custGeom>
              <a:avLst/>
              <a:gdLst>
                <a:gd name="T0" fmla="*/ 37 w 67"/>
                <a:gd name="T1" fmla="*/ 0 h 67"/>
                <a:gd name="T2" fmla="*/ 43 w 67"/>
                <a:gd name="T3" fmla="*/ 1 h 67"/>
                <a:gd name="T4" fmla="*/ 49 w 67"/>
                <a:gd name="T5" fmla="*/ 3 h 67"/>
                <a:gd name="T6" fmla="*/ 54 w 67"/>
                <a:gd name="T7" fmla="*/ 7 h 67"/>
                <a:gd name="T8" fmla="*/ 59 w 67"/>
                <a:gd name="T9" fmla="*/ 12 h 67"/>
                <a:gd name="T10" fmla="*/ 63 w 67"/>
                <a:gd name="T11" fmla="*/ 17 h 67"/>
                <a:gd name="T12" fmla="*/ 65 w 67"/>
                <a:gd name="T13" fmla="*/ 23 h 67"/>
                <a:gd name="T14" fmla="*/ 67 w 67"/>
                <a:gd name="T15" fmla="*/ 30 h 67"/>
                <a:gd name="T16" fmla="*/ 67 w 67"/>
                <a:gd name="T17" fmla="*/ 37 h 67"/>
                <a:gd name="T18" fmla="*/ 65 w 67"/>
                <a:gd name="T19" fmla="*/ 43 h 67"/>
                <a:gd name="T20" fmla="*/ 63 w 67"/>
                <a:gd name="T21" fmla="*/ 49 h 67"/>
                <a:gd name="T22" fmla="*/ 59 w 67"/>
                <a:gd name="T23" fmla="*/ 54 h 67"/>
                <a:gd name="T24" fmla="*/ 54 w 67"/>
                <a:gd name="T25" fmla="*/ 59 h 67"/>
                <a:gd name="T26" fmla="*/ 49 w 67"/>
                <a:gd name="T27" fmla="*/ 63 h 67"/>
                <a:gd name="T28" fmla="*/ 43 w 67"/>
                <a:gd name="T29" fmla="*/ 65 h 67"/>
                <a:gd name="T30" fmla="*/ 37 w 67"/>
                <a:gd name="T31" fmla="*/ 67 h 67"/>
                <a:gd name="T32" fmla="*/ 30 w 67"/>
                <a:gd name="T33" fmla="*/ 67 h 67"/>
                <a:gd name="T34" fmla="*/ 23 w 67"/>
                <a:gd name="T35" fmla="*/ 65 h 67"/>
                <a:gd name="T36" fmla="*/ 17 w 67"/>
                <a:gd name="T37" fmla="*/ 63 h 67"/>
                <a:gd name="T38" fmla="*/ 12 w 67"/>
                <a:gd name="T39" fmla="*/ 59 h 67"/>
                <a:gd name="T40" fmla="*/ 7 w 67"/>
                <a:gd name="T41" fmla="*/ 54 h 67"/>
                <a:gd name="T42" fmla="*/ 4 w 67"/>
                <a:gd name="T43" fmla="*/ 49 h 67"/>
                <a:gd name="T44" fmla="*/ 1 w 67"/>
                <a:gd name="T45" fmla="*/ 43 h 67"/>
                <a:gd name="T46" fmla="*/ 0 w 67"/>
                <a:gd name="T47" fmla="*/ 37 h 67"/>
                <a:gd name="T48" fmla="*/ 0 w 67"/>
                <a:gd name="T49" fmla="*/ 30 h 67"/>
                <a:gd name="T50" fmla="*/ 1 w 67"/>
                <a:gd name="T51" fmla="*/ 23 h 67"/>
                <a:gd name="T52" fmla="*/ 4 w 67"/>
                <a:gd name="T53" fmla="*/ 17 h 67"/>
                <a:gd name="T54" fmla="*/ 7 w 67"/>
                <a:gd name="T55" fmla="*/ 12 h 67"/>
                <a:gd name="T56" fmla="*/ 12 w 67"/>
                <a:gd name="T57" fmla="*/ 7 h 67"/>
                <a:gd name="T58" fmla="*/ 17 w 67"/>
                <a:gd name="T59" fmla="*/ 3 h 67"/>
                <a:gd name="T60" fmla="*/ 23 w 67"/>
                <a:gd name="T61" fmla="*/ 1 h 67"/>
                <a:gd name="T62" fmla="*/ 30 w 67"/>
                <a:gd name="T63" fmla="*/ 0 h 67"/>
                <a:gd name="T64" fmla="*/ 33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3" y="0"/>
                  </a:moveTo>
                  <a:lnTo>
                    <a:pt x="37" y="0"/>
                  </a:lnTo>
                  <a:lnTo>
                    <a:pt x="40" y="0"/>
                  </a:lnTo>
                  <a:lnTo>
                    <a:pt x="43" y="1"/>
                  </a:lnTo>
                  <a:lnTo>
                    <a:pt x="46" y="2"/>
                  </a:lnTo>
                  <a:lnTo>
                    <a:pt x="49" y="3"/>
                  </a:lnTo>
                  <a:lnTo>
                    <a:pt x="52" y="5"/>
                  </a:lnTo>
                  <a:lnTo>
                    <a:pt x="54" y="7"/>
                  </a:lnTo>
                  <a:lnTo>
                    <a:pt x="57" y="9"/>
                  </a:lnTo>
                  <a:lnTo>
                    <a:pt x="59" y="12"/>
                  </a:lnTo>
                  <a:lnTo>
                    <a:pt x="61" y="15"/>
                  </a:lnTo>
                  <a:lnTo>
                    <a:pt x="63" y="17"/>
                  </a:lnTo>
                  <a:lnTo>
                    <a:pt x="64" y="20"/>
                  </a:lnTo>
                  <a:lnTo>
                    <a:pt x="65" y="23"/>
                  </a:lnTo>
                  <a:lnTo>
                    <a:pt x="66" y="26"/>
                  </a:lnTo>
                  <a:lnTo>
                    <a:pt x="67" y="30"/>
                  </a:lnTo>
                  <a:lnTo>
                    <a:pt x="67" y="33"/>
                  </a:lnTo>
                  <a:lnTo>
                    <a:pt x="67" y="37"/>
                  </a:lnTo>
                  <a:lnTo>
                    <a:pt x="66" y="40"/>
                  </a:lnTo>
                  <a:lnTo>
                    <a:pt x="65" y="43"/>
                  </a:lnTo>
                  <a:lnTo>
                    <a:pt x="64" y="46"/>
                  </a:lnTo>
                  <a:lnTo>
                    <a:pt x="63" y="49"/>
                  </a:lnTo>
                  <a:lnTo>
                    <a:pt x="61" y="52"/>
                  </a:lnTo>
                  <a:lnTo>
                    <a:pt x="59" y="54"/>
                  </a:lnTo>
                  <a:lnTo>
                    <a:pt x="57" y="57"/>
                  </a:lnTo>
                  <a:lnTo>
                    <a:pt x="54" y="59"/>
                  </a:lnTo>
                  <a:lnTo>
                    <a:pt x="52" y="61"/>
                  </a:lnTo>
                  <a:lnTo>
                    <a:pt x="49" y="63"/>
                  </a:lnTo>
                  <a:lnTo>
                    <a:pt x="46" y="64"/>
                  </a:lnTo>
                  <a:lnTo>
                    <a:pt x="43" y="65"/>
                  </a:lnTo>
                  <a:lnTo>
                    <a:pt x="40" y="66"/>
                  </a:lnTo>
                  <a:lnTo>
                    <a:pt x="37" y="67"/>
                  </a:lnTo>
                  <a:lnTo>
                    <a:pt x="33" y="67"/>
                  </a:lnTo>
                  <a:lnTo>
                    <a:pt x="30" y="67"/>
                  </a:lnTo>
                  <a:lnTo>
                    <a:pt x="27" y="66"/>
                  </a:lnTo>
                  <a:lnTo>
                    <a:pt x="23" y="65"/>
                  </a:lnTo>
                  <a:lnTo>
                    <a:pt x="20" y="64"/>
                  </a:lnTo>
                  <a:lnTo>
                    <a:pt x="17" y="63"/>
                  </a:lnTo>
                  <a:lnTo>
                    <a:pt x="15" y="61"/>
                  </a:lnTo>
                  <a:lnTo>
                    <a:pt x="12" y="59"/>
                  </a:lnTo>
                  <a:lnTo>
                    <a:pt x="10" y="57"/>
                  </a:lnTo>
                  <a:lnTo>
                    <a:pt x="7" y="54"/>
                  </a:lnTo>
                  <a:lnTo>
                    <a:pt x="5" y="52"/>
                  </a:lnTo>
                  <a:lnTo>
                    <a:pt x="4" y="49"/>
                  </a:lnTo>
                  <a:lnTo>
                    <a:pt x="2" y="46"/>
                  </a:lnTo>
                  <a:lnTo>
                    <a:pt x="1" y="43"/>
                  </a:lnTo>
                  <a:lnTo>
                    <a:pt x="0" y="40"/>
                  </a:lnTo>
                  <a:lnTo>
                    <a:pt x="0" y="37"/>
                  </a:lnTo>
                  <a:lnTo>
                    <a:pt x="0" y="33"/>
                  </a:lnTo>
                  <a:lnTo>
                    <a:pt x="0" y="30"/>
                  </a:lnTo>
                  <a:lnTo>
                    <a:pt x="0" y="26"/>
                  </a:lnTo>
                  <a:lnTo>
                    <a:pt x="1" y="23"/>
                  </a:lnTo>
                  <a:lnTo>
                    <a:pt x="2" y="20"/>
                  </a:lnTo>
                  <a:lnTo>
                    <a:pt x="4" y="17"/>
                  </a:lnTo>
                  <a:lnTo>
                    <a:pt x="5" y="15"/>
                  </a:lnTo>
                  <a:lnTo>
                    <a:pt x="7" y="12"/>
                  </a:lnTo>
                  <a:lnTo>
                    <a:pt x="10" y="9"/>
                  </a:lnTo>
                  <a:lnTo>
                    <a:pt x="12" y="7"/>
                  </a:lnTo>
                  <a:lnTo>
                    <a:pt x="15" y="5"/>
                  </a:lnTo>
                  <a:lnTo>
                    <a:pt x="17" y="3"/>
                  </a:lnTo>
                  <a:lnTo>
                    <a:pt x="20" y="2"/>
                  </a:lnTo>
                  <a:lnTo>
                    <a:pt x="23" y="1"/>
                  </a:lnTo>
                  <a:lnTo>
                    <a:pt x="27" y="0"/>
                  </a:lnTo>
                  <a:lnTo>
                    <a:pt x="30" y="0"/>
                  </a:lnTo>
                  <a:lnTo>
                    <a:pt x="33" y="0"/>
                  </a:lnTo>
                  <a:close/>
                </a:path>
              </a:pathLst>
            </a:custGeom>
            <a:noFill/>
            <a:ln w="4763">
              <a:solidFill>
                <a:srgbClr val="FF0000"/>
              </a:solidFill>
              <a:round/>
              <a:headEnd/>
              <a:tailEnd/>
            </a:ln>
          </p:spPr>
          <p:txBody>
            <a:bodyPr/>
            <a:lstStyle/>
            <a:p>
              <a:endParaRPr lang="en-US"/>
            </a:p>
          </p:txBody>
        </p:sp>
        <p:sp>
          <p:nvSpPr>
            <p:cNvPr id="50386" name="Oval 207"/>
            <p:cNvSpPr>
              <a:spLocks noChangeArrowheads="1"/>
            </p:cNvSpPr>
            <p:nvPr/>
          </p:nvSpPr>
          <p:spPr bwMode="auto">
            <a:xfrm>
              <a:off x="3261" y="2744"/>
              <a:ext cx="67" cy="67"/>
            </a:xfrm>
            <a:prstGeom prst="ellipse">
              <a:avLst/>
            </a:prstGeom>
            <a:solidFill>
              <a:srgbClr val="FF0000"/>
            </a:solidFill>
            <a:ln w="9525">
              <a:noFill/>
              <a:round/>
              <a:headEnd/>
              <a:tailEnd/>
            </a:ln>
          </p:spPr>
          <p:txBody>
            <a:bodyPr/>
            <a:lstStyle/>
            <a:p>
              <a:endParaRPr lang="en-US"/>
            </a:p>
          </p:txBody>
        </p:sp>
        <p:sp>
          <p:nvSpPr>
            <p:cNvPr id="50387" name="Freeform 208"/>
            <p:cNvSpPr>
              <a:spLocks/>
            </p:cNvSpPr>
            <p:nvPr/>
          </p:nvSpPr>
          <p:spPr bwMode="auto">
            <a:xfrm>
              <a:off x="3260" y="2743"/>
              <a:ext cx="67" cy="67"/>
            </a:xfrm>
            <a:custGeom>
              <a:avLst/>
              <a:gdLst>
                <a:gd name="T0" fmla="*/ 37 w 67"/>
                <a:gd name="T1" fmla="*/ 0 h 67"/>
                <a:gd name="T2" fmla="*/ 43 w 67"/>
                <a:gd name="T3" fmla="*/ 1 h 67"/>
                <a:gd name="T4" fmla="*/ 49 w 67"/>
                <a:gd name="T5" fmla="*/ 4 h 67"/>
                <a:gd name="T6" fmla="*/ 55 w 67"/>
                <a:gd name="T7" fmla="*/ 7 h 67"/>
                <a:gd name="T8" fmla="*/ 60 w 67"/>
                <a:gd name="T9" fmla="*/ 12 h 67"/>
                <a:gd name="T10" fmla="*/ 63 w 67"/>
                <a:gd name="T11" fmla="*/ 18 h 67"/>
                <a:gd name="T12" fmla="*/ 66 w 67"/>
                <a:gd name="T13" fmla="*/ 24 h 67"/>
                <a:gd name="T14" fmla="*/ 67 w 67"/>
                <a:gd name="T15" fmla="*/ 30 h 67"/>
                <a:gd name="T16" fmla="*/ 67 w 67"/>
                <a:gd name="T17" fmla="*/ 37 h 67"/>
                <a:gd name="T18" fmla="*/ 66 w 67"/>
                <a:gd name="T19" fmla="*/ 43 h 67"/>
                <a:gd name="T20" fmla="*/ 63 w 67"/>
                <a:gd name="T21" fmla="*/ 49 h 67"/>
                <a:gd name="T22" fmla="*/ 60 w 67"/>
                <a:gd name="T23" fmla="*/ 55 h 67"/>
                <a:gd name="T24" fmla="*/ 55 w 67"/>
                <a:gd name="T25" fmla="*/ 59 h 67"/>
                <a:gd name="T26" fmla="*/ 49 w 67"/>
                <a:gd name="T27" fmla="*/ 63 h 67"/>
                <a:gd name="T28" fmla="*/ 43 w 67"/>
                <a:gd name="T29" fmla="*/ 66 h 67"/>
                <a:gd name="T30" fmla="*/ 37 w 67"/>
                <a:gd name="T31" fmla="*/ 67 h 67"/>
                <a:gd name="T32" fmla="*/ 30 w 67"/>
                <a:gd name="T33" fmla="*/ 67 h 67"/>
                <a:gd name="T34" fmla="*/ 24 w 67"/>
                <a:gd name="T35" fmla="*/ 66 h 67"/>
                <a:gd name="T36" fmla="*/ 18 w 67"/>
                <a:gd name="T37" fmla="*/ 63 h 67"/>
                <a:gd name="T38" fmla="*/ 12 w 67"/>
                <a:gd name="T39" fmla="*/ 59 h 67"/>
                <a:gd name="T40" fmla="*/ 8 w 67"/>
                <a:gd name="T41" fmla="*/ 55 h 67"/>
                <a:gd name="T42" fmla="*/ 4 w 67"/>
                <a:gd name="T43" fmla="*/ 49 h 67"/>
                <a:gd name="T44" fmla="*/ 1 w 67"/>
                <a:gd name="T45" fmla="*/ 43 h 67"/>
                <a:gd name="T46" fmla="*/ 0 w 67"/>
                <a:gd name="T47" fmla="*/ 37 h 67"/>
                <a:gd name="T48" fmla="*/ 0 w 67"/>
                <a:gd name="T49" fmla="*/ 30 h 67"/>
                <a:gd name="T50" fmla="*/ 1 w 67"/>
                <a:gd name="T51" fmla="*/ 24 h 67"/>
                <a:gd name="T52" fmla="*/ 4 w 67"/>
                <a:gd name="T53" fmla="*/ 18 h 67"/>
                <a:gd name="T54" fmla="*/ 8 w 67"/>
                <a:gd name="T55" fmla="*/ 12 h 67"/>
                <a:gd name="T56" fmla="*/ 12 w 67"/>
                <a:gd name="T57" fmla="*/ 7 h 67"/>
                <a:gd name="T58" fmla="*/ 18 w 67"/>
                <a:gd name="T59" fmla="*/ 4 h 67"/>
                <a:gd name="T60" fmla="*/ 24 w 67"/>
                <a:gd name="T61" fmla="*/ 1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0" y="0"/>
                  </a:lnTo>
                  <a:lnTo>
                    <a:pt x="43" y="1"/>
                  </a:lnTo>
                  <a:lnTo>
                    <a:pt x="46" y="2"/>
                  </a:lnTo>
                  <a:lnTo>
                    <a:pt x="49" y="4"/>
                  </a:lnTo>
                  <a:lnTo>
                    <a:pt x="52" y="5"/>
                  </a:lnTo>
                  <a:lnTo>
                    <a:pt x="55" y="7"/>
                  </a:lnTo>
                  <a:lnTo>
                    <a:pt x="57" y="10"/>
                  </a:lnTo>
                  <a:lnTo>
                    <a:pt x="60" y="12"/>
                  </a:lnTo>
                  <a:lnTo>
                    <a:pt x="62" y="15"/>
                  </a:lnTo>
                  <a:lnTo>
                    <a:pt x="63" y="18"/>
                  </a:lnTo>
                  <a:lnTo>
                    <a:pt x="65" y="21"/>
                  </a:lnTo>
                  <a:lnTo>
                    <a:pt x="66" y="24"/>
                  </a:lnTo>
                  <a:lnTo>
                    <a:pt x="66" y="27"/>
                  </a:lnTo>
                  <a:lnTo>
                    <a:pt x="67" y="30"/>
                  </a:lnTo>
                  <a:lnTo>
                    <a:pt x="67" y="34"/>
                  </a:lnTo>
                  <a:lnTo>
                    <a:pt x="67" y="37"/>
                  </a:lnTo>
                  <a:lnTo>
                    <a:pt x="66" y="40"/>
                  </a:lnTo>
                  <a:lnTo>
                    <a:pt x="66" y="43"/>
                  </a:lnTo>
                  <a:lnTo>
                    <a:pt x="65" y="46"/>
                  </a:lnTo>
                  <a:lnTo>
                    <a:pt x="63" y="49"/>
                  </a:lnTo>
                  <a:lnTo>
                    <a:pt x="62" y="52"/>
                  </a:lnTo>
                  <a:lnTo>
                    <a:pt x="60" y="55"/>
                  </a:lnTo>
                  <a:lnTo>
                    <a:pt x="57" y="57"/>
                  </a:lnTo>
                  <a:lnTo>
                    <a:pt x="55" y="59"/>
                  </a:lnTo>
                  <a:lnTo>
                    <a:pt x="52" y="61"/>
                  </a:lnTo>
                  <a:lnTo>
                    <a:pt x="49" y="63"/>
                  </a:lnTo>
                  <a:lnTo>
                    <a:pt x="46" y="65"/>
                  </a:lnTo>
                  <a:lnTo>
                    <a:pt x="43" y="66"/>
                  </a:lnTo>
                  <a:lnTo>
                    <a:pt x="40" y="66"/>
                  </a:lnTo>
                  <a:lnTo>
                    <a:pt x="37" y="67"/>
                  </a:lnTo>
                  <a:lnTo>
                    <a:pt x="34" y="67"/>
                  </a:lnTo>
                  <a:lnTo>
                    <a:pt x="30" y="67"/>
                  </a:lnTo>
                  <a:lnTo>
                    <a:pt x="27" y="66"/>
                  </a:lnTo>
                  <a:lnTo>
                    <a:pt x="24" y="66"/>
                  </a:lnTo>
                  <a:lnTo>
                    <a:pt x="21" y="65"/>
                  </a:lnTo>
                  <a:lnTo>
                    <a:pt x="18" y="63"/>
                  </a:lnTo>
                  <a:lnTo>
                    <a:pt x="15" y="61"/>
                  </a:lnTo>
                  <a:lnTo>
                    <a:pt x="12" y="59"/>
                  </a:lnTo>
                  <a:lnTo>
                    <a:pt x="10" y="57"/>
                  </a:lnTo>
                  <a:lnTo>
                    <a:pt x="8" y="55"/>
                  </a:lnTo>
                  <a:lnTo>
                    <a:pt x="6" y="52"/>
                  </a:lnTo>
                  <a:lnTo>
                    <a:pt x="4" y="49"/>
                  </a:lnTo>
                  <a:lnTo>
                    <a:pt x="2" y="46"/>
                  </a:lnTo>
                  <a:lnTo>
                    <a:pt x="1" y="43"/>
                  </a:lnTo>
                  <a:lnTo>
                    <a:pt x="1" y="40"/>
                  </a:lnTo>
                  <a:lnTo>
                    <a:pt x="0" y="37"/>
                  </a:lnTo>
                  <a:lnTo>
                    <a:pt x="0" y="34"/>
                  </a:lnTo>
                  <a:lnTo>
                    <a:pt x="0" y="30"/>
                  </a:lnTo>
                  <a:lnTo>
                    <a:pt x="1" y="27"/>
                  </a:lnTo>
                  <a:lnTo>
                    <a:pt x="1" y="24"/>
                  </a:lnTo>
                  <a:lnTo>
                    <a:pt x="2" y="21"/>
                  </a:lnTo>
                  <a:lnTo>
                    <a:pt x="4" y="18"/>
                  </a:lnTo>
                  <a:lnTo>
                    <a:pt x="6" y="15"/>
                  </a:lnTo>
                  <a:lnTo>
                    <a:pt x="8" y="12"/>
                  </a:lnTo>
                  <a:lnTo>
                    <a:pt x="10" y="10"/>
                  </a:lnTo>
                  <a:lnTo>
                    <a:pt x="12" y="7"/>
                  </a:lnTo>
                  <a:lnTo>
                    <a:pt x="15" y="5"/>
                  </a:lnTo>
                  <a:lnTo>
                    <a:pt x="18" y="4"/>
                  </a:lnTo>
                  <a:lnTo>
                    <a:pt x="21" y="2"/>
                  </a:lnTo>
                  <a:lnTo>
                    <a:pt x="24" y="1"/>
                  </a:lnTo>
                  <a:lnTo>
                    <a:pt x="27" y="0"/>
                  </a:lnTo>
                  <a:lnTo>
                    <a:pt x="30" y="0"/>
                  </a:lnTo>
                  <a:lnTo>
                    <a:pt x="34" y="0"/>
                  </a:lnTo>
                  <a:close/>
                </a:path>
              </a:pathLst>
            </a:custGeom>
            <a:noFill/>
            <a:ln w="4763">
              <a:solidFill>
                <a:srgbClr val="FF0000"/>
              </a:solidFill>
              <a:round/>
              <a:headEnd/>
              <a:tailEnd/>
            </a:ln>
          </p:spPr>
          <p:txBody>
            <a:bodyPr/>
            <a:lstStyle/>
            <a:p>
              <a:endParaRPr lang="en-US"/>
            </a:p>
          </p:txBody>
        </p:sp>
        <p:sp>
          <p:nvSpPr>
            <p:cNvPr id="50388" name="Oval 209"/>
            <p:cNvSpPr>
              <a:spLocks noChangeArrowheads="1"/>
            </p:cNvSpPr>
            <p:nvPr/>
          </p:nvSpPr>
          <p:spPr bwMode="auto">
            <a:xfrm>
              <a:off x="3417" y="2768"/>
              <a:ext cx="67" cy="68"/>
            </a:xfrm>
            <a:prstGeom prst="ellipse">
              <a:avLst/>
            </a:prstGeom>
            <a:solidFill>
              <a:srgbClr val="FF0000"/>
            </a:solidFill>
            <a:ln w="9525">
              <a:noFill/>
              <a:round/>
              <a:headEnd/>
              <a:tailEnd/>
            </a:ln>
          </p:spPr>
          <p:txBody>
            <a:bodyPr/>
            <a:lstStyle/>
            <a:p>
              <a:endParaRPr lang="en-US"/>
            </a:p>
          </p:txBody>
        </p:sp>
        <p:sp>
          <p:nvSpPr>
            <p:cNvPr id="50389" name="Freeform 210"/>
            <p:cNvSpPr>
              <a:spLocks/>
            </p:cNvSpPr>
            <p:nvPr/>
          </p:nvSpPr>
          <p:spPr bwMode="auto">
            <a:xfrm>
              <a:off x="3416" y="2767"/>
              <a:ext cx="67" cy="67"/>
            </a:xfrm>
            <a:custGeom>
              <a:avLst/>
              <a:gdLst>
                <a:gd name="T0" fmla="*/ 37 w 67"/>
                <a:gd name="T1" fmla="*/ 0 h 67"/>
                <a:gd name="T2" fmla="*/ 43 w 67"/>
                <a:gd name="T3" fmla="*/ 2 h 67"/>
                <a:gd name="T4" fmla="*/ 49 w 67"/>
                <a:gd name="T5" fmla="*/ 4 h 67"/>
                <a:gd name="T6" fmla="*/ 55 w 67"/>
                <a:gd name="T7" fmla="*/ 8 h 67"/>
                <a:gd name="T8" fmla="*/ 60 w 67"/>
                <a:gd name="T9" fmla="*/ 13 h 67"/>
                <a:gd name="T10" fmla="*/ 63 w 67"/>
                <a:gd name="T11" fmla="*/ 18 h 67"/>
                <a:gd name="T12" fmla="*/ 66 w 67"/>
                <a:gd name="T13" fmla="*/ 24 h 67"/>
                <a:gd name="T14" fmla="*/ 67 w 67"/>
                <a:gd name="T15" fmla="*/ 30 h 67"/>
                <a:gd name="T16" fmla="*/ 67 w 67"/>
                <a:gd name="T17" fmla="*/ 37 h 67"/>
                <a:gd name="T18" fmla="*/ 66 w 67"/>
                <a:gd name="T19" fmla="*/ 44 h 67"/>
                <a:gd name="T20" fmla="*/ 63 w 67"/>
                <a:gd name="T21" fmla="*/ 50 h 67"/>
                <a:gd name="T22" fmla="*/ 60 w 67"/>
                <a:gd name="T23" fmla="*/ 55 h 67"/>
                <a:gd name="T24" fmla="*/ 55 w 67"/>
                <a:gd name="T25" fmla="*/ 60 h 67"/>
                <a:gd name="T26" fmla="*/ 49 w 67"/>
                <a:gd name="T27" fmla="*/ 63 h 67"/>
                <a:gd name="T28" fmla="*/ 43 w 67"/>
                <a:gd name="T29" fmla="*/ 66 h 67"/>
                <a:gd name="T30" fmla="*/ 37 w 67"/>
                <a:gd name="T31" fmla="*/ 67 h 67"/>
                <a:gd name="T32" fmla="*/ 30 w 67"/>
                <a:gd name="T33" fmla="*/ 67 h 67"/>
                <a:gd name="T34" fmla="*/ 24 w 67"/>
                <a:gd name="T35" fmla="*/ 66 h 67"/>
                <a:gd name="T36" fmla="*/ 18 w 67"/>
                <a:gd name="T37" fmla="*/ 63 h 67"/>
                <a:gd name="T38" fmla="*/ 12 w 67"/>
                <a:gd name="T39" fmla="*/ 60 h 67"/>
                <a:gd name="T40" fmla="*/ 8 w 67"/>
                <a:gd name="T41" fmla="*/ 55 h 67"/>
                <a:gd name="T42" fmla="*/ 4 w 67"/>
                <a:gd name="T43" fmla="*/ 50 h 67"/>
                <a:gd name="T44" fmla="*/ 1 w 67"/>
                <a:gd name="T45" fmla="*/ 44 h 67"/>
                <a:gd name="T46" fmla="*/ 0 w 67"/>
                <a:gd name="T47" fmla="*/ 37 h 67"/>
                <a:gd name="T48" fmla="*/ 0 w 67"/>
                <a:gd name="T49" fmla="*/ 30 h 67"/>
                <a:gd name="T50" fmla="*/ 1 w 67"/>
                <a:gd name="T51" fmla="*/ 24 h 67"/>
                <a:gd name="T52" fmla="*/ 4 w 67"/>
                <a:gd name="T53" fmla="*/ 18 h 67"/>
                <a:gd name="T54" fmla="*/ 8 w 67"/>
                <a:gd name="T55" fmla="*/ 13 h 67"/>
                <a:gd name="T56" fmla="*/ 12 w 67"/>
                <a:gd name="T57" fmla="*/ 8 h 67"/>
                <a:gd name="T58" fmla="*/ 18 w 67"/>
                <a:gd name="T59" fmla="*/ 4 h 67"/>
                <a:gd name="T60" fmla="*/ 24 w 67"/>
                <a:gd name="T61" fmla="*/ 2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0" y="1"/>
                  </a:lnTo>
                  <a:lnTo>
                    <a:pt x="43" y="2"/>
                  </a:lnTo>
                  <a:lnTo>
                    <a:pt x="46" y="3"/>
                  </a:lnTo>
                  <a:lnTo>
                    <a:pt x="49" y="4"/>
                  </a:lnTo>
                  <a:lnTo>
                    <a:pt x="52" y="6"/>
                  </a:lnTo>
                  <a:lnTo>
                    <a:pt x="55" y="8"/>
                  </a:lnTo>
                  <a:lnTo>
                    <a:pt x="57" y="10"/>
                  </a:lnTo>
                  <a:lnTo>
                    <a:pt x="60" y="13"/>
                  </a:lnTo>
                  <a:lnTo>
                    <a:pt x="62" y="15"/>
                  </a:lnTo>
                  <a:lnTo>
                    <a:pt x="63" y="18"/>
                  </a:lnTo>
                  <a:lnTo>
                    <a:pt x="65" y="21"/>
                  </a:lnTo>
                  <a:lnTo>
                    <a:pt x="66" y="24"/>
                  </a:lnTo>
                  <a:lnTo>
                    <a:pt x="67" y="27"/>
                  </a:lnTo>
                  <a:lnTo>
                    <a:pt x="67" y="30"/>
                  </a:lnTo>
                  <a:lnTo>
                    <a:pt x="67" y="34"/>
                  </a:lnTo>
                  <a:lnTo>
                    <a:pt x="67" y="37"/>
                  </a:lnTo>
                  <a:lnTo>
                    <a:pt x="67" y="40"/>
                  </a:lnTo>
                  <a:lnTo>
                    <a:pt x="66" y="44"/>
                  </a:lnTo>
                  <a:lnTo>
                    <a:pt x="65" y="47"/>
                  </a:lnTo>
                  <a:lnTo>
                    <a:pt x="63" y="50"/>
                  </a:lnTo>
                  <a:lnTo>
                    <a:pt x="62" y="52"/>
                  </a:lnTo>
                  <a:lnTo>
                    <a:pt x="60" y="55"/>
                  </a:lnTo>
                  <a:lnTo>
                    <a:pt x="57" y="57"/>
                  </a:lnTo>
                  <a:lnTo>
                    <a:pt x="55" y="60"/>
                  </a:lnTo>
                  <a:lnTo>
                    <a:pt x="52" y="62"/>
                  </a:lnTo>
                  <a:lnTo>
                    <a:pt x="49" y="63"/>
                  </a:lnTo>
                  <a:lnTo>
                    <a:pt x="46" y="65"/>
                  </a:lnTo>
                  <a:lnTo>
                    <a:pt x="43" y="66"/>
                  </a:lnTo>
                  <a:lnTo>
                    <a:pt x="40" y="67"/>
                  </a:lnTo>
                  <a:lnTo>
                    <a:pt x="37" y="67"/>
                  </a:lnTo>
                  <a:lnTo>
                    <a:pt x="34" y="67"/>
                  </a:lnTo>
                  <a:lnTo>
                    <a:pt x="30" y="67"/>
                  </a:lnTo>
                  <a:lnTo>
                    <a:pt x="27" y="67"/>
                  </a:lnTo>
                  <a:lnTo>
                    <a:pt x="24" y="66"/>
                  </a:lnTo>
                  <a:lnTo>
                    <a:pt x="21" y="65"/>
                  </a:lnTo>
                  <a:lnTo>
                    <a:pt x="18" y="63"/>
                  </a:lnTo>
                  <a:lnTo>
                    <a:pt x="15" y="62"/>
                  </a:lnTo>
                  <a:lnTo>
                    <a:pt x="12" y="60"/>
                  </a:lnTo>
                  <a:lnTo>
                    <a:pt x="10" y="57"/>
                  </a:lnTo>
                  <a:lnTo>
                    <a:pt x="8" y="55"/>
                  </a:lnTo>
                  <a:lnTo>
                    <a:pt x="5" y="52"/>
                  </a:lnTo>
                  <a:lnTo>
                    <a:pt x="4" y="50"/>
                  </a:lnTo>
                  <a:lnTo>
                    <a:pt x="2" y="47"/>
                  </a:lnTo>
                  <a:lnTo>
                    <a:pt x="1" y="44"/>
                  </a:lnTo>
                  <a:lnTo>
                    <a:pt x="1" y="40"/>
                  </a:lnTo>
                  <a:lnTo>
                    <a:pt x="0" y="37"/>
                  </a:lnTo>
                  <a:lnTo>
                    <a:pt x="0" y="34"/>
                  </a:lnTo>
                  <a:lnTo>
                    <a:pt x="0" y="30"/>
                  </a:lnTo>
                  <a:lnTo>
                    <a:pt x="1" y="27"/>
                  </a:lnTo>
                  <a:lnTo>
                    <a:pt x="1" y="24"/>
                  </a:lnTo>
                  <a:lnTo>
                    <a:pt x="2" y="21"/>
                  </a:lnTo>
                  <a:lnTo>
                    <a:pt x="4" y="18"/>
                  </a:lnTo>
                  <a:lnTo>
                    <a:pt x="5" y="15"/>
                  </a:lnTo>
                  <a:lnTo>
                    <a:pt x="8" y="13"/>
                  </a:lnTo>
                  <a:lnTo>
                    <a:pt x="10" y="10"/>
                  </a:lnTo>
                  <a:lnTo>
                    <a:pt x="12" y="8"/>
                  </a:lnTo>
                  <a:lnTo>
                    <a:pt x="15" y="6"/>
                  </a:lnTo>
                  <a:lnTo>
                    <a:pt x="18" y="4"/>
                  </a:lnTo>
                  <a:lnTo>
                    <a:pt x="21" y="3"/>
                  </a:lnTo>
                  <a:lnTo>
                    <a:pt x="24" y="2"/>
                  </a:lnTo>
                  <a:lnTo>
                    <a:pt x="27" y="1"/>
                  </a:lnTo>
                  <a:lnTo>
                    <a:pt x="30" y="0"/>
                  </a:lnTo>
                  <a:lnTo>
                    <a:pt x="34" y="0"/>
                  </a:lnTo>
                  <a:close/>
                </a:path>
              </a:pathLst>
            </a:custGeom>
            <a:noFill/>
            <a:ln w="4763">
              <a:solidFill>
                <a:srgbClr val="FF0000"/>
              </a:solidFill>
              <a:round/>
              <a:headEnd/>
              <a:tailEnd/>
            </a:ln>
          </p:spPr>
          <p:txBody>
            <a:bodyPr/>
            <a:lstStyle/>
            <a:p>
              <a:endParaRPr lang="en-US"/>
            </a:p>
          </p:txBody>
        </p:sp>
        <p:sp>
          <p:nvSpPr>
            <p:cNvPr id="50390" name="Oval 211"/>
            <p:cNvSpPr>
              <a:spLocks noChangeArrowheads="1"/>
            </p:cNvSpPr>
            <p:nvPr/>
          </p:nvSpPr>
          <p:spPr bwMode="auto">
            <a:xfrm>
              <a:off x="3589" y="2784"/>
              <a:ext cx="67" cy="67"/>
            </a:xfrm>
            <a:prstGeom prst="ellipse">
              <a:avLst/>
            </a:prstGeom>
            <a:solidFill>
              <a:srgbClr val="FF0000"/>
            </a:solidFill>
            <a:ln w="9525">
              <a:noFill/>
              <a:round/>
              <a:headEnd/>
              <a:tailEnd/>
            </a:ln>
          </p:spPr>
          <p:txBody>
            <a:bodyPr/>
            <a:lstStyle/>
            <a:p>
              <a:endParaRPr lang="en-US"/>
            </a:p>
          </p:txBody>
        </p:sp>
        <p:sp>
          <p:nvSpPr>
            <p:cNvPr id="50391" name="Freeform 212"/>
            <p:cNvSpPr>
              <a:spLocks/>
            </p:cNvSpPr>
            <p:nvPr/>
          </p:nvSpPr>
          <p:spPr bwMode="auto">
            <a:xfrm>
              <a:off x="3587" y="2783"/>
              <a:ext cx="68" cy="67"/>
            </a:xfrm>
            <a:custGeom>
              <a:avLst/>
              <a:gdLst>
                <a:gd name="T0" fmla="*/ 37 w 68"/>
                <a:gd name="T1" fmla="*/ 0 h 67"/>
                <a:gd name="T2" fmla="*/ 44 w 68"/>
                <a:gd name="T3" fmla="*/ 1 h 67"/>
                <a:gd name="T4" fmla="*/ 50 w 68"/>
                <a:gd name="T5" fmla="*/ 4 h 67"/>
                <a:gd name="T6" fmla="*/ 55 w 68"/>
                <a:gd name="T7" fmla="*/ 8 h 67"/>
                <a:gd name="T8" fmla="*/ 60 w 68"/>
                <a:gd name="T9" fmla="*/ 12 h 67"/>
                <a:gd name="T10" fmla="*/ 64 w 68"/>
                <a:gd name="T11" fmla="*/ 18 h 67"/>
                <a:gd name="T12" fmla="*/ 66 w 68"/>
                <a:gd name="T13" fmla="*/ 24 h 67"/>
                <a:gd name="T14" fmla="*/ 67 w 68"/>
                <a:gd name="T15" fmla="*/ 30 h 67"/>
                <a:gd name="T16" fmla="*/ 67 w 68"/>
                <a:gd name="T17" fmla="*/ 37 h 67"/>
                <a:gd name="T18" fmla="*/ 66 w 68"/>
                <a:gd name="T19" fmla="*/ 43 h 67"/>
                <a:gd name="T20" fmla="*/ 64 w 68"/>
                <a:gd name="T21" fmla="*/ 49 h 67"/>
                <a:gd name="T22" fmla="*/ 60 w 68"/>
                <a:gd name="T23" fmla="*/ 55 h 67"/>
                <a:gd name="T24" fmla="*/ 55 w 68"/>
                <a:gd name="T25" fmla="*/ 60 h 67"/>
                <a:gd name="T26" fmla="*/ 50 w 68"/>
                <a:gd name="T27" fmla="*/ 63 h 67"/>
                <a:gd name="T28" fmla="*/ 44 w 68"/>
                <a:gd name="T29" fmla="*/ 66 h 67"/>
                <a:gd name="T30" fmla="*/ 37 w 68"/>
                <a:gd name="T31" fmla="*/ 67 h 67"/>
                <a:gd name="T32" fmla="*/ 31 w 68"/>
                <a:gd name="T33" fmla="*/ 67 h 67"/>
                <a:gd name="T34" fmla="*/ 24 w 68"/>
                <a:gd name="T35" fmla="*/ 66 h 67"/>
                <a:gd name="T36" fmla="*/ 18 w 68"/>
                <a:gd name="T37" fmla="*/ 63 h 67"/>
                <a:gd name="T38" fmla="*/ 13 w 68"/>
                <a:gd name="T39" fmla="*/ 60 h 67"/>
                <a:gd name="T40" fmla="*/ 8 w 68"/>
                <a:gd name="T41" fmla="*/ 55 h 67"/>
                <a:gd name="T42" fmla="*/ 4 w 68"/>
                <a:gd name="T43" fmla="*/ 49 h 67"/>
                <a:gd name="T44" fmla="*/ 2 w 68"/>
                <a:gd name="T45" fmla="*/ 43 h 67"/>
                <a:gd name="T46" fmla="*/ 1 w 68"/>
                <a:gd name="T47" fmla="*/ 37 h 67"/>
                <a:gd name="T48" fmla="*/ 1 w 68"/>
                <a:gd name="T49" fmla="*/ 30 h 67"/>
                <a:gd name="T50" fmla="*/ 2 w 68"/>
                <a:gd name="T51" fmla="*/ 24 h 67"/>
                <a:gd name="T52" fmla="*/ 4 w 68"/>
                <a:gd name="T53" fmla="*/ 18 h 67"/>
                <a:gd name="T54" fmla="*/ 8 w 68"/>
                <a:gd name="T55" fmla="*/ 12 h 67"/>
                <a:gd name="T56" fmla="*/ 13 w 68"/>
                <a:gd name="T57" fmla="*/ 8 h 67"/>
                <a:gd name="T58" fmla="*/ 18 w 68"/>
                <a:gd name="T59" fmla="*/ 4 h 67"/>
                <a:gd name="T60" fmla="*/ 24 w 68"/>
                <a:gd name="T61" fmla="*/ 1 h 67"/>
                <a:gd name="T62" fmla="*/ 31 w 68"/>
                <a:gd name="T63" fmla="*/ 0 h 67"/>
                <a:gd name="T64" fmla="*/ 34 w 68"/>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7"/>
                <a:gd name="T101" fmla="*/ 68 w 6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7">
                  <a:moveTo>
                    <a:pt x="34" y="0"/>
                  </a:moveTo>
                  <a:lnTo>
                    <a:pt x="37" y="0"/>
                  </a:lnTo>
                  <a:lnTo>
                    <a:pt x="41" y="1"/>
                  </a:lnTo>
                  <a:lnTo>
                    <a:pt x="44" y="1"/>
                  </a:lnTo>
                  <a:lnTo>
                    <a:pt x="47" y="2"/>
                  </a:lnTo>
                  <a:lnTo>
                    <a:pt x="50" y="4"/>
                  </a:lnTo>
                  <a:lnTo>
                    <a:pt x="52" y="6"/>
                  </a:lnTo>
                  <a:lnTo>
                    <a:pt x="55" y="8"/>
                  </a:lnTo>
                  <a:lnTo>
                    <a:pt x="58" y="10"/>
                  </a:lnTo>
                  <a:lnTo>
                    <a:pt x="60" y="12"/>
                  </a:lnTo>
                  <a:lnTo>
                    <a:pt x="62" y="15"/>
                  </a:lnTo>
                  <a:lnTo>
                    <a:pt x="64" y="18"/>
                  </a:lnTo>
                  <a:lnTo>
                    <a:pt x="65" y="21"/>
                  </a:lnTo>
                  <a:lnTo>
                    <a:pt x="66" y="24"/>
                  </a:lnTo>
                  <a:lnTo>
                    <a:pt x="67" y="27"/>
                  </a:lnTo>
                  <a:lnTo>
                    <a:pt x="67" y="30"/>
                  </a:lnTo>
                  <a:lnTo>
                    <a:pt x="68" y="34"/>
                  </a:lnTo>
                  <a:lnTo>
                    <a:pt x="67" y="37"/>
                  </a:lnTo>
                  <a:lnTo>
                    <a:pt x="67" y="40"/>
                  </a:lnTo>
                  <a:lnTo>
                    <a:pt x="66" y="43"/>
                  </a:lnTo>
                  <a:lnTo>
                    <a:pt x="65" y="46"/>
                  </a:lnTo>
                  <a:lnTo>
                    <a:pt x="64" y="49"/>
                  </a:lnTo>
                  <a:lnTo>
                    <a:pt x="62" y="52"/>
                  </a:lnTo>
                  <a:lnTo>
                    <a:pt x="60" y="55"/>
                  </a:lnTo>
                  <a:lnTo>
                    <a:pt x="58" y="57"/>
                  </a:lnTo>
                  <a:lnTo>
                    <a:pt x="55" y="60"/>
                  </a:lnTo>
                  <a:lnTo>
                    <a:pt x="52" y="62"/>
                  </a:lnTo>
                  <a:lnTo>
                    <a:pt x="50" y="63"/>
                  </a:lnTo>
                  <a:lnTo>
                    <a:pt x="47" y="65"/>
                  </a:lnTo>
                  <a:lnTo>
                    <a:pt x="44" y="66"/>
                  </a:lnTo>
                  <a:lnTo>
                    <a:pt x="41" y="67"/>
                  </a:lnTo>
                  <a:lnTo>
                    <a:pt x="37" y="67"/>
                  </a:lnTo>
                  <a:lnTo>
                    <a:pt x="34" y="67"/>
                  </a:lnTo>
                  <a:lnTo>
                    <a:pt x="31" y="67"/>
                  </a:lnTo>
                  <a:lnTo>
                    <a:pt x="27" y="67"/>
                  </a:lnTo>
                  <a:lnTo>
                    <a:pt x="24" y="66"/>
                  </a:lnTo>
                  <a:lnTo>
                    <a:pt x="21" y="65"/>
                  </a:lnTo>
                  <a:lnTo>
                    <a:pt x="18" y="63"/>
                  </a:lnTo>
                  <a:lnTo>
                    <a:pt x="15" y="62"/>
                  </a:lnTo>
                  <a:lnTo>
                    <a:pt x="13" y="60"/>
                  </a:lnTo>
                  <a:lnTo>
                    <a:pt x="10" y="57"/>
                  </a:lnTo>
                  <a:lnTo>
                    <a:pt x="8" y="55"/>
                  </a:lnTo>
                  <a:lnTo>
                    <a:pt x="6" y="52"/>
                  </a:lnTo>
                  <a:lnTo>
                    <a:pt x="4" y="49"/>
                  </a:lnTo>
                  <a:lnTo>
                    <a:pt x="3" y="46"/>
                  </a:lnTo>
                  <a:lnTo>
                    <a:pt x="2" y="43"/>
                  </a:lnTo>
                  <a:lnTo>
                    <a:pt x="1" y="40"/>
                  </a:lnTo>
                  <a:lnTo>
                    <a:pt x="1" y="37"/>
                  </a:lnTo>
                  <a:lnTo>
                    <a:pt x="0" y="34"/>
                  </a:lnTo>
                  <a:lnTo>
                    <a:pt x="1" y="30"/>
                  </a:lnTo>
                  <a:lnTo>
                    <a:pt x="1" y="27"/>
                  </a:lnTo>
                  <a:lnTo>
                    <a:pt x="2" y="24"/>
                  </a:lnTo>
                  <a:lnTo>
                    <a:pt x="3" y="21"/>
                  </a:lnTo>
                  <a:lnTo>
                    <a:pt x="4" y="18"/>
                  </a:lnTo>
                  <a:lnTo>
                    <a:pt x="6" y="15"/>
                  </a:lnTo>
                  <a:lnTo>
                    <a:pt x="8" y="12"/>
                  </a:lnTo>
                  <a:lnTo>
                    <a:pt x="10" y="10"/>
                  </a:lnTo>
                  <a:lnTo>
                    <a:pt x="13" y="8"/>
                  </a:lnTo>
                  <a:lnTo>
                    <a:pt x="15" y="6"/>
                  </a:lnTo>
                  <a:lnTo>
                    <a:pt x="18" y="4"/>
                  </a:lnTo>
                  <a:lnTo>
                    <a:pt x="21" y="2"/>
                  </a:lnTo>
                  <a:lnTo>
                    <a:pt x="24" y="1"/>
                  </a:lnTo>
                  <a:lnTo>
                    <a:pt x="27" y="1"/>
                  </a:lnTo>
                  <a:lnTo>
                    <a:pt x="31" y="0"/>
                  </a:lnTo>
                  <a:lnTo>
                    <a:pt x="34" y="0"/>
                  </a:lnTo>
                  <a:close/>
                </a:path>
              </a:pathLst>
            </a:custGeom>
            <a:noFill/>
            <a:ln w="4763">
              <a:solidFill>
                <a:srgbClr val="FF0000"/>
              </a:solidFill>
              <a:round/>
              <a:headEnd/>
              <a:tailEnd/>
            </a:ln>
          </p:spPr>
          <p:txBody>
            <a:bodyPr/>
            <a:lstStyle/>
            <a:p>
              <a:endParaRPr lang="en-US"/>
            </a:p>
          </p:txBody>
        </p:sp>
        <p:sp>
          <p:nvSpPr>
            <p:cNvPr id="50392" name="Oval 213"/>
            <p:cNvSpPr>
              <a:spLocks noChangeArrowheads="1"/>
            </p:cNvSpPr>
            <p:nvPr/>
          </p:nvSpPr>
          <p:spPr bwMode="auto">
            <a:xfrm>
              <a:off x="3745" y="2792"/>
              <a:ext cx="67" cy="67"/>
            </a:xfrm>
            <a:prstGeom prst="ellipse">
              <a:avLst/>
            </a:prstGeom>
            <a:solidFill>
              <a:srgbClr val="FF0000"/>
            </a:solidFill>
            <a:ln w="9525">
              <a:noFill/>
              <a:round/>
              <a:headEnd/>
              <a:tailEnd/>
            </a:ln>
          </p:spPr>
          <p:txBody>
            <a:bodyPr/>
            <a:lstStyle/>
            <a:p>
              <a:endParaRPr lang="en-US"/>
            </a:p>
          </p:txBody>
        </p:sp>
        <p:sp>
          <p:nvSpPr>
            <p:cNvPr id="50393" name="Freeform 214"/>
            <p:cNvSpPr>
              <a:spLocks/>
            </p:cNvSpPr>
            <p:nvPr/>
          </p:nvSpPr>
          <p:spPr bwMode="auto">
            <a:xfrm>
              <a:off x="3743" y="2791"/>
              <a:ext cx="67" cy="67"/>
            </a:xfrm>
            <a:custGeom>
              <a:avLst/>
              <a:gdLst>
                <a:gd name="T0" fmla="*/ 37 w 67"/>
                <a:gd name="T1" fmla="*/ 0 h 67"/>
                <a:gd name="T2" fmla="*/ 44 w 67"/>
                <a:gd name="T3" fmla="*/ 1 h 67"/>
                <a:gd name="T4" fmla="*/ 50 w 67"/>
                <a:gd name="T5" fmla="*/ 4 h 67"/>
                <a:gd name="T6" fmla="*/ 55 w 67"/>
                <a:gd name="T7" fmla="*/ 7 h 67"/>
                <a:gd name="T8" fmla="*/ 60 w 67"/>
                <a:gd name="T9" fmla="*/ 12 h 67"/>
                <a:gd name="T10" fmla="*/ 64 w 67"/>
                <a:gd name="T11" fmla="*/ 18 h 67"/>
                <a:gd name="T12" fmla="*/ 66 w 67"/>
                <a:gd name="T13" fmla="*/ 24 h 67"/>
                <a:gd name="T14" fmla="*/ 67 w 67"/>
                <a:gd name="T15" fmla="*/ 30 h 67"/>
                <a:gd name="T16" fmla="*/ 67 w 67"/>
                <a:gd name="T17" fmla="*/ 37 h 67"/>
                <a:gd name="T18" fmla="*/ 66 w 67"/>
                <a:gd name="T19" fmla="*/ 43 h 67"/>
                <a:gd name="T20" fmla="*/ 64 w 67"/>
                <a:gd name="T21" fmla="*/ 49 h 67"/>
                <a:gd name="T22" fmla="*/ 60 w 67"/>
                <a:gd name="T23" fmla="*/ 55 h 67"/>
                <a:gd name="T24" fmla="*/ 55 w 67"/>
                <a:gd name="T25" fmla="*/ 59 h 67"/>
                <a:gd name="T26" fmla="*/ 50 w 67"/>
                <a:gd name="T27" fmla="*/ 63 h 67"/>
                <a:gd name="T28" fmla="*/ 44 w 67"/>
                <a:gd name="T29" fmla="*/ 66 h 67"/>
                <a:gd name="T30" fmla="*/ 37 w 67"/>
                <a:gd name="T31" fmla="*/ 67 h 67"/>
                <a:gd name="T32" fmla="*/ 30 w 67"/>
                <a:gd name="T33" fmla="*/ 67 h 67"/>
                <a:gd name="T34" fmla="*/ 24 w 67"/>
                <a:gd name="T35" fmla="*/ 66 h 67"/>
                <a:gd name="T36" fmla="*/ 18 w 67"/>
                <a:gd name="T37" fmla="*/ 63 h 67"/>
                <a:gd name="T38" fmla="*/ 13 w 67"/>
                <a:gd name="T39" fmla="*/ 59 h 67"/>
                <a:gd name="T40" fmla="*/ 8 w 67"/>
                <a:gd name="T41" fmla="*/ 55 h 67"/>
                <a:gd name="T42" fmla="*/ 4 w 67"/>
                <a:gd name="T43" fmla="*/ 49 h 67"/>
                <a:gd name="T44" fmla="*/ 2 w 67"/>
                <a:gd name="T45" fmla="*/ 43 h 67"/>
                <a:gd name="T46" fmla="*/ 0 w 67"/>
                <a:gd name="T47" fmla="*/ 37 h 67"/>
                <a:gd name="T48" fmla="*/ 0 w 67"/>
                <a:gd name="T49" fmla="*/ 30 h 67"/>
                <a:gd name="T50" fmla="*/ 2 w 67"/>
                <a:gd name="T51" fmla="*/ 24 h 67"/>
                <a:gd name="T52" fmla="*/ 4 w 67"/>
                <a:gd name="T53" fmla="*/ 18 h 67"/>
                <a:gd name="T54" fmla="*/ 8 w 67"/>
                <a:gd name="T55" fmla="*/ 12 h 67"/>
                <a:gd name="T56" fmla="*/ 13 w 67"/>
                <a:gd name="T57" fmla="*/ 7 h 67"/>
                <a:gd name="T58" fmla="*/ 18 w 67"/>
                <a:gd name="T59" fmla="*/ 4 h 67"/>
                <a:gd name="T60" fmla="*/ 24 w 67"/>
                <a:gd name="T61" fmla="*/ 1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1" y="0"/>
                  </a:lnTo>
                  <a:lnTo>
                    <a:pt x="44" y="1"/>
                  </a:lnTo>
                  <a:lnTo>
                    <a:pt x="47" y="2"/>
                  </a:lnTo>
                  <a:lnTo>
                    <a:pt x="50" y="4"/>
                  </a:lnTo>
                  <a:lnTo>
                    <a:pt x="52" y="5"/>
                  </a:lnTo>
                  <a:lnTo>
                    <a:pt x="55" y="7"/>
                  </a:lnTo>
                  <a:lnTo>
                    <a:pt x="58" y="10"/>
                  </a:lnTo>
                  <a:lnTo>
                    <a:pt x="60" y="12"/>
                  </a:lnTo>
                  <a:lnTo>
                    <a:pt x="62" y="15"/>
                  </a:lnTo>
                  <a:lnTo>
                    <a:pt x="64" y="18"/>
                  </a:lnTo>
                  <a:lnTo>
                    <a:pt x="65" y="20"/>
                  </a:lnTo>
                  <a:lnTo>
                    <a:pt x="66" y="24"/>
                  </a:lnTo>
                  <a:lnTo>
                    <a:pt x="67" y="27"/>
                  </a:lnTo>
                  <a:lnTo>
                    <a:pt x="67" y="30"/>
                  </a:lnTo>
                  <a:lnTo>
                    <a:pt x="67" y="33"/>
                  </a:lnTo>
                  <a:lnTo>
                    <a:pt x="67" y="37"/>
                  </a:lnTo>
                  <a:lnTo>
                    <a:pt x="67" y="40"/>
                  </a:lnTo>
                  <a:lnTo>
                    <a:pt x="66" y="43"/>
                  </a:lnTo>
                  <a:lnTo>
                    <a:pt x="65" y="46"/>
                  </a:lnTo>
                  <a:lnTo>
                    <a:pt x="64" y="49"/>
                  </a:lnTo>
                  <a:lnTo>
                    <a:pt x="62" y="52"/>
                  </a:lnTo>
                  <a:lnTo>
                    <a:pt x="60" y="55"/>
                  </a:lnTo>
                  <a:lnTo>
                    <a:pt x="58" y="57"/>
                  </a:lnTo>
                  <a:lnTo>
                    <a:pt x="55" y="59"/>
                  </a:lnTo>
                  <a:lnTo>
                    <a:pt x="52" y="61"/>
                  </a:lnTo>
                  <a:lnTo>
                    <a:pt x="50" y="63"/>
                  </a:lnTo>
                  <a:lnTo>
                    <a:pt x="47" y="65"/>
                  </a:lnTo>
                  <a:lnTo>
                    <a:pt x="44" y="66"/>
                  </a:lnTo>
                  <a:lnTo>
                    <a:pt x="41" y="66"/>
                  </a:lnTo>
                  <a:lnTo>
                    <a:pt x="37" y="67"/>
                  </a:lnTo>
                  <a:lnTo>
                    <a:pt x="34" y="67"/>
                  </a:lnTo>
                  <a:lnTo>
                    <a:pt x="30" y="67"/>
                  </a:lnTo>
                  <a:lnTo>
                    <a:pt x="27" y="66"/>
                  </a:lnTo>
                  <a:lnTo>
                    <a:pt x="24" y="66"/>
                  </a:lnTo>
                  <a:lnTo>
                    <a:pt x="21" y="65"/>
                  </a:lnTo>
                  <a:lnTo>
                    <a:pt x="18" y="63"/>
                  </a:lnTo>
                  <a:lnTo>
                    <a:pt x="15" y="61"/>
                  </a:lnTo>
                  <a:lnTo>
                    <a:pt x="13" y="59"/>
                  </a:lnTo>
                  <a:lnTo>
                    <a:pt x="10" y="57"/>
                  </a:lnTo>
                  <a:lnTo>
                    <a:pt x="8" y="55"/>
                  </a:lnTo>
                  <a:lnTo>
                    <a:pt x="6" y="52"/>
                  </a:lnTo>
                  <a:lnTo>
                    <a:pt x="4" y="49"/>
                  </a:lnTo>
                  <a:lnTo>
                    <a:pt x="3" y="46"/>
                  </a:lnTo>
                  <a:lnTo>
                    <a:pt x="2" y="43"/>
                  </a:lnTo>
                  <a:lnTo>
                    <a:pt x="1" y="40"/>
                  </a:lnTo>
                  <a:lnTo>
                    <a:pt x="0" y="37"/>
                  </a:lnTo>
                  <a:lnTo>
                    <a:pt x="0" y="33"/>
                  </a:lnTo>
                  <a:lnTo>
                    <a:pt x="0" y="30"/>
                  </a:lnTo>
                  <a:lnTo>
                    <a:pt x="1" y="27"/>
                  </a:lnTo>
                  <a:lnTo>
                    <a:pt x="2" y="24"/>
                  </a:lnTo>
                  <a:lnTo>
                    <a:pt x="3" y="20"/>
                  </a:lnTo>
                  <a:lnTo>
                    <a:pt x="4" y="18"/>
                  </a:lnTo>
                  <a:lnTo>
                    <a:pt x="6" y="15"/>
                  </a:lnTo>
                  <a:lnTo>
                    <a:pt x="8" y="12"/>
                  </a:lnTo>
                  <a:lnTo>
                    <a:pt x="10" y="10"/>
                  </a:lnTo>
                  <a:lnTo>
                    <a:pt x="13" y="7"/>
                  </a:lnTo>
                  <a:lnTo>
                    <a:pt x="15" y="5"/>
                  </a:lnTo>
                  <a:lnTo>
                    <a:pt x="18" y="4"/>
                  </a:lnTo>
                  <a:lnTo>
                    <a:pt x="21" y="2"/>
                  </a:lnTo>
                  <a:lnTo>
                    <a:pt x="24" y="1"/>
                  </a:lnTo>
                  <a:lnTo>
                    <a:pt x="27" y="0"/>
                  </a:lnTo>
                  <a:lnTo>
                    <a:pt x="30" y="0"/>
                  </a:lnTo>
                  <a:lnTo>
                    <a:pt x="34" y="0"/>
                  </a:lnTo>
                  <a:close/>
                </a:path>
              </a:pathLst>
            </a:custGeom>
            <a:noFill/>
            <a:ln w="4763">
              <a:solidFill>
                <a:srgbClr val="FF0000"/>
              </a:solidFill>
              <a:round/>
              <a:headEnd/>
              <a:tailEnd/>
            </a:ln>
          </p:spPr>
          <p:txBody>
            <a:bodyPr/>
            <a:lstStyle/>
            <a:p>
              <a:endParaRPr lang="en-US"/>
            </a:p>
          </p:txBody>
        </p:sp>
        <p:sp>
          <p:nvSpPr>
            <p:cNvPr id="50394" name="Oval 215"/>
            <p:cNvSpPr>
              <a:spLocks noChangeArrowheads="1"/>
            </p:cNvSpPr>
            <p:nvPr/>
          </p:nvSpPr>
          <p:spPr bwMode="auto">
            <a:xfrm>
              <a:off x="3916" y="2797"/>
              <a:ext cx="67" cy="67"/>
            </a:xfrm>
            <a:prstGeom prst="ellipse">
              <a:avLst/>
            </a:prstGeom>
            <a:solidFill>
              <a:srgbClr val="FF0000"/>
            </a:solidFill>
            <a:ln w="9525">
              <a:noFill/>
              <a:round/>
              <a:headEnd/>
              <a:tailEnd/>
            </a:ln>
          </p:spPr>
          <p:txBody>
            <a:bodyPr/>
            <a:lstStyle/>
            <a:p>
              <a:endParaRPr lang="en-US"/>
            </a:p>
          </p:txBody>
        </p:sp>
        <p:sp>
          <p:nvSpPr>
            <p:cNvPr id="50395" name="Freeform 216"/>
            <p:cNvSpPr>
              <a:spLocks/>
            </p:cNvSpPr>
            <p:nvPr/>
          </p:nvSpPr>
          <p:spPr bwMode="auto">
            <a:xfrm>
              <a:off x="3915" y="2796"/>
              <a:ext cx="67" cy="67"/>
            </a:xfrm>
            <a:custGeom>
              <a:avLst/>
              <a:gdLst>
                <a:gd name="T0" fmla="*/ 37 w 67"/>
                <a:gd name="T1" fmla="*/ 0 h 67"/>
                <a:gd name="T2" fmla="*/ 43 w 67"/>
                <a:gd name="T3" fmla="*/ 1 h 67"/>
                <a:gd name="T4" fmla="*/ 49 w 67"/>
                <a:gd name="T5" fmla="*/ 4 h 67"/>
                <a:gd name="T6" fmla="*/ 55 w 67"/>
                <a:gd name="T7" fmla="*/ 7 h 67"/>
                <a:gd name="T8" fmla="*/ 59 w 67"/>
                <a:gd name="T9" fmla="*/ 12 h 67"/>
                <a:gd name="T10" fmla="*/ 63 w 67"/>
                <a:gd name="T11" fmla="*/ 18 h 67"/>
                <a:gd name="T12" fmla="*/ 66 w 67"/>
                <a:gd name="T13" fmla="*/ 24 h 67"/>
                <a:gd name="T14" fmla="*/ 67 w 67"/>
                <a:gd name="T15" fmla="*/ 30 h 67"/>
                <a:gd name="T16" fmla="*/ 67 w 67"/>
                <a:gd name="T17" fmla="*/ 37 h 67"/>
                <a:gd name="T18" fmla="*/ 66 w 67"/>
                <a:gd name="T19" fmla="*/ 43 h 67"/>
                <a:gd name="T20" fmla="*/ 63 w 67"/>
                <a:gd name="T21" fmla="*/ 49 h 67"/>
                <a:gd name="T22" fmla="*/ 59 w 67"/>
                <a:gd name="T23" fmla="*/ 55 h 67"/>
                <a:gd name="T24" fmla="*/ 55 w 67"/>
                <a:gd name="T25" fmla="*/ 60 h 67"/>
                <a:gd name="T26" fmla="*/ 49 w 67"/>
                <a:gd name="T27" fmla="*/ 63 h 67"/>
                <a:gd name="T28" fmla="*/ 43 w 67"/>
                <a:gd name="T29" fmla="*/ 66 h 67"/>
                <a:gd name="T30" fmla="*/ 37 w 67"/>
                <a:gd name="T31" fmla="*/ 67 h 67"/>
                <a:gd name="T32" fmla="*/ 30 w 67"/>
                <a:gd name="T33" fmla="*/ 67 h 67"/>
                <a:gd name="T34" fmla="*/ 23 w 67"/>
                <a:gd name="T35" fmla="*/ 66 h 67"/>
                <a:gd name="T36" fmla="*/ 17 w 67"/>
                <a:gd name="T37" fmla="*/ 63 h 67"/>
                <a:gd name="T38" fmla="*/ 12 w 67"/>
                <a:gd name="T39" fmla="*/ 60 h 67"/>
                <a:gd name="T40" fmla="*/ 7 w 67"/>
                <a:gd name="T41" fmla="*/ 55 h 67"/>
                <a:gd name="T42" fmla="*/ 3 w 67"/>
                <a:gd name="T43" fmla="*/ 49 h 67"/>
                <a:gd name="T44" fmla="*/ 1 w 67"/>
                <a:gd name="T45" fmla="*/ 43 h 67"/>
                <a:gd name="T46" fmla="*/ 0 w 67"/>
                <a:gd name="T47" fmla="*/ 37 h 67"/>
                <a:gd name="T48" fmla="*/ 0 w 67"/>
                <a:gd name="T49" fmla="*/ 30 h 67"/>
                <a:gd name="T50" fmla="*/ 1 w 67"/>
                <a:gd name="T51" fmla="*/ 24 h 67"/>
                <a:gd name="T52" fmla="*/ 3 w 67"/>
                <a:gd name="T53" fmla="*/ 18 h 67"/>
                <a:gd name="T54" fmla="*/ 7 w 67"/>
                <a:gd name="T55" fmla="*/ 12 h 67"/>
                <a:gd name="T56" fmla="*/ 12 w 67"/>
                <a:gd name="T57" fmla="*/ 7 h 67"/>
                <a:gd name="T58" fmla="*/ 17 w 67"/>
                <a:gd name="T59" fmla="*/ 4 h 67"/>
                <a:gd name="T60" fmla="*/ 23 w 67"/>
                <a:gd name="T61" fmla="*/ 1 h 67"/>
                <a:gd name="T62" fmla="*/ 30 w 67"/>
                <a:gd name="T63" fmla="*/ 0 h 67"/>
                <a:gd name="T64" fmla="*/ 33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3" y="0"/>
                  </a:moveTo>
                  <a:lnTo>
                    <a:pt x="37" y="0"/>
                  </a:lnTo>
                  <a:lnTo>
                    <a:pt x="40" y="0"/>
                  </a:lnTo>
                  <a:lnTo>
                    <a:pt x="43" y="1"/>
                  </a:lnTo>
                  <a:lnTo>
                    <a:pt x="46" y="2"/>
                  </a:lnTo>
                  <a:lnTo>
                    <a:pt x="49" y="4"/>
                  </a:lnTo>
                  <a:lnTo>
                    <a:pt x="52" y="5"/>
                  </a:lnTo>
                  <a:lnTo>
                    <a:pt x="55" y="7"/>
                  </a:lnTo>
                  <a:lnTo>
                    <a:pt x="57" y="10"/>
                  </a:lnTo>
                  <a:lnTo>
                    <a:pt x="59" y="12"/>
                  </a:lnTo>
                  <a:lnTo>
                    <a:pt x="61" y="15"/>
                  </a:lnTo>
                  <a:lnTo>
                    <a:pt x="63" y="18"/>
                  </a:lnTo>
                  <a:lnTo>
                    <a:pt x="64" y="21"/>
                  </a:lnTo>
                  <a:lnTo>
                    <a:pt x="66" y="24"/>
                  </a:lnTo>
                  <a:lnTo>
                    <a:pt x="66" y="27"/>
                  </a:lnTo>
                  <a:lnTo>
                    <a:pt x="67" y="30"/>
                  </a:lnTo>
                  <a:lnTo>
                    <a:pt x="67" y="34"/>
                  </a:lnTo>
                  <a:lnTo>
                    <a:pt x="67" y="37"/>
                  </a:lnTo>
                  <a:lnTo>
                    <a:pt x="66" y="40"/>
                  </a:lnTo>
                  <a:lnTo>
                    <a:pt x="66" y="43"/>
                  </a:lnTo>
                  <a:lnTo>
                    <a:pt x="64" y="46"/>
                  </a:lnTo>
                  <a:lnTo>
                    <a:pt x="63" y="49"/>
                  </a:lnTo>
                  <a:lnTo>
                    <a:pt x="61" y="52"/>
                  </a:lnTo>
                  <a:lnTo>
                    <a:pt x="59" y="55"/>
                  </a:lnTo>
                  <a:lnTo>
                    <a:pt x="57" y="57"/>
                  </a:lnTo>
                  <a:lnTo>
                    <a:pt x="55" y="60"/>
                  </a:lnTo>
                  <a:lnTo>
                    <a:pt x="52" y="62"/>
                  </a:lnTo>
                  <a:lnTo>
                    <a:pt x="49" y="63"/>
                  </a:lnTo>
                  <a:lnTo>
                    <a:pt x="46" y="65"/>
                  </a:lnTo>
                  <a:lnTo>
                    <a:pt x="43" y="66"/>
                  </a:lnTo>
                  <a:lnTo>
                    <a:pt x="40" y="66"/>
                  </a:lnTo>
                  <a:lnTo>
                    <a:pt x="37" y="67"/>
                  </a:lnTo>
                  <a:lnTo>
                    <a:pt x="33" y="67"/>
                  </a:lnTo>
                  <a:lnTo>
                    <a:pt x="30" y="67"/>
                  </a:lnTo>
                  <a:lnTo>
                    <a:pt x="27" y="66"/>
                  </a:lnTo>
                  <a:lnTo>
                    <a:pt x="23" y="66"/>
                  </a:lnTo>
                  <a:lnTo>
                    <a:pt x="20" y="65"/>
                  </a:lnTo>
                  <a:lnTo>
                    <a:pt x="17" y="63"/>
                  </a:lnTo>
                  <a:lnTo>
                    <a:pt x="15" y="62"/>
                  </a:lnTo>
                  <a:lnTo>
                    <a:pt x="12" y="60"/>
                  </a:lnTo>
                  <a:lnTo>
                    <a:pt x="9" y="57"/>
                  </a:lnTo>
                  <a:lnTo>
                    <a:pt x="7" y="55"/>
                  </a:lnTo>
                  <a:lnTo>
                    <a:pt x="5" y="52"/>
                  </a:lnTo>
                  <a:lnTo>
                    <a:pt x="3" y="49"/>
                  </a:lnTo>
                  <a:lnTo>
                    <a:pt x="2" y="46"/>
                  </a:lnTo>
                  <a:lnTo>
                    <a:pt x="1" y="43"/>
                  </a:lnTo>
                  <a:lnTo>
                    <a:pt x="0" y="40"/>
                  </a:lnTo>
                  <a:lnTo>
                    <a:pt x="0" y="37"/>
                  </a:lnTo>
                  <a:lnTo>
                    <a:pt x="0" y="34"/>
                  </a:lnTo>
                  <a:lnTo>
                    <a:pt x="0" y="30"/>
                  </a:lnTo>
                  <a:lnTo>
                    <a:pt x="0" y="27"/>
                  </a:lnTo>
                  <a:lnTo>
                    <a:pt x="1" y="24"/>
                  </a:lnTo>
                  <a:lnTo>
                    <a:pt x="2" y="21"/>
                  </a:lnTo>
                  <a:lnTo>
                    <a:pt x="3" y="18"/>
                  </a:lnTo>
                  <a:lnTo>
                    <a:pt x="5" y="15"/>
                  </a:lnTo>
                  <a:lnTo>
                    <a:pt x="7" y="12"/>
                  </a:lnTo>
                  <a:lnTo>
                    <a:pt x="9" y="10"/>
                  </a:lnTo>
                  <a:lnTo>
                    <a:pt x="12" y="7"/>
                  </a:lnTo>
                  <a:lnTo>
                    <a:pt x="15" y="5"/>
                  </a:lnTo>
                  <a:lnTo>
                    <a:pt x="17" y="4"/>
                  </a:lnTo>
                  <a:lnTo>
                    <a:pt x="20" y="2"/>
                  </a:lnTo>
                  <a:lnTo>
                    <a:pt x="23" y="1"/>
                  </a:lnTo>
                  <a:lnTo>
                    <a:pt x="27" y="0"/>
                  </a:lnTo>
                  <a:lnTo>
                    <a:pt x="30" y="0"/>
                  </a:lnTo>
                  <a:lnTo>
                    <a:pt x="33" y="0"/>
                  </a:lnTo>
                  <a:close/>
                </a:path>
              </a:pathLst>
            </a:custGeom>
            <a:noFill/>
            <a:ln w="4763">
              <a:solidFill>
                <a:srgbClr val="FF0000"/>
              </a:solidFill>
              <a:round/>
              <a:headEnd/>
              <a:tailEnd/>
            </a:ln>
          </p:spPr>
          <p:txBody>
            <a:bodyPr/>
            <a:lstStyle/>
            <a:p>
              <a:endParaRPr lang="en-US"/>
            </a:p>
          </p:txBody>
        </p:sp>
        <p:sp>
          <p:nvSpPr>
            <p:cNvPr id="50396" name="Oval 217"/>
            <p:cNvSpPr>
              <a:spLocks noChangeArrowheads="1"/>
            </p:cNvSpPr>
            <p:nvPr/>
          </p:nvSpPr>
          <p:spPr bwMode="auto">
            <a:xfrm>
              <a:off x="4072" y="2800"/>
              <a:ext cx="68" cy="67"/>
            </a:xfrm>
            <a:prstGeom prst="ellipse">
              <a:avLst/>
            </a:prstGeom>
            <a:solidFill>
              <a:srgbClr val="FF0000"/>
            </a:solidFill>
            <a:ln w="9525">
              <a:noFill/>
              <a:round/>
              <a:headEnd/>
              <a:tailEnd/>
            </a:ln>
          </p:spPr>
          <p:txBody>
            <a:bodyPr/>
            <a:lstStyle/>
            <a:p>
              <a:endParaRPr lang="en-US"/>
            </a:p>
          </p:txBody>
        </p:sp>
        <p:sp>
          <p:nvSpPr>
            <p:cNvPr id="50397" name="Freeform 218"/>
            <p:cNvSpPr>
              <a:spLocks/>
            </p:cNvSpPr>
            <p:nvPr/>
          </p:nvSpPr>
          <p:spPr bwMode="auto">
            <a:xfrm>
              <a:off x="4071" y="2798"/>
              <a:ext cx="67" cy="67"/>
            </a:xfrm>
            <a:custGeom>
              <a:avLst/>
              <a:gdLst>
                <a:gd name="T0" fmla="*/ 37 w 67"/>
                <a:gd name="T1" fmla="*/ 0 h 67"/>
                <a:gd name="T2" fmla="*/ 43 w 67"/>
                <a:gd name="T3" fmla="*/ 2 h 67"/>
                <a:gd name="T4" fmla="*/ 50 w 67"/>
                <a:gd name="T5" fmla="*/ 4 h 67"/>
                <a:gd name="T6" fmla="*/ 55 w 67"/>
                <a:gd name="T7" fmla="*/ 8 h 67"/>
                <a:gd name="T8" fmla="*/ 60 w 67"/>
                <a:gd name="T9" fmla="*/ 13 h 67"/>
                <a:gd name="T10" fmla="*/ 63 w 67"/>
                <a:gd name="T11" fmla="*/ 18 h 67"/>
                <a:gd name="T12" fmla="*/ 66 w 67"/>
                <a:gd name="T13" fmla="*/ 24 h 67"/>
                <a:gd name="T14" fmla="*/ 67 w 67"/>
                <a:gd name="T15" fmla="*/ 30 h 67"/>
                <a:gd name="T16" fmla="*/ 67 w 67"/>
                <a:gd name="T17" fmla="*/ 37 h 67"/>
                <a:gd name="T18" fmla="*/ 66 w 67"/>
                <a:gd name="T19" fmla="*/ 44 h 67"/>
                <a:gd name="T20" fmla="*/ 63 w 67"/>
                <a:gd name="T21" fmla="*/ 50 h 67"/>
                <a:gd name="T22" fmla="*/ 60 w 67"/>
                <a:gd name="T23" fmla="*/ 55 h 67"/>
                <a:gd name="T24" fmla="*/ 55 w 67"/>
                <a:gd name="T25" fmla="*/ 60 h 67"/>
                <a:gd name="T26" fmla="*/ 50 w 67"/>
                <a:gd name="T27" fmla="*/ 64 h 67"/>
                <a:gd name="T28" fmla="*/ 43 w 67"/>
                <a:gd name="T29" fmla="*/ 66 h 67"/>
                <a:gd name="T30" fmla="*/ 37 w 67"/>
                <a:gd name="T31" fmla="*/ 67 h 67"/>
                <a:gd name="T32" fmla="*/ 30 w 67"/>
                <a:gd name="T33" fmla="*/ 67 h 67"/>
                <a:gd name="T34" fmla="*/ 24 w 67"/>
                <a:gd name="T35" fmla="*/ 66 h 67"/>
                <a:gd name="T36" fmla="*/ 18 w 67"/>
                <a:gd name="T37" fmla="*/ 64 h 67"/>
                <a:gd name="T38" fmla="*/ 12 w 67"/>
                <a:gd name="T39" fmla="*/ 60 h 67"/>
                <a:gd name="T40" fmla="*/ 8 w 67"/>
                <a:gd name="T41" fmla="*/ 55 h 67"/>
                <a:gd name="T42" fmla="*/ 4 w 67"/>
                <a:gd name="T43" fmla="*/ 50 h 67"/>
                <a:gd name="T44" fmla="*/ 1 w 67"/>
                <a:gd name="T45" fmla="*/ 44 h 67"/>
                <a:gd name="T46" fmla="*/ 0 w 67"/>
                <a:gd name="T47" fmla="*/ 37 h 67"/>
                <a:gd name="T48" fmla="*/ 0 w 67"/>
                <a:gd name="T49" fmla="*/ 30 h 67"/>
                <a:gd name="T50" fmla="*/ 1 w 67"/>
                <a:gd name="T51" fmla="*/ 24 h 67"/>
                <a:gd name="T52" fmla="*/ 4 w 67"/>
                <a:gd name="T53" fmla="*/ 18 h 67"/>
                <a:gd name="T54" fmla="*/ 8 w 67"/>
                <a:gd name="T55" fmla="*/ 13 h 67"/>
                <a:gd name="T56" fmla="*/ 12 w 67"/>
                <a:gd name="T57" fmla="*/ 8 h 67"/>
                <a:gd name="T58" fmla="*/ 18 w 67"/>
                <a:gd name="T59" fmla="*/ 4 h 67"/>
                <a:gd name="T60" fmla="*/ 24 w 67"/>
                <a:gd name="T61" fmla="*/ 2 h 67"/>
                <a:gd name="T62" fmla="*/ 30 w 67"/>
                <a:gd name="T63" fmla="*/ 0 h 67"/>
                <a:gd name="T64" fmla="*/ 34 w 6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34" y="0"/>
                  </a:moveTo>
                  <a:lnTo>
                    <a:pt x="37" y="0"/>
                  </a:lnTo>
                  <a:lnTo>
                    <a:pt x="40" y="1"/>
                  </a:lnTo>
                  <a:lnTo>
                    <a:pt x="43" y="2"/>
                  </a:lnTo>
                  <a:lnTo>
                    <a:pt x="47" y="3"/>
                  </a:lnTo>
                  <a:lnTo>
                    <a:pt x="50" y="4"/>
                  </a:lnTo>
                  <a:lnTo>
                    <a:pt x="52" y="6"/>
                  </a:lnTo>
                  <a:lnTo>
                    <a:pt x="55" y="8"/>
                  </a:lnTo>
                  <a:lnTo>
                    <a:pt x="57" y="10"/>
                  </a:lnTo>
                  <a:lnTo>
                    <a:pt x="60" y="13"/>
                  </a:lnTo>
                  <a:lnTo>
                    <a:pt x="62" y="15"/>
                  </a:lnTo>
                  <a:lnTo>
                    <a:pt x="63" y="18"/>
                  </a:lnTo>
                  <a:lnTo>
                    <a:pt x="65" y="21"/>
                  </a:lnTo>
                  <a:lnTo>
                    <a:pt x="66" y="24"/>
                  </a:lnTo>
                  <a:lnTo>
                    <a:pt x="67" y="27"/>
                  </a:lnTo>
                  <a:lnTo>
                    <a:pt x="67" y="30"/>
                  </a:lnTo>
                  <a:lnTo>
                    <a:pt x="67" y="34"/>
                  </a:lnTo>
                  <a:lnTo>
                    <a:pt x="67" y="37"/>
                  </a:lnTo>
                  <a:lnTo>
                    <a:pt x="67" y="41"/>
                  </a:lnTo>
                  <a:lnTo>
                    <a:pt x="66" y="44"/>
                  </a:lnTo>
                  <a:lnTo>
                    <a:pt x="65" y="47"/>
                  </a:lnTo>
                  <a:lnTo>
                    <a:pt x="63" y="50"/>
                  </a:lnTo>
                  <a:lnTo>
                    <a:pt x="62" y="52"/>
                  </a:lnTo>
                  <a:lnTo>
                    <a:pt x="60" y="55"/>
                  </a:lnTo>
                  <a:lnTo>
                    <a:pt x="57" y="58"/>
                  </a:lnTo>
                  <a:lnTo>
                    <a:pt x="55" y="60"/>
                  </a:lnTo>
                  <a:lnTo>
                    <a:pt x="52" y="62"/>
                  </a:lnTo>
                  <a:lnTo>
                    <a:pt x="50" y="64"/>
                  </a:lnTo>
                  <a:lnTo>
                    <a:pt x="47" y="65"/>
                  </a:lnTo>
                  <a:lnTo>
                    <a:pt x="43" y="66"/>
                  </a:lnTo>
                  <a:lnTo>
                    <a:pt x="40" y="67"/>
                  </a:lnTo>
                  <a:lnTo>
                    <a:pt x="37" y="67"/>
                  </a:lnTo>
                  <a:lnTo>
                    <a:pt x="34" y="67"/>
                  </a:lnTo>
                  <a:lnTo>
                    <a:pt x="30" y="67"/>
                  </a:lnTo>
                  <a:lnTo>
                    <a:pt x="27" y="67"/>
                  </a:lnTo>
                  <a:lnTo>
                    <a:pt x="24" y="66"/>
                  </a:lnTo>
                  <a:lnTo>
                    <a:pt x="21" y="65"/>
                  </a:lnTo>
                  <a:lnTo>
                    <a:pt x="18" y="64"/>
                  </a:lnTo>
                  <a:lnTo>
                    <a:pt x="15" y="62"/>
                  </a:lnTo>
                  <a:lnTo>
                    <a:pt x="12" y="60"/>
                  </a:lnTo>
                  <a:lnTo>
                    <a:pt x="10" y="58"/>
                  </a:lnTo>
                  <a:lnTo>
                    <a:pt x="8" y="55"/>
                  </a:lnTo>
                  <a:lnTo>
                    <a:pt x="6" y="52"/>
                  </a:lnTo>
                  <a:lnTo>
                    <a:pt x="4" y="50"/>
                  </a:lnTo>
                  <a:lnTo>
                    <a:pt x="2" y="47"/>
                  </a:lnTo>
                  <a:lnTo>
                    <a:pt x="1" y="44"/>
                  </a:lnTo>
                  <a:lnTo>
                    <a:pt x="1" y="41"/>
                  </a:lnTo>
                  <a:lnTo>
                    <a:pt x="0" y="37"/>
                  </a:lnTo>
                  <a:lnTo>
                    <a:pt x="0" y="34"/>
                  </a:lnTo>
                  <a:lnTo>
                    <a:pt x="0" y="30"/>
                  </a:lnTo>
                  <a:lnTo>
                    <a:pt x="1" y="27"/>
                  </a:lnTo>
                  <a:lnTo>
                    <a:pt x="1" y="24"/>
                  </a:lnTo>
                  <a:lnTo>
                    <a:pt x="2" y="21"/>
                  </a:lnTo>
                  <a:lnTo>
                    <a:pt x="4" y="18"/>
                  </a:lnTo>
                  <a:lnTo>
                    <a:pt x="6" y="15"/>
                  </a:lnTo>
                  <a:lnTo>
                    <a:pt x="8" y="13"/>
                  </a:lnTo>
                  <a:lnTo>
                    <a:pt x="10" y="10"/>
                  </a:lnTo>
                  <a:lnTo>
                    <a:pt x="12" y="8"/>
                  </a:lnTo>
                  <a:lnTo>
                    <a:pt x="15" y="6"/>
                  </a:lnTo>
                  <a:lnTo>
                    <a:pt x="18" y="4"/>
                  </a:lnTo>
                  <a:lnTo>
                    <a:pt x="21" y="3"/>
                  </a:lnTo>
                  <a:lnTo>
                    <a:pt x="24" y="2"/>
                  </a:lnTo>
                  <a:lnTo>
                    <a:pt x="27" y="1"/>
                  </a:lnTo>
                  <a:lnTo>
                    <a:pt x="30" y="0"/>
                  </a:lnTo>
                  <a:lnTo>
                    <a:pt x="34" y="0"/>
                  </a:lnTo>
                  <a:close/>
                </a:path>
              </a:pathLst>
            </a:custGeom>
            <a:noFill/>
            <a:ln w="4763">
              <a:solidFill>
                <a:srgbClr val="FF0000"/>
              </a:solidFill>
              <a:round/>
              <a:headEnd/>
              <a:tailEnd/>
            </a:ln>
          </p:spPr>
          <p:txBody>
            <a:bodyPr/>
            <a:lstStyle/>
            <a:p>
              <a:endParaRPr lang="en-US"/>
            </a:p>
          </p:txBody>
        </p:sp>
        <p:sp>
          <p:nvSpPr>
            <p:cNvPr id="50398" name="Freeform 219"/>
            <p:cNvSpPr>
              <a:spLocks/>
            </p:cNvSpPr>
            <p:nvPr/>
          </p:nvSpPr>
          <p:spPr bwMode="auto">
            <a:xfrm>
              <a:off x="2304" y="1884"/>
              <a:ext cx="1794" cy="943"/>
            </a:xfrm>
            <a:custGeom>
              <a:avLst/>
              <a:gdLst>
                <a:gd name="T0" fmla="*/ 24 w 1794"/>
                <a:gd name="T1" fmla="*/ 68 h 943"/>
                <a:gd name="T2" fmla="*/ 55 w 1794"/>
                <a:gd name="T3" fmla="*/ 153 h 943"/>
                <a:gd name="T4" fmla="*/ 86 w 1794"/>
                <a:gd name="T5" fmla="*/ 235 h 943"/>
                <a:gd name="T6" fmla="*/ 118 w 1794"/>
                <a:gd name="T7" fmla="*/ 313 h 943"/>
                <a:gd name="T8" fmla="*/ 150 w 1794"/>
                <a:gd name="T9" fmla="*/ 385 h 943"/>
                <a:gd name="T10" fmla="*/ 184 w 1794"/>
                <a:gd name="T11" fmla="*/ 448 h 943"/>
                <a:gd name="T12" fmla="*/ 218 w 1794"/>
                <a:gd name="T13" fmla="*/ 505 h 943"/>
                <a:gd name="T14" fmla="*/ 253 w 1794"/>
                <a:gd name="T15" fmla="*/ 555 h 943"/>
                <a:gd name="T16" fmla="*/ 287 w 1794"/>
                <a:gd name="T17" fmla="*/ 599 h 943"/>
                <a:gd name="T18" fmla="*/ 321 w 1794"/>
                <a:gd name="T19" fmla="*/ 639 h 943"/>
                <a:gd name="T20" fmla="*/ 353 w 1794"/>
                <a:gd name="T21" fmla="*/ 671 h 943"/>
                <a:gd name="T22" fmla="*/ 384 w 1794"/>
                <a:gd name="T23" fmla="*/ 699 h 943"/>
                <a:gd name="T24" fmla="*/ 415 w 1794"/>
                <a:gd name="T25" fmla="*/ 724 h 943"/>
                <a:gd name="T26" fmla="*/ 446 w 1794"/>
                <a:gd name="T27" fmla="*/ 747 h 943"/>
                <a:gd name="T28" fmla="*/ 478 w 1794"/>
                <a:gd name="T29" fmla="*/ 768 h 943"/>
                <a:gd name="T30" fmla="*/ 511 w 1794"/>
                <a:gd name="T31" fmla="*/ 786 h 943"/>
                <a:gd name="T32" fmla="*/ 545 w 1794"/>
                <a:gd name="T33" fmla="*/ 803 h 943"/>
                <a:gd name="T34" fmla="*/ 580 w 1794"/>
                <a:gd name="T35" fmla="*/ 819 h 943"/>
                <a:gd name="T36" fmla="*/ 615 w 1794"/>
                <a:gd name="T37" fmla="*/ 834 h 943"/>
                <a:gd name="T38" fmla="*/ 648 w 1794"/>
                <a:gd name="T39" fmla="*/ 848 h 943"/>
                <a:gd name="T40" fmla="*/ 681 w 1794"/>
                <a:gd name="T41" fmla="*/ 858 h 943"/>
                <a:gd name="T42" fmla="*/ 712 w 1794"/>
                <a:gd name="T43" fmla="*/ 867 h 943"/>
                <a:gd name="T44" fmla="*/ 742 w 1794"/>
                <a:gd name="T45" fmla="*/ 875 h 943"/>
                <a:gd name="T46" fmla="*/ 773 w 1794"/>
                <a:gd name="T47" fmla="*/ 882 h 943"/>
                <a:gd name="T48" fmla="*/ 805 w 1794"/>
                <a:gd name="T49" fmla="*/ 889 h 943"/>
                <a:gd name="T50" fmla="*/ 838 w 1794"/>
                <a:gd name="T51" fmla="*/ 895 h 943"/>
                <a:gd name="T52" fmla="*/ 873 w 1794"/>
                <a:gd name="T53" fmla="*/ 900 h 943"/>
                <a:gd name="T54" fmla="*/ 907 w 1794"/>
                <a:gd name="T55" fmla="*/ 905 h 943"/>
                <a:gd name="T56" fmla="*/ 942 w 1794"/>
                <a:gd name="T57" fmla="*/ 910 h 943"/>
                <a:gd name="T58" fmla="*/ 976 w 1794"/>
                <a:gd name="T59" fmla="*/ 914 h 943"/>
                <a:gd name="T60" fmla="*/ 1008 w 1794"/>
                <a:gd name="T61" fmla="*/ 918 h 943"/>
                <a:gd name="T62" fmla="*/ 1040 w 1794"/>
                <a:gd name="T63" fmla="*/ 920 h 943"/>
                <a:gd name="T64" fmla="*/ 1070 w 1794"/>
                <a:gd name="T65" fmla="*/ 923 h 943"/>
                <a:gd name="T66" fmla="*/ 1101 w 1794"/>
                <a:gd name="T67" fmla="*/ 925 h 943"/>
                <a:gd name="T68" fmla="*/ 1133 w 1794"/>
                <a:gd name="T69" fmla="*/ 927 h 943"/>
                <a:gd name="T70" fmla="*/ 1166 w 1794"/>
                <a:gd name="T71" fmla="*/ 929 h 943"/>
                <a:gd name="T72" fmla="*/ 1200 w 1794"/>
                <a:gd name="T73" fmla="*/ 931 h 943"/>
                <a:gd name="T74" fmla="*/ 1235 w 1794"/>
                <a:gd name="T75" fmla="*/ 932 h 943"/>
                <a:gd name="T76" fmla="*/ 1270 w 1794"/>
                <a:gd name="T77" fmla="*/ 934 h 943"/>
                <a:gd name="T78" fmla="*/ 1303 w 1794"/>
                <a:gd name="T79" fmla="*/ 935 h 943"/>
                <a:gd name="T80" fmla="*/ 1336 w 1794"/>
                <a:gd name="T81" fmla="*/ 936 h 943"/>
                <a:gd name="T82" fmla="*/ 1367 w 1794"/>
                <a:gd name="T83" fmla="*/ 937 h 943"/>
                <a:gd name="T84" fmla="*/ 1397 w 1794"/>
                <a:gd name="T85" fmla="*/ 938 h 943"/>
                <a:gd name="T86" fmla="*/ 1428 w 1794"/>
                <a:gd name="T87" fmla="*/ 938 h 943"/>
                <a:gd name="T88" fmla="*/ 1460 w 1794"/>
                <a:gd name="T89" fmla="*/ 939 h 943"/>
                <a:gd name="T90" fmla="*/ 1493 w 1794"/>
                <a:gd name="T91" fmla="*/ 940 h 943"/>
                <a:gd name="T92" fmla="*/ 1528 w 1794"/>
                <a:gd name="T93" fmla="*/ 940 h 943"/>
                <a:gd name="T94" fmla="*/ 1562 w 1794"/>
                <a:gd name="T95" fmla="*/ 941 h 943"/>
                <a:gd name="T96" fmla="*/ 1597 w 1794"/>
                <a:gd name="T97" fmla="*/ 942 h 943"/>
                <a:gd name="T98" fmla="*/ 1631 w 1794"/>
                <a:gd name="T99" fmla="*/ 942 h 943"/>
                <a:gd name="T100" fmla="*/ 1664 w 1794"/>
                <a:gd name="T101" fmla="*/ 942 h 943"/>
                <a:gd name="T102" fmla="*/ 1695 w 1794"/>
                <a:gd name="T103" fmla="*/ 942 h 943"/>
                <a:gd name="T104" fmla="*/ 1726 w 1794"/>
                <a:gd name="T105" fmla="*/ 943 h 943"/>
                <a:gd name="T106" fmla="*/ 1757 w 1794"/>
                <a:gd name="T107" fmla="*/ 943 h 943"/>
                <a:gd name="T108" fmla="*/ 1788 w 1794"/>
                <a:gd name="T109" fmla="*/ 943 h 9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4"/>
                <a:gd name="T166" fmla="*/ 0 h 943"/>
                <a:gd name="T167" fmla="*/ 1794 w 1794"/>
                <a:gd name="T168" fmla="*/ 943 h 9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4" h="943">
                  <a:moveTo>
                    <a:pt x="0" y="0"/>
                  </a:moveTo>
                  <a:lnTo>
                    <a:pt x="6" y="17"/>
                  </a:lnTo>
                  <a:lnTo>
                    <a:pt x="12" y="34"/>
                  </a:lnTo>
                  <a:lnTo>
                    <a:pt x="19" y="51"/>
                  </a:lnTo>
                  <a:lnTo>
                    <a:pt x="24" y="68"/>
                  </a:lnTo>
                  <a:lnTo>
                    <a:pt x="31" y="86"/>
                  </a:lnTo>
                  <a:lnTo>
                    <a:pt x="37" y="103"/>
                  </a:lnTo>
                  <a:lnTo>
                    <a:pt x="43" y="119"/>
                  </a:lnTo>
                  <a:lnTo>
                    <a:pt x="49" y="136"/>
                  </a:lnTo>
                  <a:lnTo>
                    <a:pt x="55" y="153"/>
                  </a:lnTo>
                  <a:lnTo>
                    <a:pt x="61" y="170"/>
                  </a:lnTo>
                  <a:lnTo>
                    <a:pt x="67" y="186"/>
                  </a:lnTo>
                  <a:lnTo>
                    <a:pt x="73" y="203"/>
                  </a:lnTo>
                  <a:lnTo>
                    <a:pt x="80" y="219"/>
                  </a:lnTo>
                  <a:lnTo>
                    <a:pt x="86" y="235"/>
                  </a:lnTo>
                  <a:lnTo>
                    <a:pt x="92" y="251"/>
                  </a:lnTo>
                  <a:lnTo>
                    <a:pt x="98" y="267"/>
                  </a:lnTo>
                  <a:lnTo>
                    <a:pt x="105" y="282"/>
                  </a:lnTo>
                  <a:lnTo>
                    <a:pt x="111" y="298"/>
                  </a:lnTo>
                  <a:lnTo>
                    <a:pt x="118" y="313"/>
                  </a:lnTo>
                  <a:lnTo>
                    <a:pt x="124" y="328"/>
                  </a:lnTo>
                  <a:lnTo>
                    <a:pt x="131" y="343"/>
                  </a:lnTo>
                  <a:lnTo>
                    <a:pt x="137" y="357"/>
                  </a:lnTo>
                  <a:lnTo>
                    <a:pt x="144" y="371"/>
                  </a:lnTo>
                  <a:lnTo>
                    <a:pt x="150" y="385"/>
                  </a:lnTo>
                  <a:lnTo>
                    <a:pt x="156" y="399"/>
                  </a:lnTo>
                  <a:lnTo>
                    <a:pt x="163" y="412"/>
                  </a:lnTo>
                  <a:lnTo>
                    <a:pt x="170" y="424"/>
                  </a:lnTo>
                  <a:lnTo>
                    <a:pt x="177" y="437"/>
                  </a:lnTo>
                  <a:lnTo>
                    <a:pt x="184" y="448"/>
                  </a:lnTo>
                  <a:lnTo>
                    <a:pt x="191" y="460"/>
                  </a:lnTo>
                  <a:lnTo>
                    <a:pt x="197" y="472"/>
                  </a:lnTo>
                  <a:lnTo>
                    <a:pt x="204" y="483"/>
                  </a:lnTo>
                  <a:lnTo>
                    <a:pt x="211" y="494"/>
                  </a:lnTo>
                  <a:lnTo>
                    <a:pt x="218" y="505"/>
                  </a:lnTo>
                  <a:lnTo>
                    <a:pt x="225" y="515"/>
                  </a:lnTo>
                  <a:lnTo>
                    <a:pt x="232" y="526"/>
                  </a:lnTo>
                  <a:lnTo>
                    <a:pt x="239" y="536"/>
                  </a:lnTo>
                  <a:lnTo>
                    <a:pt x="246" y="546"/>
                  </a:lnTo>
                  <a:lnTo>
                    <a:pt x="253" y="555"/>
                  </a:lnTo>
                  <a:lnTo>
                    <a:pt x="260" y="564"/>
                  </a:lnTo>
                  <a:lnTo>
                    <a:pt x="267" y="573"/>
                  </a:lnTo>
                  <a:lnTo>
                    <a:pt x="273" y="583"/>
                  </a:lnTo>
                  <a:lnTo>
                    <a:pt x="281" y="591"/>
                  </a:lnTo>
                  <a:lnTo>
                    <a:pt x="287" y="599"/>
                  </a:lnTo>
                  <a:lnTo>
                    <a:pt x="294" y="608"/>
                  </a:lnTo>
                  <a:lnTo>
                    <a:pt x="301" y="616"/>
                  </a:lnTo>
                  <a:lnTo>
                    <a:pt x="308" y="624"/>
                  </a:lnTo>
                  <a:lnTo>
                    <a:pt x="314" y="632"/>
                  </a:lnTo>
                  <a:lnTo>
                    <a:pt x="321" y="639"/>
                  </a:lnTo>
                  <a:lnTo>
                    <a:pt x="328" y="647"/>
                  </a:lnTo>
                  <a:lnTo>
                    <a:pt x="334" y="653"/>
                  </a:lnTo>
                  <a:lnTo>
                    <a:pt x="341" y="659"/>
                  </a:lnTo>
                  <a:lnTo>
                    <a:pt x="347" y="665"/>
                  </a:lnTo>
                  <a:lnTo>
                    <a:pt x="353" y="671"/>
                  </a:lnTo>
                  <a:lnTo>
                    <a:pt x="360" y="677"/>
                  </a:lnTo>
                  <a:lnTo>
                    <a:pt x="366" y="683"/>
                  </a:lnTo>
                  <a:lnTo>
                    <a:pt x="372" y="689"/>
                  </a:lnTo>
                  <a:lnTo>
                    <a:pt x="378" y="694"/>
                  </a:lnTo>
                  <a:lnTo>
                    <a:pt x="384" y="699"/>
                  </a:lnTo>
                  <a:lnTo>
                    <a:pt x="391" y="704"/>
                  </a:lnTo>
                  <a:lnTo>
                    <a:pt x="397" y="709"/>
                  </a:lnTo>
                  <a:lnTo>
                    <a:pt x="403" y="714"/>
                  </a:lnTo>
                  <a:lnTo>
                    <a:pt x="409" y="719"/>
                  </a:lnTo>
                  <a:lnTo>
                    <a:pt x="415" y="724"/>
                  </a:lnTo>
                  <a:lnTo>
                    <a:pt x="421" y="729"/>
                  </a:lnTo>
                  <a:lnTo>
                    <a:pt x="427" y="733"/>
                  </a:lnTo>
                  <a:lnTo>
                    <a:pt x="433" y="738"/>
                  </a:lnTo>
                  <a:lnTo>
                    <a:pt x="440" y="742"/>
                  </a:lnTo>
                  <a:lnTo>
                    <a:pt x="446" y="747"/>
                  </a:lnTo>
                  <a:lnTo>
                    <a:pt x="452" y="751"/>
                  </a:lnTo>
                  <a:lnTo>
                    <a:pt x="459" y="756"/>
                  </a:lnTo>
                  <a:lnTo>
                    <a:pt x="465" y="760"/>
                  </a:lnTo>
                  <a:lnTo>
                    <a:pt x="471" y="764"/>
                  </a:lnTo>
                  <a:lnTo>
                    <a:pt x="478" y="768"/>
                  </a:lnTo>
                  <a:lnTo>
                    <a:pt x="484" y="773"/>
                  </a:lnTo>
                  <a:lnTo>
                    <a:pt x="490" y="776"/>
                  </a:lnTo>
                  <a:lnTo>
                    <a:pt x="497" y="779"/>
                  </a:lnTo>
                  <a:lnTo>
                    <a:pt x="504" y="783"/>
                  </a:lnTo>
                  <a:lnTo>
                    <a:pt x="511" y="786"/>
                  </a:lnTo>
                  <a:lnTo>
                    <a:pt x="518" y="790"/>
                  </a:lnTo>
                  <a:lnTo>
                    <a:pt x="525" y="793"/>
                  </a:lnTo>
                  <a:lnTo>
                    <a:pt x="531" y="797"/>
                  </a:lnTo>
                  <a:lnTo>
                    <a:pt x="538" y="800"/>
                  </a:lnTo>
                  <a:lnTo>
                    <a:pt x="545" y="803"/>
                  </a:lnTo>
                  <a:lnTo>
                    <a:pt x="552" y="806"/>
                  </a:lnTo>
                  <a:lnTo>
                    <a:pt x="559" y="810"/>
                  </a:lnTo>
                  <a:lnTo>
                    <a:pt x="566" y="813"/>
                  </a:lnTo>
                  <a:lnTo>
                    <a:pt x="573" y="816"/>
                  </a:lnTo>
                  <a:lnTo>
                    <a:pt x="580" y="819"/>
                  </a:lnTo>
                  <a:lnTo>
                    <a:pt x="587" y="822"/>
                  </a:lnTo>
                  <a:lnTo>
                    <a:pt x="594" y="825"/>
                  </a:lnTo>
                  <a:lnTo>
                    <a:pt x="601" y="828"/>
                  </a:lnTo>
                  <a:lnTo>
                    <a:pt x="608" y="831"/>
                  </a:lnTo>
                  <a:lnTo>
                    <a:pt x="615" y="834"/>
                  </a:lnTo>
                  <a:lnTo>
                    <a:pt x="621" y="837"/>
                  </a:lnTo>
                  <a:lnTo>
                    <a:pt x="628" y="840"/>
                  </a:lnTo>
                  <a:lnTo>
                    <a:pt x="635" y="843"/>
                  </a:lnTo>
                  <a:lnTo>
                    <a:pt x="642" y="845"/>
                  </a:lnTo>
                  <a:lnTo>
                    <a:pt x="648" y="848"/>
                  </a:lnTo>
                  <a:lnTo>
                    <a:pt x="655" y="850"/>
                  </a:lnTo>
                  <a:lnTo>
                    <a:pt x="662" y="852"/>
                  </a:lnTo>
                  <a:lnTo>
                    <a:pt x="668" y="854"/>
                  </a:lnTo>
                  <a:lnTo>
                    <a:pt x="674" y="856"/>
                  </a:lnTo>
                  <a:lnTo>
                    <a:pt x="681" y="858"/>
                  </a:lnTo>
                  <a:lnTo>
                    <a:pt x="687" y="860"/>
                  </a:lnTo>
                  <a:lnTo>
                    <a:pt x="693" y="862"/>
                  </a:lnTo>
                  <a:lnTo>
                    <a:pt x="700" y="864"/>
                  </a:lnTo>
                  <a:lnTo>
                    <a:pt x="706" y="865"/>
                  </a:lnTo>
                  <a:lnTo>
                    <a:pt x="712" y="867"/>
                  </a:lnTo>
                  <a:lnTo>
                    <a:pt x="718" y="869"/>
                  </a:lnTo>
                  <a:lnTo>
                    <a:pt x="724" y="870"/>
                  </a:lnTo>
                  <a:lnTo>
                    <a:pt x="730" y="872"/>
                  </a:lnTo>
                  <a:lnTo>
                    <a:pt x="736" y="874"/>
                  </a:lnTo>
                  <a:lnTo>
                    <a:pt x="742" y="875"/>
                  </a:lnTo>
                  <a:lnTo>
                    <a:pt x="749" y="876"/>
                  </a:lnTo>
                  <a:lnTo>
                    <a:pt x="755" y="878"/>
                  </a:lnTo>
                  <a:lnTo>
                    <a:pt x="761" y="880"/>
                  </a:lnTo>
                  <a:lnTo>
                    <a:pt x="767" y="881"/>
                  </a:lnTo>
                  <a:lnTo>
                    <a:pt x="773" y="882"/>
                  </a:lnTo>
                  <a:lnTo>
                    <a:pt x="780" y="883"/>
                  </a:lnTo>
                  <a:lnTo>
                    <a:pt x="786" y="885"/>
                  </a:lnTo>
                  <a:lnTo>
                    <a:pt x="792" y="886"/>
                  </a:lnTo>
                  <a:lnTo>
                    <a:pt x="799" y="888"/>
                  </a:lnTo>
                  <a:lnTo>
                    <a:pt x="805" y="889"/>
                  </a:lnTo>
                  <a:lnTo>
                    <a:pt x="811" y="890"/>
                  </a:lnTo>
                  <a:lnTo>
                    <a:pt x="818" y="891"/>
                  </a:lnTo>
                  <a:lnTo>
                    <a:pt x="825" y="893"/>
                  </a:lnTo>
                  <a:lnTo>
                    <a:pt x="832" y="894"/>
                  </a:lnTo>
                  <a:lnTo>
                    <a:pt x="838" y="895"/>
                  </a:lnTo>
                  <a:lnTo>
                    <a:pt x="845" y="896"/>
                  </a:lnTo>
                  <a:lnTo>
                    <a:pt x="852" y="897"/>
                  </a:lnTo>
                  <a:lnTo>
                    <a:pt x="859" y="898"/>
                  </a:lnTo>
                  <a:lnTo>
                    <a:pt x="866" y="899"/>
                  </a:lnTo>
                  <a:lnTo>
                    <a:pt x="873" y="900"/>
                  </a:lnTo>
                  <a:lnTo>
                    <a:pt x="880" y="901"/>
                  </a:lnTo>
                  <a:lnTo>
                    <a:pt x="887" y="902"/>
                  </a:lnTo>
                  <a:lnTo>
                    <a:pt x="894" y="903"/>
                  </a:lnTo>
                  <a:lnTo>
                    <a:pt x="900" y="904"/>
                  </a:lnTo>
                  <a:lnTo>
                    <a:pt x="907" y="905"/>
                  </a:lnTo>
                  <a:lnTo>
                    <a:pt x="915" y="906"/>
                  </a:lnTo>
                  <a:lnTo>
                    <a:pt x="922" y="907"/>
                  </a:lnTo>
                  <a:lnTo>
                    <a:pt x="928" y="908"/>
                  </a:lnTo>
                  <a:lnTo>
                    <a:pt x="935" y="909"/>
                  </a:lnTo>
                  <a:lnTo>
                    <a:pt x="942" y="910"/>
                  </a:lnTo>
                  <a:lnTo>
                    <a:pt x="949" y="911"/>
                  </a:lnTo>
                  <a:lnTo>
                    <a:pt x="956" y="912"/>
                  </a:lnTo>
                  <a:lnTo>
                    <a:pt x="962" y="912"/>
                  </a:lnTo>
                  <a:lnTo>
                    <a:pt x="969" y="913"/>
                  </a:lnTo>
                  <a:lnTo>
                    <a:pt x="976" y="914"/>
                  </a:lnTo>
                  <a:lnTo>
                    <a:pt x="983" y="915"/>
                  </a:lnTo>
                  <a:lnTo>
                    <a:pt x="989" y="916"/>
                  </a:lnTo>
                  <a:lnTo>
                    <a:pt x="995" y="916"/>
                  </a:lnTo>
                  <a:lnTo>
                    <a:pt x="1002" y="917"/>
                  </a:lnTo>
                  <a:lnTo>
                    <a:pt x="1008" y="918"/>
                  </a:lnTo>
                  <a:lnTo>
                    <a:pt x="1014" y="918"/>
                  </a:lnTo>
                  <a:lnTo>
                    <a:pt x="1021" y="919"/>
                  </a:lnTo>
                  <a:lnTo>
                    <a:pt x="1027" y="919"/>
                  </a:lnTo>
                  <a:lnTo>
                    <a:pt x="1033" y="920"/>
                  </a:lnTo>
                  <a:lnTo>
                    <a:pt x="1040" y="920"/>
                  </a:lnTo>
                  <a:lnTo>
                    <a:pt x="1045" y="921"/>
                  </a:lnTo>
                  <a:lnTo>
                    <a:pt x="1052" y="921"/>
                  </a:lnTo>
                  <a:lnTo>
                    <a:pt x="1057" y="922"/>
                  </a:lnTo>
                  <a:lnTo>
                    <a:pt x="1064" y="922"/>
                  </a:lnTo>
                  <a:lnTo>
                    <a:pt x="1070" y="923"/>
                  </a:lnTo>
                  <a:lnTo>
                    <a:pt x="1076" y="923"/>
                  </a:lnTo>
                  <a:lnTo>
                    <a:pt x="1082" y="924"/>
                  </a:lnTo>
                  <a:lnTo>
                    <a:pt x="1089" y="924"/>
                  </a:lnTo>
                  <a:lnTo>
                    <a:pt x="1095" y="925"/>
                  </a:lnTo>
                  <a:lnTo>
                    <a:pt x="1101" y="925"/>
                  </a:lnTo>
                  <a:lnTo>
                    <a:pt x="1107" y="925"/>
                  </a:lnTo>
                  <a:lnTo>
                    <a:pt x="1113" y="926"/>
                  </a:lnTo>
                  <a:lnTo>
                    <a:pt x="1120" y="926"/>
                  </a:lnTo>
                  <a:lnTo>
                    <a:pt x="1126" y="927"/>
                  </a:lnTo>
                  <a:lnTo>
                    <a:pt x="1133" y="927"/>
                  </a:lnTo>
                  <a:lnTo>
                    <a:pt x="1139" y="928"/>
                  </a:lnTo>
                  <a:lnTo>
                    <a:pt x="1146" y="928"/>
                  </a:lnTo>
                  <a:lnTo>
                    <a:pt x="1152" y="928"/>
                  </a:lnTo>
                  <a:lnTo>
                    <a:pt x="1159" y="929"/>
                  </a:lnTo>
                  <a:lnTo>
                    <a:pt x="1166" y="929"/>
                  </a:lnTo>
                  <a:lnTo>
                    <a:pt x="1173" y="929"/>
                  </a:lnTo>
                  <a:lnTo>
                    <a:pt x="1179" y="930"/>
                  </a:lnTo>
                  <a:lnTo>
                    <a:pt x="1186" y="930"/>
                  </a:lnTo>
                  <a:lnTo>
                    <a:pt x="1193" y="930"/>
                  </a:lnTo>
                  <a:lnTo>
                    <a:pt x="1200" y="931"/>
                  </a:lnTo>
                  <a:lnTo>
                    <a:pt x="1207" y="931"/>
                  </a:lnTo>
                  <a:lnTo>
                    <a:pt x="1214" y="931"/>
                  </a:lnTo>
                  <a:lnTo>
                    <a:pt x="1221" y="932"/>
                  </a:lnTo>
                  <a:lnTo>
                    <a:pt x="1228" y="932"/>
                  </a:lnTo>
                  <a:lnTo>
                    <a:pt x="1235" y="932"/>
                  </a:lnTo>
                  <a:lnTo>
                    <a:pt x="1242" y="933"/>
                  </a:lnTo>
                  <a:lnTo>
                    <a:pt x="1249" y="933"/>
                  </a:lnTo>
                  <a:lnTo>
                    <a:pt x="1256" y="933"/>
                  </a:lnTo>
                  <a:lnTo>
                    <a:pt x="1263" y="934"/>
                  </a:lnTo>
                  <a:lnTo>
                    <a:pt x="1270" y="934"/>
                  </a:lnTo>
                  <a:lnTo>
                    <a:pt x="1276" y="934"/>
                  </a:lnTo>
                  <a:lnTo>
                    <a:pt x="1283" y="934"/>
                  </a:lnTo>
                  <a:lnTo>
                    <a:pt x="1290" y="934"/>
                  </a:lnTo>
                  <a:lnTo>
                    <a:pt x="1297" y="935"/>
                  </a:lnTo>
                  <a:lnTo>
                    <a:pt x="1303" y="935"/>
                  </a:lnTo>
                  <a:lnTo>
                    <a:pt x="1310" y="936"/>
                  </a:lnTo>
                  <a:lnTo>
                    <a:pt x="1316" y="936"/>
                  </a:lnTo>
                  <a:lnTo>
                    <a:pt x="1323" y="936"/>
                  </a:lnTo>
                  <a:lnTo>
                    <a:pt x="1329" y="936"/>
                  </a:lnTo>
                  <a:lnTo>
                    <a:pt x="1336" y="936"/>
                  </a:lnTo>
                  <a:lnTo>
                    <a:pt x="1342" y="936"/>
                  </a:lnTo>
                  <a:lnTo>
                    <a:pt x="1348" y="936"/>
                  </a:lnTo>
                  <a:lnTo>
                    <a:pt x="1354" y="937"/>
                  </a:lnTo>
                  <a:lnTo>
                    <a:pt x="1361" y="937"/>
                  </a:lnTo>
                  <a:lnTo>
                    <a:pt x="1367" y="937"/>
                  </a:lnTo>
                  <a:lnTo>
                    <a:pt x="1373" y="937"/>
                  </a:lnTo>
                  <a:lnTo>
                    <a:pt x="1379" y="937"/>
                  </a:lnTo>
                  <a:lnTo>
                    <a:pt x="1385" y="938"/>
                  </a:lnTo>
                  <a:lnTo>
                    <a:pt x="1391" y="938"/>
                  </a:lnTo>
                  <a:lnTo>
                    <a:pt x="1397" y="938"/>
                  </a:lnTo>
                  <a:lnTo>
                    <a:pt x="1404" y="938"/>
                  </a:lnTo>
                  <a:lnTo>
                    <a:pt x="1410" y="938"/>
                  </a:lnTo>
                  <a:lnTo>
                    <a:pt x="1416" y="938"/>
                  </a:lnTo>
                  <a:lnTo>
                    <a:pt x="1422" y="938"/>
                  </a:lnTo>
                  <a:lnTo>
                    <a:pt x="1428" y="938"/>
                  </a:lnTo>
                  <a:lnTo>
                    <a:pt x="1435" y="939"/>
                  </a:lnTo>
                  <a:lnTo>
                    <a:pt x="1441" y="939"/>
                  </a:lnTo>
                  <a:lnTo>
                    <a:pt x="1447" y="939"/>
                  </a:lnTo>
                  <a:lnTo>
                    <a:pt x="1454" y="939"/>
                  </a:lnTo>
                  <a:lnTo>
                    <a:pt x="1460" y="939"/>
                  </a:lnTo>
                  <a:lnTo>
                    <a:pt x="1466" y="940"/>
                  </a:lnTo>
                  <a:lnTo>
                    <a:pt x="1473" y="940"/>
                  </a:lnTo>
                  <a:lnTo>
                    <a:pt x="1480" y="940"/>
                  </a:lnTo>
                  <a:lnTo>
                    <a:pt x="1486" y="940"/>
                  </a:lnTo>
                  <a:lnTo>
                    <a:pt x="1493" y="940"/>
                  </a:lnTo>
                  <a:lnTo>
                    <a:pt x="1500" y="940"/>
                  </a:lnTo>
                  <a:lnTo>
                    <a:pt x="1507" y="940"/>
                  </a:lnTo>
                  <a:lnTo>
                    <a:pt x="1514" y="940"/>
                  </a:lnTo>
                  <a:lnTo>
                    <a:pt x="1520" y="940"/>
                  </a:lnTo>
                  <a:lnTo>
                    <a:pt x="1528" y="940"/>
                  </a:lnTo>
                  <a:lnTo>
                    <a:pt x="1534" y="940"/>
                  </a:lnTo>
                  <a:lnTo>
                    <a:pt x="1541" y="941"/>
                  </a:lnTo>
                  <a:lnTo>
                    <a:pt x="1548" y="941"/>
                  </a:lnTo>
                  <a:lnTo>
                    <a:pt x="1555" y="941"/>
                  </a:lnTo>
                  <a:lnTo>
                    <a:pt x="1562" y="941"/>
                  </a:lnTo>
                  <a:lnTo>
                    <a:pt x="1569" y="941"/>
                  </a:lnTo>
                  <a:lnTo>
                    <a:pt x="1576" y="941"/>
                  </a:lnTo>
                  <a:lnTo>
                    <a:pt x="1583" y="941"/>
                  </a:lnTo>
                  <a:lnTo>
                    <a:pt x="1590" y="941"/>
                  </a:lnTo>
                  <a:lnTo>
                    <a:pt x="1597" y="942"/>
                  </a:lnTo>
                  <a:lnTo>
                    <a:pt x="1604" y="942"/>
                  </a:lnTo>
                  <a:lnTo>
                    <a:pt x="1610" y="942"/>
                  </a:lnTo>
                  <a:lnTo>
                    <a:pt x="1618" y="942"/>
                  </a:lnTo>
                  <a:lnTo>
                    <a:pt x="1624" y="942"/>
                  </a:lnTo>
                  <a:lnTo>
                    <a:pt x="1631" y="942"/>
                  </a:lnTo>
                  <a:lnTo>
                    <a:pt x="1638" y="942"/>
                  </a:lnTo>
                  <a:lnTo>
                    <a:pt x="1644" y="942"/>
                  </a:lnTo>
                  <a:lnTo>
                    <a:pt x="1651" y="942"/>
                  </a:lnTo>
                  <a:lnTo>
                    <a:pt x="1657" y="942"/>
                  </a:lnTo>
                  <a:lnTo>
                    <a:pt x="1664" y="942"/>
                  </a:lnTo>
                  <a:lnTo>
                    <a:pt x="1670" y="942"/>
                  </a:lnTo>
                  <a:lnTo>
                    <a:pt x="1677" y="942"/>
                  </a:lnTo>
                  <a:lnTo>
                    <a:pt x="1683" y="942"/>
                  </a:lnTo>
                  <a:lnTo>
                    <a:pt x="1689" y="942"/>
                  </a:lnTo>
                  <a:lnTo>
                    <a:pt x="1695" y="942"/>
                  </a:lnTo>
                  <a:lnTo>
                    <a:pt x="1702" y="942"/>
                  </a:lnTo>
                  <a:lnTo>
                    <a:pt x="1708" y="942"/>
                  </a:lnTo>
                  <a:lnTo>
                    <a:pt x="1714" y="943"/>
                  </a:lnTo>
                  <a:lnTo>
                    <a:pt x="1720" y="943"/>
                  </a:lnTo>
                  <a:lnTo>
                    <a:pt x="1726" y="943"/>
                  </a:lnTo>
                  <a:lnTo>
                    <a:pt x="1733" y="943"/>
                  </a:lnTo>
                  <a:lnTo>
                    <a:pt x="1739" y="943"/>
                  </a:lnTo>
                  <a:lnTo>
                    <a:pt x="1745" y="943"/>
                  </a:lnTo>
                  <a:lnTo>
                    <a:pt x="1751" y="943"/>
                  </a:lnTo>
                  <a:lnTo>
                    <a:pt x="1757" y="943"/>
                  </a:lnTo>
                  <a:lnTo>
                    <a:pt x="1763" y="943"/>
                  </a:lnTo>
                  <a:lnTo>
                    <a:pt x="1769" y="943"/>
                  </a:lnTo>
                  <a:lnTo>
                    <a:pt x="1776" y="943"/>
                  </a:lnTo>
                  <a:lnTo>
                    <a:pt x="1782" y="943"/>
                  </a:lnTo>
                  <a:lnTo>
                    <a:pt x="1788" y="943"/>
                  </a:lnTo>
                  <a:lnTo>
                    <a:pt x="1794" y="943"/>
                  </a:lnTo>
                </a:path>
              </a:pathLst>
            </a:custGeom>
            <a:noFill/>
            <a:ln w="25400">
              <a:solidFill>
                <a:srgbClr val="008000"/>
              </a:solidFill>
              <a:round/>
              <a:headEnd/>
              <a:tailEnd/>
            </a:ln>
          </p:spPr>
          <p:txBody>
            <a:bodyPr/>
            <a:lstStyle/>
            <a:p>
              <a:endParaRPr lang="en-US"/>
            </a:p>
          </p:txBody>
        </p:sp>
        <p:sp>
          <p:nvSpPr>
            <p:cNvPr id="50399" name="Rectangle 220"/>
            <p:cNvSpPr>
              <a:spLocks noChangeArrowheads="1"/>
            </p:cNvSpPr>
            <p:nvPr/>
          </p:nvSpPr>
          <p:spPr bwMode="auto">
            <a:xfrm>
              <a:off x="2283" y="1863"/>
              <a:ext cx="58" cy="58"/>
            </a:xfrm>
            <a:prstGeom prst="rect">
              <a:avLst/>
            </a:prstGeom>
            <a:solidFill>
              <a:srgbClr val="008000"/>
            </a:solidFill>
            <a:ln w="9525">
              <a:noFill/>
              <a:miter lim="800000"/>
              <a:headEnd/>
              <a:tailEnd/>
            </a:ln>
          </p:spPr>
          <p:txBody>
            <a:bodyPr/>
            <a:lstStyle/>
            <a:p>
              <a:endParaRPr lang="en-US"/>
            </a:p>
          </p:txBody>
        </p:sp>
        <p:sp>
          <p:nvSpPr>
            <p:cNvPr id="50400" name="Rectangle 221"/>
            <p:cNvSpPr>
              <a:spLocks noChangeArrowheads="1"/>
            </p:cNvSpPr>
            <p:nvPr/>
          </p:nvSpPr>
          <p:spPr bwMode="auto">
            <a:xfrm>
              <a:off x="2439" y="2262"/>
              <a:ext cx="58" cy="58"/>
            </a:xfrm>
            <a:prstGeom prst="rect">
              <a:avLst/>
            </a:prstGeom>
            <a:solidFill>
              <a:srgbClr val="008000"/>
            </a:solidFill>
            <a:ln w="9525">
              <a:noFill/>
              <a:miter lim="800000"/>
              <a:headEnd/>
              <a:tailEnd/>
            </a:ln>
          </p:spPr>
          <p:txBody>
            <a:bodyPr/>
            <a:lstStyle/>
            <a:p>
              <a:endParaRPr lang="en-US"/>
            </a:p>
          </p:txBody>
        </p:sp>
        <p:sp>
          <p:nvSpPr>
            <p:cNvPr id="50401" name="Rectangle 222"/>
            <p:cNvSpPr>
              <a:spLocks noChangeArrowheads="1"/>
            </p:cNvSpPr>
            <p:nvPr/>
          </p:nvSpPr>
          <p:spPr bwMode="auto">
            <a:xfrm>
              <a:off x="2282" y="1861"/>
              <a:ext cx="58" cy="59"/>
            </a:xfrm>
            <a:prstGeom prst="rect">
              <a:avLst/>
            </a:prstGeom>
            <a:noFill/>
            <a:ln w="4763">
              <a:solidFill>
                <a:srgbClr val="008000"/>
              </a:solidFill>
              <a:miter lim="800000"/>
              <a:headEnd/>
              <a:tailEnd/>
            </a:ln>
          </p:spPr>
          <p:txBody>
            <a:bodyPr/>
            <a:lstStyle/>
            <a:p>
              <a:endParaRPr lang="en-US"/>
            </a:p>
          </p:txBody>
        </p:sp>
        <p:sp>
          <p:nvSpPr>
            <p:cNvPr id="50402" name="Rectangle 223"/>
            <p:cNvSpPr>
              <a:spLocks noChangeArrowheads="1"/>
            </p:cNvSpPr>
            <p:nvPr/>
          </p:nvSpPr>
          <p:spPr bwMode="auto">
            <a:xfrm>
              <a:off x="2438" y="2260"/>
              <a:ext cx="58" cy="59"/>
            </a:xfrm>
            <a:prstGeom prst="rect">
              <a:avLst/>
            </a:prstGeom>
            <a:noFill/>
            <a:ln w="4763">
              <a:solidFill>
                <a:srgbClr val="008000"/>
              </a:solidFill>
              <a:miter lim="800000"/>
              <a:headEnd/>
              <a:tailEnd/>
            </a:ln>
          </p:spPr>
          <p:txBody>
            <a:bodyPr/>
            <a:lstStyle/>
            <a:p>
              <a:endParaRPr lang="en-US"/>
            </a:p>
          </p:txBody>
        </p:sp>
        <p:sp>
          <p:nvSpPr>
            <p:cNvPr id="50403" name="Rectangle 224"/>
            <p:cNvSpPr>
              <a:spLocks noChangeArrowheads="1"/>
            </p:cNvSpPr>
            <p:nvPr/>
          </p:nvSpPr>
          <p:spPr bwMode="auto">
            <a:xfrm>
              <a:off x="2610" y="2509"/>
              <a:ext cx="59" cy="58"/>
            </a:xfrm>
            <a:prstGeom prst="rect">
              <a:avLst/>
            </a:prstGeom>
            <a:solidFill>
              <a:srgbClr val="008000"/>
            </a:solidFill>
            <a:ln w="9525">
              <a:noFill/>
              <a:miter lim="800000"/>
              <a:headEnd/>
              <a:tailEnd/>
            </a:ln>
          </p:spPr>
          <p:txBody>
            <a:bodyPr/>
            <a:lstStyle/>
            <a:p>
              <a:endParaRPr lang="en-US"/>
            </a:p>
          </p:txBody>
        </p:sp>
        <p:sp>
          <p:nvSpPr>
            <p:cNvPr id="50404" name="Rectangle 225"/>
            <p:cNvSpPr>
              <a:spLocks noChangeArrowheads="1"/>
            </p:cNvSpPr>
            <p:nvPr/>
          </p:nvSpPr>
          <p:spPr bwMode="auto">
            <a:xfrm>
              <a:off x="2766" y="2635"/>
              <a:ext cx="59" cy="58"/>
            </a:xfrm>
            <a:prstGeom prst="rect">
              <a:avLst/>
            </a:prstGeom>
            <a:solidFill>
              <a:srgbClr val="008000"/>
            </a:solidFill>
            <a:ln w="9525">
              <a:noFill/>
              <a:miter lim="800000"/>
              <a:headEnd/>
              <a:tailEnd/>
            </a:ln>
          </p:spPr>
          <p:txBody>
            <a:bodyPr/>
            <a:lstStyle/>
            <a:p>
              <a:endParaRPr lang="en-US"/>
            </a:p>
          </p:txBody>
        </p:sp>
        <p:sp>
          <p:nvSpPr>
            <p:cNvPr id="50405" name="Rectangle 226"/>
            <p:cNvSpPr>
              <a:spLocks noChangeArrowheads="1"/>
            </p:cNvSpPr>
            <p:nvPr/>
          </p:nvSpPr>
          <p:spPr bwMode="auto">
            <a:xfrm>
              <a:off x="2609" y="2508"/>
              <a:ext cx="58" cy="58"/>
            </a:xfrm>
            <a:prstGeom prst="rect">
              <a:avLst/>
            </a:prstGeom>
            <a:noFill/>
            <a:ln w="4763">
              <a:solidFill>
                <a:srgbClr val="008000"/>
              </a:solidFill>
              <a:miter lim="800000"/>
              <a:headEnd/>
              <a:tailEnd/>
            </a:ln>
          </p:spPr>
          <p:txBody>
            <a:bodyPr/>
            <a:lstStyle/>
            <a:p>
              <a:endParaRPr lang="en-US"/>
            </a:p>
          </p:txBody>
        </p:sp>
        <p:sp>
          <p:nvSpPr>
            <p:cNvPr id="50406" name="Rectangle 227"/>
            <p:cNvSpPr>
              <a:spLocks noChangeArrowheads="1"/>
            </p:cNvSpPr>
            <p:nvPr/>
          </p:nvSpPr>
          <p:spPr bwMode="auto">
            <a:xfrm>
              <a:off x="2765" y="2634"/>
              <a:ext cx="58" cy="58"/>
            </a:xfrm>
            <a:prstGeom prst="rect">
              <a:avLst/>
            </a:prstGeom>
            <a:noFill/>
            <a:ln w="4763">
              <a:solidFill>
                <a:srgbClr val="008000"/>
              </a:solidFill>
              <a:miter lim="800000"/>
              <a:headEnd/>
              <a:tailEnd/>
            </a:ln>
          </p:spPr>
          <p:txBody>
            <a:bodyPr/>
            <a:lstStyle/>
            <a:p>
              <a:endParaRPr lang="en-US"/>
            </a:p>
          </p:txBody>
        </p:sp>
        <p:sp>
          <p:nvSpPr>
            <p:cNvPr id="50407" name="Rectangle 228"/>
            <p:cNvSpPr>
              <a:spLocks noChangeArrowheads="1"/>
            </p:cNvSpPr>
            <p:nvPr/>
          </p:nvSpPr>
          <p:spPr bwMode="auto">
            <a:xfrm>
              <a:off x="2938" y="2713"/>
              <a:ext cx="58" cy="58"/>
            </a:xfrm>
            <a:prstGeom prst="rect">
              <a:avLst/>
            </a:prstGeom>
            <a:solidFill>
              <a:srgbClr val="008000"/>
            </a:solidFill>
            <a:ln w="9525">
              <a:noFill/>
              <a:miter lim="800000"/>
              <a:headEnd/>
              <a:tailEnd/>
            </a:ln>
          </p:spPr>
          <p:txBody>
            <a:bodyPr/>
            <a:lstStyle/>
            <a:p>
              <a:endParaRPr lang="en-US"/>
            </a:p>
          </p:txBody>
        </p:sp>
        <p:sp>
          <p:nvSpPr>
            <p:cNvPr id="50408" name="Rectangle 229"/>
            <p:cNvSpPr>
              <a:spLocks noChangeArrowheads="1"/>
            </p:cNvSpPr>
            <p:nvPr/>
          </p:nvSpPr>
          <p:spPr bwMode="auto">
            <a:xfrm>
              <a:off x="3094" y="2753"/>
              <a:ext cx="58" cy="58"/>
            </a:xfrm>
            <a:prstGeom prst="rect">
              <a:avLst/>
            </a:prstGeom>
            <a:solidFill>
              <a:srgbClr val="008000"/>
            </a:solidFill>
            <a:ln w="9525">
              <a:noFill/>
              <a:miter lim="800000"/>
              <a:headEnd/>
              <a:tailEnd/>
            </a:ln>
          </p:spPr>
          <p:txBody>
            <a:bodyPr/>
            <a:lstStyle/>
            <a:p>
              <a:endParaRPr lang="en-US"/>
            </a:p>
          </p:txBody>
        </p:sp>
        <p:sp>
          <p:nvSpPr>
            <p:cNvPr id="50409" name="Rectangle 230"/>
            <p:cNvSpPr>
              <a:spLocks noChangeArrowheads="1"/>
            </p:cNvSpPr>
            <p:nvPr/>
          </p:nvSpPr>
          <p:spPr bwMode="auto">
            <a:xfrm>
              <a:off x="2937" y="2712"/>
              <a:ext cx="58" cy="58"/>
            </a:xfrm>
            <a:prstGeom prst="rect">
              <a:avLst/>
            </a:prstGeom>
            <a:noFill/>
            <a:ln w="4763">
              <a:solidFill>
                <a:srgbClr val="008000"/>
              </a:solidFill>
              <a:miter lim="800000"/>
              <a:headEnd/>
              <a:tailEnd/>
            </a:ln>
          </p:spPr>
          <p:txBody>
            <a:bodyPr/>
            <a:lstStyle/>
            <a:p>
              <a:endParaRPr lang="en-US"/>
            </a:p>
          </p:txBody>
        </p:sp>
        <p:sp>
          <p:nvSpPr>
            <p:cNvPr id="50410" name="Rectangle 231"/>
            <p:cNvSpPr>
              <a:spLocks noChangeArrowheads="1"/>
            </p:cNvSpPr>
            <p:nvPr/>
          </p:nvSpPr>
          <p:spPr bwMode="auto">
            <a:xfrm>
              <a:off x="3093" y="2752"/>
              <a:ext cx="58" cy="58"/>
            </a:xfrm>
            <a:prstGeom prst="rect">
              <a:avLst/>
            </a:prstGeom>
            <a:noFill/>
            <a:ln w="4763">
              <a:solidFill>
                <a:srgbClr val="008000"/>
              </a:solidFill>
              <a:miter lim="800000"/>
              <a:headEnd/>
              <a:tailEnd/>
            </a:ln>
          </p:spPr>
          <p:txBody>
            <a:bodyPr/>
            <a:lstStyle/>
            <a:p>
              <a:endParaRPr lang="en-US"/>
            </a:p>
          </p:txBody>
        </p:sp>
        <p:sp>
          <p:nvSpPr>
            <p:cNvPr id="50411" name="Rectangle 232"/>
            <p:cNvSpPr>
              <a:spLocks noChangeArrowheads="1"/>
            </p:cNvSpPr>
            <p:nvPr/>
          </p:nvSpPr>
          <p:spPr bwMode="auto">
            <a:xfrm>
              <a:off x="3266" y="2778"/>
              <a:ext cx="58" cy="58"/>
            </a:xfrm>
            <a:prstGeom prst="rect">
              <a:avLst/>
            </a:prstGeom>
            <a:solidFill>
              <a:srgbClr val="008000"/>
            </a:solidFill>
            <a:ln w="9525">
              <a:noFill/>
              <a:miter lim="800000"/>
              <a:headEnd/>
              <a:tailEnd/>
            </a:ln>
          </p:spPr>
          <p:txBody>
            <a:bodyPr/>
            <a:lstStyle/>
            <a:p>
              <a:endParaRPr lang="en-US"/>
            </a:p>
          </p:txBody>
        </p:sp>
        <p:sp>
          <p:nvSpPr>
            <p:cNvPr id="50412" name="Rectangle 233"/>
            <p:cNvSpPr>
              <a:spLocks noChangeArrowheads="1"/>
            </p:cNvSpPr>
            <p:nvPr/>
          </p:nvSpPr>
          <p:spPr bwMode="auto">
            <a:xfrm>
              <a:off x="3421" y="2790"/>
              <a:ext cx="59" cy="59"/>
            </a:xfrm>
            <a:prstGeom prst="rect">
              <a:avLst/>
            </a:prstGeom>
            <a:solidFill>
              <a:srgbClr val="008000"/>
            </a:solidFill>
            <a:ln w="9525">
              <a:noFill/>
              <a:miter lim="800000"/>
              <a:headEnd/>
              <a:tailEnd/>
            </a:ln>
          </p:spPr>
          <p:txBody>
            <a:bodyPr/>
            <a:lstStyle/>
            <a:p>
              <a:endParaRPr lang="en-US"/>
            </a:p>
          </p:txBody>
        </p:sp>
        <p:sp>
          <p:nvSpPr>
            <p:cNvPr id="50413" name="Rectangle 234"/>
            <p:cNvSpPr>
              <a:spLocks noChangeArrowheads="1"/>
            </p:cNvSpPr>
            <p:nvPr/>
          </p:nvSpPr>
          <p:spPr bwMode="auto">
            <a:xfrm>
              <a:off x="3264" y="2777"/>
              <a:ext cx="58" cy="58"/>
            </a:xfrm>
            <a:prstGeom prst="rect">
              <a:avLst/>
            </a:prstGeom>
            <a:noFill/>
            <a:ln w="4763">
              <a:solidFill>
                <a:srgbClr val="008000"/>
              </a:solidFill>
              <a:miter lim="800000"/>
              <a:headEnd/>
              <a:tailEnd/>
            </a:ln>
          </p:spPr>
          <p:txBody>
            <a:bodyPr/>
            <a:lstStyle/>
            <a:p>
              <a:endParaRPr lang="en-US"/>
            </a:p>
          </p:txBody>
        </p:sp>
        <p:sp>
          <p:nvSpPr>
            <p:cNvPr id="50414" name="Rectangle 235"/>
            <p:cNvSpPr>
              <a:spLocks noChangeArrowheads="1"/>
            </p:cNvSpPr>
            <p:nvPr/>
          </p:nvSpPr>
          <p:spPr bwMode="auto">
            <a:xfrm>
              <a:off x="3420" y="2789"/>
              <a:ext cx="58" cy="58"/>
            </a:xfrm>
            <a:prstGeom prst="rect">
              <a:avLst/>
            </a:prstGeom>
            <a:noFill/>
            <a:ln w="4763">
              <a:solidFill>
                <a:srgbClr val="008000"/>
              </a:solidFill>
              <a:miter lim="800000"/>
              <a:headEnd/>
              <a:tailEnd/>
            </a:ln>
          </p:spPr>
          <p:txBody>
            <a:bodyPr/>
            <a:lstStyle/>
            <a:p>
              <a:endParaRPr lang="en-US"/>
            </a:p>
          </p:txBody>
        </p:sp>
        <p:sp>
          <p:nvSpPr>
            <p:cNvPr id="50415" name="Rectangle 236"/>
            <p:cNvSpPr>
              <a:spLocks noChangeArrowheads="1"/>
            </p:cNvSpPr>
            <p:nvPr/>
          </p:nvSpPr>
          <p:spPr bwMode="auto">
            <a:xfrm>
              <a:off x="3593" y="2798"/>
              <a:ext cx="58" cy="58"/>
            </a:xfrm>
            <a:prstGeom prst="rect">
              <a:avLst/>
            </a:prstGeom>
            <a:solidFill>
              <a:srgbClr val="008000"/>
            </a:solidFill>
            <a:ln w="9525">
              <a:noFill/>
              <a:miter lim="800000"/>
              <a:headEnd/>
              <a:tailEnd/>
            </a:ln>
          </p:spPr>
          <p:txBody>
            <a:bodyPr/>
            <a:lstStyle/>
            <a:p>
              <a:endParaRPr lang="en-US"/>
            </a:p>
          </p:txBody>
        </p:sp>
        <p:sp>
          <p:nvSpPr>
            <p:cNvPr id="50416" name="Rectangle 237"/>
            <p:cNvSpPr>
              <a:spLocks noChangeArrowheads="1"/>
            </p:cNvSpPr>
            <p:nvPr/>
          </p:nvSpPr>
          <p:spPr bwMode="auto">
            <a:xfrm>
              <a:off x="3749" y="2802"/>
              <a:ext cx="58" cy="58"/>
            </a:xfrm>
            <a:prstGeom prst="rect">
              <a:avLst/>
            </a:prstGeom>
            <a:solidFill>
              <a:srgbClr val="008000"/>
            </a:solidFill>
            <a:ln w="9525">
              <a:noFill/>
              <a:miter lim="800000"/>
              <a:headEnd/>
              <a:tailEnd/>
            </a:ln>
          </p:spPr>
          <p:txBody>
            <a:bodyPr/>
            <a:lstStyle/>
            <a:p>
              <a:endParaRPr lang="en-US"/>
            </a:p>
          </p:txBody>
        </p:sp>
        <p:sp>
          <p:nvSpPr>
            <p:cNvPr id="50417" name="Rectangle 238"/>
            <p:cNvSpPr>
              <a:spLocks noChangeArrowheads="1"/>
            </p:cNvSpPr>
            <p:nvPr/>
          </p:nvSpPr>
          <p:spPr bwMode="auto">
            <a:xfrm>
              <a:off x="3592" y="2797"/>
              <a:ext cx="58" cy="58"/>
            </a:xfrm>
            <a:prstGeom prst="rect">
              <a:avLst/>
            </a:prstGeom>
            <a:noFill/>
            <a:ln w="4763">
              <a:solidFill>
                <a:srgbClr val="008000"/>
              </a:solidFill>
              <a:miter lim="800000"/>
              <a:headEnd/>
              <a:tailEnd/>
            </a:ln>
          </p:spPr>
          <p:txBody>
            <a:bodyPr/>
            <a:lstStyle/>
            <a:p>
              <a:endParaRPr lang="en-US"/>
            </a:p>
          </p:txBody>
        </p:sp>
        <p:sp>
          <p:nvSpPr>
            <p:cNvPr id="50418" name="Rectangle 239"/>
            <p:cNvSpPr>
              <a:spLocks noChangeArrowheads="1"/>
            </p:cNvSpPr>
            <p:nvPr/>
          </p:nvSpPr>
          <p:spPr bwMode="auto">
            <a:xfrm>
              <a:off x="3748" y="2801"/>
              <a:ext cx="58" cy="58"/>
            </a:xfrm>
            <a:prstGeom prst="rect">
              <a:avLst/>
            </a:prstGeom>
            <a:noFill/>
            <a:ln w="4763">
              <a:solidFill>
                <a:srgbClr val="008000"/>
              </a:solidFill>
              <a:miter lim="800000"/>
              <a:headEnd/>
              <a:tailEnd/>
            </a:ln>
          </p:spPr>
          <p:txBody>
            <a:bodyPr/>
            <a:lstStyle/>
            <a:p>
              <a:endParaRPr lang="en-US"/>
            </a:p>
          </p:txBody>
        </p:sp>
        <p:sp>
          <p:nvSpPr>
            <p:cNvPr id="50419" name="Rectangle 240"/>
            <p:cNvSpPr>
              <a:spLocks noChangeArrowheads="1"/>
            </p:cNvSpPr>
            <p:nvPr/>
          </p:nvSpPr>
          <p:spPr bwMode="auto">
            <a:xfrm>
              <a:off x="3920" y="2805"/>
              <a:ext cx="58" cy="58"/>
            </a:xfrm>
            <a:prstGeom prst="rect">
              <a:avLst/>
            </a:prstGeom>
            <a:solidFill>
              <a:srgbClr val="008000"/>
            </a:solidFill>
            <a:ln w="9525">
              <a:noFill/>
              <a:miter lim="800000"/>
              <a:headEnd/>
              <a:tailEnd/>
            </a:ln>
          </p:spPr>
          <p:txBody>
            <a:bodyPr/>
            <a:lstStyle/>
            <a:p>
              <a:endParaRPr lang="en-US"/>
            </a:p>
          </p:txBody>
        </p:sp>
        <p:sp>
          <p:nvSpPr>
            <p:cNvPr id="50420" name="Rectangle 241"/>
            <p:cNvSpPr>
              <a:spLocks noChangeArrowheads="1"/>
            </p:cNvSpPr>
            <p:nvPr/>
          </p:nvSpPr>
          <p:spPr bwMode="auto">
            <a:xfrm>
              <a:off x="4077" y="2806"/>
              <a:ext cx="58" cy="58"/>
            </a:xfrm>
            <a:prstGeom prst="rect">
              <a:avLst/>
            </a:prstGeom>
            <a:solidFill>
              <a:srgbClr val="008000"/>
            </a:solidFill>
            <a:ln w="9525">
              <a:noFill/>
              <a:miter lim="800000"/>
              <a:headEnd/>
              <a:tailEnd/>
            </a:ln>
          </p:spPr>
          <p:txBody>
            <a:bodyPr/>
            <a:lstStyle/>
            <a:p>
              <a:endParaRPr lang="en-US"/>
            </a:p>
          </p:txBody>
        </p:sp>
        <p:sp>
          <p:nvSpPr>
            <p:cNvPr id="50421" name="Rectangle 242"/>
            <p:cNvSpPr>
              <a:spLocks noChangeArrowheads="1"/>
            </p:cNvSpPr>
            <p:nvPr/>
          </p:nvSpPr>
          <p:spPr bwMode="auto">
            <a:xfrm>
              <a:off x="3919" y="2803"/>
              <a:ext cx="58" cy="59"/>
            </a:xfrm>
            <a:prstGeom prst="rect">
              <a:avLst/>
            </a:prstGeom>
            <a:noFill/>
            <a:ln w="4763">
              <a:solidFill>
                <a:srgbClr val="008000"/>
              </a:solidFill>
              <a:miter lim="800000"/>
              <a:headEnd/>
              <a:tailEnd/>
            </a:ln>
          </p:spPr>
          <p:txBody>
            <a:bodyPr/>
            <a:lstStyle/>
            <a:p>
              <a:endParaRPr lang="en-US"/>
            </a:p>
          </p:txBody>
        </p:sp>
        <p:sp>
          <p:nvSpPr>
            <p:cNvPr id="50422" name="Rectangle 243"/>
            <p:cNvSpPr>
              <a:spLocks noChangeArrowheads="1"/>
            </p:cNvSpPr>
            <p:nvPr/>
          </p:nvSpPr>
          <p:spPr bwMode="auto">
            <a:xfrm>
              <a:off x="4075" y="2804"/>
              <a:ext cx="59" cy="59"/>
            </a:xfrm>
            <a:prstGeom prst="rect">
              <a:avLst/>
            </a:prstGeom>
            <a:noFill/>
            <a:ln w="4763">
              <a:solidFill>
                <a:srgbClr val="008000"/>
              </a:solidFill>
              <a:miter lim="800000"/>
              <a:headEnd/>
              <a:tailEnd/>
            </a:ln>
          </p:spPr>
          <p:txBody>
            <a:bodyPr/>
            <a:lstStyle/>
            <a:p>
              <a:endParaRPr lang="en-US"/>
            </a:p>
          </p:txBody>
        </p:sp>
        <p:sp>
          <p:nvSpPr>
            <p:cNvPr id="50423" name="Freeform 244"/>
            <p:cNvSpPr>
              <a:spLocks/>
            </p:cNvSpPr>
            <p:nvPr/>
          </p:nvSpPr>
          <p:spPr bwMode="auto">
            <a:xfrm>
              <a:off x="2304" y="2199"/>
              <a:ext cx="1794" cy="629"/>
            </a:xfrm>
            <a:custGeom>
              <a:avLst/>
              <a:gdLst>
                <a:gd name="T0" fmla="*/ 24 w 1794"/>
                <a:gd name="T1" fmla="*/ 46 h 629"/>
                <a:gd name="T2" fmla="*/ 55 w 1794"/>
                <a:gd name="T3" fmla="*/ 102 h 629"/>
                <a:gd name="T4" fmla="*/ 86 w 1794"/>
                <a:gd name="T5" fmla="*/ 157 h 629"/>
                <a:gd name="T6" fmla="*/ 118 w 1794"/>
                <a:gd name="T7" fmla="*/ 209 h 629"/>
                <a:gd name="T8" fmla="*/ 150 w 1794"/>
                <a:gd name="T9" fmla="*/ 257 h 629"/>
                <a:gd name="T10" fmla="*/ 184 w 1794"/>
                <a:gd name="T11" fmla="*/ 300 h 629"/>
                <a:gd name="T12" fmla="*/ 218 w 1794"/>
                <a:gd name="T13" fmla="*/ 337 h 629"/>
                <a:gd name="T14" fmla="*/ 253 w 1794"/>
                <a:gd name="T15" fmla="*/ 370 h 629"/>
                <a:gd name="T16" fmla="*/ 287 w 1794"/>
                <a:gd name="T17" fmla="*/ 400 h 629"/>
                <a:gd name="T18" fmla="*/ 321 w 1794"/>
                <a:gd name="T19" fmla="*/ 426 h 629"/>
                <a:gd name="T20" fmla="*/ 353 w 1794"/>
                <a:gd name="T21" fmla="*/ 447 h 629"/>
                <a:gd name="T22" fmla="*/ 384 w 1794"/>
                <a:gd name="T23" fmla="*/ 466 h 629"/>
                <a:gd name="T24" fmla="*/ 415 w 1794"/>
                <a:gd name="T25" fmla="*/ 483 h 629"/>
                <a:gd name="T26" fmla="*/ 446 w 1794"/>
                <a:gd name="T27" fmla="*/ 498 h 629"/>
                <a:gd name="T28" fmla="*/ 478 w 1794"/>
                <a:gd name="T29" fmla="*/ 512 h 629"/>
                <a:gd name="T30" fmla="*/ 511 w 1794"/>
                <a:gd name="T31" fmla="*/ 524 h 629"/>
                <a:gd name="T32" fmla="*/ 545 w 1794"/>
                <a:gd name="T33" fmla="*/ 535 h 629"/>
                <a:gd name="T34" fmla="*/ 580 w 1794"/>
                <a:gd name="T35" fmla="*/ 546 h 629"/>
                <a:gd name="T36" fmla="*/ 615 w 1794"/>
                <a:gd name="T37" fmla="*/ 556 h 629"/>
                <a:gd name="T38" fmla="*/ 648 w 1794"/>
                <a:gd name="T39" fmla="*/ 565 h 629"/>
                <a:gd name="T40" fmla="*/ 681 w 1794"/>
                <a:gd name="T41" fmla="*/ 572 h 629"/>
                <a:gd name="T42" fmla="*/ 712 w 1794"/>
                <a:gd name="T43" fmla="*/ 578 h 629"/>
                <a:gd name="T44" fmla="*/ 742 w 1794"/>
                <a:gd name="T45" fmla="*/ 583 h 629"/>
                <a:gd name="T46" fmla="*/ 773 w 1794"/>
                <a:gd name="T47" fmla="*/ 588 h 629"/>
                <a:gd name="T48" fmla="*/ 805 w 1794"/>
                <a:gd name="T49" fmla="*/ 593 h 629"/>
                <a:gd name="T50" fmla="*/ 838 w 1794"/>
                <a:gd name="T51" fmla="*/ 596 h 629"/>
                <a:gd name="T52" fmla="*/ 873 w 1794"/>
                <a:gd name="T53" fmla="*/ 600 h 629"/>
                <a:gd name="T54" fmla="*/ 907 w 1794"/>
                <a:gd name="T55" fmla="*/ 603 h 629"/>
                <a:gd name="T56" fmla="*/ 942 w 1794"/>
                <a:gd name="T57" fmla="*/ 606 h 629"/>
                <a:gd name="T58" fmla="*/ 976 w 1794"/>
                <a:gd name="T59" fmla="*/ 610 h 629"/>
                <a:gd name="T60" fmla="*/ 1008 w 1794"/>
                <a:gd name="T61" fmla="*/ 612 h 629"/>
                <a:gd name="T62" fmla="*/ 1040 w 1794"/>
                <a:gd name="T63" fmla="*/ 614 h 629"/>
                <a:gd name="T64" fmla="*/ 1070 w 1794"/>
                <a:gd name="T65" fmla="*/ 615 h 629"/>
                <a:gd name="T66" fmla="*/ 1101 w 1794"/>
                <a:gd name="T67" fmla="*/ 617 h 629"/>
                <a:gd name="T68" fmla="*/ 1133 w 1794"/>
                <a:gd name="T69" fmla="*/ 618 h 629"/>
                <a:gd name="T70" fmla="*/ 1166 w 1794"/>
                <a:gd name="T71" fmla="*/ 619 h 629"/>
                <a:gd name="T72" fmla="*/ 1200 w 1794"/>
                <a:gd name="T73" fmla="*/ 621 h 629"/>
                <a:gd name="T74" fmla="*/ 1235 w 1794"/>
                <a:gd name="T75" fmla="*/ 621 h 629"/>
                <a:gd name="T76" fmla="*/ 1270 w 1794"/>
                <a:gd name="T77" fmla="*/ 623 h 629"/>
                <a:gd name="T78" fmla="*/ 1303 w 1794"/>
                <a:gd name="T79" fmla="*/ 623 h 629"/>
                <a:gd name="T80" fmla="*/ 1336 w 1794"/>
                <a:gd name="T81" fmla="*/ 624 h 629"/>
                <a:gd name="T82" fmla="*/ 1367 w 1794"/>
                <a:gd name="T83" fmla="*/ 625 h 629"/>
                <a:gd name="T84" fmla="*/ 1397 w 1794"/>
                <a:gd name="T85" fmla="*/ 625 h 629"/>
                <a:gd name="T86" fmla="*/ 1428 w 1794"/>
                <a:gd name="T87" fmla="*/ 626 h 629"/>
                <a:gd name="T88" fmla="*/ 1460 w 1794"/>
                <a:gd name="T89" fmla="*/ 626 h 629"/>
                <a:gd name="T90" fmla="*/ 1493 w 1794"/>
                <a:gd name="T91" fmla="*/ 627 h 629"/>
                <a:gd name="T92" fmla="*/ 1528 w 1794"/>
                <a:gd name="T93" fmla="*/ 627 h 629"/>
                <a:gd name="T94" fmla="*/ 1562 w 1794"/>
                <a:gd name="T95" fmla="*/ 627 h 629"/>
                <a:gd name="T96" fmla="*/ 1597 w 1794"/>
                <a:gd name="T97" fmla="*/ 628 h 629"/>
                <a:gd name="T98" fmla="*/ 1631 w 1794"/>
                <a:gd name="T99" fmla="*/ 628 h 629"/>
                <a:gd name="T100" fmla="*/ 1664 w 1794"/>
                <a:gd name="T101" fmla="*/ 628 h 629"/>
                <a:gd name="T102" fmla="*/ 1695 w 1794"/>
                <a:gd name="T103" fmla="*/ 628 h 629"/>
                <a:gd name="T104" fmla="*/ 1726 w 1794"/>
                <a:gd name="T105" fmla="*/ 629 h 629"/>
                <a:gd name="T106" fmla="*/ 1757 w 1794"/>
                <a:gd name="T107" fmla="*/ 629 h 629"/>
                <a:gd name="T108" fmla="*/ 1788 w 1794"/>
                <a:gd name="T109" fmla="*/ 629 h 6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4"/>
                <a:gd name="T166" fmla="*/ 0 h 629"/>
                <a:gd name="T167" fmla="*/ 1794 w 1794"/>
                <a:gd name="T168" fmla="*/ 629 h 6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4" h="629">
                  <a:moveTo>
                    <a:pt x="0" y="0"/>
                  </a:moveTo>
                  <a:lnTo>
                    <a:pt x="6" y="11"/>
                  </a:lnTo>
                  <a:lnTo>
                    <a:pt x="12" y="22"/>
                  </a:lnTo>
                  <a:lnTo>
                    <a:pt x="19" y="34"/>
                  </a:lnTo>
                  <a:lnTo>
                    <a:pt x="24" y="46"/>
                  </a:lnTo>
                  <a:lnTo>
                    <a:pt x="31" y="57"/>
                  </a:lnTo>
                  <a:lnTo>
                    <a:pt x="37" y="68"/>
                  </a:lnTo>
                  <a:lnTo>
                    <a:pt x="43" y="80"/>
                  </a:lnTo>
                  <a:lnTo>
                    <a:pt x="49" y="91"/>
                  </a:lnTo>
                  <a:lnTo>
                    <a:pt x="55" y="102"/>
                  </a:lnTo>
                  <a:lnTo>
                    <a:pt x="61" y="113"/>
                  </a:lnTo>
                  <a:lnTo>
                    <a:pt x="67" y="124"/>
                  </a:lnTo>
                  <a:lnTo>
                    <a:pt x="73" y="135"/>
                  </a:lnTo>
                  <a:lnTo>
                    <a:pt x="80" y="146"/>
                  </a:lnTo>
                  <a:lnTo>
                    <a:pt x="86" y="157"/>
                  </a:lnTo>
                  <a:lnTo>
                    <a:pt x="92" y="168"/>
                  </a:lnTo>
                  <a:lnTo>
                    <a:pt x="98" y="178"/>
                  </a:lnTo>
                  <a:lnTo>
                    <a:pt x="105" y="189"/>
                  </a:lnTo>
                  <a:lnTo>
                    <a:pt x="111" y="199"/>
                  </a:lnTo>
                  <a:lnTo>
                    <a:pt x="118" y="209"/>
                  </a:lnTo>
                  <a:lnTo>
                    <a:pt x="124" y="219"/>
                  </a:lnTo>
                  <a:lnTo>
                    <a:pt x="131" y="229"/>
                  </a:lnTo>
                  <a:lnTo>
                    <a:pt x="137" y="238"/>
                  </a:lnTo>
                  <a:lnTo>
                    <a:pt x="144" y="248"/>
                  </a:lnTo>
                  <a:lnTo>
                    <a:pt x="150" y="257"/>
                  </a:lnTo>
                  <a:lnTo>
                    <a:pt x="156" y="267"/>
                  </a:lnTo>
                  <a:lnTo>
                    <a:pt x="163" y="275"/>
                  </a:lnTo>
                  <a:lnTo>
                    <a:pt x="170" y="284"/>
                  </a:lnTo>
                  <a:lnTo>
                    <a:pt x="177" y="292"/>
                  </a:lnTo>
                  <a:lnTo>
                    <a:pt x="184" y="300"/>
                  </a:lnTo>
                  <a:lnTo>
                    <a:pt x="191" y="308"/>
                  </a:lnTo>
                  <a:lnTo>
                    <a:pt x="197" y="315"/>
                  </a:lnTo>
                  <a:lnTo>
                    <a:pt x="204" y="322"/>
                  </a:lnTo>
                  <a:lnTo>
                    <a:pt x="211" y="330"/>
                  </a:lnTo>
                  <a:lnTo>
                    <a:pt x="218" y="337"/>
                  </a:lnTo>
                  <a:lnTo>
                    <a:pt x="225" y="344"/>
                  </a:lnTo>
                  <a:lnTo>
                    <a:pt x="232" y="351"/>
                  </a:lnTo>
                  <a:lnTo>
                    <a:pt x="239" y="357"/>
                  </a:lnTo>
                  <a:lnTo>
                    <a:pt x="246" y="364"/>
                  </a:lnTo>
                  <a:lnTo>
                    <a:pt x="253" y="370"/>
                  </a:lnTo>
                  <a:lnTo>
                    <a:pt x="260" y="376"/>
                  </a:lnTo>
                  <a:lnTo>
                    <a:pt x="267" y="383"/>
                  </a:lnTo>
                  <a:lnTo>
                    <a:pt x="273" y="389"/>
                  </a:lnTo>
                  <a:lnTo>
                    <a:pt x="281" y="394"/>
                  </a:lnTo>
                  <a:lnTo>
                    <a:pt x="287" y="400"/>
                  </a:lnTo>
                  <a:lnTo>
                    <a:pt x="294" y="405"/>
                  </a:lnTo>
                  <a:lnTo>
                    <a:pt x="301" y="410"/>
                  </a:lnTo>
                  <a:lnTo>
                    <a:pt x="308" y="416"/>
                  </a:lnTo>
                  <a:lnTo>
                    <a:pt x="314" y="421"/>
                  </a:lnTo>
                  <a:lnTo>
                    <a:pt x="321" y="426"/>
                  </a:lnTo>
                  <a:lnTo>
                    <a:pt x="328" y="431"/>
                  </a:lnTo>
                  <a:lnTo>
                    <a:pt x="334" y="435"/>
                  </a:lnTo>
                  <a:lnTo>
                    <a:pt x="341" y="439"/>
                  </a:lnTo>
                  <a:lnTo>
                    <a:pt x="347" y="443"/>
                  </a:lnTo>
                  <a:lnTo>
                    <a:pt x="353" y="447"/>
                  </a:lnTo>
                  <a:lnTo>
                    <a:pt x="360" y="451"/>
                  </a:lnTo>
                  <a:lnTo>
                    <a:pt x="366" y="455"/>
                  </a:lnTo>
                  <a:lnTo>
                    <a:pt x="372" y="459"/>
                  </a:lnTo>
                  <a:lnTo>
                    <a:pt x="378" y="462"/>
                  </a:lnTo>
                  <a:lnTo>
                    <a:pt x="384" y="466"/>
                  </a:lnTo>
                  <a:lnTo>
                    <a:pt x="391" y="469"/>
                  </a:lnTo>
                  <a:lnTo>
                    <a:pt x="397" y="473"/>
                  </a:lnTo>
                  <a:lnTo>
                    <a:pt x="403" y="476"/>
                  </a:lnTo>
                  <a:lnTo>
                    <a:pt x="409" y="479"/>
                  </a:lnTo>
                  <a:lnTo>
                    <a:pt x="415" y="483"/>
                  </a:lnTo>
                  <a:lnTo>
                    <a:pt x="421" y="486"/>
                  </a:lnTo>
                  <a:lnTo>
                    <a:pt x="427" y="489"/>
                  </a:lnTo>
                  <a:lnTo>
                    <a:pt x="433" y="492"/>
                  </a:lnTo>
                  <a:lnTo>
                    <a:pt x="440" y="495"/>
                  </a:lnTo>
                  <a:lnTo>
                    <a:pt x="446" y="498"/>
                  </a:lnTo>
                  <a:lnTo>
                    <a:pt x="452" y="501"/>
                  </a:lnTo>
                  <a:lnTo>
                    <a:pt x="459" y="504"/>
                  </a:lnTo>
                  <a:lnTo>
                    <a:pt x="465" y="507"/>
                  </a:lnTo>
                  <a:lnTo>
                    <a:pt x="471" y="509"/>
                  </a:lnTo>
                  <a:lnTo>
                    <a:pt x="478" y="512"/>
                  </a:lnTo>
                  <a:lnTo>
                    <a:pt x="484" y="515"/>
                  </a:lnTo>
                  <a:lnTo>
                    <a:pt x="490" y="517"/>
                  </a:lnTo>
                  <a:lnTo>
                    <a:pt x="497" y="520"/>
                  </a:lnTo>
                  <a:lnTo>
                    <a:pt x="504" y="522"/>
                  </a:lnTo>
                  <a:lnTo>
                    <a:pt x="511" y="524"/>
                  </a:lnTo>
                  <a:lnTo>
                    <a:pt x="518" y="526"/>
                  </a:lnTo>
                  <a:lnTo>
                    <a:pt x="525" y="529"/>
                  </a:lnTo>
                  <a:lnTo>
                    <a:pt x="531" y="531"/>
                  </a:lnTo>
                  <a:lnTo>
                    <a:pt x="538" y="533"/>
                  </a:lnTo>
                  <a:lnTo>
                    <a:pt x="545" y="535"/>
                  </a:lnTo>
                  <a:lnTo>
                    <a:pt x="552" y="537"/>
                  </a:lnTo>
                  <a:lnTo>
                    <a:pt x="559" y="540"/>
                  </a:lnTo>
                  <a:lnTo>
                    <a:pt x="566" y="542"/>
                  </a:lnTo>
                  <a:lnTo>
                    <a:pt x="573" y="544"/>
                  </a:lnTo>
                  <a:lnTo>
                    <a:pt x="580" y="546"/>
                  </a:lnTo>
                  <a:lnTo>
                    <a:pt x="587" y="548"/>
                  </a:lnTo>
                  <a:lnTo>
                    <a:pt x="594" y="550"/>
                  </a:lnTo>
                  <a:lnTo>
                    <a:pt x="601" y="552"/>
                  </a:lnTo>
                  <a:lnTo>
                    <a:pt x="608" y="554"/>
                  </a:lnTo>
                  <a:lnTo>
                    <a:pt x="615" y="556"/>
                  </a:lnTo>
                  <a:lnTo>
                    <a:pt x="621" y="558"/>
                  </a:lnTo>
                  <a:lnTo>
                    <a:pt x="628" y="560"/>
                  </a:lnTo>
                  <a:lnTo>
                    <a:pt x="635" y="561"/>
                  </a:lnTo>
                  <a:lnTo>
                    <a:pt x="642" y="563"/>
                  </a:lnTo>
                  <a:lnTo>
                    <a:pt x="648" y="565"/>
                  </a:lnTo>
                  <a:lnTo>
                    <a:pt x="655" y="567"/>
                  </a:lnTo>
                  <a:lnTo>
                    <a:pt x="662" y="568"/>
                  </a:lnTo>
                  <a:lnTo>
                    <a:pt x="668" y="570"/>
                  </a:lnTo>
                  <a:lnTo>
                    <a:pt x="674" y="571"/>
                  </a:lnTo>
                  <a:lnTo>
                    <a:pt x="681" y="572"/>
                  </a:lnTo>
                  <a:lnTo>
                    <a:pt x="687" y="573"/>
                  </a:lnTo>
                  <a:lnTo>
                    <a:pt x="693" y="575"/>
                  </a:lnTo>
                  <a:lnTo>
                    <a:pt x="700" y="576"/>
                  </a:lnTo>
                  <a:lnTo>
                    <a:pt x="706" y="577"/>
                  </a:lnTo>
                  <a:lnTo>
                    <a:pt x="712" y="578"/>
                  </a:lnTo>
                  <a:lnTo>
                    <a:pt x="718" y="579"/>
                  </a:lnTo>
                  <a:lnTo>
                    <a:pt x="724" y="580"/>
                  </a:lnTo>
                  <a:lnTo>
                    <a:pt x="730" y="581"/>
                  </a:lnTo>
                  <a:lnTo>
                    <a:pt x="736" y="582"/>
                  </a:lnTo>
                  <a:lnTo>
                    <a:pt x="742" y="583"/>
                  </a:lnTo>
                  <a:lnTo>
                    <a:pt x="749" y="584"/>
                  </a:lnTo>
                  <a:lnTo>
                    <a:pt x="755" y="585"/>
                  </a:lnTo>
                  <a:lnTo>
                    <a:pt x="761" y="586"/>
                  </a:lnTo>
                  <a:lnTo>
                    <a:pt x="767" y="587"/>
                  </a:lnTo>
                  <a:lnTo>
                    <a:pt x="773" y="588"/>
                  </a:lnTo>
                  <a:lnTo>
                    <a:pt x="780" y="589"/>
                  </a:lnTo>
                  <a:lnTo>
                    <a:pt x="786" y="590"/>
                  </a:lnTo>
                  <a:lnTo>
                    <a:pt x="792" y="591"/>
                  </a:lnTo>
                  <a:lnTo>
                    <a:pt x="799" y="592"/>
                  </a:lnTo>
                  <a:lnTo>
                    <a:pt x="805" y="593"/>
                  </a:lnTo>
                  <a:lnTo>
                    <a:pt x="811" y="594"/>
                  </a:lnTo>
                  <a:lnTo>
                    <a:pt x="818" y="594"/>
                  </a:lnTo>
                  <a:lnTo>
                    <a:pt x="825" y="595"/>
                  </a:lnTo>
                  <a:lnTo>
                    <a:pt x="832" y="596"/>
                  </a:lnTo>
                  <a:lnTo>
                    <a:pt x="838" y="596"/>
                  </a:lnTo>
                  <a:lnTo>
                    <a:pt x="845" y="597"/>
                  </a:lnTo>
                  <a:lnTo>
                    <a:pt x="852" y="598"/>
                  </a:lnTo>
                  <a:lnTo>
                    <a:pt x="859" y="599"/>
                  </a:lnTo>
                  <a:lnTo>
                    <a:pt x="866" y="599"/>
                  </a:lnTo>
                  <a:lnTo>
                    <a:pt x="873" y="600"/>
                  </a:lnTo>
                  <a:lnTo>
                    <a:pt x="880" y="601"/>
                  </a:lnTo>
                  <a:lnTo>
                    <a:pt x="887" y="601"/>
                  </a:lnTo>
                  <a:lnTo>
                    <a:pt x="894" y="602"/>
                  </a:lnTo>
                  <a:lnTo>
                    <a:pt x="900" y="603"/>
                  </a:lnTo>
                  <a:lnTo>
                    <a:pt x="907" y="603"/>
                  </a:lnTo>
                  <a:lnTo>
                    <a:pt x="915" y="604"/>
                  </a:lnTo>
                  <a:lnTo>
                    <a:pt x="922" y="605"/>
                  </a:lnTo>
                  <a:lnTo>
                    <a:pt x="928" y="605"/>
                  </a:lnTo>
                  <a:lnTo>
                    <a:pt x="935" y="606"/>
                  </a:lnTo>
                  <a:lnTo>
                    <a:pt x="942" y="606"/>
                  </a:lnTo>
                  <a:lnTo>
                    <a:pt x="949" y="607"/>
                  </a:lnTo>
                  <a:lnTo>
                    <a:pt x="956" y="608"/>
                  </a:lnTo>
                  <a:lnTo>
                    <a:pt x="962" y="608"/>
                  </a:lnTo>
                  <a:lnTo>
                    <a:pt x="969" y="609"/>
                  </a:lnTo>
                  <a:lnTo>
                    <a:pt x="976" y="610"/>
                  </a:lnTo>
                  <a:lnTo>
                    <a:pt x="983" y="610"/>
                  </a:lnTo>
                  <a:lnTo>
                    <a:pt x="989" y="610"/>
                  </a:lnTo>
                  <a:lnTo>
                    <a:pt x="995" y="611"/>
                  </a:lnTo>
                  <a:lnTo>
                    <a:pt x="1002" y="611"/>
                  </a:lnTo>
                  <a:lnTo>
                    <a:pt x="1008" y="612"/>
                  </a:lnTo>
                  <a:lnTo>
                    <a:pt x="1014" y="612"/>
                  </a:lnTo>
                  <a:lnTo>
                    <a:pt x="1021" y="612"/>
                  </a:lnTo>
                  <a:lnTo>
                    <a:pt x="1027" y="613"/>
                  </a:lnTo>
                  <a:lnTo>
                    <a:pt x="1033" y="613"/>
                  </a:lnTo>
                  <a:lnTo>
                    <a:pt x="1040" y="614"/>
                  </a:lnTo>
                  <a:lnTo>
                    <a:pt x="1045" y="614"/>
                  </a:lnTo>
                  <a:lnTo>
                    <a:pt x="1052" y="614"/>
                  </a:lnTo>
                  <a:lnTo>
                    <a:pt x="1057" y="615"/>
                  </a:lnTo>
                  <a:lnTo>
                    <a:pt x="1064" y="615"/>
                  </a:lnTo>
                  <a:lnTo>
                    <a:pt x="1070" y="615"/>
                  </a:lnTo>
                  <a:lnTo>
                    <a:pt x="1076" y="616"/>
                  </a:lnTo>
                  <a:lnTo>
                    <a:pt x="1082" y="616"/>
                  </a:lnTo>
                  <a:lnTo>
                    <a:pt x="1089" y="616"/>
                  </a:lnTo>
                  <a:lnTo>
                    <a:pt x="1095" y="616"/>
                  </a:lnTo>
                  <a:lnTo>
                    <a:pt x="1101" y="617"/>
                  </a:lnTo>
                  <a:lnTo>
                    <a:pt x="1107" y="617"/>
                  </a:lnTo>
                  <a:lnTo>
                    <a:pt x="1113" y="618"/>
                  </a:lnTo>
                  <a:lnTo>
                    <a:pt x="1120" y="618"/>
                  </a:lnTo>
                  <a:lnTo>
                    <a:pt x="1126" y="618"/>
                  </a:lnTo>
                  <a:lnTo>
                    <a:pt x="1133" y="618"/>
                  </a:lnTo>
                  <a:lnTo>
                    <a:pt x="1139" y="619"/>
                  </a:lnTo>
                  <a:lnTo>
                    <a:pt x="1146" y="619"/>
                  </a:lnTo>
                  <a:lnTo>
                    <a:pt x="1152" y="619"/>
                  </a:lnTo>
                  <a:lnTo>
                    <a:pt x="1159" y="619"/>
                  </a:lnTo>
                  <a:lnTo>
                    <a:pt x="1166" y="619"/>
                  </a:lnTo>
                  <a:lnTo>
                    <a:pt x="1173" y="619"/>
                  </a:lnTo>
                  <a:lnTo>
                    <a:pt x="1179" y="620"/>
                  </a:lnTo>
                  <a:lnTo>
                    <a:pt x="1186" y="620"/>
                  </a:lnTo>
                  <a:lnTo>
                    <a:pt x="1193" y="620"/>
                  </a:lnTo>
                  <a:lnTo>
                    <a:pt x="1200" y="621"/>
                  </a:lnTo>
                  <a:lnTo>
                    <a:pt x="1207" y="621"/>
                  </a:lnTo>
                  <a:lnTo>
                    <a:pt x="1214" y="621"/>
                  </a:lnTo>
                  <a:lnTo>
                    <a:pt x="1221" y="621"/>
                  </a:lnTo>
                  <a:lnTo>
                    <a:pt x="1228" y="621"/>
                  </a:lnTo>
                  <a:lnTo>
                    <a:pt x="1235" y="621"/>
                  </a:lnTo>
                  <a:lnTo>
                    <a:pt x="1242" y="622"/>
                  </a:lnTo>
                  <a:lnTo>
                    <a:pt x="1249" y="622"/>
                  </a:lnTo>
                  <a:lnTo>
                    <a:pt x="1256" y="622"/>
                  </a:lnTo>
                  <a:lnTo>
                    <a:pt x="1263" y="622"/>
                  </a:lnTo>
                  <a:lnTo>
                    <a:pt x="1270" y="623"/>
                  </a:lnTo>
                  <a:lnTo>
                    <a:pt x="1276" y="623"/>
                  </a:lnTo>
                  <a:lnTo>
                    <a:pt x="1283" y="623"/>
                  </a:lnTo>
                  <a:lnTo>
                    <a:pt x="1290" y="623"/>
                  </a:lnTo>
                  <a:lnTo>
                    <a:pt x="1297" y="623"/>
                  </a:lnTo>
                  <a:lnTo>
                    <a:pt x="1303" y="623"/>
                  </a:lnTo>
                  <a:lnTo>
                    <a:pt x="1310" y="624"/>
                  </a:lnTo>
                  <a:lnTo>
                    <a:pt x="1316" y="624"/>
                  </a:lnTo>
                  <a:lnTo>
                    <a:pt x="1323" y="624"/>
                  </a:lnTo>
                  <a:lnTo>
                    <a:pt x="1329" y="624"/>
                  </a:lnTo>
                  <a:lnTo>
                    <a:pt x="1336" y="624"/>
                  </a:lnTo>
                  <a:lnTo>
                    <a:pt x="1342" y="624"/>
                  </a:lnTo>
                  <a:lnTo>
                    <a:pt x="1348" y="624"/>
                  </a:lnTo>
                  <a:lnTo>
                    <a:pt x="1354" y="625"/>
                  </a:lnTo>
                  <a:lnTo>
                    <a:pt x="1361" y="625"/>
                  </a:lnTo>
                  <a:lnTo>
                    <a:pt x="1367" y="625"/>
                  </a:lnTo>
                  <a:lnTo>
                    <a:pt x="1373" y="625"/>
                  </a:lnTo>
                  <a:lnTo>
                    <a:pt x="1379" y="625"/>
                  </a:lnTo>
                  <a:lnTo>
                    <a:pt x="1385" y="625"/>
                  </a:lnTo>
                  <a:lnTo>
                    <a:pt x="1391" y="625"/>
                  </a:lnTo>
                  <a:lnTo>
                    <a:pt x="1397" y="625"/>
                  </a:lnTo>
                  <a:lnTo>
                    <a:pt x="1404" y="625"/>
                  </a:lnTo>
                  <a:lnTo>
                    <a:pt x="1410" y="625"/>
                  </a:lnTo>
                  <a:lnTo>
                    <a:pt x="1416" y="626"/>
                  </a:lnTo>
                  <a:lnTo>
                    <a:pt x="1422" y="626"/>
                  </a:lnTo>
                  <a:lnTo>
                    <a:pt x="1428" y="626"/>
                  </a:lnTo>
                  <a:lnTo>
                    <a:pt x="1435" y="626"/>
                  </a:lnTo>
                  <a:lnTo>
                    <a:pt x="1441" y="626"/>
                  </a:lnTo>
                  <a:lnTo>
                    <a:pt x="1447" y="626"/>
                  </a:lnTo>
                  <a:lnTo>
                    <a:pt x="1454" y="626"/>
                  </a:lnTo>
                  <a:lnTo>
                    <a:pt x="1460" y="626"/>
                  </a:lnTo>
                  <a:lnTo>
                    <a:pt x="1466" y="627"/>
                  </a:lnTo>
                  <a:lnTo>
                    <a:pt x="1473" y="627"/>
                  </a:lnTo>
                  <a:lnTo>
                    <a:pt x="1480" y="627"/>
                  </a:lnTo>
                  <a:lnTo>
                    <a:pt x="1486" y="627"/>
                  </a:lnTo>
                  <a:lnTo>
                    <a:pt x="1493" y="627"/>
                  </a:lnTo>
                  <a:lnTo>
                    <a:pt x="1500" y="627"/>
                  </a:lnTo>
                  <a:lnTo>
                    <a:pt x="1507" y="627"/>
                  </a:lnTo>
                  <a:lnTo>
                    <a:pt x="1514" y="627"/>
                  </a:lnTo>
                  <a:lnTo>
                    <a:pt x="1520" y="627"/>
                  </a:lnTo>
                  <a:lnTo>
                    <a:pt x="1528" y="627"/>
                  </a:lnTo>
                  <a:lnTo>
                    <a:pt x="1534" y="627"/>
                  </a:lnTo>
                  <a:lnTo>
                    <a:pt x="1541" y="627"/>
                  </a:lnTo>
                  <a:lnTo>
                    <a:pt x="1548" y="627"/>
                  </a:lnTo>
                  <a:lnTo>
                    <a:pt x="1555" y="627"/>
                  </a:lnTo>
                  <a:lnTo>
                    <a:pt x="1562" y="627"/>
                  </a:lnTo>
                  <a:lnTo>
                    <a:pt x="1569" y="627"/>
                  </a:lnTo>
                  <a:lnTo>
                    <a:pt x="1576" y="627"/>
                  </a:lnTo>
                  <a:lnTo>
                    <a:pt x="1583" y="627"/>
                  </a:lnTo>
                  <a:lnTo>
                    <a:pt x="1590" y="628"/>
                  </a:lnTo>
                  <a:lnTo>
                    <a:pt x="1597" y="628"/>
                  </a:lnTo>
                  <a:lnTo>
                    <a:pt x="1604" y="628"/>
                  </a:lnTo>
                  <a:lnTo>
                    <a:pt x="1610" y="628"/>
                  </a:lnTo>
                  <a:lnTo>
                    <a:pt x="1618" y="628"/>
                  </a:lnTo>
                  <a:lnTo>
                    <a:pt x="1624" y="628"/>
                  </a:lnTo>
                  <a:lnTo>
                    <a:pt x="1631" y="628"/>
                  </a:lnTo>
                  <a:lnTo>
                    <a:pt x="1638" y="628"/>
                  </a:lnTo>
                  <a:lnTo>
                    <a:pt x="1644" y="628"/>
                  </a:lnTo>
                  <a:lnTo>
                    <a:pt x="1651" y="628"/>
                  </a:lnTo>
                  <a:lnTo>
                    <a:pt x="1657" y="628"/>
                  </a:lnTo>
                  <a:lnTo>
                    <a:pt x="1664" y="628"/>
                  </a:lnTo>
                  <a:lnTo>
                    <a:pt x="1670" y="628"/>
                  </a:lnTo>
                  <a:lnTo>
                    <a:pt x="1677" y="628"/>
                  </a:lnTo>
                  <a:lnTo>
                    <a:pt x="1683" y="628"/>
                  </a:lnTo>
                  <a:lnTo>
                    <a:pt x="1689" y="628"/>
                  </a:lnTo>
                  <a:lnTo>
                    <a:pt x="1695" y="628"/>
                  </a:lnTo>
                  <a:lnTo>
                    <a:pt x="1702" y="629"/>
                  </a:lnTo>
                  <a:lnTo>
                    <a:pt x="1708" y="629"/>
                  </a:lnTo>
                  <a:lnTo>
                    <a:pt x="1714" y="629"/>
                  </a:lnTo>
                  <a:lnTo>
                    <a:pt x="1720" y="629"/>
                  </a:lnTo>
                  <a:lnTo>
                    <a:pt x="1726" y="629"/>
                  </a:lnTo>
                  <a:lnTo>
                    <a:pt x="1733" y="629"/>
                  </a:lnTo>
                  <a:lnTo>
                    <a:pt x="1739" y="629"/>
                  </a:lnTo>
                  <a:lnTo>
                    <a:pt x="1745" y="629"/>
                  </a:lnTo>
                  <a:lnTo>
                    <a:pt x="1751" y="629"/>
                  </a:lnTo>
                  <a:lnTo>
                    <a:pt x="1757" y="629"/>
                  </a:lnTo>
                  <a:lnTo>
                    <a:pt x="1763" y="629"/>
                  </a:lnTo>
                  <a:lnTo>
                    <a:pt x="1769" y="629"/>
                  </a:lnTo>
                  <a:lnTo>
                    <a:pt x="1776" y="629"/>
                  </a:lnTo>
                  <a:lnTo>
                    <a:pt x="1782" y="629"/>
                  </a:lnTo>
                  <a:lnTo>
                    <a:pt x="1788" y="629"/>
                  </a:lnTo>
                  <a:lnTo>
                    <a:pt x="1794" y="629"/>
                  </a:lnTo>
                </a:path>
              </a:pathLst>
            </a:custGeom>
            <a:noFill/>
            <a:ln w="25400">
              <a:solidFill>
                <a:srgbClr val="000000"/>
              </a:solidFill>
              <a:round/>
              <a:headEnd/>
              <a:tailEnd/>
            </a:ln>
          </p:spPr>
          <p:txBody>
            <a:bodyPr/>
            <a:lstStyle/>
            <a:p>
              <a:endParaRPr lang="en-US"/>
            </a:p>
          </p:txBody>
        </p:sp>
        <p:sp>
          <p:nvSpPr>
            <p:cNvPr id="50424" name="Freeform 245"/>
            <p:cNvSpPr>
              <a:spLocks/>
            </p:cNvSpPr>
            <p:nvPr/>
          </p:nvSpPr>
          <p:spPr bwMode="auto">
            <a:xfrm>
              <a:off x="2278" y="2167"/>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25" name="Freeform 246"/>
            <p:cNvSpPr>
              <a:spLocks/>
            </p:cNvSpPr>
            <p:nvPr/>
          </p:nvSpPr>
          <p:spPr bwMode="auto">
            <a:xfrm>
              <a:off x="2434" y="2434"/>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26" name="Freeform 247"/>
            <p:cNvSpPr>
              <a:spLocks/>
            </p:cNvSpPr>
            <p:nvPr/>
          </p:nvSpPr>
          <p:spPr bwMode="auto">
            <a:xfrm>
              <a:off x="2277" y="2166"/>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27" name="Freeform 248"/>
            <p:cNvSpPr>
              <a:spLocks/>
            </p:cNvSpPr>
            <p:nvPr/>
          </p:nvSpPr>
          <p:spPr bwMode="auto">
            <a:xfrm>
              <a:off x="2433" y="2433"/>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28" name="Freeform 249"/>
            <p:cNvSpPr>
              <a:spLocks/>
            </p:cNvSpPr>
            <p:nvPr/>
          </p:nvSpPr>
          <p:spPr bwMode="auto">
            <a:xfrm>
              <a:off x="2605" y="2598"/>
              <a:ext cx="69" cy="59"/>
            </a:xfrm>
            <a:custGeom>
              <a:avLst/>
              <a:gdLst>
                <a:gd name="T0" fmla="*/ 35 w 69"/>
                <a:gd name="T1" fmla="*/ 0 h 59"/>
                <a:gd name="T2" fmla="*/ 69 w 69"/>
                <a:gd name="T3" fmla="*/ 59 h 59"/>
                <a:gd name="T4" fmla="*/ 0 w 69"/>
                <a:gd name="T5" fmla="*/ 59 h 59"/>
                <a:gd name="T6" fmla="*/ 35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5" y="0"/>
                  </a:moveTo>
                  <a:lnTo>
                    <a:pt x="69" y="59"/>
                  </a:lnTo>
                  <a:lnTo>
                    <a:pt x="0" y="59"/>
                  </a:lnTo>
                  <a:lnTo>
                    <a:pt x="35" y="0"/>
                  </a:lnTo>
                  <a:close/>
                </a:path>
              </a:pathLst>
            </a:custGeom>
            <a:solidFill>
              <a:srgbClr val="000000"/>
            </a:solidFill>
            <a:ln w="9525">
              <a:noFill/>
              <a:round/>
              <a:headEnd/>
              <a:tailEnd/>
            </a:ln>
          </p:spPr>
          <p:txBody>
            <a:bodyPr/>
            <a:lstStyle/>
            <a:p>
              <a:endParaRPr lang="en-US"/>
            </a:p>
          </p:txBody>
        </p:sp>
        <p:sp>
          <p:nvSpPr>
            <p:cNvPr id="50429" name="Freeform 250"/>
            <p:cNvSpPr>
              <a:spLocks/>
            </p:cNvSpPr>
            <p:nvPr/>
          </p:nvSpPr>
          <p:spPr bwMode="auto">
            <a:xfrm>
              <a:off x="2761" y="2682"/>
              <a:ext cx="69" cy="59"/>
            </a:xfrm>
            <a:custGeom>
              <a:avLst/>
              <a:gdLst>
                <a:gd name="T0" fmla="*/ 34 w 69"/>
                <a:gd name="T1" fmla="*/ 0 h 59"/>
                <a:gd name="T2" fmla="*/ 69 w 69"/>
                <a:gd name="T3" fmla="*/ 59 h 59"/>
                <a:gd name="T4" fmla="*/ 0 w 69"/>
                <a:gd name="T5" fmla="*/ 59 h 59"/>
                <a:gd name="T6" fmla="*/ 34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4" y="0"/>
                  </a:moveTo>
                  <a:lnTo>
                    <a:pt x="69" y="59"/>
                  </a:lnTo>
                  <a:lnTo>
                    <a:pt x="0" y="59"/>
                  </a:lnTo>
                  <a:lnTo>
                    <a:pt x="34" y="0"/>
                  </a:lnTo>
                  <a:close/>
                </a:path>
              </a:pathLst>
            </a:custGeom>
            <a:solidFill>
              <a:srgbClr val="000000"/>
            </a:solidFill>
            <a:ln w="9525">
              <a:noFill/>
              <a:round/>
              <a:headEnd/>
              <a:tailEnd/>
            </a:ln>
          </p:spPr>
          <p:txBody>
            <a:bodyPr/>
            <a:lstStyle/>
            <a:p>
              <a:endParaRPr lang="en-US"/>
            </a:p>
          </p:txBody>
        </p:sp>
        <p:sp>
          <p:nvSpPr>
            <p:cNvPr id="50430" name="Freeform 251"/>
            <p:cNvSpPr>
              <a:spLocks/>
            </p:cNvSpPr>
            <p:nvPr/>
          </p:nvSpPr>
          <p:spPr bwMode="auto">
            <a:xfrm>
              <a:off x="2604" y="2597"/>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31" name="Freeform 252"/>
            <p:cNvSpPr>
              <a:spLocks/>
            </p:cNvSpPr>
            <p:nvPr/>
          </p:nvSpPr>
          <p:spPr bwMode="auto">
            <a:xfrm>
              <a:off x="2760" y="2681"/>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32" name="Freeform 253"/>
            <p:cNvSpPr>
              <a:spLocks/>
            </p:cNvSpPr>
            <p:nvPr/>
          </p:nvSpPr>
          <p:spPr bwMode="auto">
            <a:xfrm>
              <a:off x="2933" y="2734"/>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33" name="Freeform 254"/>
            <p:cNvSpPr>
              <a:spLocks/>
            </p:cNvSpPr>
            <p:nvPr/>
          </p:nvSpPr>
          <p:spPr bwMode="auto">
            <a:xfrm>
              <a:off x="3089" y="2761"/>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34" name="Freeform 255"/>
            <p:cNvSpPr>
              <a:spLocks/>
            </p:cNvSpPr>
            <p:nvPr/>
          </p:nvSpPr>
          <p:spPr bwMode="auto">
            <a:xfrm>
              <a:off x="2931" y="2733"/>
              <a:ext cx="69" cy="59"/>
            </a:xfrm>
            <a:custGeom>
              <a:avLst/>
              <a:gdLst>
                <a:gd name="T0" fmla="*/ 35 w 69"/>
                <a:gd name="T1" fmla="*/ 0 h 59"/>
                <a:gd name="T2" fmla="*/ 69 w 69"/>
                <a:gd name="T3" fmla="*/ 59 h 59"/>
                <a:gd name="T4" fmla="*/ 0 w 69"/>
                <a:gd name="T5" fmla="*/ 59 h 59"/>
                <a:gd name="T6" fmla="*/ 35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5" y="0"/>
                  </a:moveTo>
                  <a:lnTo>
                    <a:pt x="69" y="59"/>
                  </a:lnTo>
                  <a:lnTo>
                    <a:pt x="0" y="59"/>
                  </a:lnTo>
                  <a:lnTo>
                    <a:pt x="35" y="0"/>
                  </a:lnTo>
                  <a:close/>
                </a:path>
              </a:pathLst>
            </a:custGeom>
            <a:noFill/>
            <a:ln w="4763">
              <a:solidFill>
                <a:srgbClr val="000000"/>
              </a:solidFill>
              <a:round/>
              <a:headEnd/>
              <a:tailEnd/>
            </a:ln>
          </p:spPr>
          <p:txBody>
            <a:bodyPr/>
            <a:lstStyle/>
            <a:p>
              <a:endParaRPr lang="en-US"/>
            </a:p>
          </p:txBody>
        </p:sp>
        <p:sp>
          <p:nvSpPr>
            <p:cNvPr id="50435" name="Freeform 256"/>
            <p:cNvSpPr>
              <a:spLocks/>
            </p:cNvSpPr>
            <p:nvPr/>
          </p:nvSpPr>
          <p:spPr bwMode="auto">
            <a:xfrm>
              <a:off x="3088" y="2760"/>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36" name="Freeform 257"/>
            <p:cNvSpPr>
              <a:spLocks/>
            </p:cNvSpPr>
            <p:nvPr/>
          </p:nvSpPr>
          <p:spPr bwMode="auto">
            <a:xfrm>
              <a:off x="3260" y="2777"/>
              <a:ext cx="69" cy="59"/>
            </a:xfrm>
            <a:custGeom>
              <a:avLst/>
              <a:gdLst>
                <a:gd name="T0" fmla="*/ 35 w 69"/>
                <a:gd name="T1" fmla="*/ 0 h 59"/>
                <a:gd name="T2" fmla="*/ 69 w 69"/>
                <a:gd name="T3" fmla="*/ 59 h 59"/>
                <a:gd name="T4" fmla="*/ 0 w 69"/>
                <a:gd name="T5" fmla="*/ 59 h 59"/>
                <a:gd name="T6" fmla="*/ 35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5" y="0"/>
                  </a:moveTo>
                  <a:lnTo>
                    <a:pt x="69" y="59"/>
                  </a:lnTo>
                  <a:lnTo>
                    <a:pt x="0" y="59"/>
                  </a:lnTo>
                  <a:lnTo>
                    <a:pt x="35" y="0"/>
                  </a:lnTo>
                  <a:close/>
                </a:path>
              </a:pathLst>
            </a:custGeom>
            <a:solidFill>
              <a:srgbClr val="000000"/>
            </a:solidFill>
            <a:ln w="9525">
              <a:noFill/>
              <a:round/>
              <a:headEnd/>
              <a:tailEnd/>
            </a:ln>
          </p:spPr>
          <p:txBody>
            <a:bodyPr/>
            <a:lstStyle/>
            <a:p>
              <a:endParaRPr lang="en-US"/>
            </a:p>
          </p:txBody>
        </p:sp>
        <p:sp>
          <p:nvSpPr>
            <p:cNvPr id="50437" name="Freeform 258"/>
            <p:cNvSpPr>
              <a:spLocks/>
            </p:cNvSpPr>
            <p:nvPr/>
          </p:nvSpPr>
          <p:spPr bwMode="auto">
            <a:xfrm>
              <a:off x="3416" y="2786"/>
              <a:ext cx="69" cy="59"/>
            </a:xfrm>
            <a:custGeom>
              <a:avLst/>
              <a:gdLst>
                <a:gd name="T0" fmla="*/ 35 w 69"/>
                <a:gd name="T1" fmla="*/ 0 h 59"/>
                <a:gd name="T2" fmla="*/ 69 w 69"/>
                <a:gd name="T3" fmla="*/ 59 h 59"/>
                <a:gd name="T4" fmla="*/ 0 w 69"/>
                <a:gd name="T5" fmla="*/ 59 h 59"/>
                <a:gd name="T6" fmla="*/ 35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5" y="0"/>
                  </a:moveTo>
                  <a:lnTo>
                    <a:pt x="69" y="59"/>
                  </a:lnTo>
                  <a:lnTo>
                    <a:pt x="0" y="59"/>
                  </a:lnTo>
                  <a:lnTo>
                    <a:pt x="35" y="0"/>
                  </a:lnTo>
                  <a:close/>
                </a:path>
              </a:pathLst>
            </a:custGeom>
            <a:solidFill>
              <a:srgbClr val="000000"/>
            </a:solidFill>
            <a:ln w="9525">
              <a:noFill/>
              <a:round/>
              <a:headEnd/>
              <a:tailEnd/>
            </a:ln>
          </p:spPr>
          <p:txBody>
            <a:bodyPr/>
            <a:lstStyle/>
            <a:p>
              <a:endParaRPr lang="en-US"/>
            </a:p>
          </p:txBody>
        </p:sp>
        <p:sp>
          <p:nvSpPr>
            <p:cNvPr id="50438" name="Freeform 259"/>
            <p:cNvSpPr>
              <a:spLocks/>
            </p:cNvSpPr>
            <p:nvPr/>
          </p:nvSpPr>
          <p:spPr bwMode="auto">
            <a:xfrm>
              <a:off x="3259" y="2776"/>
              <a:ext cx="69" cy="59"/>
            </a:xfrm>
            <a:custGeom>
              <a:avLst/>
              <a:gdLst>
                <a:gd name="T0" fmla="*/ 34 w 69"/>
                <a:gd name="T1" fmla="*/ 0 h 59"/>
                <a:gd name="T2" fmla="*/ 69 w 69"/>
                <a:gd name="T3" fmla="*/ 59 h 59"/>
                <a:gd name="T4" fmla="*/ 0 w 69"/>
                <a:gd name="T5" fmla="*/ 59 h 59"/>
                <a:gd name="T6" fmla="*/ 34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4" y="0"/>
                  </a:moveTo>
                  <a:lnTo>
                    <a:pt x="69" y="59"/>
                  </a:lnTo>
                  <a:lnTo>
                    <a:pt x="0" y="59"/>
                  </a:lnTo>
                  <a:lnTo>
                    <a:pt x="34" y="0"/>
                  </a:lnTo>
                  <a:close/>
                </a:path>
              </a:pathLst>
            </a:custGeom>
            <a:noFill/>
            <a:ln w="4763">
              <a:solidFill>
                <a:srgbClr val="000000"/>
              </a:solidFill>
              <a:round/>
              <a:headEnd/>
              <a:tailEnd/>
            </a:ln>
          </p:spPr>
          <p:txBody>
            <a:bodyPr/>
            <a:lstStyle/>
            <a:p>
              <a:endParaRPr lang="en-US"/>
            </a:p>
          </p:txBody>
        </p:sp>
        <p:sp>
          <p:nvSpPr>
            <p:cNvPr id="50439" name="Freeform 260"/>
            <p:cNvSpPr>
              <a:spLocks/>
            </p:cNvSpPr>
            <p:nvPr/>
          </p:nvSpPr>
          <p:spPr bwMode="auto">
            <a:xfrm>
              <a:off x="3415" y="2785"/>
              <a:ext cx="69" cy="59"/>
            </a:xfrm>
            <a:custGeom>
              <a:avLst/>
              <a:gdLst>
                <a:gd name="T0" fmla="*/ 34 w 69"/>
                <a:gd name="T1" fmla="*/ 0 h 59"/>
                <a:gd name="T2" fmla="*/ 69 w 69"/>
                <a:gd name="T3" fmla="*/ 59 h 59"/>
                <a:gd name="T4" fmla="*/ 0 w 69"/>
                <a:gd name="T5" fmla="*/ 59 h 59"/>
                <a:gd name="T6" fmla="*/ 34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4" y="0"/>
                  </a:moveTo>
                  <a:lnTo>
                    <a:pt x="69" y="59"/>
                  </a:lnTo>
                  <a:lnTo>
                    <a:pt x="0" y="59"/>
                  </a:lnTo>
                  <a:lnTo>
                    <a:pt x="34" y="0"/>
                  </a:lnTo>
                  <a:close/>
                </a:path>
              </a:pathLst>
            </a:custGeom>
            <a:noFill/>
            <a:ln w="4763">
              <a:solidFill>
                <a:srgbClr val="000000"/>
              </a:solidFill>
              <a:round/>
              <a:headEnd/>
              <a:tailEnd/>
            </a:ln>
          </p:spPr>
          <p:txBody>
            <a:bodyPr/>
            <a:lstStyle/>
            <a:p>
              <a:endParaRPr lang="en-US"/>
            </a:p>
          </p:txBody>
        </p:sp>
        <p:sp>
          <p:nvSpPr>
            <p:cNvPr id="50440" name="Freeform 261"/>
            <p:cNvSpPr>
              <a:spLocks/>
            </p:cNvSpPr>
            <p:nvPr/>
          </p:nvSpPr>
          <p:spPr bwMode="auto">
            <a:xfrm>
              <a:off x="3588" y="2791"/>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41" name="Freeform 262"/>
            <p:cNvSpPr>
              <a:spLocks/>
            </p:cNvSpPr>
            <p:nvPr/>
          </p:nvSpPr>
          <p:spPr bwMode="auto">
            <a:xfrm>
              <a:off x="3744" y="2794"/>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solidFill>
              <a:srgbClr val="000000"/>
            </a:solidFill>
            <a:ln w="9525">
              <a:noFill/>
              <a:round/>
              <a:headEnd/>
              <a:tailEnd/>
            </a:ln>
          </p:spPr>
          <p:txBody>
            <a:bodyPr/>
            <a:lstStyle/>
            <a:p>
              <a:endParaRPr lang="en-US"/>
            </a:p>
          </p:txBody>
        </p:sp>
        <p:sp>
          <p:nvSpPr>
            <p:cNvPr id="50442" name="Freeform 263"/>
            <p:cNvSpPr>
              <a:spLocks/>
            </p:cNvSpPr>
            <p:nvPr/>
          </p:nvSpPr>
          <p:spPr bwMode="auto">
            <a:xfrm>
              <a:off x="3587" y="2790"/>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43" name="Freeform 264"/>
            <p:cNvSpPr>
              <a:spLocks/>
            </p:cNvSpPr>
            <p:nvPr/>
          </p:nvSpPr>
          <p:spPr bwMode="auto">
            <a:xfrm>
              <a:off x="3743" y="2793"/>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44" name="Freeform 265"/>
            <p:cNvSpPr>
              <a:spLocks/>
            </p:cNvSpPr>
            <p:nvPr/>
          </p:nvSpPr>
          <p:spPr bwMode="auto">
            <a:xfrm>
              <a:off x="3915" y="2796"/>
              <a:ext cx="68" cy="58"/>
            </a:xfrm>
            <a:custGeom>
              <a:avLst/>
              <a:gdLst>
                <a:gd name="T0" fmla="*/ 34 w 68"/>
                <a:gd name="T1" fmla="*/ 0 h 58"/>
                <a:gd name="T2" fmla="*/ 68 w 68"/>
                <a:gd name="T3" fmla="*/ 58 h 58"/>
                <a:gd name="T4" fmla="*/ 0 w 68"/>
                <a:gd name="T5" fmla="*/ 58 h 58"/>
                <a:gd name="T6" fmla="*/ 34 w 68"/>
                <a:gd name="T7" fmla="*/ 0 h 58"/>
                <a:gd name="T8" fmla="*/ 0 60000 65536"/>
                <a:gd name="T9" fmla="*/ 0 60000 65536"/>
                <a:gd name="T10" fmla="*/ 0 60000 65536"/>
                <a:gd name="T11" fmla="*/ 0 60000 65536"/>
                <a:gd name="T12" fmla="*/ 0 w 68"/>
                <a:gd name="T13" fmla="*/ 0 h 58"/>
                <a:gd name="T14" fmla="*/ 68 w 68"/>
                <a:gd name="T15" fmla="*/ 58 h 58"/>
              </a:gdLst>
              <a:ahLst/>
              <a:cxnLst>
                <a:cxn ang="T8">
                  <a:pos x="T0" y="T1"/>
                </a:cxn>
                <a:cxn ang="T9">
                  <a:pos x="T2" y="T3"/>
                </a:cxn>
                <a:cxn ang="T10">
                  <a:pos x="T4" y="T5"/>
                </a:cxn>
                <a:cxn ang="T11">
                  <a:pos x="T6" y="T7"/>
                </a:cxn>
              </a:cxnLst>
              <a:rect l="T12" t="T13" r="T14" b="T15"/>
              <a:pathLst>
                <a:path w="68" h="58">
                  <a:moveTo>
                    <a:pt x="34" y="0"/>
                  </a:moveTo>
                  <a:lnTo>
                    <a:pt x="68" y="58"/>
                  </a:lnTo>
                  <a:lnTo>
                    <a:pt x="0" y="58"/>
                  </a:lnTo>
                  <a:lnTo>
                    <a:pt x="34" y="0"/>
                  </a:lnTo>
                  <a:close/>
                </a:path>
              </a:pathLst>
            </a:custGeom>
            <a:solidFill>
              <a:srgbClr val="000000"/>
            </a:solidFill>
            <a:ln w="9525">
              <a:noFill/>
              <a:round/>
              <a:headEnd/>
              <a:tailEnd/>
            </a:ln>
          </p:spPr>
          <p:txBody>
            <a:bodyPr/>
            <a:lstStyle/>
            <a:p>
              <a:endParaRPr lang="en-US"/>
            </a:p>
          </p:txBody>
        </p:sp>
        <p:sp>
          <p:nvSpPr>
            <p:cNvPr id="50445" name="Freeform 266"/>
            <p:cNvSpPr>
              <a:spLocks/>
            </p:cNvSpPr>
            <p:nvPr/>
          </p:nvSpPr>
          <p:spPr bwMode="auto">
            <a:xfrm>
              <a:off x="4071" y="2796"/>
              <a:ext cx="69" cy="59"/>
            </a:xfrm>
            <a:custGeom>
              <a:avLst/>
              <a:gdLst>
                <a:gd name="T0" fmla="*/ 35 w 69"/>
                <a:gd name="T1" fmla="*/ 0 h 59"/>
                <a:gd name="T2" fmla="*/ 69 w 69"/>
                <a:gd name="T3" fmla="*/ 59 h 59"/>
                <a:gd name="T4" fmla="*/ 0 w 69"/>
                <a:gd name="T5" fmla="*/ 59 h 59"/>
                <a:gd name="T6" fmla="*/ 35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5" y="0"/>
                  </a:moveTo>
                  <a:lnTo>
                    <a:pt x="69" y="59"/>
                  </a:lnTo>
                  <a:lnTo>
                    <a:pt x="0" y="59"/>
                  </a:lnTo>
                  <a:lnTo>
                    <a:pt x="35" y="0"/>
                  </a:lnTo>
                  <a:close/>
                </a:path>
              </a:pathLst>
            </a:custGeom>
            <a:solidFill>
              <a:srgbClr val="000000"/>
            </a:solidFill>
            <a:ln w="9525">
              <a:noFill/>
              <a:round/>
              <a:headEnd/>
              <a:tailEnd/>
            </a:ln>
          </p:spPr>
          <p:txBody>
            <a:bodyPr/>
            <a:lstStyle/>
            <a:p>
              <a:endParaRPr lang="en-US"/>
            </a:p>
          </p:txBody>
        </p:sp>
        <p:sp>
          <p:nvSpPr>
            <p:cNvPr id="50446" name="Freeform 267"/>
            <p:cNvSpPr>
              <a:spLocks/>
            </p:cNvSpPr>
            <p:nvPr/>
          </p:nvSpPr>
          <p:spPr bwMode="auto">
            <a:xfrm>
              <a:off x="3914" y="2794"/>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sp>
          <p:nvSpPr>
            <p:cNvPr id="50447" name="Freeform 268"/>
            <p:cNvSpPr>
              <a:spLocks/>
            </p:cNvSpPr>
            <p:nvPr/>
          </p:nvSpPr>
          <p:spPr bwMode="auto">
            <a:xfrm>
              <a:off x="4070" y="2795"/>
              <a:ext cx="69" cy="59"/>
            </a:xfrm>
            <a:custGeom>
              <a:avLst/>
              <a:gdLst>
                <a:gd name="T0" fmla="*/ 34 w 69"/>
                <a:gd name="T1" fmla="*/ 0 h 59"/>
                <a:gd name="T2" fmla="*/ 69 w 69"/>
                <a:gd name="T3" fmla="*/ 59 h 59"/>
                <a:gd name="T4" fmla="*/ 0 w 69"/>
                <a:gd name="T5" fmla="*/ 59 h 59"/>
                <a:gd name="T6" fmla="*/ 34 w 69"/>
                <a:gd name="T7" fmla="*/ 0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34" y="0"/>
                  </a:moveTo>
                  <a:lnTo>
                    <a:pt x="69" y="59"/>
                  </a:lnTo>
                  <a:lnTo>
                    <a:pt x="0" y="59"/>
                  </a:lnTo>
                  <a:lnTo>
                    <a:pt x="34" y="0"/>
                  </a:lnTo>
                  <a:close/>
                </a:path>
              </a:pathLst>
            </a:custGeom>
            <a:noFill/>
            <a:ln w="4763">
              <a:solidFill>
                <a:srgbClr val="000000"/>
              </a:solidFill>
              <a:round/>
              <a:headEnd/>
              <a:tailEnd/>
            </a:ln>
          </p:spPr>
          <p:txBody>
            <a:bodyPr/>
            <a:lstStyle/>
            <a:p>
              <a:endParaRPr lang="en-US"/>
            </a:p>
          </p:txBody>
        </p:sp>
        <p:sp>
          <p:nvSpPr>
            <p:cNvPr id="50448" name="Rectangle 269"/>
            <p:cNvSpPr>
              <a:spLocks noChangeArrowheads="1"/>
            </p:cNvSpPr>
            <p:nvPr/>
          </p:nvSpPr>
          <p:spPr bwMode="auto">
            <a:xfrm>
              <a:off x="3347" y="94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1</a:t>
              </a:r>
              <a:endParaRPr lang="en-US" sz="2400"/>
            </a:p>
          </p:txBody>
        </p:sp>
        <p:sp>
          <p:nvSpPr>
            <p:cNvPr id="50449" name="Rectangle 270"/>
            <p:cNvSpPr>
              <a:spLocks noChangeArrowheads="1"/>
            </p:cNvSpPr>
            <p:nvPr/>
          </p:nvSpPr>
          <p:spPr bwMode="auto">
            <a:xfrm>
              <a:off x="3412" y="949"/>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a:t>
              </a:r>
              <a:endParaRPr lang="en-US" sz="2400"/>
            </a:p>
          </p:txBody>
        </p:sp>
        <p:sp>
          <p:nvSpPr>
            <p:cNvPr id="50450" name="Rectangle 271"/>
            <p:cNvSpPr>
              <a:spLocks noChangeArrowheads="1"/>
            </p:cNvSpPr>
            <p:nvPr/>
          </p:nvSpPr>
          <p:spPr bwMode="auto">
            <a:xfrm>
              <a:off x="3456" y="94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1</a:t>
              </a:r>
              <a:endParaRPr lang="en-US" sz="2400"/>
            </a:p>
          </p:txBody>
        </p:sp>
        <p:sp>
          <p:nvSpPr>
            <p:cNvPr id="50451" name="Rectangle 272"/>
            <p:cNvSpPr>
              <a:spLocks noChangeArrowheads="1"/>
            </p:cNvSpPr>
            <p:nvPr/>
          </p:nvSpPr>
          <p:spPr bwMode="auto">
            <a:xfrm>
              <a:off x="3521" y="949"/>
              <a:ext cx="34"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 </a:t>
              </a:r>
              <a:endParaRPr lang="en-US" sz="2400"/>
            </a:p>
          </p:txBody>
        </p:sp>
        <p:sp>
          <p:nvSpPr>
            <p:cNvPr id="50452" name="Rectangle 273"/>
            <p:cNvSpPr>
              <a:spLocks noChangeArrowheads="1"/>
            </p:cNvSpPr>
            <p:nvPr/>
          </p:nvSpPr>
          <p:spPr bwMode="auto">
            <a:xfrm>
              <a:off x="3554" y="949"/>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e</a:t>
              </a:r>
              <a:endParaRPr lang="en-US" sz="2400"/>
            </a:p>
          </p:txBody>
        </p:sp>
        <p:sp>
          <p:nvSpPr>
            <p:cNvPr id="50453" name="Rectangle 274"/>
            <p:cNvSpPr>
              <a:spLocks noChangeArrowheads="1"/>
            </p:cNvSpPr>
            <p:nvPr/>
          </p:nvSpPr>
          <p:spPr bwMode="auto">
            <a:xfrm>
              <a:off x="3612" y="949"/>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l</a:t>
              </a:r>
              <a:endParaRPr lang="en-US" sz="2400"/>
            </a:p>
          </p:txBody>
        </p:sp>
        <p:sp>
          <p:nvSpPr>
            <p:cNvPr id="50454" name="Rectangle 275"/>
            <p:cNvSpPr>
              <a:spLocks noChangeArrowheads="1"/>
            </p:cNvSpPr>
            <p:nvPr/>
          </p:nvSpPr>
          <p:spPr bwMode="auto">
            <a:xfrm>
              <a:off x="3648" y="949"/>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e</a:t>
              </a:r>
              <a:endParaRPr lang="en-US" sz="2400"/>
            </a:p>
          </p:txBody>
        </p:sp>
        <p:sp>
          <p:nvSpPr>
            <p:cNvPr id="50455" name="Rectangle 276"/>
            <p:cNvSpPr>
              <a:spLocks noChangeArrowheads="1"/>
            </p:cNvSpPr>
            <p:nvPr/>
          </p:nvSpPr>
          <p:spPr bwMode="auto">
            <a:xfrm>
              <a:off x="3706" y="949"/>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c</a:t>
              </a:r>
              <a:endParaRPr lang="en-US" sz="2400"/>
            </a:p>
          </p:txBody>
        </p:sp>
        <p:sp>
          <p:nvSpPr>
            <p:cNvPr id="50456" name="Rectangle 277"/>
            <p:cNvSpPr>
              <a:spLocks noChangeArrowheads="1"/>
            </p:cNvSpPr>
            <p:nvPr/>
          </p:nvSpPr>
          <p:spPr bwMode="auto">
            <a:xfrm>
              <a:off x="3764" y="949"/>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t</a:t>
              </a:r>
              <a:endParaRPr lang="en-US" sz="2400"/>
            </a:p>
          </p:txBody>
        </p:sp>
        <p:sp>
          <p:nvSpPr>
            <p:cNvPr id="50457" name="Rectangle 278"/>
            <p:cNvSpPr>
              <a:spLocks noChangeArrowheads="1"/>
            </p:cNvSpPr>
            <p:nvPr/>
          </p:nvSpPr>
          <p:spPr bwMode="auto">
            <a:xfrm>
              <a:off x="3801" y="949"/>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r</a:t>
              </a:r>
              <a:endParaRPr lang="en-US" sz="2400"/>
            </a:p>
          </p:txBody>
        </p:sp>
        <p:sp>
          <p:nvSpPr>
            <p:cNvPr id="50458" name="Rectangle 279"/>
            <p:cNvSpPr>
              <a:spLocks noChangeArrowheads="1"/>
            </p:cNvSpPr>
            <p:nvPr/>
          </p:nvSpPr>
          <p:spPr bwMode="auto">
            <a:xfrm>
              <a:off x="3844" y="94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o</a:t>
              </a:r>
              <a:endParaRPr lang="en-US" sz="2400"/>
            </a:p>
          </p:txBody>
        </p:sp>
        <p:sp>
          <p:nvSpPr>
            <p:cNvPr id="50459" name="Rectangle 280"/>
            <p:cNvSpPr>
              <a:spLocks noChangeArrowheads="1"/>
            </p:cNvSpPr>
            <p:nvPr/>
          </p:nvSpPr>
          <p:spPr bwMode="auto">
            <a:xfrm>
              <a:off x="3910" y="949"/>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l</a:t>
              </a:r>
              <a:endParaRPr lang="en-US" sz="2400"/>
            </a:p>
          </p:txBody>
        </p:sp>
        <p:sp>
          <p:nvSpPr>
            <p:cNvPr id="50460" name="Rectangle 281"/>
            <p:cNvSpPr>
              <a:spLocks noChangeArrowheads="1"/>
            </p:cNvSpPr>
            <p:nvPr/>
          </p:nvSpPr>
          <p:spPr bwMode="auto">
            <a:xfrm>
              <a:off x="3946" y="949"/>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y</a:t>
              </a:r>
              <a:endParaRPr lang="en-US" sz="2400"/>
            </a:p>
          </p:txBody>
        </p:sp>
        <p:sp>
          <p:nvSpPr>
            <p:cNvPr id="50461" name="Rectangle 282"/>
            <p:cNvSpPr>
              <a:spLocks noChangeArrowheads="1"/>
            </p:cNvSpPr>
            <p:nvPr/>
          </p:nvSpPr>
          <p:spPr bwMode="auto">
            <a:xfrm>
              <a:off x="4012" y="949"/>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t</a:t>
              </a:r>
              <a:endParaRPr lang="en-US" sz="2400"/>
            </a:p>
          </p:txBody>
        </p:sp>
        <p:sp>
          <p:nvSpPr>
            <p:cNvPr id="50462" name="Rectangle 283"/>
            <p:cNvSpPr>
              <a:spLocks noChangeArrowheads="1"/>
            </p:cNvSpPr>
            <p:nvPr/>
          </p:nvSpPr>
          <p:spPr bwMode="auto">
            <a:xfrm>
              <a:off x="4048" y="949"/>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e</a:t>
              </a:r>
              <a:endParaRPr lang="en-US" sz="2400"/>
            </a:p>
          </p:txBody>
        </p:sp>
        <p:sp>
          <p:nvSpPr>
            <p:cNvPr id="50463" name="Line 284"/>
            <p:cNvSpPr>
              <a:spLocks noChangeShapeType="1"/>
            </p:cNvSpPr>
            <p:nvPr/>
          </p:nvSpPr>
          <p:spPr bwMode="auto">
            <a:xfrm>
              <a:off x="2971" y="1037"/>
              <a:ext cx="295" cy="1"/>
            </a:xfrm>
            <a:prstGeom prst="line">
              <a:avLst/>
            </a:prstGeom>
            <a:noFill/>
            <a:ln w="25400">
              <a:solidFill>
                <a:srgbClr val="FF0000"/>
              </a:solidFill>
              <a:round/>
              <a:headEnd/>
              <a:tailEnd/>
            </a:ln>
          </p:spPr>
          <p:txBody>
            <a:bodyPr/>
            <a:lstStyle/>
            <a:p>
              <a:endParaRPr lang="en-US"/>
            </a:p>
          </p:txBody>
        </p:sp>
        <p:sp>
          <p:nvSpPr>
            <p:cNvPr id="50464" name="Oval 285"/>
            <p:cNvSpPr>
              <a:spLocks noChangeArrowheads="1"/>
            </p:cNvSpPr>
            <p:nvPr/>
          </p:nvSpPr>
          <p:spPr bwMode="auto">
            <a:xfrm>
              <a:off x="3093" y="1011"/>
              <a:ext cx="67" cy="67"/>
            </a:xfrm>
            <a:prstGeom prst="ellipse">
              <a:avLst/>
            </a:prstGeom>
            <a:solidFill>
              <a:srgbClr val="FF0000"/>
            </a:solidFill>
            <a:ln w="9525">
              <a:noFill/>
              <a:round/>
              <a:headEnd/>
              <a:tailEnd/>
            </a:ln>
          </p:spPr>
          <p:txBody>
            <a:bodyPr/>
            <a:lstStyle/>
            <a:p>
              <a:endParaRPr lang="en-US"/>
            </a:p>
          </p:txBody>
        </p:sp>
        <p:sp>
          <p:nvSpPr>
            <p:cNvPr id="50465" name="Freeform 286"/>
            <p:cNvSpPr>
              <a:spLocks/>
            </p:cNvSpPr>
            <p:nvPr/>
          </p:nvSpPr>
          <p:spPr bwMode="auto">
            <a:xfrm>
              <a:off x="3091" y="1009"/>
              <a:ext cx="68" cy="68"/>
            </a:xfrm>
            <a:custGeom>
              <a:avLst/>
              <a:gdLst>
                <a:gd name="T0" fmla="*/ 37 w 68"/>
                <a:gd name="T1" fmla="*/ 1 h 68"/>
                <a:gd name="T2" fmla="*/ 44 w 68"/>
                <a:gd name="T3" fmla="*/ 2 h 68"/>
                <a:gd name="T4" fmla="*/ 50 w 68"/>
                <a:gd name="T5" fmla="*/ 4 h 68"/>
                <a:gd name="T6" fmla="*/ 55 w 68"/>
                <a:gd name="T7" fmla="*/ 8 h 68"/>
                <a:gd name="T8" fmla="*/ 60 w 68"/>
                <a:gd name="T9" fmla="*/ 13 h 68"/>
                <a:gd name="T10" fmla="*/ 64 w 68"/>
                <a:gd name="T11" fmla="*/ 18 h 68"/>
                <a:gd name="T12" fmla="*/ 66 w 68"/>
                <a:gd name="T13" fmla="*/ 24 h 68"/>
                <a:gd name="T14" fmla="*/ 67 w 68"/>
                <a:gd name="T15" fmla="*/ 31 h 68"/>
                <a:gd name="T16" fmla="*/ 67 w 68"/>
                <a:gd name="T17" fmla="*/ 37 h 68"/>
                <a:gd name="T18" fmla="*/ 66 w 68"/>
                <a:gd name="T19" fmla="*/ 44 h 68"/>
                <a:gd name="T20" fmla="*/ 64 w 68"/>
                <a:gd name="T21" fmla="*/ 50 h 68"/>
                <a:gd name="T22" fmla="*/ 60 w 68"/>
                <a:gd name="T23" fmla="*/ 55 h 68"/>
                <a:gd name="T24" fmla="*/ 55 w 68"/>
                <a:gd name="T25" fmla="*/ 60 h 68"/>
                <a:gd name="T26" fmla="*/ 50 w 68"/>
                <a:gd name="T27" fmla="*/ 64 h 68"/>
                <a:gd name="T28" fmla="*/ 44 w 68"/>
                <a:gd name="T29" fmla="*/ 66 h 68"/>
                <a:gd name="T30" fmla="*/ 37 w 68"/>
                <a:gd name="T31" fmla="*/ 67 h 68"/>
                <a:gd name="T32" fmla="*/ 30 w 68"/>
                <a:gd name="T33" fmla="*/ 67 h 68"/>
                <a:gd name="T34" fmla="*/ 24 w 68"/>
                <a:gd name="T35" fmla="*/ 66 h 68"/>
                <a:gd name="T36" fmla="*/ 18 w 68"/>
                <a:gd name="T37" fmla="*/ 64 h 68"/>
                <a:gd name="T38" fmla="*/ 13 w 68"/>
                <a:gd name="T39" fmla="*/ 60 h 68"/>
                <a:gd name="T40" fmla="*/ 8 w 68"/>
                <a:gd name="T41" fmla="*/ 55 h 68"/>
                <a:gd name="T42" fmla="*/ 4 w 68"/>
                <a:gd name="T43" fmla="*/ 50 h 68"/>
                <a:gd name="T44" fmla="*/ 2 w 68"/>
                <a:gd name="T45" fmla="*/ 44 h 68"/>
                <a:gd name="T46" fmla="*/ 0 w 68"/>
                <a:gd name="T47" fmla="*/ 37 h 68"/>
                <a:gd name="T48" fmla="*/ 0 w 68"/>
                <a:gd name="T49" fmla="*/ 31 h 68"/>
                <a:gd name="T50" fmla="*/ 2 w 68"/>
                <a:gd name="T51" fmla="*/ 24 h 68"/>
                <a:gd name="T52" fmla="*/ 4 w 68"/>
                <a:gd name="T53" fmla="*/ 18 h 68"/>
                <a:gd name="T54" fmla="*/ 8 w 68"/>
                <a:gd name="T55" fmla="*/ 13 h 68"/>
                <a:gd name="T56" fmla="*/ 13 w 68"/>
                <a:gd name="T57" fmla="*/ 8 h 68"/>
                <a:gd name="T58" fmla="*/ 18 w 68"/>
                <a:gd name="T59" fmla="*/ 4 h 68"/>
                <a:gd name="T60" fmla="*/ 24 w 68"/>
                <a:gd name="T61" fmla="*/ 2 h 68"/>
                <a:gd name="T62" fmla="*/ 30 w 68"/>
                <a:gd name="T63" fmla="*/ 1 h 68"/>
                <a:gd name="T64" fmla="*/ 34 w 6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8"/>
                <a:gd name="T101" fmla="*/ 68 w 6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8">
                  <a:moveTo>
                    <a:pt x="34" y="0"/>
                  </a:moveTo>
                  <a:lnTo>
                    <a:pt x="37" y="1"/>
                  </a:lnTo>
                  <a:lnTo>
                    <a:pt x="41" y="1"/>
                  </a:lnTo>
                  <a:lnTo>
                    <a:pt x="44" y="2"/>
                  </a:lnTo>
                  <a:lnTo>
                    <a:pt x="47" y="3"/>
                  </a:lnTo>
                  <a:lnTo>
                    <a:pt x="50" y="4"/>
                  </a:lnTo>
                  <a:lnTo>
                    <a:pt x="53" y="6"/>
                  </a:lnTo>
                  <a:lnTo>
                    <a:pt x="55" y="8"/>
                  </a:lnTo>
                  <a:lnTo>
                    <a:pt x="58" y="10"/>
                  </a:lnTo>
                  <a:lnTo>
                    <a:pt x="60" y="13"/>
                  </a:lnTo>
                  <a:lnTo>
                    <a:pt x="62" y="15"/>
                  </a:lnTo>
                  <a:lnTo>
                    <a:pt x="64" y="18"/>
                  </a:lnTo>
                  <a:lnTo>
                    <a:pt x="65" y="21"/>
                  </a:lnTo>
                  <a:lnTo>
                    <a:pt x="66" y="24"/>
                  </a:lnTo>
                  <a:lnTo>
                    <a:pt x="67" y="27"/>
                  </a:lnTo>
                  <a:lnTo>
                    <a:pt x="67" y="31"/>
                  </a:lnTo>
                  <a:lnTo>
                    <a:pt x="68" y="34"/>
                  </a:lnTo>
                  <a:lnTo>
                    <a:pt x="67" y="37"/>
                  </a:lnTo>
                  <a:lnTo>
                    <a:pt x="67" y="41"/>
                  </a:lnTo>
                  <a:lnTo>
                    <a:pt x="66" y="44"/>
                  </a:lnTo>
                  <a:lnTo>
                    <a:pt x="65" y="47"/>
                  </a:lnTo>
                  <a:lnTo>
                    <a:pt x="64" y="50"/>
                  </a:lnTo>
                  <a:lnTo>
                    <a:pt x="62" y="53"/>
                  </a:lnTo>
                  <a:lnTo>
                    <a:pt x="60" y="55"/>
                  </a:lnTo>
                  <a:lnTo>
                    <a:pt x="58" y="58"/>
                  </a:lnTo>
                  <a:lnTo>
                    <a:pt x="55" y="60"/>
                  </a:lnTo>
                  <a:lnTo>
                    <a:pt x="53" y="62"/>
                  </a:lnTo>
                  <a:lnTo>
                    <a:pt x="50" y="64"/>
                  </a:lnTo>
                  <a:lnTo>
                    <a:pt x="47" y="65"/>
                  </a:lnTo>
                  <a:lnTo>
                    <a:pt x="44" y="66"/>
                  </a:lnTo>
                  <a:lnTo>
                    <a:pt x="41" y="67"/>
                  </a:lnTo>
                  <a:lnTo>
                    <a:pt x="37" y="67"/>
                  </a:lnTo>
                  <a:lnTo>
                    <a:pt x="34" y="68"/>
                  </a:lnTo>
                  <a:lnTo>
                    <a:pt x="30" y="67"/>
                  </a:lnTo>
                  <a:lnTo>
                    <a:pt x="27" y="67"/>
                  </a:lnTo>
                  <a:lnTo>
                    <a:pt x="24" y="66"/>
                  </a:lnTo>
                  <a:lnTo>
                    <a:pt x="21" y="65"/>
                  </a:lnTo>
                  <a:lnTo>
                    <a:pt x="18" y="64"/>
                  </a:lnTo>
                  <a:lnTo>
                    <a:pt x="15" y="62"/>
                  </a:lnTo>
                  <a:lnTo>
                    <a:pt x="13" y="60"/>
                  </a:lnTo>
                  <a:lnTo>
                    <a:pt x="10" y="58"/>
                  </a:lnTo>
                  <a:lnTo>
                    <a:pt x="8" y="55"/>
                  </a:lnTo>
                  <a:lnTo>
                    <a:pt x="6" y="53"/>
                  </a:lnTo>
                  <a:lnTo>
                    <a:pt x="4" y="50"/>
                  </a:lnTo>
                  <a:lnTo>
                    <a:pt x="3" y="47"/>
                  </a:lnTo>
                  <a:lnTo>
                    <a:pt x="2" y="44"/>
                  </a:lnTo>
                  <a:lnTo>
                    <a:pt x="1" y="41"/>
                  </a:lnTo>
                  <a:lnTo>
                    <a:pt x="0" y="37"/>
                  </a:lnTo>
                  <a:lnTo>
                    <a:pt x="0" y="34"/>
                  </a:lnTo>
                  <a:lnTo>
                    <a:pt x="0" y="31"/>
                  </a:lnTo>
                  <a:lnTo>
                    <a:pt x="1" y="27"/>
                  </a:lnTo>
                  <a:lnTo>
                    <a:pt x="2" y="24"/>
                  </a:lnTo>
                  <a:lnTo>
                    <a:pt x="3" y="21"/>
                  </a:lnTo>
                  <a:lnTo>
                    <a:pt x="4" y="18"/>
                  </a:lnTo>
                  <a:lnTo>
                    <a:pt x="6" y="15"/>
                  </a:lnTo>
                  <a:lnTo>
                    <a:pt x="8" y="13"/>
                  </a:lnTo>
                  <a:lnTo>
                    <a:pt x="10" y="10"/>
                  </a:lnTo>
                  <a:lnTo>
                    <a:pt x="13" y="8"/>
                  </a:lnTo>
                  <a:lnTo>
                    <a:pt x="15" y="6"/>
                  </a:lnTo>
                  <a:lnTo>
                    <a:pt x="18" y="4"/>
                  </a:lnTo>
                  <a:lnTo>
                    <a:pt x="21" y="3"/>
                  </a:lnTo>
                  <a:lnTo>
                    <a:pt x="24" y="2"/>
                  </a:lnTo>
                  <a:lnTo>
                    <a:pt x="27" y="1"/>
                  </a:lnTo>
                  <a:lnTo>
                    <a:pt x="30" y="1"/>
                  </a:lnTo>
                  <a:lnTo>
                    <a:pt x="34" y="0"/>
                  </a:lnTo>
                  <a:close/>
                </a:path>
              </a:pathLst>
            </a:custGeom>
            <a:noFill/>
            <a:ln w="4763">
              <a:solidFill>
                <a:srgbClr val="FF0000"/>
              </a:solidFill>
              <a:round/>
              <a:headEnd/>
              <a:tailEnd/>
            </a:ln>
          </p:spPr>
          <p:txBody>
            <a:bodyPr/>
            <a:lstStyle/>
            <a:p>
              <a:endParaRPr lang="en-US"/>
            </a:p>
          </p:txBody>
        </p:sp>
        <p:sp>
          <p:nvSpPr>
            <p:cNvPr id="50466" name="Rectangle 287"/>
            <p:cNvSpPr>
              <a:spLocks noChangeArrowheads="1"/>
            </p:cNvSpPr>
            <p:nvPr/>
          </p:nvSpPr>
          <p:spPr bwMode="auto">
            <a:xfrm>
              <a:off x="3347" y="108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2</a:t>
              </a:r>
              <a:endParaRPr lang="en-US" sz="2400"/>
            </a:p>
          </p:txBody>
        </p:sp>
        <p:sp>
          <p:nvSpPr>
            <p:cNvPr id="50467" name="Rectangle 288"/>
            <p:cNvSpPr>
              <a:spLocks noChangeArrowheads="1"/>
            </p:cNvSpPr>
            <p:nvPr/>
          </p:nvSpPr>
          <p:spPr bwMode="auto">
            <a:xfrm>
              <a:off x="3412" y="1088"/>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a:t>
              </a:r>
              <a:endParaRPr lang="en-US" sz="2400"/>
            </a:p>
          </p:txBody>
        </p:sp>
        <p:sp>
          <p:nvSpPr>
            <p:cNvPr id="50468" name="Rectangle 289"/>
            <p:cNvSpPr>
              <a:spLocks noChangeArrowheads="1"/>
            </p:cNvSpPr>
            <p:nvPr/>
          </p:nvSpPr>
          <p:spPr bwMode="auto">
            <a:xfrm>
              <a:off x="3456" y="108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2</a:t>
              </a:r>
              <a:endParaRPr lang="en-US" sz="2400"/>
            </a:p>
          </p:txBody>
        </p:sp>
        <p:sp>
          <p:nvSpPr>
            <p:cNvPr id="50469" name="Rectangle 290"/>
            <p:cNvSpPr>
              <a:spLocks noChangeArrowheads="1"/>
            </p:cNvSpPr>
            <p:nvPr/>
          </p:nvSpPr>
          <p:spPr bwMode="auto">
            <a:xfrm>
              <a:off x="3521" y="1088"/>
              <a:ext cx="34"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 </a:t>
              </a:r>
              <a:endParaRPr lang="en-US" sz="2400"/>
            </a:p>
          </p:txBody>
        </p:sp>
        <p:sp>
          <p:nvSpPr>
            <p:cNvPr id="50470" name="Rectangle 291"/>
            <p:cNvSpPr>
              <a:spLocks noChangeArrowheads="1"/>
            </p:cNvSpPr>
            <p:nvPr/>
          </p:nvSpPr>
          <p:spPr bwMode="auto">
            <a:xfrm>
              <a:off x="3554" y="1088"/>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e</a:t>
              </a:r>
              <a:endParaRPr lang="en-US" sz="2400"/>
            </a:p>
          </p:txBody>
        </p:sp>
        <p:sp>
          <p:nvSpPr>
            <p:cNvPr id="50471" name="Rectangle 292"/>
            <p:cNvSpPr>
              <a:spLocks noChangeArrowheads="1"/>
            </p:cNvSpPr>
            <p:nvPr/>
          </p:nvSpPr>
          <p:spPr bwMode="auto">
            <a:xfrm>
              <a:off x="3612" y="1088"/>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l</a:t>
              </a:r>
              <a:endParaRPr lang="en-US" sz="2400"/>
            </a:p>
          </p:txBody>
        </p:sp>
        <p:sp>
          <p:nvSpPr>
            <p:cNvPr id="50472" name="Rectangle 293"/>
            <p:cNvSpPr>
              <a:spLocks noChangeArrowheads="1"/>
            </p:cNvSpPr>
            <p:nvPr/>
          </p:nvSpPr>
          <p:spPr bwMode="auto">
            <a:xfrm>
              <a:off x="3648" y="1088"/>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e</a:t>
              </a:r>
              <a:endParaRPr lang="en-US" sz="2400"/>
            </a:p>
          </p:txBody>
        </p:sp>
        <p:sp>
          <p:nvSpPr>
            <p:cNvPr id="50473" name="Rectangle 294"/>
            <p:cNvSpPr>
              <a:spLocks noChangeArrowheads="1"/>
            </p:cNvSpPr>
            <p:nvPr/>
          </p:nvSpPr>
          <p:spPr bwMode="auto">
            <a:xfrm>
              <a:off x="3706" y="1088"/>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c</a:t>
              </a:r>
              <a:endParaRPr lang="en-US" sz="2400"/>
            </a:p>
          </p:txBody>
        </p:sp>
        <p:sp>
          <p:nvSpPr>
            <p:cNvPr id="50474" name="Rectangle 295"/>
            <p:cNvSpPr>
              <a:spLocks noChangeArrowheads="1"/>
            </p:cNvSpPr>
            <p:nvPr/>
          </p:nvSpPr>
          <p:spPr bwMode="auto">
            <a:xfrm>
              <a:off x="3764" y="1088"/>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t</a:t>
              </a:r>
              <a:endParaRPr lang="en-US" sz="2400"/>
            </a:p>
          </p:txBody>
        </p:sp>
        <p:sp>
          <p:nvSpPr>
            <p:cNvPr id="50475" name="Rectangle 296"/>
            <p:cNvSpPr>
              <a:spLocks noChangeArrowheads="1"/>
            </p:cNvSpPr>
            <p:nvPr/>
          </p:nvSpPr>
          <p:spPr bwMode="auto">
            <a:xfrm>
              <a:off x="3801" y="1088"/>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r</a:t>
              </a:r>
              <a:endParaRPr lang="en-US" sz="2400"/>
            </a:p>
          </p:txBody>
        </p:sp>
        <p:sp>
          <p:nvSpPr>
            <p:cNvPr id="50476" name="Rectangle 297"/>
            <p:cNvSpPr>
              <a:spLocks noChangeArrowheads="1"/>
            </p:cNvSpPr>
            <p:nvPr/>
          </p:nvSpPr>
          <p:spPr bwMode="auto">
            <a:xfrm>
              <a:off x="3844" y="108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o</a:t>
              </a:r>
              <a:endParaRPr lang="en-US" sz="2400"/>
            </a:p>
          </p:txBody>
        </p:sp>
        <p:sp>
          <p:nvSpPr>
            <p:cNvPr id="50477" name="Rectangle 298"/>
            <p:cNvSpPr>
              <a:spLocks noChangeArrowheads="1"/>
            </p:cNvSpPr>
            <p:nvPr/>
          </p:nvSpPr>
          <p:spPr bwMode="auto">
            <a:xfrm>
              <a:off x="3910" y="1088"/>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l</a:t>
              </a:r>
              <a:endParaRPr lang="en-US" sz="2400"/>
            </a:p>
          </p:txBody>
        </p:sp>
        <p:sp>
          <p:nvSpPr>
            <p:cNvPr id="50478" name="Rectangle 299"/>
            <p:cNvSpPr>
              <a:spLocks noChangeArrowheads="1"/>
            </p:cNvSpPr>
            <p:nvPr/>
          </p:nvSpPr>
          <p:spPr bwMode="auto">
            <a:xfrm>
              <a:off x="3946" y="1088"/>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y</a:t>
              </a:r>
              <a:endParaRPr lang="en-US" sz="2400"/>
            </a:p>
          </p:txBody>
        </p:sp>
        <p:sp>
          <p:nvSpPr>
            <p:cNvPr id="50479" name="Rectangle 300"/>
            <p:cNvSpPr>
              <a:spLocks noChangeArrowheads="1"/>
            </p:cNvSpPr>
            <p:nvPr/>
          </p:nvSpPr>
          <p:spPr bwMode="auto">
            <a:xfrm>
              <a:off x="4012" y="1088"/>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t</a:t>
              </a:r>
              <a:endParaRPr lang="en-US" sz="2400"/>
            </a:p>
          </p:txBody>
        </p:sp>
        <p:sp>
          <p:nvSpPr>
            <p:cNvPr id="50480" name="Rectangle 301"/>
            <p:cNvSpPr>
              <a:spLocks noChangeArrowheads="1"/>
            </p:cNvSpPr>
            <p:nvPr/>
          </p:nvSpPr>
          <p:spPr bwMode="auto">
            <a:xfrm>
              <a:off x="4048" y="1088"/>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8000"/>
                  </a:solidFill>
                </a:rPr>
                <a:t>e</a:t>
              </a:r>
              <a:endParaRPr lang="en-US" sz="2400"/>
            </a:p>
          </p:txBody>
        </p:sp>
        <p:sp>
          <p:nvSpPr>
            <p:cNvPr id="50481" name="Line 302"/>
            <p:cNvSpPr>
              <a:spLocks noChangeShapeType="1"/>
            </p:cNvSpPr>
            <p:nvPr/>
          </p:nvSpPr>
          <p:spPr bwMode="auto">
            <a:xfrm>
              <a:off x="2971" y="1175"/>
              <a:ext cx="295" cy="1"/>
            </a:xfrm>
            <a:prstGeom prst="line">
              <a:avLst/>
            </a:prstGeom>
            <a:noFill/>
            <a:ln w="25400">
              <a:solidFill>
                <a:srgbClr val="008000"/>
              </a:solidFill>
              <a:round/>
              <a:headEnd/>
              <a:tailEnd/>
            </a:ln>
          </p:spPr>
          <p:txBody>
            <a:bodyPr/>
            <a:lstStyle/>
            <a:p>
              <a:endParaRPr lang="en-US"/>
            </a:p>
          </p:txBody>
        </p:sp>
        <p:sp>
          <p:nvSpPr>
            <p:cNvPr id="50482" name="Rectangle 303"/>
            <p:cNvSpPr>
              <a:spLocks noChangeArrowheads="1"/>
            </p:cNvSpPr>
            <p:nvPr/>
          </p:nvSpPr>
          <p:spPr bwMode="auto">
            <a:xfrm>
              <a:off x="3097" y="1154"/>
              <a:ext cx="58" cy="58"/>
            </a:xfrm>
            <a:prstGeom prst="rect">
              <a:avLst/>
            </a:prstGeom>
            <a:solidFill>
              <a:srgbClr val="008000"/>
            </a:solidFill>
            <a:ln w="9525">
              <a:noFill/>
              <a:miter lim="800000"/>
              <a:headEnd/>
              <a:tailEnd/>
            </a:ln>
          </p:spPr>
          <p:txBody>
            <a:bodyPr/>
            <a:lstStyle/>
            <a:p>
              <a:endParaRPr lang="en-US"/>
            </a:p>
          </p:txBody>
        </p:sp>
        <p:sp>
          <p:nvSpPr>
            <p:cNvPr id="50483" name="Rectangle 304"/>
            <p:cNvSpPr>
              <a:spLocks noChangeArrowheads="1"/>
            </p:cNvSpPr>
            <p:nvPr/>
          </p:nvSpPr>
          <p:spPr bwMode="auto">
            <a:xfrm>
              <a:off x="3096" y="1153"/>
              <a:ext cx="58" cy="58"/>
            </a:xfrm>
            <a:prstGeom prst="rect">
              <a:avLst/>
            </a:prstGeom>
            <a:noFill/>
            <a:ln w="4763">
              <a:solidFill>
                <a:srgbClr val="008000"/>
              </a:solidFill>
              <a:miter lim="800000"/>
              <a:headEnd/>
              <a:tailEnd/>
            </a:ln>
          </p:spPr>
          <p:txBody>
            <a:bodyPr/>
            <a:lstStyle/>
            <a:p>
              <a:endParaRPr lang="en-US"/>
            </a:p>
          </p:txBody>
        </p:sp>
        <p:sp>
          <p:nvSpPr>
            <p:cNvPr id="50484" name="Rectangle 305"/>
            <p:cNvSpPr>
              <a:spLocks noChangeArrowheads="1"/>
            </p:cNvSpPr>
            <p:nvPr/>
          </p:nvSpPr>
          <p:spPr bwMode="auto">
            <a:xfrm>
              <a:off x="3347" y="122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3</a:t>
              </a:r>
              <a:endParaRPr lang="en-US" sz="2400"/>
            </a:p>
          </p:txBody>
        </p:sp>
        <p:sp>
          <p:nvSpPr>
            <p:cNvPr id="50485" name="Rectangle 306"/>
            <p:cNvSpPr>
              <a:spLocks noChangeArrowheads="1"/>
            </p:cNvSpPr>
            <p:nvPr/>
          </p:nvSpPr>
          <p:spPr bwMode="auto">
            <a:xfrm>
              <a:off x="3412" y="1227"/>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a:t>
              </a:r>
              <a:endParaRPr lang="en-US" sz="2400"/>
            </a:p>
          </p:txBody>
        </p:sp>
        <p:sp>
          <p:nvSpPr>
            <p:cNvPr id="50486" name="Rectangle 307"/>
            <p:cNvSpPr>
              <a:spLocks noChangeArrowheads="1"/>
            </p:cNvSpPr>
            <p:nvPr/>
          </p:nvSpPr>
          <p:spPr bwMode="auto">
            <a:xfrm>
              <a:off x="3456" y="122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3</a:t>
              </a:r>
              <a:endParaRPr lang="en-US" sz="2400"/>
            </a:p>
          </p:txBody>
        </p:sp>
        <p:sp>
          <p:nvSpPr>
            <p:cNvPr id="50487" name="Rectangle 308"/>
            <p:cNvSpPr>
              <a:spLocks noChangeArrowheads="1"/>
            </p:cNvSpPr>
            <p:nvPr/>
          </p:nvSpPr>
          <p:spPr bwMode="auto">
            <a:xfrm>
              <a:off x="3521" y="1227"/>
              <a:ext cx="34"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 </a:t>
              </a:r>
              <a:endParaRPr lang="en-US" sz="2400"/>
            </a:p>
          </p:txBody>
        </p:sp>
        <p:sp>
          <p:nvSpPr>
            <p:cNvPr id="50488" name="Rectangle 309"/>
            <p:cNvSpPr>
              <a:spLocks noChangeArrowheads="1"/>
            </p:cNvSpPr>
            <p:nvPr/>
          </p:nvSpPr>
          <p:spPr bwMode="auto">
            <a:xfrm>
              <a:off x="3554" y="1227"/>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e</a:t>
              </a:r>
              <a:endParaRPr lang="en-US" sz="2400"/>
            </a:p>
          </p:txBody>
        </p:sp>
        <p:sp>
          <p:nvSpPr>
            <p:cNvPr id="50489" name="Rectangle 310"/>
            <p:cNvSpPr>
              <a:spLocks noChangeArrowheads="1"/>
            </p:cNvSpPr>
            <p:nvPr/>
          </p:nvSpPr>
          <p:spPr bwMode="auto">
            <a:xfrm>
              <a:off x="3612" y="122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l</a:t>
              </a:r>
              <a:endParaRPr lang="en-US" sz="2400"/>
            </a:p>
          </p:txBody>
        </p:sp>
        <p:sp>
          <p:nvSpPr>
            <p:cNvPr id="50490" name="Rectangle 311"/>
            <p:cNvSpPr>
              <a:spLocks noChangeArrowheads="1"/>
            </p:cNvSpPr>
            <p:nvPr/>
          </p:nvSpPr>
          <p:spPr bwMode="auto">
            <a:xfrm>
              <a:off x="3648" y="1227"/>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e</a:t>
              </a:r>
              <a:endParaRPr lang="en-US" sz="2400"/>
            </a:p>
          </p:txBody>
        </p:sp>
        <p:sp>
          <p:nvSpPr>
            <p:cNvPr id="50491" name="Rectangle 312"/>
            <p:cNvSpPr>
              <a:spLocks noChangeArrowheads="1"/>
            </p:cNvSpPr>
            <p:nvPr/>
          </p:nvSpPr>
          <p:spPr bwMode="auto">
            <a:xfrm>
              <a:off x="3706" y="1227"/>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c</a:t>
              </a:r>
              <a:endParaRPr lang="en-US" sz="2400"/>
            </a:p>
          </p:txBody>
        </p:sp>
        <p:sp>
          <p:nvSpPr>
            <p:cNvPr id="50492" name="Rectangle 313"/>
            <p:cNvSpPr>
              <a:spLocks noChangeArrowheads="1"/>
            </p:cNvSpPr>
            <p:nvPr/>
          </p:nvSpPr>
          <p:spPr bwMode="auto">
            <a:xfrm>
              <a:off x="3764" y="122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t</a:t>
              </a:r>
              <a:endParaRPr lang="en-US" sz="2400"/>
            </a:p>
          </p:txBody>
        </p:sp>
        <p:sp>
          <p:nvSpPr>
            <p:cNvPr id="50493" name="Rectangle 314"/>
            <p:cNvSpPr>
              <a:spLocks noChangeArrowheads="1"/>
            </p:cNvSpPr>
            <p:nvPr/>
          </p:nvSpPr>
          <p:spPr bwMode="auto">
            <a:xfrm>
              <a:off x="3801" y="1227"/>
              <a:ext cx="45"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r</a:t>
              </a:r>
              <a:endParaRPr lang="en-US" sz="2400"/>
            </a:p>
          </p:txBody>
        </p:sp>
        <p:sp>
          <p:nvSpPr>
            <p:cNvPr id="50494" name="Rectangle 315"/>
            <p:cNvSpPr>
              <a:spLocks noChangeArrowheads="1"/>
            </p:cNvSpPr>
            <p:nvPr/>
          </p:nvSpPr>
          <p:spPr bwMode="auto">
            <a:xfrm>
              <a:off x="3844" y="122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o</a:t>
              </a:r>
              <a:endParaRPr lang="en-US" sz="2400"/>
            </a:p>
          </p:txBody>
        </p:sp>
        <p:sp>
          <p:nvSpPr>
            <p:cNvPr id="50495" name="Rectangle 316"/>
            <p:cNvSpPr>
              <a:spLocks noChangeArrowheads="1"/>
            </p:cNvSpPr>
            <p:nvPr/>
          </p:nvSpPr>
          <p:spPr bwMode="auto">
            <a:xfrm>
              <a:off x="3910" y="122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l</a:t>
              </a:r>
              <a:endParaRPr lang="en-US" sz="2400"/>
            </a:p>
          </p:txBody>
        </p:sp>
        <p:sp>
          <p:nvSpPr>
            <p:cNvPr id="50496" name="Rectangle 317"/>
            <p:cNvSpPr>
              <a:spLocks noChangeArrowheads="1"/>
            </p:cNvSpPr>
            <p:nvPr/>
          </p:nvSpPr>
          <p:spPr bwMode="auto">
            <a:xfrm>
              <a:off x="3946" y="122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y</a:t>
              </a:r>
              <a:endParaRPr lang="en-US" sz="2400"/>
            </a:p>
          </p:txBody>
        </p:sp>
        <p:sp>
          <p:nvSpPr>
            <p:cNvPr id="50497" name="Rectangle 318"/>
            <p:cNvSpPr>
              <a:spLocks noChangeArrowheads="1"/>
            </p:cNvSpPr>
            <p:nvPr/>
          </p:nvSpPr>
          <p:spPr bwMode="auto">
            <a:xfrm>
              <a:off x="4012" y="122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t</a:t>
              </a:r>
              <a:endParaRPr lang="en-US" sz="2400"/>
            </a:p>
          </p:txBody>
        </p:sp>
        <p:sp>
          <p:nvSpPr>
            <p:cNvPr id="50498" name="Rectangle 319"/>
            <p:cNvSpPr>
              <a:spLocks noChangeArrowheads="1"/>
            </p:cNvSpPr>
            <p:nvPr/>
          </p:nvSpPr>
          <p:spPr bwMode="auto">
            <a:xfrm>
              <a:off x="4048" y="1227"/>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000000"/>
                  </a:solidFill>
                </a:rPr>
                <a:t>e</a:t>
              </a:r>
              <a:endParaRPr lang="en-US" sz="2400"/>
            </a:p>
          </p:txBody>
        </p:sp>
        <p:sp>
          <p:nvSpPr>
            <p:cNvPr id="50499" name="Line 320"/>
            <p:cNvSpPr>
              <a:spLocks noChangeShapeType="1"/>
            </p:cNvSpPr>
            <p:nvPr/>
          </p:nvSpPr>
          <p:spPr bwMode="auto">
            <a:xfrm>
              <a:off x="2971" y="1314"/>
              <a:ext cx="295" cy="1"/>
            </a:xfrm>
            <a:prstGeom prst="line">
              <a:avLst/>
            </a:prstGeom>
            <a:noFill/>
            <a:ln w="25400">
              <a:solidFill>
                <a:srgbClr val="000000"/>
              </a:solidFill>
              <a:round/>
              <a:headEnd/>
              <a:tailEnd/>
            </a:ln>
          </p:spPr>
          <p:txBody>
            <a:bodyPr/>
            <a:lstStyle/>
            <a:p>
              <a:endParaRPr lang="en-US"/>
            </a:p>
          </p:txBody>
        </p:sp>
        <p:sp>
          <p:nvSpPr>
            <p:cNvPr id="50500" name="Freeform 321"/>
            <p:cNvSpPr>
              <a:spLocks/>
            </p:cNvSpPr>
            <p:nvPr/>
          </p:nvSpPr>
          <p:spPr bwMode="auto">
            <a:xfrm>
              <a:off x="3092" y="1283"/>
              <a:ext cx="68" cy="58"/>
            </a:xfrm>
            <a:custGeom>
              <a:avLst/>
              <a:gdLst>
                <a:gd name="T0" fmla="*/ 34 w 68"/>
                <a:gd name="T1" fmla="*/ 0 h 58"/>
                <a:gd name="T2" fmla="*/ 68 w 68"/>
                <a:gd name="T3" fmla="*/ 58 h 58"/>
                <a:gd name="T4" fmla="*/ 0 w 68"/>
                <a:gd name="T5" fmla="*/ 58 h 58"/>
                <a:gd name="T6" fmla="*/ 34 w 68"/>
                <a:gd name="T7" fmla="*/ 0 h 58"/>
                <a:gd name="T8" fmla="*/ 0 60000 65536"/>
                <a:gd name="T9" fmla="*/ 0 60000 65536"/>
                <a:gd name="T10" fmla="*/ 0 60000 65536"/>
                <a:gd name="T11" fmla="*/ 0 60000 65536"/>
                <a:gd name="T12" fmla="*/ 0 w 68"/>
                <a:gd name="T13" fmla="*/ 0 h 58"/>
                <a:gd name="T14" fmla="*/ 68 w 68"/>
                <a:gd name="T15" fmla="*/ 58 h 58"/>
              </a:gdLst>
              <a:ahLst/>
              <a:cxnLst>
                <a:cxn ang="T8">
                  <a:pos x="T0" y="T1"/>
                </a:cxn>
                <a:cxn ang="T9">
                  <a:pos x="T2" y="T3"/>
                </a:cxn>
                <a:cxn ang="T10">
                  <a:pos x="T4" y="T5"/>
                </a:cxn>
                <a:cxn ang="T11">
                  <a:pos x="T6" y="T7"/>
                </a:cxn>
              </a:cxnLst>
              <a:rect l="T12" t="T13" r="T14" b="T15"/>
              <a:pathLst>
                <a:path w="68" h="58">
                  <a:moveTo>
                    <a:pt x="34" y="0"/>
                  </a:moveTo>
                  <a:lnTo>
                    <a:pt x="68" y="58"/>
                  </a:lnTo>
                  <a:lnTo>
                    <a:pt x="0" y="58"/>
                  </a:lnTo>
                  <a:lnTo>
                    <a:pt x="34" y="0"/>
                  </a:lnTo>
                  <a:close/>
                </a:path>
              </a:pathLst>
            </a:custGeom>
            <a:solidFill>
              <a:srgbClr val="000000"/>
            </a:solidFill>
            <a:ln w="9525">
              <a:noFill/>
              <a:round/>
              <a:headEnd/>
              <a:tailEnd/>
            </a:ln>
          </p:spPr>
          <p:txBody>
            <a:bodyPr/>
            <a:lstStyle/>
            <a:p>
              <a:endParaRPr lang="en-US"/>
            </a:p>
          </p:txBody>
        </p:sp>
        <p:sp>
          <p:nvSpPr>
            <p:cNvPr id="50501" name="Freeform 322"/>
            <p:cNvSpPr>
              <a:spLocks/>
            </p:cNvSpPr>
            <p:nvPr/>
          </p:nvSpPr>
          <p:spPr bwMode="auto">
            <a:xfrm>
              <a:off x="3091" y="1281"/>
              <a:ext cx="68" cy="59"/>
            </a:xfrm>
            <a:custGeom>
              <a:avLst/>
              <a:gdLst>
                <a:gd name="T0" fmla="*/ 34 w 68"/>
                <a:gd name="T1" fmla="*/ 0 h 59"/>
                <a:gd name="T2" fmla="*/ 68 w 68"/>
                <a:gd name="T3" fmla="*/ 59 h 59"/>
                <a:gd name="T4" fmla="*/ 0 w 68"/>
                <a:gd name="T5" fmla="*/ 59 h 59"/>
                <a:gd name="T6" fmla="*/ 34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34" y="0"/>
                  </a:moveTo>
                  <a:lnTo>
                    <a:pt x="68" y="59"/>
                  </a:lnTo>
                  <a:lnTo>
                    <a:pt x="0" y="59"/>
                  </a:lnTo>
                  <a:lnTo>
                    <a:pt x="34" y="0"/>
                  </a:lnTo>
                  <a:close/>
                </a:path>
              </a:pathLst>
            </a:custGeom>
            <a:noFill/>
            <a:ln w="4763">
              <a:solidFill>
                <a:srgbClr val="000000"/>
              </a:solidFill>
              <a:round/>
              <a:headEnd/>
              <a:tailEnd/>
            </a:ln>
          </p:spPr>
          <p:txBody>
            <a:bodyPr/>
            <a:lstStyle/>
            <a:p>
              <a:endParaRPr lang="en-US"/>
            </a:p>
          </p:txBody>
        </p:sp>
      </p:grpSp>
      <p:sp>
        <p:nvSpPr>
          <p:cNvPr id="50180" name="Text Box 323"/>
          <p:cNvSpPr txBox="1">
            <a:spLocks noChangeArrowheads="1"/>
          </p:cNvSpPr>
          <p:nvPr/>
        </p:nvSpPr>
        <p:spPr bwMode="auto">
          <a:xfrm>
            <a:off x="4484688" y="152400"/>
            <a:ext cx="184150" cy="641350"/>
          </a:xfrm>
          <a:prstGeom prst="rect">
            <a:avLst/>
          </a:prstGeom>
          <a:noFill/>
          <a:ln w="12700">
            <a:noFill/>
            <a:miter lim="800000"/>
            <a:headEnd type="none" w="sm" len="sm"/>
            <a:tailEnd type="none" w="sm" len="sm"/>
          </a:ln>
        </p:spPr>
        <p:txBody>
          <a:bodyPr wrap="none">
            <a:spAutoFit/>
          </a:bodyPr>
          <a:lstStyle/>
          <a:p>
            <a:endParaRPr lang="en-US" sz="3600" b="1">
              <a:solidFill>
                <a:srgbClr val="FF3300"/>
              </a:solidFill>
            </a:endParaRPr>
          </a:p>
        </p:txBody>
      </p:sp>
      <p:sp>
        <p:nvSpPr>
          <p:cNvPr id="50181" name="Text Box 324"/>
          <p:cNvSpPr txBox="1">
            <a:spLocks noChangeArrowheads="1"/>
          </p:cNvSpPr>
          <p:nvPr/>
        </p:nvSpPr>
        <p:spPr bwMode="auto">
          <a:xfrm>
            <a:off x="228600" y="5454650"/>
            <a:ext cx="8610600" cy="946150"/>
          </a:xfrm>
          <a:prstGeom prst="rect">
            <a:avLst/>
          </a:prstGeom>
          <a:noFill/>
          <a:ln w="12700">
            <a:noFill/>
            <a:miter lim="800000"/>
            <a:headEnd type="none" w="sm" len="sm"/>
            <a:tailEnd type="none" w="sm" len="sm"/>
          </a:ln>
        </p:spPr>
        <p:txBody>
          <a:bodyPr>
            <a:spAutoFit/>
          </a:bodyPr>
          <a:lstStyle/>
          <a:p>
            <a:pPr algn="l">
              <a:buClr>
                <a:schemeClr val="bg1"/>
              </a:buClr>
              <a:buFontTx/>
              <a:buChar char="•"/>
            </a:pPr>
            <a:r>
              <a:rPr lang="en-US" sz="2800">
                <a:solidFill>
                  <a:schemeClr val="accent2"/>
                </a:solidFill>
              </a:rPr>
              <a:t> Ions of higher valence are more effective in screening surface charge.</a:t>
            </a:r>
          </a:p>
        </p:txBody>
      </p:sp>
      <p:sp>
        <p:nvSpPr>
          <p:cNvPr id="50182" name="Rectangle 325"/>
          <p:cNvSpPr>
            <a:spLocks noGrp="1" noChangeArrowheads="1"/>
          </p:cNvSpPr>
          <p:nvPr>
            <p:ph type="title" idx="4294967295"/>
          </p:nvPr>
        </p:nvSpPr>
        <p:spPr/>
        <p:txBody>
          <a:bodyPr/>
          <a:lstStyle/>
          <a:p>
            <a:pPr eaLnBrk="1" hangingPunct="1"/>
            <a:r>
              <a:rPr lang="en-US" smtClean="0"/>
              <a:t>Debye length and valence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4"/>
          <a:srcRect/>
          <a:stretch>
            <a:fillRect/>
          </a:stretch>
        </p:blipFill>
        <p:spPr bwMode="auto">
          <a:xfrm>
            <a:off x="1447800" y="990600"/>
            <a:ext cx="6240463" cy="2176463"/>
          </a:xfrm>
          <a:prstGeom prst="rect">
            <a:avLst/>
          </a:prstGeom>
          <a:noFill/>
          <a:ln w="9525">
            <a:noFill/>
            <a:miter lim="800000"/>
            <a:headEnd/>
            <a:tailEnd/>
          </a:ln>
        </p:spPr>
      </p:pic>
      <p:sp>
        <p:nvSpPr>
          <p:cNvPr id="52228" name="Text Box 13"/>
          <p:cNvSpPr txBox="1">
            <a:spLocks noChangeArrowheads="1"/>
          </p:cNvSpPr>
          <p:nvPr/>
        </p:nvSpPr>
        <p:spPr bwMode="auto">
          <a:xfrm>
            <a:off x="457200" y="2895600"/>
            <a:ext cx="2737573" cy="369332"/>
          </a:xfrm>
          <a:prstGeom prst="rect">
            <a:avLst/>
          </a:prstGeom>
          <a:noFill/>
          <a:ln w="9525">
            <a:noFill/>
            <a:miter lim="800000"/>
            <a:headEnd/>
            <a:tailEnd/>
          </a:ln>
        </p:spPr>
        <p:txBody>
          <a:bodyPr wrap="none">
            <a:spAutoFit/>
          </a:bodyPr>
          <a:lstStyle/>
          <a:p>
            <a:pPr algn="l"/>
            <a:r>
              <a:rPr lang="en-US" i="1" dirty="0" err="1">
                <a:latin typeface="Times" pitchFamily="18" charset="0"/>
              </a:rPr>
              <a:t>v</a:t>
            </a:r>
            <a:r>
              <a:rPr lang="en-US" dirty="0">
                <a:latin typeface="Times" pitchFamily="18" charset="0"/>
              </a:rPr>
              <a:t> = </a:t>
            </a:r>
            <a:r>
              <a:rPr lang="en-US" dirty="0" err="1">
                <a:latin typeface="Times" pitchFamily="18" charset="0"/>
              </a:rPr>
              <a:t>electrophoretic</a:t>
            </a:r>
            <a:r>
              <a:rPr lang="en-US" dirty="0">
                <a:latin typeface="Times" pitchFamily="18" charset="0"/>
              </a:rPr>
              <a:t> </a:t>
            </a:r>
            <a:r>
              <a:rPr lang="en-US" dirty="0" smtClean="0">
                <a:latin typeface="Times" pitchFamily="18" charset="0"/>
              </a:rPr>
              <a:t>velocity</a:t>
            </a:r>
          </a:p>
        </p:txBody>
      </p:sp>
      <p:sp>
        <p:nvSpPr>
          <p:cNvPr id="52229" name="Rectangle 15"/>
          <p:cNvSpPr>
            <a:spLocks noGrp="1" noChangeArrowheads="1"/>
          </p:cNvSpPr>
          <p:nvPr>
            <p:ph type="title" idx="4294967295"/>
          </p:nvPr>
        </p:nvSpPr>
        <p:spPr>
          <a:xfrm>
            <a:off x="990600" y="152400"/>
            <a:ext cx="8153400" cy="381000"/>
          </a:xfrm>
        </p:spPr>
        <p:txBody>
          <a:bodyPr/>
          <a:lstStyle/>
          <a:p>
            <a:pPr eaLnBrk="1" hangingPunct="1"/>
            <a:r>
              <a:rPr lang="en-US" dirty="0" smtClean="0"/>
              <a:t>Measuring zeta Potential (</a:t>
            </a:r>
            <a:r>
              <a:rPr lang="en-US" dirty="0" err="1" smtClean="0">
                <a:latin typeface="+mn-lt"/>
                <a:sym typeface="Symbol" pitchFamily="18" charset="2"/>
              </a:rPr>
              <a:t>ζ</a:t>
            </a:r>
            <a:r>
              <a:rPr lang="en-US" dirty="0" smtClean="0">
                <a:latin typeface="+mn-lt"/>
                <a:sym typeface="Symbol" pitchFamily="18" charset="2"/>
              </a:rPr>
              <a:t>)</a:t>
            </a:r>
            <a:r>
              <a:rPr lang="en-US" dirty="0" smtClean="0"/>
              <a:t>: Electrophoresis</a:t>
            </a:r>
          </a:p>
        </p:txBody>
      </p:sp>
      <p:graphicFrame>
        <p:nvGraphicFramePr>
          <p:cNvPr id="52226" name="Object 2"/>
          <p:cNvGraphicFramePr>
            <a:graphicFrameLocks noChangeAspect="1"/>
          </p:cNvGraphicFramePr>
          <p:nvPr/>
        </p:nvGraphicFramePr>
        <p:xfrm>
          <a:off x="-1" y="-1"/>
          <a:ext cx="0" cy="0"/>
        </p:xfrm>
        <a:graphic>
          <a:graphicData uri="http://schemas.openxmlformats.org/presentationml/2006/ole">
            <p:oleObj spid="_x0000_s52226" name="Equation" r:id="rId5" imgW="7315200" imgH="5194300" progId="Equation.3">
              <p:embed/>
            </p:oleObj>
          </a:graphicData>
        </a:graphic>
      </p:graphicFrame>
      <p:pic>
        <p:nvPicPr>
          <p:cNvPr id="52230" name="Picture 18"/>
          <p:cNvPicPr>
            <a:picLocks noChangeAspect="1" noChangeArrowheads="1"/>
          </p:cNvPicPr>
          <p:nvPr/>
        </p:nvPicPr>
        <p:blipFill>
          <a:blip r:embed="rId6"/>
          <a:srcRect l="50746"/>
          <a:stretch>
            <a:fillRect/>
          </a:stretch>
        </p:blipFill>
        <p:spPr bwMode="auto">
          <a:xfrm rot="5400000">
            <a:off x="6784309" y="3578891"/>
            <a:ext cx="1955544" cy="2112963"/>
          </a:xfrm>
          <a:prstGeom prst="rect">
            <a:avLst/>
          </a:prstGeom>
          <a:noFill/>
          <a:ln w="9525">
            <a:noFill/>
            <a:miter lim="800000"/>
            <a:headEnd/>
            <a:tailEnd/>
          </a:ln>
        </p:spPr>
      </p:pic>
      <p:sp>
        <p:nvSpPr>
          <p:cNvPr id="52232" name="Freeform 21"/>
          <p:cNvSpPr>
            <a:spLocks/>
          </p:cNvSpPr>
          <p:nvPr/>
        </p:nvSpPr>
        <p:spPr bwMode="auto">
          <a:xfrm>
            <a:off x="4572000" y="4495800"/>
            <a:ext cx="2133600" cy="304800"/>
          </a:xfrm>
          <a:custGeom>
            <a:avLst/>
            <a:gdLst>
              <a:gd name="T0" fmla="*/ 0 w 1056"/>
              <a:gd name="T1" fmla="*/ 0 h 288"/>
              <a:gd name="T2" fmla="*/ 672 w 1056"/>
              <a:gd name="T3" fmla="*/ 96 h 288"/>
              <a:gd name="T4" fmla="*/ 432 w 1056"/>
              <a:gd name="T5" fmla="*/ 192 h 288"/>
              <a:gd name="T6" fmla="*/ 1056 w 1056"/>
              <a:gd name="T7" fmla="*/ 288 h 288"/>
              <a:gd name="T8" fmla="*/ 0 60000 65536"/>
              <a:gd name="T9" fmla="*/ 0 60000 65536"/>
              <a:gd name="T10" fmla="*/ 0 60000 65536"/>
              <a:gd name="T11" fmla="*/ 0 60000 65536"/>
              <a:gd name="T12" fmla="*/ 0 w 1056"/>
              <a:gd name="T13" fmla="*/ 0 h 288"/>
              <a:gd name="T14" fmla="*/ 1056 w 1056"/>
              <a:gd name="T15" fmla="*/ 288 h 288"/>
            </a:gdLst>
            <a:ahLst/>
            <a:cxnLst>
              <a:cxn ang="T8">
                <a:pos x="T0" y="T1"/>
              </a:cxn>
              <a:cxn ang="T9">
                <a:pos x="T2" y="T3"/>
              </a:cxn>
              <a:cxn ang="T10">
                <a:pos x="T4" y="T5"/>
              </a:cxn>
              <a:cxn ang="T11">
                <a:pos x="T6" y="T7"/>
              </a:cxn>
            </a:cxnLst>
            <a:rect l="T12" t="T13" r="T14" b="T15"/>
            <a:pathLst>
              <a:path w="1056" h="288">
                <a:moveTo>
                  <a:pt x="0" y="0"/>
                </a:moveTo>
                <a:cubicBezTo>
                  <a:pt x="300" y="32"/>
                  <a:pt x="600" y="64"/>
                  <a:pt x="672" y="96"/>
                </a:cubicBezTo>
                <a:cubicBezTo>
                  <a:pt x="744" y="128"/>
                  <a:pt x="368" y="160"/>
                  <a:pt x="432" y="192"/>
                </a:cubicBezTo>
                <a:cubicBezTo>
                  <a:pt x="496" y="224"/>
                  <a:pt x="776" y="256"/>
                  <a:pt x="1056" y="288"/>
                </a:cubicBezTo>
              </a:path>
            </a:pathLst>
          </a:custGeom>
          <a:noFill/>
          <a:ln w="12700">
            <a:solidFill>
              <a:schemeClr val="tx1"/>
            </a:solidFill>
            <a:round/>
            <a:headEnd/>
            <a:tailEnd type="triangle" w="med" len="med"/>
          </a:ln>
        </p:spPr>
        <p:txBody>
          <a:bodyPr wrap="none" anchor="ctr"/>
          <a:lstStyle/>
          <a:p>
            <a:endParaRPr lang="en-US"/>
          </a:p>
        </p:txBody>
      </p:sp>
      <p:graphicFrame>
        <p:nvGraphicFramePr>
          <p:cNvPr id="9" name="Object 8"/>
          <p:cNvGraphicFramePr>
            <a:graphicFrameLocks noChangeAspect="1"/>
          </p:cNvGraphicFramePr>
          <p:nvPr/>
        </p:nvGraphicFramePr>
        <p:xfrm>
          <a:off x="609600" y="3581400"/>
          <a:ext cx="4716462" cy="2817813"/>
        </p:xfrm>
        <a:graphic>
          <a:graphicData uri="http://schemas.openxmlformats.org/presentationml/2006/ole">
            <p:oleObj spid="_x0000_s52229" name="Equation" r:id="rId7" imgW="7315200" imgH="43688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389438" y="111125"/>
            <a:ext cx="203200" cy="650875"/>
          </a:xfrm>
          <a:prstGeom prst="rect">
            <a:avLst/>
          </a:prstGeom>
          <a:noFill/>
          <a:ln w="9525">
            <a:noFill/>
            <a:miter lim="800000"/>
            <a:headEnd/>
            <a:tailEnd/>
          </a:ln>
        </p:spPr>
        <p:txBody>
          <a:bodyPr wrap="none" lIns="101882" tIns="50941" rIns="101882" bIns="50941">
            <a:spAutoFit/>
          </a:bodyPr>
          <a:lstStyle/>
          <a:p>
            <a:pPr defTabSz="1019175"/>
            <a:endParaRPr lang="en-US" sz="3600" b="1">
              <a:solidFill>
                <a:srgbClr val="FF3300"/>
              </a:solidFill>
            </a:endParaRPr>
          </a:p>
        </p:txBody>
      </p:sp>
      <p:sp>
        <p:nvSpPr>
          <p:cNvPr id="58371" name="Text Box 3"/>
          <p:cNvSpPr txBox="1">
            <a:spLocks noChangeArrowheads="1"/>
          </p:cNvSpPr>
          <p:nvPr/>
        </p:nvSpPr>
        <p:spPr bwMode="auto">
          <a:xfrm>
            <a:off x="787400" y="1344613"/>
            <a:ext cx="184150" cy="519112"/>
          </a:xfrm>
          <a:prstGeom prst="rect">
            <a:avLst/>
          </a:prstGeom>
          <a:noFill/>
          <a:ln w="12700">
            <a:noFill/>
            <a:miter lim="800000"/>
            <a:headEnd type="none" w="sm" len="sm"/>
            <a:tailEnd type="none" w="sm" len="sm"/>
          </a:ln>
        </p:spPr>
        <p:txBody>
          <a:bodyPr wrap="none">
            <a:spAutoFit/>
          </a:bodyPr>
          <a:lstStyle/>
          <a:p>
            <a:pPr algn="l"/>
            <a:endParaRPr lang="en-US" sz="2800">
              <a:solidFill>
                <a:schemeClr val="accent2"/>
              </a:solidFill>
            </a:endParaRPr>
          </a:p>
        </p:txBody>
      </p:sp>
      <p:sp>
        <p:nvSpPr>
          <p:cNvPr id="58372" name="Text Box 4"/>
          <p:cNvSpPr txBox="1">
            <a:spLocks noChangeArrowheads="1"/>
          </p:cNvSpPr>
          <p:nvPr/>
        </p:nvSpPr>
        <p:spPr bwMode="auto">
          <a:xfrm>
            <a:off x="609600" y="1189038"/>
            <a:ext cx="184150" cy="519112"/>
          </a:xfrm>
          <a:prstGeom prst="rect">
            <a:avLst/>
          </a:prstGeom>
          <a:noFill/>
          <a:ln w="12700">
            <a:noFill/>
            <a:miter lim="800000"/>
            <a:headEnd type="none" w="sm" len="sm"/>
            <a:tailEnd type="none" w="sm" len="sm"/>
          </a:ln>
        </p:spPr>
        <p:txBody>
          <a:bodyPr wrap="none">
            <a:spAutoFit/>
          </a:bodyPr>
          <a:lstStyle/>
          <a:p>
            <a:pPr algn="l"/>
            <a:endParaRPr lang="en-US" sz="2800">
              <a:solidFill>
                <a:schemeClr val="accent2"/>
              </a:solidFill>
            </a:endParaRPr>
          </a:p>
        </p:txBody>
      </p:sp>
      <p:sp>
        <p:nvSpPr>
          <p:cNvPr id="58373" name="Text Box 5"/>
          <p:cNvSpPr txBox="1">
            <a:spLocks noChangeArrowheads="1"/>
          </p:cNvSpPr>
          <p:nvPr/>
        </p:nvSpPr>
        <p:spPr bwMode="auto">
          <a:xfrm>
            <a:off x="200025" y="5067300"/>
            <a:ext cx="8763000" cy="822325"/>
          </a:xfrm>
          <a:prstGeom prst="rect">
            <a:avLst/>
          </a:prstGeom>
          <a:noFill/>
          <a:ln w="12700">
            <a:noFill/>
            <a:miter lim="800000"/>
            <a:headEnd type="none" w="sm" len="sm"/>
            <a:tailEnd type="none" w="sm" len="sm"/>
          </a:ln>
        </p:spPr>
        <p:txBody>
          <a:bodyPr>
            <a:spAutoFit/>
          </a:bodyPr>
          <a:lstStyle/>
          <a:p>
            <a:pPr algn="l">
              <a:buClr>
                <a:schemeClr val="bg1"/>
              </a:buClr>
            </a:pPr>
            <a:r>
              <a:rPr lang="en-US" sz="2400" dirty="0">
                <a:solidFill>
                  <a:schemeClr val="accent2"/>
                </a:solidFill>
              </a:rPr>
              <a:t>Point of Zero Charge (PZC) - pH at which </a:t>
            </a:r>
            <a:r>
              <a:rPr lang="en-US" sz="2400" dirty="0">
                <a:solidFill>
                  <a:schemeClr val="accent2"/>
                </a:solidFill>
                <a:sym typeface="Symbol" pitchFamily="18" charset="2"/>
              </a:rPr>
              <a:t>surface potential = 0</a:t>
            </a:r>
          </a:p>
          <a:p>
            <a:pPr algn="l">
              <a:buClr>
                <a:schemeClr val="bg1"/>
              </a:buClr>
            </a:pPr>
            <a:r>
              <a:rPr lang="en-US" sz="2400" dirty="0" err="1">
                <a:solidFill>
                  <a:schemeClr val="accent2"/>
                </a:solidFill>
                <a:sym typeface="Symbol" pitchFamily="18" charset="2"/>
              </a:rPr>
              <a:t>Isoelectric</a:t>
            </a:r>
            <a:r>
              <a:rPr lang="en-US" sz="2400" dirty="0">
                <a:solidFill>
                  <a:schemeClr val="accent2"/>
                </a:solidFill>
                <a:sym typeface="Symbol" pitchFamily="18" charset="2"/>
              </a:rPr>
              <a:t> Point (IEP) - pH at which zeta potential = 0</a:t>
            </a:r>
            <a:endParaRPr lang="en-US" sz="2400" dirty="0">
              <a:solidFill>
                <a:schemeClr val="accent2"/>
              </a:solidFill>
            </a:endParaRPr>
          </a:p>
        </p:txBody>
      </p:sp>
      <p:sp>
        <p:nvSpPr>
          <p:cNvPr id="58374" name="Text Box 6"/>
          <p:cNvSpPr txBox="1">
            <a:spLocks noChangeArrowheads="1"/>
          </p:cNvSpPr>
          <p:nvPr/>
        </p:nvSpPr>
        <p:spPr bwMode="auto">
          <a:xfrm>
            <a:off x="190500" y="5835650"/>
            <a:ext cx="8763000" cy="830997"/>
          </a:xfrm>
          <a:prstGeom prst="rect">
            <a:avLst/>
          </a:prstGeom>
          <a:noFill/>
          <a:ln w="12700">
            <a:noFill/>
            <a:miter lim="800000"/>
            <a:headEnd type="none" w="sm" len="sm"/>
            <a:tailEnd type="none" w="sm" len="sm"/>
          </a:ln>
        </p:spPr>
        <p:txBody>
          <a:bodyPr>
            <a:spAutoFit/>
          </a:bodyPr>
          <a:lstStyle/>
          <a:p>
            <a:pPr algn="l">
              <a:buClr>
                <a:schemeClr val="bg1"/>
              </a:buClr>
            </a:pPr>
            <a:r>
              <a:rPr lang="en-US" sz="2400" b="1" dirty="0">
                <a:solidFill>
                  <a:srgbClr val="FF3300"/>
                </a:solidFill>
              </a:rPr>
              <a:t>Question</a:t>
            </a:r>
            <a:r>
              <a:rPr lang="en-US" sz="2400" dirty="0">
                <a:solidFill>
                  <a:schemeClr val="accent2"/>
                </a:solidFill>
              </a:rPr>
              <a:t>: What will happen to a mixed suspension of Alumina and Si</a:t>
            </a:r>
            <a:r>
              <a:rPr lang="en-US" sz="2400" baseline="-25000" dirty="0">
                <a:solidFill>
                  <a:schemeClr val="accent2"/>
                </a:solidFill>
              </a:rPr>
              <a:t>3</a:t>
            </a:r>
            <a:r>
              <a:rPr lang="en-US" sz="2400" dirty="0">
                <a:solidFill>
                  <a:schemeClr val="accent2"/>
                </a:solidFill>
              </a:rPr>
              <a:t>N</a:t>
            </a:r>
            <a:r>
              <a:rPr lang="en-US" sz="2400" baseline="-25000" dirty="0">
                <a:solidFill>
                  <a:schemeClr val="accent2"/>
                </a:solidFill>
              </a:rPr>
              <a:t>4</a:t>
            </a:r>
            <a:r>
              <a:rPr lang="en-US" sz="2400" dirty="0">
                <a:solidFill>
                  <a:schemeClr val="accent2"/>
                </a:solidFill>
              </a:rPr>
              <a:t> particles in water at pH 4, 7 and</a:t>
            </a:r>
            <a:r>
              <a:rPr lang="en-US" sz="2400" dirty="0" smtClean="0">
                <a:solidFill>
                  <a:schemeClr val="accent2"/>
                </a:solidFill>
              </a:rPr>
              <a:t> 10?</a:t>
            </a:r>
            <a:endParaRPr lang="en-US" sz="2400" dirty="0">
              <a:solidFill>
                <a:schemeClr val="accent2"/>
              </a:solidFill>
            </a:endParaRPr>
          </a:p>
        </p:txBody>
      </p:sp>
      <p:pic>
        <p:nvPicPr>
          <p:cNvPr id="58375" name="Picture 7" descr="Untitled Drawing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1" y="914400"/>
            <a:ext cx="4191000" cy="3786187"/>
          </a:xfrm>
          <a:prstGeom prst="rect">
            <a:avLst/>
          </a:prstGeom>
          <a:noFill/>
          <a:ln w="9525">
            <a:noFill/>
            <a:miter lim="800000"/>
            <a:headEnd/>
            <a:tailEnd/>
          </a:ln>
        </p:spPr>
      </p:pic>
      <p:sp>
        <p:nvSpPr>
          <p:cNvPr id="58376" name="Rectangle 8"/>
          <p:cNvSpPr>
            <a:spLocks noGrp="1" noChangeArrowheads="1"/>
          </p:cNvSpPr>
          <p:nvPr>
            <p:ph type="title" idx="4294967295"/>
          </p:nvPr>
        </p:nvSpPr>
        <p:spPr/>
        <p:txBody>
          <a:bodyPr/>
          <a:lstStyle/>
          <a:p>
            <a:pPr eaLnBrk="1" hangingPunct="1"/>
            <a:r>
              <a:rPr lang="en-US" smtClean="0"/>
              <a:t>PZC and IEP </a:t>
            </a:r>
          </a:p>
        </p:txBody>
      </p:sp>
      <p:grpSp>
        <p:nvGrpSpPr>
          <p:cNvPr id="25" name="Group 24"/>
          <p:cNvGrpSpPr/>
          <p:nvPr/>
        </p:nvGrpSpPr>
        <p:grpSpPr>
          <a:xfrm>
            <a:off x="4876800" y="685800"/>
            <a:ext cx="4038600" cy="4398963"/>
            <a:chOff x="4876800" y="838200"/>
            <a:chExt cx="4038600" cy="4398963"/>
          </a:xfrm>
        </p:grpSpPr>
        <p:grpSp>
          <p:nvGrpSpPr>
            <p:cNvPr id="10" name="Group 25"/>
            <p:cNvGrpSpPr>
              <a:grpSpLocks/>
            </p:cNvGrpSpPr>
            <p:nvPr/>
          </p:nvGrpSpPr>
          <p:grpSpPr bwMode="auto">
            <a:xfrm>
              <a:off x="5661025" y="854075"/>
              <a:ext cx="187325" cy="4383088"/>
              <a:chOff x="288" y="528"/>
              <a:chExt cx="144" cy="3360"/>
            </a:xfrm>
          </p:grpSpPr>
          <p:sp>
            <p:nvSpPr>
              <p:cNvPr id="23" name="Rectangle 26"/>
              <p:cNvSpPr>
                <a:spLocks noChangeArrowheads="1"/>
              </p:cNvSpPr>
              <p:nvPr/>
            </p:nvSpPr>
            <p:spPr bwMode="auto">
              <a:xfrm>
                <a:off x="288" y="528"/>
                <a:ext cx="144" cy="3360"/>
              </a:xfrm>
              <a:prstGeom prst="rect">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p>
                <a:endParaRPr lang="en-US"/>
              </a:p>
            </p:txBody>
          </p:sp>
          <p:sp>
            <p:nvSpPr>
              <p:cNvPr id="24" name="Line 27"/>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11" name="Freeform 80"/>
            <p:cNvSpPr>
              <a:spLocks/>
            </p:cNvSpPr>
            <p:nvPr/>
          </p:nvSpPr>
          <p:spPr bwMode="auto">
            <a:xfrm>
              <a:off x="6934200" y="1168400"/>
              <a:ext cx="381000" cy="3556000"/>
            </a:xfrm>
            <a:custGeom>
              <a:avLst/>
              <a:gdLst>
                <a:gd name="T0" fmla="*/ 240 w 264"/>
                <a:gd name="T1" fmla="*/ 0 h 3456"/>
                <a:gd name="T2" fmla="*/ 0 w 264"/>
                <a:gd name="T3" fmla="*/ 528 h 3456"/>
                <a:gd name="T4" fmla="*/ 240 w 264"/>
                <a:gd name="T5" fmla="*/ 1104 h 3456"/>
                <a:gd name="T6" fmla="*/ 48 w 264"/>
                <a:gd name="T7" fmla="*/ 1776 h 3456"/>
                <a:gd name="T8" fmla="*/ 240 w 264"/>
                <a:gd name="T9" fmla="*/ 2256 h 3456"/>
                <a:gd name="T10" fmla="*/ 0 w 264"/>
                <a:gd name="T11" fmla="*/ 2880 h 3456"/>
                <a:gd name="T12" fmla="*/ 240 w 264"/>
                <a:gd name="T13" fmla="*/ 3312 h 3456"/>
                <a:gd name="T14" fmla="*/ 144 w 264"/>
                <a:gd name="T15" fmla="*/ 3456 h 3456"/>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3456"/>
                <a:gd name="T26" fmla="*/ 264 w 264"/>
                <a:gd name="T27" fmla="*/ 3456 h 3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3456">
                  <a:moveTo>
                    <a:pt x="240" y="0"/>
                  </a:moveTo>
                  <a:cubicBezTo>
                    <a:pt x="120" y="172"/>
                    <a:pt x="0" y="344"/>
                    <a:pt x="0" y="528"/>
                  </a:cubicBezTo>
                  <a:cubicBezTo>
                    <a:pt x="0" y="712"/>
                    <a:pt x="232" y="896"/>
                    <a:pt x="240" y="1104"/>
                  </a:cubicBezTo>
                  <a:cubicBezTo>
                    <a:pt x="248" y="1312"/>
                    <a:pt x="48" y="1584"/>
                    <a:pt x="48" y="1776"/>
                  </a:cubicBezTo>
                  <a:cubicBezTo>
                    <a:pt x="48" y="1968"/>
                    <a:pt x="248" y="2072"/>
                    <a:pt x="240" y="2256"/>
                  </a:cubicBezTo>
                  <a:cubicBezTo>
                    <a:pt x="232" y="2440"/>
                    <a:pt x="0" y="2704"/>
                    <a:pt x="0" y="2880"/>
                  </a:cubicBezTo>
                  <a:cubicBezTo>
                    <a:pt x="0" y="3056"/>
                    <a:pt x="216" y="3216"/>
                    <a:pt x="240" y="3312"/>
                  </a:cubicBezTo>
                  <a:cubicBezTo>
                    <a:pt x="264" y="3408"/>
                    <a:pt x="204" y="3432"/>
                    <a:pt x="144" y="3456"/>
                  </a:cubicBezTo>
                </a:path>
              </a:pathLst>
            </a:custGeom>
            <a:noFill/>
            <a:ln w="19050">
              <a:solidFill>
                <a:schemeClr val="accent1"/>
              </a:solidFill>
              <a:round/>
              <a:headEnd/>
              <a:tailEnd/>
            </a:ln>
          </p:spPr>
          <p:txBody>
            <a:bodyPr wrap="none" anchor="ctr"/>
            <a:lstStyle/>
            <a:p>
              <a:endParaRPr lang="en-US"/>
            </a:p>
          </p:txBody>
        </p:sp>
        <p:sp>
          <p:nvSpPr>
            <p:cNvPr id="22" name="Line 83"/>
            <p:cNvSpPr>
              <a:spLocks noChangeShapeType="1"/>
            </p:cNvSpPr>
            <p:nvPr/>
          </p:nvSpPr>
          <p:spPr bwMode="auto">
            <a:xfrm>
              <a:off x="7116366" y="962024"/>
              <a:ext cx="0" cy="3533776"/>
            </a:xfrm>
            <a:prstGeom prst="line">
              <a:avLst/>
            </a:prstGeom>
            <a:noFill/>
            <a:ln w="28575" cap="rnd">
              <a:solidFill>
                <a:schemeClr val="tx1"/>
              </a:solidFill>
              <a:prstDash val="sysDot"/>
              <a:round/>
              <a:headEnd/>
              <a:tailEnd/>
            </a:ln>
          </p:spPr>
          <p:txBody>
            <a:bodyPr wrap="none" anchor="ctr"/>
            <a:lstStyle/>
            <a:p>
              <a:endParaRPr lang="en-US"/>
            </a:p>
          </p:txBody>
        </p:sp>
        <p:sp>
          <p:nvSpPr>
            <p:cNvPr id="13" name="Freeform 159"/>
            <p:cNvSpPr>
              <a:spLocks/>
            </p:cNvSpPr>
            <p:nvPr/>
          </p:nvSpPr>
          <p:spPr bwMode="auto">
            <a:xfrm>
              <a:off x="6351587" y="1401204"/>
              <a:ext cx="2242563" cy="2799322"/>
            </a:xfrm>
            <a:custGeom>
              <a:avLst/>
              <a:gdLst>
                <a:gd name="T0" fmla="*/ 0 w 3546"/>
                <a:gd name="T1" fmla="*/ 1920 h 1920"/>
                <a:gd name="T2" fmla="*/ 614 w 3546"/>
                <a:gd name="T3" fmla="*/ 793 h 1920"/>
                <a:gd name="T4" fmla="*/ 1472 w 3546"/>
                <a:gd name="T5" fmla="*/ 262 h 1920"/>
                <a:gd name="T6" fmla="*/ 2522 w 3546"/>
                <a:gd name="T7" fmla="*/ 44 h 1920"/>
                <a:gd name="T8" fmla="*/ 3546 w 3546"/>
                <a:gd name="T9" fmla="*/ 0 h 1920"/>
                <a:gd name="T10" fmla="*/ 0 60000 65536"/>
                <a:gd name="T11" fmla="*/ 0 60000 65536"/>
                <a:gd name="T12" fmla="*/ 0 60000 65536"/>
                <a:gd name="T13" fmla="*/ 0 60000 65536"/>
                <a:gd name="T14" fmla="*/ 0 60000 65536"/>
                <a:gd name="T15" fmla="*/ 0 w 3546"/>
                <a:gd name="T16" fmla="*/ 0 h 1920"/>
                <a:gd name="T17" fmla="*/ 3546 w 3546"/>
                <a:gd name="T18" fmla="*/ 1920 h 1920"/>
                <a:gd name="connsiteX0" fmla="*/ 0 w 2522"/>
                <a:gd name="connsiteY0" fmla="*/ 1876 h 1876"/>
                <a:gd name="connsiteX1" fmla="*/ 614 w 2522"/>
                <a:gd name="connsiteY1" fmla="*/ 749 h 1876"/>
                <a:gd name="connsiteX2" fmla="*/ 1472 w 2522"/>
                <a:gd name="connsiteY2" fmla="*/ 218 h 1876"/>
                <a:gd name="connsiteX3" fmla="*/ 2522 w 2522"/>
                <a:gd name="connsiteY3" fmla="*/ 0 h 1876"/>
                <a:gd name="connsiteX0" fmla="*/ 0 w 1472"/>
                <a:gd name="connsiteY0" fmla="*/ 1658 h 1658"/>
                <a:gd name="connsiteX1" fmla="*/ 614 w 1472"/>
                <a:gd name="connsiteY1" fmla="*/ 531 h 1658"/>
                <a:gd name="connsiteX2" fmla="*/ 1472 w 1472"/>
                <a:gd name="connsiteY2" fmla="*/ 0 h 1658"/>
              </a:gdLst>
              <a:ahLst/>
              <a:cxnLst>
                <a:cxn ang="0">
                  <a:pos x="connsiteX0" y="connsiteY0"/>
                </a:cxn>
                <a:cxn ang="0">
                  <a:pos x="connsiteX1" y="connsiteY1"/>
                </a:cxn>
                <a:cxn ang="0">
                  <a:pos x="connsiteX2" y="connsiteY2"/>
                </a:cxn>
              </a:cxnLst>
              <a:rect l="l" t="t" r="r" b="b"/>
              <a:pathLst>
                <a:path w="1472" h="1658">
                  <a:moveTo>
                    <a:pt x="0" y="1658"/>
                  </a:moveTo>
                  <a:cubicBezTo>
                    <a:pt x="184" y="1232"/>
                    <a:pt x="369" y="807"/>
                    <a:pt x="614" y="531"/>
                  </a:cubicBezTo>
                  <a:cubicBezTo>
                    <a:pt x="859" y="255"/>
                    <a:pt x="1154" y="125"/>
                    <a:pt x="1472" y="0"/>
                  </a:cubicBezTo>
                </a:path>
              </a:pathLst>
            </a:custGeom>
            <a:noFill/>
            <a:ln w="28575">
              <a:solidFill>
                <a:srgbClr val="FF3300"/>
              </a:solidFill>
              <a:round/>
              <a:headEnd/>
              <a:tailEnd/>
            </a:ln>
          </p:spPr>
          <p:txBody>
            <a:bodyPr wrap="none" anchor="ctr"/>
            <a:lstStyle/>
            <a:p>
              <a:endParaRPr lang="en-US"/>
            </a:p>
          </p:txBody>
        </p:sp>
        <p:sp>
          <p:nvSpPr>
            <p:cNvPr id="14" name="Line 160"/>
            <p:cNvSpPr>
              <a:spLocks noChangeShapeType="1"/>
            </p:cNvSpPr>
            <p:nvPr/>
          </p:nvSpPr>
          <p:spPr bwMode="auto">
            <a:xfrm flipV="1">
              <a:off x="5711825" y="838200"/>
              <a:ext cx="3203575" cy="17463"/>
            </a:xfrm>
            <a:prstGeom prst="line">
              <a:avLst/>
            </a:prstGeom>
            <a:noFill/>
            <a:ln w="28575">
              <a:solidFill>
                <a:schemeClr val="tx1"/>
              </a:solidFill>
              <a:round/>
              <a:headEnd/>
              <a:tailEnd type="stealth" w="med" len="med"/>
            </a:ln>
          </p:spPr>
          <p:txBody>
            <a:bodyPr wrap="none" anchor="ctr"/>
            <a:lstStyle/>
            <a:p>
              <a:endParaRPr lang="en-US"/>
            </a:p>
          </p:txBody>
        </p:sp>
        <p:sp>
          <p:nvSpPr>
            <p:cNvPr id="15" name="Line 161"/>
            <p:cNvSpPr>
              <a:spLocks noChangeShapeType="1"/>
            </p:cNvSpPr>
            <p:nvPr/>
          </p:nvSpPr>
          <p:spPr bwMode="auto">
            <a:xfrm flipH="1">
              <a:off x="5861050" y="4211638"/>
              <a:ext cx="476250" cy="625475"/>
            </a:xfrm>
            <a:prstGeom prst="line">
              <a:avLst/>
            </a:prstGeom>
            <a:noFill/>
            <a:ln w="28575">
              <a:solidFill>
                <a:srgbClr val="FF3300"/>
              </a:solidFill>
              <a:round/>
              <a:headEnd/>
              <a:tailEnd/>
            </a:ln>
          </p:spPr>
          <p:txBody>
            <a:bodyPr wrap="none" anchor="ctr"/>
            <a:lstStyle/>
            <a:p>
              <a:endParaRPr lang="en-US"/>
            </a:p>
          </p:txBody>
        </p:sp>
        <p:sp>
          <p:nvSpPr>
            <p:cNvPr id="16" name="Text Box 187"/>
            <p:cNvSpPr txBox="1">
              <a:spLocks noChangeArrowheads="1"/>
            </p:cNvSpPr>
            <p:nvPr/>
          </p:nvSpPr>
          <p:spPr bwMode="auto">
            <a:xfrm>
              <a:off x="4876800" y="4572000"/>
              <a:ext cx="736099" cy="461665"/>
            </a:xfrm>
            <a:prstGeom prst="rect">
              <a:avLst/>
            </a:prstGeom>
            <a:noFill/>
            <a:ln w="9525">
              <a:noFill/>
              <a:miter lim="800000"/>
              <a:headEnd/>
              <a:tailEnd/>
            </a:ln>
          </p:spPr>
          <p:txBody>
            <a:bodyPr wrap="none">
              <a:spAutoFit/>
            </a:bodyPr>
            <a:lstStyle/>
            <a:p>
              <a:pPr algn="l" eaLnBrk="1" hangingPunct="1"/>
              <a:r>
                <a:rPr lang="el-GR" sz="2400" dirty="0" smtClean="0">
                  <a:cs typeface="Times New Roman" pitchFamily="18" charset="0"/>
                  <a:sym typeface="Symbol" pitchFamily="18" charset="2"/>
                </a:rPr>
                <a:t>Φ</a:t>
              </a:r>
              <a:r>
                <a:rPr lang="en-US" sz="2400" baseline="-25000" dirty="0" smtClean="0">
                  <a:cs typeface="Times New Roman" pitchFamily="18" charset="0"/>
                  <a:sym typeface="Symbol" pitchFamily="18" charset="2"/>
                </a:rPr>
                <a:t>surf</a:t>
              </a:r>
              <a:endParaRPr lang="el-GR" sz="2400" baseline="-25000" dirty="0">
                <a:cs typeface="Times New Roman" pitchFamily="18" charset="0"/>
              </a:endParaRPr>
            </a:p>
          </p:txBody>
        </p:sp>
        <p:sp>
          <p:nvSpPr>
            <p:cNvPr id="17" name="Line 189"/>
            <p:cNvSpPr>
              <a:spLocks noChangeShapeType="1"/>
            </p:cNvSpPr>
            <p:nvPr/>
          </p:nvSpPr>
          <p:spPr bwMode="auto">
            <a:xfrm flipH="1">
              <a:off x="5638800" y="2514600"/>
              <a:ext cx="1620837" cy="0"/>
            </a:xfrm>
            <a:prstGeom prst="line">
              <a:avLst/>
            </a:prstGeom>
            <a:noFill/>
            <a:ln w="19050">
              <a:solidFill>
                <a:schemeClr val="tx1"/>
              </a:solidFill>
              <a:prstDash val="sysDot"/>
              <a:round/>
              <a:headEnd/>
              <a:tailEnd/>
            </a:ln>
          </p:spPr>
          <p:txBody>
            <a:bodyPr/>
            <a:lstStyle/>
            <a:p>
              <a:endParaRPr lang="en-US"/>
            </a:p>
          </p:txBody>
        </p:sp>
        <p:sp>
          <p:nvSpPr>
            <p:cNvPr id="18" name="Text Box 190"/>
            <p:cNvSpPr txBox="1">
              <a:spLocks noChangeArrowheads="1"/>
            </p:cNvSpPr>
            <p:nvPr/>
          </p:nvSpPr>
          <p:spPr bwMode="auto">
            <a:xfrm>
              <a:off x="4953000" y="2286000"/>
              <a:ext cx="311150" cy="457200"/>
            </a:xfrm>
            <a:prstGeom prst="rect">
              <a:avLst/>
            </a:prstGeom>
            <a:noFill/>
            <a:ln w="9525">
              <a:noFill/>
              <a:miter lim="800000"/>
              <a:headEnd/>
              <a:tailEnd/>
            </a:ln>
          </p:spPr>
          <p:txBody>
            <a:bodyPr wrap="none">
              <a:spAutoFit/>
            </a:bodyPr>
            <a:lstStyle/>
            <a:p>
              <a:pPr algn="l" eaLnBrk="1" hangingPunct="1"/>
              <a:r>
                <a:rPr lang="el-GR" sz="2400" dirty="0">
                  <a:cs typeface="Times New Roman" pitchFamily="18" charset="0"/>
                </a:rPr>
                <a:t>ζ</a:t>
              </a:r>
            </a:p>
          </p:txBody>
        </p:sp>
        <p:cxnSp>
          <p:nvCxnSpPr>
            <p:cNvPr id="19" name="Straight Arrow Connector 18"/>
            <p:cNvCxnSpPr/>
            <p:nvPr/>
          </p:nvCxnSpPr>
          <p:spPr bwMode="auto">
            <a:xfrm>
              <a:off x="5334000" y="2514600"/>
              <a:ext cx="457200" cy="1588"/>
            </a:xfrm>
            <a:prstGeom prst="straightConnector1">
              <a:avLst/>
            </a:prstGeom>
            <a:noFill/>
            <a:ln w="127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5377264" y="4812934"/>
              <a:ext cx="467171" cy="9079"/>
            </a:xfrm>
            <a:prstGeom prst="straightConnector1">
              <a:avLst/>
            </a:prstGeom>
            <a:noFill/>
            <a:ln w="12700" cap="flat" cmpd="sng" algn="ctr">
              <a:solidFill>
                <a:schemeClr val="tx1"/>
              </a:solidFill>
              <a:prstDash val="solid"/>
              <a:round/>
              <a:headEnd type="none" w="med" len="med"/>
              <a:tailEnd type="arrow"/>
            </a:ln>
            <a:effectLst/>
          </p:spPr>
        </p:cxnSp>
        <p:sp>
          <p:nvSpPr>
            <p:cNvPr id="21" name="Text Box 82"/>
            <p:cNvSpPr txBox="1">
              <a:spLocks noChangeArrowheads="1"/>
            </p:cNvSpPr>
            <p:nvPr/>
          </p:nvSpPr>
          <p:spPr bwMode="auto">
            <a:xfrm>
              <a:off x="6096000" y="1219200"/>
              <a:ext cx="1904595" cy="207438"/>
            </a:xfrm>
            <a:prstGeom prst="rect">
              <a:avLst/>
            </a:prstGeom>
            <a:solidFill>
              <a:schemeClr val="bg1"/>
            </a:solidFill>
            <a:ln w="9525">
              <a:noFill/>
              <a:miter lim="800000"/>
              <a:headEnd/>
              <a:tailEnd/>
            </a:ln>
          </p:spPr>
          <p:txBody>
            <a:bodyPr wrap="square">
              <a:spAutoFit/>
            </a:bodyPr>
            <a:lstStyle/>
            <a:p>
              <a:pPr>
                <a:lnSpc>
                  <a:spcPct val="30000"/>
                </a:lnSpc>
                <a:spcBef>
                  <a:spcPct val="50000"/>
                </a:spcBef>
              </a:pPr>
              <a:r>
                <a:rPr lang="en-US" dirty="0">
                  <a:solidFill>
                    <a:schemeClr val="accent2"/>
                  </a:solidFill>
                </a:rPr>
                <a:t>Shear </a:t>
              </a:r>
              <a:r>
                <a:rPr lang="en-US" dirty="0" smtClean="0">
                  <a:solidFill>
                    <a:schemeClr val="accent2"/>
                  </a:solidFill>
                </a:rPr>
                <a:t>Plane</a:t>
              </a:r>
              <a:endParaRPr lang="en-US" dirty="0">
                <a:solidFill>
                  <a:schemeClr val="accent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Properties of Colloidal Dispersions</a:t>
            </a:r>
          </a:p>
        </p:txBody>
      </p:sp>
      <p:sp>
        <p:nvSpPr>
          <p:cNvPr id="17411" name="Text Box 3"/>
          <p:cNvSpPr txBox="1">
            <a:spLocks noChangeArrowheads="1"/>
          </p:cNvSpPr>
          <p:nvPr/>
        </p:nvSpPr>
        <p:spPr bwMode="auto">
          <a:xfrm>
            <a:off x="898525" y="1189038"/>
            <a:ext cx="2322513" cy="366712"/>
          </a:xfrm>
          <a:prstGeom prst="rect">
            <a:avLst/>
          </a:prstGeom>
          <a:noFill/>
          <a:ln w="9525">
            <a:noFill/>
            <a:miter lim="800000"/>
            <a:headEnd/>
            <a:tailEnd/>
          </a:ln>
        </p:spPr>
        <p:txBody>
          <a:bodyPr wrap="none">
            <a:spAutoFit/>
          </a:bodyPr>
          <a:lstStyle/>
          <a:p>
            <a:pPr algn="l"/>
            <a:r>
              <a:rPr lang="en-US"/>
              <a:t>Very high surface area:</a:t>
            </a:r>
          </a:p>
        </p:txBody>
      </p:sp>
      <p:sp>
        <p:nvSpPr>
          <p:cNvPr id="17412" name="Text Box 4"/>
          <p:cNvSpPr txBox="1">
            <a:spLocks noChangeArrowheads="1"/>
          </p:cNvSpPr>
          <p:nvPr/>
        </p:nvSpPr>
        <p:spPr bwMode="auto">
          <a:xfrm>
            <a:off x="1600201" y="1789567"/>
            <a:ext cx="6934200" cy="369332"/>
          </a:xfrm>
          <a:prstGeom prst="rect">
            <a:avLst/>
          </a:prstGeom>
          <a:noFill/>
          <a:ln w="9525">
            <a:noFill/>
            <a:miter lim="800000"/>
            <a:headEnd/>
            <a:tailEnd/>
          </a:ln>
        </p:spPr>
        <p:txBody>
          <a:bodyPr wrap="square">
            <a:spAutoFit/>
          </a:bodyPr>
          <a:lstStyle/>
          <a:p>
            <a:pPr algn="l"/>
            <a:r>
              <a:rPr lang="en-US" dirty="0"/>
              <a:t>1 gal paint: 1 kg, 200 nm spheres</a:t>
            </a:r>
            <a:r>
              <a:rPr lang="en-US" dirty="0" smtClean="0"/>
              <a:t>       </a:t>
            </a:r>
            <a:r>
              <a:rPr lang="en-US" dirty="0" smtClean="0">
                <a:sym typeface="Symbol" pitchFamily="18" charset="2"/>
              </a:rPr>
              <a:t>15,000 </a:t>
            </a:r>
            <a:r>
              <a:rPr lang="en-US" dirty="0">
                <a:sym typeface="Symbol" pitchFamily="18" charset="2"/>
              </a:rPr>
              <a:t>m</a:t>
            </a:r>
            <a:r>
              <a:rPr lang="en-US" baseline="30000" dirty="0">
                <a:sym typeface="Symbol" pitchFamily="18" charset="2"/>
              </a:rPr>
              <a:t>2</a:t>
            </a:r>
            <a:r>
              <a:rPr lang="en-US" baseline="30000" dirty="0" smtClean="0">
                <a:sym typeface="Symbol" pitchFamily="18" charset="2"/>
              </a:rPr>
              <a:t> </a:t>
            </a:r>
            <a:r>
              <a:rPr lang="en-US" dirty="0" smtClean="0">
                <a:sym typeface="Symbol" pitchFamily="18" charset="2"/>
              </a:rPr>
              <a:t>         Interfacial </a:t>
            </a:r>
            <a:r>
              <a:rPr lang="en-US" dirty="0">
                <a:sym typeface="Symbol" pitchFamily="18" charset="2"/>
              </a:rPr>
              <a:t>Energy</a:t>
            </a:r>
          </a:p>
        </p:txBody>
      </p:sp>
      <p:sp>
        <p:nvSpPr>
          <p:cNvPr id="17413" name="Text Box 6"/>
          <p:cNvSpPr txBox="1">
            <a:spLocks noChangeArrowheads="1"/>
          </p:cNvSpPr>
          <p:nvPr/>
        </p:nvSpPr>
        <p:spPr bwMode="auto">
          <a:xfrm>
            <a:off x="898525" y="3322638"/>
            <a:ext cx="6767899" cy="369332"/>
          </a:xfrm>
          <a:prstGeom prst="rect">
            <a:avLst/>
          </a:prstGeom>
          <a:noFill/>
          <a:ln w="9525">
            <a:noFill/>
            <a:miter lim="800000"/>
            <a:headEnd/>
            <a:tailEnd/>
          </a:ln>
        </p:spPr>
        <p:txBody>
          <a:bodyPr wrap="none">
            <a:spAutoFit/>
          </a:bodyPr>
          <a:lstStyle/>
          <a:p>
            <a:pPr algn="l"/>
            <a:r>
              <a:rPr lang="en-US" dirty="0"/>
              <a:t>Stability:  Creaming, precipitation, coagulation, </a:t>
            </a:r>
            <a:r>
              <a:rPr lang="en-US" dirty="0" smtClean="0"/>
              <a:t>floculation (reversible)</a:t>
            </a:r>
            <a:endParaRPr lang="en-US" dirty="0"/>
          </a:p>
        </p:txBody>
      </p:sp>
      <p:sp>
        <p:nvSpPr>
          <p:cNvPr id="17414" name="Text Box 7"/>
          <p:cNvSpPr txBox="1">
            <a:spLocks noChangeArrowheads="1"/>
          </p:cNvSpPr>
          <p:nvPr/>
        </p:nvSpPr>
        <p:spPr bwMode="auto">
          <a:xfrm>
            <a:off x="3200400" y="2438400"/>
            <a:ext cx="2203450" cy="366713"/>
          </a:xfrm>
          <a:prstGeom prst="rect">
            <a:avLst/>
          </a:prstGeom>
          <a:noFill/>
          <a:ln w="12700">
            <a:noFill/>
            <a:miter lim="800000"/>
            <a:headEnd/>
            <a:tailEnd/>
          </a:ln>
        </p:spPr>
        <p:txBody>
          <a:bodyPr wrap="none" anchor="ctr">
            <a:spAutoFit/>
          </a:bodyPr>
          <a:lstStyle/>
          <a:p>
            <a:r>
              <a:rPr lang="en-US" dirty="0"/>
              <a:t>Homework problem 1</a:t>
            </a:r>
          </a:p>
        </p:txBody>
      </p:sp>
      <p:cxnSp>
        <p:nvCxnSpPr>
          <p:cNvPr id="8" name="Straight Arrow Connector 7"/>
          <p:cNvCxnSpPr/>
          <p:nvPr/>
        </p:nvCxnSpPr>
        <p:spPr bwMode="auto">
          <a:xfrm>
            <a:off x="4724400" y="1991264"/>
            <a:ext cx="381000" cy="1588"/>
          </a:xfrm>
          <a:prstGeom prst="straightConnector1">
            <a:avLst/>
          </a:prstGeom>
          <a:no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6141733" y="1985210"/>
            <a:ext cx="381000" cy="1588"/>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838200" y="4648200"/>
            <a:ext cx="7289175" cy="369332"/>
          </a:xfrm>
          <a:prstGeom prst="rect">
            <a:avLst/>
          </a:prstGeom>
          <a:noFill/>
        </p:spPr>
        <p:txBody>
          <a:bodyPr wrap="none" rtlCol="0">
            <a:spAutoFit/>
          </a:bodyPr>
          <a:lstStyle/>
          <a:p>
            <a:r>
              <a:rPr lang="en-US" dirty="0" smtClean="0"/>
              <a:t>What is the relationship between colloid stability and intermolecular forces?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0418" name="Group 3"/>
          <p:cNvGrpSpPr>
            <a:grpSpLocks/>
          </p:cNvGrpSpPr>
          <p:nvPr/>
        </p:nvGrpSpPr>
        <p:grpSpPr bwMode="auto">
          <a:xfrm>
            <a:off x="228600" y="1066801"/>
            <a:ext cx="5257800" cy="4114800"/>
            <a:chOff x="605" y="1022"/>
            <a:chExt cx="4374" cy="2765"/>
          </a:xfrm>
        </p:grpSpPr>
        <p:sp>
          <p:nvSpPr>
            <p:cNvPr id="60420" name="Rectangle 4"/>
            <p:cNvSpPr>
              <a:spLocks noChangeArrowheads="1"/>
            </p:cNvSpPr>
            <p:nvPr/>
          </p:nvSpPr>
          <p:spPr bwMode="auto">
            <a:xfrm>
              <a:off x="1329" y="1102"/>
              <a:ext cx="3476" cy="2173"/>
            </a:xfrm>
            <a:prstGeom prst="rect">
              <a:avLst/>
            </a:prstGeom>
            <a:solidFill>
              <a:srgbClr val="FFFFFF"/>
            </a:solidFill>
            <a:ln w="1588">
              <a:solidFill>
                <a:srgbClr val="FFFFFF"/>
              </a:solidFill>
              <a:miter lim="800000"/>
              <a:headEnd/>
              <a:tailEnd/>
            </a:ln>
          </p:spPr>
          <p:txBody>
            <a:bodyPr/>
            <a:lstStyle/>
            <a:p>
              <a:endParaRPr lang="en-US"/>
            </a:p>
          </p:txBody>
        </p:sp>
        <p:sp>
          <p:nvSpPr>
            <p:cNvPr id="60421" name="Rectangle 5"/>
            <p:cNvSpPr>
              <a:spLocks noChangeArrowheads="1"/>
            </p:cNvSpPr>
            <p:nvPr/>
          </p:nvSpPr>
          <p:spPr bwMode="auto">
            <a:xfrm>
              <a:off x="2925" y="3605"/>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p</a:t>
              </a:r>
              <a:endParaRPr lang="en-US" sz="2400"/>
            </a:p>
          </p:txBody>
        </p:sp>
        <p:sp>
          <p:nvSpPr>
            <p:cNvPr id="60422" name="Rectangle 6"/>
            <p:cNvSpPr>
              <a:spLocks noChangeArrowheads="1"/>
            </p:cNvSpPr>
            <p:nvPr/>
          </p:nvSpPr>
          <p:spPr bwMode="auto">
            <a:xfrm>
              <a:off x="3041" y="3605"/>
              <a:ext cx="110"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H</a:t>
              </a:r>
              <a:endParaRPr lang="en-US" sz="2400"/>
            </a:p>
          </p:txBody>
        </p:sp>
        <p:sp>
          <p:nvSpPr>
            <p:cNvPr id="60423" name="Line 7"/>
            <p:cNvSpPr>
              <a:spLocks noChangeShapeType="1"/>
            </p:cNvSpPr>
            <p:nvPr/>
          </p:nvSpPr>
          <p:spPr bwMode="auto">
            <a:xfrm>
              <a:off x="1327" y="3273"/>
              <a:ext cx="3476" cy="1"/>
            </a:xfrm>
            <a:prstGeom prst="line">
              <a:avLst/>
            </a:prstGeom>
            <a:noFill/>
            <a:ln w="7938">
              <a:solidFill>
                <a:srgbClr val="0000FF"/>
              </a:solidFill>
              <a:round/>
              <a:headEnd/>
              <a:tailEnd/>
            </a:ln>
          </p:spPr>
          <p:txBody>
            <a:bodyPr/>
            <a:lstStyle/>
            <a:p>
              <a:endParaRPr lang="en-US"/>
            </a:p>
          </p:txBody>
        </p:sp>
        <p:sp>
          <p:nvSpPr>
            <p:cNvPr id="60424" name="Line 8"/>
            <p:cNvSpPr>
              <a:spLocks noChangeShapeType="1"/>
            </p:cNvSpPr>
            <p:nvPr/>
          </p:nvSpPr>
          <p:spPr bwMode="auto">
            <a:xfrm flipV="1">
              <a:off x="1327" y="3273"/>
              <a:ext cx="1" cy="43"/>
            </a:xfrm>
            <a:prstGeom prst="line">
              <a:avLst/>
            </a:prstGeom>
            <a:noFill/>
            <a:ln w="7938">
              <a:solidFill>
                <a:srgbClr val="0000FF"/>
              </a:solidFill>
              <a:round/>
              <a:headEnd/>
              <a:tailEnd/>
            </a:ln>
          </p:spPr>
          <p:txBody>
            <a:bodyPr/>
            <a:lstStyle/>
            <a:p>
              <a:endParaRPr lang="en-US"/>
            </a:p>
          </p:txBody>
        </p:sp>
        <p:sp>
          <p:nvSpPr>
            <p:cNvPr id="60425" name="Line 9"/>
            <p:cNvSpPr>
              <a:spLocks noChangeShapeType="1"/>
            </p:cNvSpPr>
            <p:nvPr/>
          </p:nvSpPr>
          <p:spPr bwMode="auto">
            <a:xfrm flipV="1">
              <a:off x="1674" y="3273"/>
              <a:ext cx="1" cy="43"/>
            </a:xfrm>
            <a:prstGeom prst="line">
              <a:avLst/>
            </a:prstGeom>
            <a:noFill/>
            <a:ln w="7938">
              <a:solidFill>
                <a:srgbClr val="0000FF"/>
              </a:solidFill>
              <a:round/>
              <a:headEnd/>
              <a:tailEnd/>
            </a:ln>
          </p:spPr>
          <p:txBody>
            <a:bodyPr/>
            <a:lstStyle/>
            <a:p>
              <a:endParaRPr lang="en-US"/>
            </a:p>
          </p:txBody>
        </p:sp>
        <p:sp>
          <p:nvSpPr>
            <p:cNvPr id="60426" name="Line 10"/>
            <p:cNvSpPr>
              <a:spLocks noChangeShapeType="1"/>
            </p:cNvSpPr>
            <p:nvPr/>
          </p:nvSpPr>
          <p:spPr bwMode="auto">
            <a:xfrm flipV="1">
              <a:off x="2021" y="3273"/>
              <a:ext cx="1" cy="43"/>
            </a:xfrm>
            <a:prstGeom prst="line">
              <a:avLst/>
            </a:prstGeom>
            <a:noFill/>
            <a:ln w="7938">
              <a:solidFill>
                <a:srgbClr val="0000FF"/>
              </a:solidFill>
              <a:round/>
              <a:headEnd/>
              <a:tailEnd/>
            </a:ln>
          </p:spPr>
          <p:txBody>
            <a:bodyPr/>
            <a:lstStyle/>
            <a:p>
              <a:endParaRPr lang="en-US"/>
            </a:p>
          </p:txBody>
        </p:sp>
        <p:sp>
          <p:nvSpPr>
            <p:cNvPr id="60427" name="Line 11"/>
            <p:cNvSpPr>
              <a:spLocks noChangeShapeType="1"/>
            </p:cNvSpPr>
            <p:nvPr/>
          </p:nvSpPr>
          <p:spPr bwMode="auto">
            <a:xfrm flipV="1">
              <a:off x="2369" y="3273"/>
              <a:ext cx="1" cy="43"/>
            </a:xfrm>
            <a:prstGeom prst="line">
              <a:avLst/>
            </a:prstGeom>
            <a:noFill/>
            <a:ln w="7938">
              <a:solidFill>
                <a:srgbClr val="0000FF"/>
              </a:solidFill>
              <a:round/>
              <a:headEnd/>
              <a:tailEnd/>
            </a:ln>
          </p:spPr>
          <p:txBody>
            <a:bodyPr/>
            <a:lstStyle/>
            <a:p>
              <a:endParaRPr lang="en-US"/>
            </a:p>
          </p:txBody>
        </p:sp>
        <p:sp>
          <p:nvSpPr>
            <p:cNvPr id="60428" name="Line 12"/>
            <p:cNvSpPr>
              <a:spLocks noChangeShapeType="1"/>
            </p:cNvSpPr>
            <p:nvPr/>
          </p:nvSpPr>
          <p:spPr bwMode="auto">
            <a:xfrm flipV="1">
              <a:off x="2717" y="3273"/>
              <a:ext cx="1" cy="43"/>
            </a:xfrm>
            <a:prstGeom prst="line">
              <a:avLst/>
            </a:prstGeom>
            <a:noFill/>
            <a:ln w="7938">
              <a:solidFill>
                <a:srgbClr val="0000FF"/>
              </a:solidFill>
              <a:round/>
              <a:headEnd/>
              <a:tailEnd/>
            </a:ln>
          </p:spPr>
          <p:txBody>
            <a:bodyPr/>
            <a:lstStyle/>
            <a:p>
              <a:endParaRPr lang="en-US"/>
            </a:p>
          </p:txBody>
        </p:sp>
        <p:sp>
          <p:nvSpPr>
            <p:cNvPr id="60429" name="Line 13"/>
            <p:cNvSpPr>
              <a:spLocks noChangeShapeType="1"/>
            </p:cNvSpPr>
            <p:nvPr/>
          </p:nvSpPr>
          <p:spPr bwMode="auto">
            <a:xfrm flipV="1">
              <a:off x="3065" y="3273"/>
              <a:ext cx="1" cy="43"/>
            </a:xfrm>
            <a:prstGeom prst="line">
              <a:avLst/>
            </a:prstGeom>
            <a:noFill/>
            <a:ln w="7938">
              <a:solidFill>
                <a:srgbClr val="0000FF"/>
              </a:solidFill>
              <a:round/>
              <a:headEnd/>
              <a:tailEnd/>
            </a:ln>
          </p:spPr>
          <p:txBody>
            <a:bodyPr/>
            <a:lstStyle/>
            <a:p>
              <a:endParaRPr lang="en-US"/>
            </a:p>
          </p:txBody>
        </p:sp>
        <p:sp>
          <p:nvSpPr>
            <p:cNvPr id="60430" name="Line 14"/>
            <p:cNvSpPr>
              <a:spLocks noChangeShapeType="1"/>
            </p:cNvSpPr>
            <p:nvPr/>
          </p:nvSpPr>
          <p:spPr bwMode="auto">
            <a:xfrm flipV="1">
              <a:off x="3412" y="3273"/>
              <a:ext cx="1" cy="43"/>
            </a:xfrm>
            <a:prstGeom prst="line">
              <a:avLst/>
            </a:prstGeom>
            <a:noFill/>
            <a:ln w="7938">
              <a:solidFill>
                <a:srgbClr val="0000FF"/>
              </a:solidFill>
              <a:round/>
              <a:headEnd/>
              <a:tailEnd/>
            </a:ln>
          </p:spPr>
          <p:txBody>
            <a:bodyPr/>
            <a:lstStyle/>
            <a:p>
              <a:endParaRPr lang="en-US"/>
            </a:p>
          </p:txBody>
        </p:sp>
        <p:sp>
          <p:nvSpPr>
            <p:cNvPr id="60431" name="Line 15"/>
            <p:cNvSpPr>
              <a:spLocks noChangeShapeType="1"/>
            </p:cNvSpPr>
            <p:nvPr/>
          </p:nvSpPr>
          <p:spPr bwMode="auto">
            <a:xfrm flipV="1">
              <a:off x="3759" y="3273"/>
              <a:ext cx="1" cy="43"/>
            </a:xfrm>
            <a:prstGeom prst="line">
              <a:avLst/>
            </a:prstGeom>
            <a:noFill/>
            <a:ln w="7938">
              <a:solidFill>
                <a:srgbClr val="0000FF"/>
              </a:solidFill>
              <a:round/>
              <a:headEnd/>
              <a:tailEnd/>
            </a:ln>
          </p:spPr>
          <p:txBody>
            <a:bodyPr/>
            <a:lstStyle/>
            <a:p>
              <a:endParaRPr lang="en-US"/>
            </a:p>
          </p:txBody>
        </p:sp>
        <p:sp>
          <p:nvSpPr>
            <p:cNvPr id="60432" name="Line 16"/>
            <p:cNvSpPr>
              <a:spLocks noChangeShapeType="1"/>
            </p:cNvSpPr>
            <p:nvPr/>
          </p:nvSpPr>
          <p:spPr bwMode="auto">
            <a:xfrm flipV="1">
              <a:off x="4107" y="3273"/>
              <a:ext cx="1" cy="43"/>
            </a:xfrm>
            <a:prstGeom prst="line">
              <a:avLst/>
            </a:prstGeom>
            <a:noFill/>
            <a:ln w="7938">
              <a:solidFill>
                <a:srgbClr val="0000FF"/>
              </a:solidFill>
              <a:round/>
              <a:headEnd/>
              <a:tailEnd/>
            </a:ln>
          </p:spPr>
          <p:txBody>
            <a:bodyPr/>
            <a:lstStyle/>
            <a:p>
              <a:endParaRPr lang="en-US"/>
            </a:p>
          </p:txBody>
        </p:sp>
        <p:sp>
          <p:nvSpPr>
            <p:cNvPr id="60433" name="Line 17"/>
            <p:cNvSpPr>
              <a:spLocks noChangeShapeType="1"/>
            </p:cNvSpPr>
            <p:nvPr/>
          </p:nvSpPr>
          <p:spPr bwMode="auto">
            <a:xfrm flipV="1">
              <a:off x="4455" y="3273"/>
              <a:ext cx="1" cy="43"/>
            </a:xfrm>
            <a:prstGeom prst="line">
              <a:avLst/>
            </a:prstGeom>
            <a:noFill/>
            <a:ln w="7938">
              <a:solidFill>
                <a:srgbClr val="0000FF"/>
              </a:solidFill>
              <a:round/>
              <a:headEnd/>
              <a:tailEnd/>
            </a:ln>
          </p:spPr>
          <p:txBody>
            <a:bodyPr/>
            <a:lstStyle/>
            <a:p>
              <a:endParaRPr lang="en-US"/>
            </a:p>
          </p:txBody>
        </p:sp>
        <p:sp>
          <p:nvSpPr>
            <p:cNvPr id="60434" name="Line 18"/>
            <p:cNvSpPr>
              <a:spLocks noChangeShapeType="1"/>
            </p:cNvSpPr>
            <p:nvPr/>
          </p:nvSpPr>
          <p:spPr bwMode="auto">
            <a:xfrm flipV="1">
              <a:off x="4803" y="3273"/>
              <a:ext cx="1" cy="43"/>
            </a:xfrm>
            <a:prstGeom prst="line">
              <a:avLst/>
            </a:prstGeom>
            <a:noFill/>
            <a:ln w="7938">
              <a:solidFill>
                <a:srgbClr val="0000FF"/>
              </a:solidFill>
              <a:round/>
              <a:headEnd/>
              <a:tailEnd/>
            </a:ln>
          </p:spPr>
          <p:txBody>
            <a:bodyPr/>
            <a:lstStyle/>
            <a:p>
              <a:endParaRPr lang="en-US"/>
            </a:p>
          </p:txBody>
        </p:sp>
        <p:sp>
          <p:nvSpPr>
            <p:cNvPr id="60435" name="Line 19"/>
            <p:cNvSpPr>
              <a:spLocks noChangeShapeType="1"/>
            </p:cNvSpPr>
            <p:nvPr/>
          </p:nvSpPr>
          <p:spPr bwMode="auto">
            <a:xfrm flipV="1">
              <a:off x="1395" y="3273"/>
              <a:ext cx="1" cy="21"/>
            </a:xfrm>
            <a:prstGeom prst="line">
              <a:avLst/>
            </a:prstGeom>
            <a:noFill/>
            <a:ln w="7938">
              <a:solidFill>
                <a:srgbClr val="0000FF"/>
              </a:solidFill>
              <a:round/>
              <a:headEnd/>
              <a:tailEnd/>
            </a:ln>
          </p:spPr>
          <p:txBody>
            <a:bodyPr/>
            <a:lstStyle/>
            <a:p>
              <a:endParaRPr lang="en-US"/>
            </a:p>
          </p:txBody>
        </p:sp>
        <p:sp>
          <p:nvSpPr>
            <p:cNvPr id="60436" name="Line 20"/>
            <p:cNvSpPr>
              <a:spLocks noChangeShapeType="1"/>
            </p:cNvSpPr>
            <p:nvPr/>
          </p:nvSpPr>
          <p:spPr bwMode="auto">
            <a:xfrm flipV="1">
              <a:off x="1465" y="3273"/>
              <a:ext cx="1" cy="21"/>
            </a:xfrm>
            <a:prstGeom prst="line">
              <a:avLst/>
            </a:prstGeom>
            <a:noFill/>
            <a:ln w="7938">
              <a:solidFill>
                <a:srgbClr val="0000FF"/>
              </a:solidFill>
              <a:round/>
              <a:headEnd/>
              <a:tailEnd/>
            </a:ln>
          </p:spPr>
          <p:txBody>
            <a:bodyPr/>
            <a:lstStyle/>
            <a:p>
              <a:endParaRPr lang="en-US"/>
            </a:p>
          </p:txBody>
        </p:sp>
        <p:sp>
          <p:nvSpPr>
            <p:cNvPr id="60437" name="Line 21"/>
            <p:cNvSpPr>
              <a:spLocks noChangeShapeType="1"/>
            </p:cNvSpPr>
            <p:nvPr/>
          </p:nvSpPr>
          <p:spPr bwMode="auto">
            <a:xfrm flipV="1">
              <a:off x="1535" y="3273"/>
              <a:ext cx="1" cy="21"/>
            </a:xfrm>
            <a:prstGeom prst="line">
              <a:avLst/>
            </a:prstGeom>
            <a:noFill/>
            <a:ln w="7938">
              <a:solidFill>
                <a:srgbClr val="0000FF"/>
              </a:solidFill>
              <a:round/>
              <a:headEnd/>
              <a:tailEnd/>
            </a:ln>
          </p:spPr>
          <p:txBody>
            <a:bodyPr/>
            <a:lstStyle/>
            <a:p>
              <a:endParaRPr lang="en-US"/>
            </a:p>
          </p:txBody>
        </p:sp>
        <p:sp>
          <p:nvSpPr>
            <p:cNvPr id="60438" name="Line 22"/>
            <p:cNvSpPr>
              <a:spLocks noChangeShapeType="1"/>
            </p:cNvSpPr>
            <p:nvPr/>
          </p:nvSpPr>
          <p:spPr bwMode="auto">
            <a:xfrm flipV="1">
              <a:off x="1604" y="3273"/>
              <a:ext cx="1" cy="21"/>
            </a:xfrm>
            <a:prstGeom prst="line">
              <a:avLst/>
            </a:prstGeom>
            <a:noFill/>
            <a:ln w="7938">
              <a:solidFill>
                <a:srgbClr val="0000FF"/>
              </a:solidFill>
              <a:round/>
              <a:headEnd/>
              <a:tailEnd/>
            </a:ln>
          </p:spPr>
          <p:txBody>
            <a:bodyPr/>
            <a:lstStyle/>
            <a:p>
              <a:endParaRPr lang="en-US"/>
            </a:p>
          </p:txBody>
        </p:sp>
        <p:sp>
          <p:nvSpPr>
            <p:cNvPr id="60439" name="Line 23"/>
            <p:cNvSpPr>
              <a:spLocks noChangeShapeType="1"/>
            </p:cNvSpPr>
            <p:nvPr/>
          </p:nvSpPr>
          <p:spPr bwMode="auto">
            <a:xfrm flipV="1">
              <a:off x="1744" y="3273"/>
              <a:ext cx="1" cy="21"/>
            </a:xfrm>
            <a:prstGeom prst="line">
              <a:avLst/>
            </a:prstGeom>
            <a:noFill/>
            <a:ln w="7938">
              <a:solidFill>
                <a:srgbClr val="0000FF"/>
              </a:solidFill>
              <a:round/>
              <a:headEnd/>
              <a:tailEnd/>
            </a:ln>
          </p:spPr>
          <p:txBody>
            <a:bodyPr/>
            <a:lstStyle/>
            <a:p>
              <a:endParaRPr lang="en-US"/>
            </a:p>
          </p:txBody>
        </p:sp>
        <p:sp>
          <p:nvSpPr>
            <p:cNvPr id="60440" name="Line 24"/>
            <p:cNvSpPr>
              <a:spLocks noChangeShapeType="1"/>
            </p:cNvSpPr>
            <p:nvPr/>
          </p:nvSpPr>
          <p:spPr bwMode="auto">
            <a:xfrm flipV="1">
              <a:off x="1813" y="3273"/>
              <a:ext cx="1" cy="21"/>
            </a:xfrm>
            <a:prstGeom prst="line">
              <a:avLst/>
            </a:prstGeom>
            <a:noFill/>
            <a:ln w="7938">
              <a:solidFill>
                <a:srgbClr val="0000FF"/>
              </a:solidFill>
              <a:round/>
              <a:headEnd/>
              <a:tailEnd/>
            </a:ln>
          </p:spPr>
          <p:txBody>
            <a:bodyPr/>
            <a:lstStyle/>
            <a:p>
              <a:endParaRPr lang="en-US"/>
            </a:p>
          </p:txBody>
        </p:sp>
        <p:sp>
          <p:nvSpPr>
            <p:cNvPr id="60441" name="Line 25"/>
            <p:cNvSpPr>
              <a:spLocks noChangeShapeType="1"/>
            </p:cNvSpPr>
            <p:nvPr/>
          </p:nvSpPr>
          <p:spPr bwMode="auto">
            <a:xfrm flipV="1">
              <a:off x="1883" y="3273"/>
              <a:ext cx="1" cy="21"/>
            </a:xfrm>
            <a:prstGeom prst="line">
              <a:avLst/>
            </a:prstGeom>
            <a:noFill/>
            <a:ln w="7938">
              <a:solidFill>
                <a:srgbClr val="0000FF"/>
              </a:solidFill>
              <a:round/>
              <a:headEnd/>
              <a:tailEnd/>
            </a:ln>
          </p:spPr>
          <p:txBody>
            <a:bodyPr/>
            <a:lstStyle/>
            <a:p>
              <a:endParaRPr lang="en-US"/>
            </a:p>
          </p:txBody>
        </p:sp>
        <p:sp>
          <p:nvSpPr>
            <p:cNvPr id="60442" name="Line 26"/>
            <p:cNvSpPr>
              <a:spLocks noChangeShapeType="1"/>
            </p:cNvSpPr>
            <p:nvPr/>
          </p:nvSpPr>
          <p:spPr bwMode="auto">
            <a:xfrm flipV="1">
              <a:off x="1952" y="3273"/>
              <a:ext cx="1" cy="21"/>
            </a:xfrm>
            <a:prstGeom prst="line">
              <a:avLst/>
            </a:prstGeom>
            <a:noFill/>
            <a:ln w="7938">
              <a:solidFill>
                <a:srgbClr val="0000FF"/>
              </a:solidFill>
              <a:round/>
              <a:headEnd/>
              <a:tailEnd/>
            </a:ln>
          </p:spPr>
          <p:txBody>
            <a:bodyPr/>
            <a:lstStyle/>
            <a:p>
              <a:endParaRPr lang="en-US"/>
            </a:p>
          </p:txBody>
        </p:sp>
        <p:sp>
          <p:nvSpPr>
            <p:cNvPr id="60443" name="Line 27"/>
            <p:cNvSpPr>
              <a:spLocks noChangeShapeType="1"/>
            </p:cNvSpPr>
            <p:nvPr/>
          </p:nvSpPr>
          <p:spPr bwMode="auto">
            <a:xfrm flipV="1">
              <a:off x="2091" y="3273"/>
              <a:ext cx="1" cy="21"/>
            </a:xfrm>
            <a:prstGeom prst="line">
              <a:avLst/>
            </a:prstGeom>
            <a:noFill/>
            <a:ln w="7938">
              <a:solidFill>
                <a:srgbClr val="0000FF"/>
              </a:solidFill>
              <a:round/>
              <a:headEnd/>
              <a:tailEnd/>
            </a:ln>
          </p:spPr>
          <p:txBody>
            <a:bodyPr/>
            <a:lstStyle/>
            <a:p>
              <a:endParaRPr lang="en-US"/>
            </a:p>
          </p:txBody>
        </p:sp>
        <p:sp>
          <p:nvSpPr>
            <p:cNvPr id="60444" name="Line 28"/>
            <p:cNvSpPr>
              <a:spLocks noChangeShapeType="1"/>
            </p:cNvSpPr>
            <p:nvPr/>
          </p:nvSpPr>
          <p:spPr bwMode="auto">
            <a:xfrm flipV="1">
              <a:off x="2160" y="3273"/>
              <a:ext cx="1" cy="21"/>
            </a:xfrm>
            <a:prstGeom prst="line">
              <a:avLst/>
            </a:prstGeom>
            <a:noFill/>
            <a:ln w="7938">
              <a:solidFill>
                <a:srgbClr val="0000FF"/>
              </a:solidFill>
              <a:round/>
              <a:headEnd/>
              <a:tailEnd/>
            </a:ln>
          </p:spPr>
          <p:txBody>
            <a:bodyPr/>
            <a:lstStyle/>
            <a:p>
              <a:endParaRPr lang="en-US"/>
            </a:p>
          </p:txBody>
        </p:sp>
        <p:sp>
          <p:nvSpPr>
            <p:cNvPr id="60445" name="Line 29"/>
            <p:cNvSpPr>
              <a:spLocks noChangeShapeType="1"/>
            </p:cNvSpPr>
            <p:nvPr/>
          </p:nvSpPr>
          <p:spPr bwMode="auto">
            <a:xfrm flipV="1">
              <a:off x="2230" y="3273"/>
              <a:ext cx="1" cy="21"/>
            </a:xfrm>
            <a:prstGeom prst="line">
              <a:avLst/>
            </a:prstGeom>
            <a:noFill/>
            <a:ln w="7938">
              <a:solidFill>
                <a:srgbClr val="0000FF"/>
              </a:solidFill>
              <a:round/>
              <a:headEnd/>
              <a:tailEnd/>
            </a:ln>
          </p:spPr>
          <p:txBody>
            <a:bodyPr/>
            <a:lstStyle/>
            <a:p>
              <a:endParaRPr lang="en-US"/>
            </a:p>
          </p:txBody>
        </p:sp>
        <p:sp>
          <p:nvSpPr>
            <p:cNvPr id="60446" name="Line 30"/>
            <p:cNvSpPr>
              <a:spLocks noChangeShapeType="1"/>
            </p:cNvSpPr>
            <p:nvPr/>
          </p:nvSpPr>
          <p:spPr bwMode="auto">
            <a:xfrm flipV="1">
              <a:off x="2300" y="3273"/>
              <a:ext cx="1" cy="21"/>
            </a:xfrm>
            <a:prstGeom prst="line">
              <a:avLst/>
            </a:prstGeom>
            <a:noFill/>
            <a:ln w="7938">
              <a:solidFill>
                <a:srgbClr val="0000FF"/>
              </a:solidFill>
              <a:round/>
              <a:headEnd/>
              <a:tailEnd/>
            </a:ln>
          </p:spPr>
          <p:txBody>
            <a:bodyPr/>
            <a:lstStyle/>
            <a:p>
              <a:endParaRPr lang="en-US"/>
            </a:p>
          </p:txBody>
        </p:sp>
        <p:sp>
          <p:nvSpPr>
            <p:cNvPr id="60447" name="Line 31"/>
            <p:cNvSpPr>
              <a:spLocks noChangeShapeType="1"/>
            </p:cNvSpPr>
            <p:nvPr/>
          </p:nvSpPr>
          <p:spPr bwMode="auto">
            <a:xfrm flipV="1">
              <a:off x="2439" y="3273"/>
              <a:ext cx="1" cy="21"/>
            </a:xfrm>
            <a:prstGeom prst="line">
              <a:avLst/>
            </a:prstGeom>
            <a:noFill/>
            <a:ln w="7938">
              <a:solidFill>
                <a:srgbClr val="0000FF"/>
              </a:solidFill>
              <a:round/>
              <a:headEnd/>
              <a:tailEnd/>
            </a:ln>
          </p:spPr>
          <p:txBody>
            <a:bodyPr/>
            <a:lstStyle/>
            <a:p>
              <a:endParaRPr lang="en-US"/>
            </a:p>
          </p:txBody>
        </p:sp>
        <p:sp>
          <p:nvSpPr>
            <p:cNvPr id="60448" name="Line 32"/>
            <p:cNvSpPr>
              <a:spLocks noChangeShapeType="1"/>
            </p:cNvSpPr>
            <p:nvPr/>
          </p:nvSpPr>
          <p:spPr bwMode="auto">
            <a:xfrm flipV="1">
              <a:off x="2509" y="3273"/>
              <a:ext cx="1" cy="21"/>
            </a:xfrm>
            <a:prstGeom prst="line">
              <a:avLst/>
            </a:prstGeom>
            <a:noFill/>
            <a:ln w="7938">
              <a:solidFill>
                <a:srgbClr val="0000FF"/>
              </a:solidFill>
              <a:round/>
              <a:headEnd/>
              <a:tailEnd/>
            </a:ln>
          </p:spPr>
          <p:txBody>
            <a:bodyPr/>
            <a:lstStyle/>
            <a:p>
              <a:endParaRPr lang="en-US"/>
            </a:p>
          </p:txBody>
        </p:sp>
        <p:sp>
          <p:nvSpPr>
            <p:cNvPr id="60449" name="Line 33"/>
            <p:cNvSpPr>
              <a:spLocks noChangeShapeType="1"/>
            </p:cNvSpPr>
            <p:nvPr/>
          </p:nvSpPr>
          <p:spPr bwMode="auto">
            <a:xfrm flipV="1">
              <a:off x="2577" y="3273"/>
              <a:ext cx="1" cy="21"/>
            </a:xfrm>
            <a:prstGeom prst="line">
              <a:avLst/>
            </a:prstGeom>
            <a:noFill/>
            <a:ln w="7938">
              <a:solidFill>
                <a:srgbClr val="0000FF"/>
              </a:solidFill>
              <a:round/>
              <a:headEnd/>
              <a:tailEnd/>
            </a:ln>
          </p:spPr>
          <p:txBody>
            <a:bodyPr/>
            <a:lstStyle/>
            <a:p>
              <a:endParaRPr lang="en-US"/>
            </a:p>
          </p:txBody>
        </p:sp>
        <p:sp>
          <p:nvSpPr>
            <p:cNvPr id="60450" name="Line 34"/>
            <p:cNvSpPr>
              <a:spLocks noChangeShapeType="1"/>
            </p:cNvSpPr>
            <p:nvPr/>
          </p:nvSpPr>
          <p:spPr bwMode="auto">
            <a:xfrm flipV="1">
              <a:off x="2647" y="3273"/>
              <a:ext cx="1" cy="21"/>
            </a:xfrm>
            <a:prstGeom prst="line">
              <a:avLst/>
            </a:prstGeom>
            <a:noFill/>
            <a:ln w="7938">
              <a:solidFill>
                <a:srgbClr val="0000FF"/>
              </a:solidFill>
              <a:round/>
              <a:headEnd/>
              <a:tailEnd/>
            </a:ln>
          </p:spPr>
          <p:txBody>
            <a:bodyPr/>
            <a:lstStyle/>
            <a:p>
              <a:endParaRPr lang="en-US"/>
            </a:p>
          </p:txBody>
        </p:sp>
        <p:sp>
          <p:nvSpPr>
            <p:cNvPr id="60451" name="Line 35"/>
            <p:cNvSpPr>
              <a:spLocks noChangeShapeType="1"/>
            </p:cNvSpPr>
            <p:nvPr/>
          </p:nvSpPr>
          <p:spPr bwMode="auto">
            <a:xfrm flipV="1">
              <a:off x="2786" y="3273"/>
              <a:ext cx="1" cy="21"/>
            </a:xfrm>
            <a:prstGeom prst="line">
              <a:avLst/>
            </a:prstGeom>
            <a:noFill/>
            <a:ln w="7938">
              <a:solidFill>
                <a:srgbClr val="0000FF"/>
              </a:solidFill>
              <a:round/>
              <a:headEnd/>
              <a:tailEnd/>
            </a:ln>
          </p:spPr>
          <p:txBody>
            <a:bodyPr/>
            <a:lstStyle/>
            <a:p>
              <a:endParaRPr lang="en-US"/>
            </a:p>
          </p:txBody>
        </p:sp>
        <p:sp>
          <p:nvSpPr>
            <p:cNvPr id="60452" name="Line 36"/>
            <p:cNvSpPr>
              <a:spLocks noChangeShapeType="1"/>
            </p:cNvSpPr>
            <p:nvPr/>
          </p:nvSpPr>
          <p:spPr bwMode="auto">
            <a:xfrm flipV="1">
              <a:off x="2856" y="3273"/>
              <a:ext cx="1" cy="21"/>
            </a:xfrm>
            <a:prstGeom prst="line">
              <a:avLst/>
            </a:prstGeom>
            <a:noFill/>
            <a:ln w="7938">
              <a:solidFill>
                <a:srgbClr val="0000FF"/>
              </a:solidFill>
              <a:round/>
              <a:headEnd/>
              <a:tailEnd/>
            </a:ln>
          </p:spPr>
          <p:txBody>
            <a:bodyPr/>
            <a:lstStyle/>
            <a:p>
              <a:endParaRPr lang="en-US"/>
            </a:p>
          </p:txBody>
        </p:sp>
        <p:sp>
          <p:nvSpPr>
            <p:cNvPr id="60453" name="Line 37"/>
            <p:cNvSpPr>
              <a:spLocks noChangeShapeType="1"/>
            </p:cNvSpPr>
            <p:nvPr/>
          </p:nvSpPr>
          <p:spPr bwMode="auto">
            <a:xfrm flipV="1">
              <a:off x="2925" y="3273"/>
              <a:ext cx="1" cy="21"/>
            </a:xfrm>
            <a:prstGeom prst="line">
              <a:avLst/>
            </a:prstGeom>
            <a:noFill/>
            <a:ln w="7938">
              <a:solidFill>
                <a:srgbClr val="0000FF"/>
              </a:solidFill>
              <a:round/>
              <a:headEnd/>
              <a:tailEnd/>
            </a:ln>
          </p:spPr>
          <p:txBody>
            <a:bodyPr/>
            <a:lstStyle/>
            <a:p>
              <a:endParaRPr lang="en-US"/>
            </a:p>
          </p:txBody>
        </p:sp>
        <p:sp>
          <p:nvSpPr>
            <p:cNvPr id="60454" name="Line 38"/>
            <p:cNvSpPr>
              <a:spLocks noChangeShapeType="1"/>
            </p:cNvSpPr>
            <p:nvPr/>
          </p:nvSpPr>
          <p:spPr bwMode="auto">
            <a:xfrm flipV="1">
              <a:off x="2995" y="3273"/>
              <a:ext cx="1" cy="21"/>
            </a:xfrm>
            <a:prstGeom prst="line">
              <a:avLst/>
            </a:prstGeom>
            <a:noFill/>
            <a:ln w="7938">
              <a:solidFill>
                <a:srgbClr val="0000FF"/>
              </a:solidFill>
              <a:round/>
              <a:headEnd/>
              <a:tailEnd/>
            </a:ln>
          </p:spPr>
          <p:txBody>
            <a:bodyPr/>
            <a:lstStyle/>
            <a:p>
              <a:endParaRPr lang="en-US"/>
            </a:p>
          </p:txBody>
        </p:sp>
        <p:sp>
          <p:nvSpPr>
            <p:cNvPr id="60455" name="Line 39"/>
            <p:cNvSpPr>
              <a:spLocks noChangeShapeType="1"/>
            </p:cNvSpPr>
            <p:nvPr/>
          </p:nvSpPr>
          <p:spPr bwMode="auto">
            <a:xfrm flipV="1">
              <a:off x="3134" y="3273"/>
              <a:ext cx="1" cy="21"/>
            </a:xfrm>
            <a:prstGeom prst="line">
              <a:avLst/>
            </a:prstGeom>
            <a:noFill/>
            <a:ln w="7938">
              <a:solidFill>
                <a:srgbClr val="0000FF"/>
              </a:solidFill>
              <a:round/>
              <a:headEnd/>
              <a:tailEnd/>
            </a:ln>
          </p:spPr>
          <p:txBody>
            <a:bodyPr/>
            <a:lstStyle/>
            <a:p>
              <a:endParaRPr lang="en-US"/>
            </a:p>
          </p:txBody>
        </p:sp>
        <p:sp>
          <p:nvSpPr>
            <p:cNvPr id="60456" name="Line 40"/>
            <p:cNvSpPr>
              <a:spLocks noChangeShapeType="1"/>
            </p:cNvSpPr>
            <p:nvPr/>
          </p:nvSpPr>
          <p:spPr bwMode="auto">
            <a:xfrm flipV="1">
              <a:off x="3203" y="3273"/>
              <a:ext cx="1" cy="21"/>
            </a:xfrm>
            <a:prstGeom prst="line">
              <a:avLst/>
            </a:prstGeom>
            <a:noFill/>
            <a:ln w="7938">
              <a:solidFill>
                <a:srgbClr val="0000FF"/>
              </a:solidFill>
              <a:round/>
              <a:headEnd/>
              <a:tailEnd/>
            </a:ln>
          </p:spPr>
          <p:txBody>
            <a:bodyPr/>
            <a:lstStyle/>
            <a:p>
              <a:endParaRPr lang="en-US"/>
            </a:p>
          </p:txBody>
        </p:sp>
        <p:sp>
          <p:nvSpPr>
            <p:cNvPr id="60457" name="Line 41"/>
            <p:cNvSpPr>
              <a:spLocks noChangeShapeType="1"/>
            </p:cNvSpPr>
            <p:nvPr/>
          </p:nvSpPr>
          <p:spPr bwMode="auto">
            <a:xfrm flipV="1">
              <a:off x="3273" y="3273"/>
              <a:ext cx="1" cy="21"/>
            </a:xfrm>
            <a:prstGeom prst="line">
              <a:avLst/>
            </a:prstGeom>
            <a:noFill/>
            <a:ln w="7938">
              <a:solidFill>
                <a:srgbClr val="0000FF"/>
              </a:solidFill>
              <a:round/>
              <a:headEnd/>
              <a:tailEnd/>
            </a:ln>
          </p:spPr>
          <p:txBody>
            <a:bodyPr/>
            <a:lstStyle/>
            <a:p>
              <a:endParaRPr lang="en-US"/>
            </a:p>
          </p:txBody>
        </p:sp>
        <p:sp>
          <p:nvSpPr>
            <p:cNvPr id="60458" name="Line 42"/>
            <p:cNvSpPr>
              <a:spLocks noChangeShapeType="1"/>
            </p:cNvSpPr>
            <p:nvPr/>
          </p:nvSpPr>
          <p:spPr bwMode="auto">
            <a:xfrm flipV="1">
              <a:off x="3342" y="3273"/>
              <a:ext cx="1" cy="21"/>
            </a:xfrm>
            <a:prstGeom prst="line">
              <a:avLst/>
            </a:prstGeom>
            <a:noFill/>
            <a:ln w="7938">
              <a:solidFill>
                <a:srgbClr val="0000FF"/>
              </a:solidFill>
              <a:round/>
              <a:headEnd/>
              <a:tailEnd/>
            </a:ln>
          </p:spPr>
          <p:txBody>
            <a:bodyPr/>
            <a:lstStyle/>
            <a:p>
              <a:endParaRPr lang="en-US"/>
            </a:p>
          </p:txBody>
        </p:sp>
        <p:sp>
          <p:nvSpPr>
            <p:cNvPr id="60459" name="Line 43"/>
            <p:cNvSpPr>
              <a:spLocks noChangeShapeType="1"/>
            </p:cNvSpPr>
            <p:nvPr/>
          </p:nvSpPr>
          <p:spPr bwMode="auto">
            <a:xfrm flipV="1">
              <a:off x="3482" y="3273"/>
              <a:ext cx="1" cy="21"/>
            </a:xfrm>
            <a:prstGeom prst="line">
              <a:avLst/>
            </a:prstGeom>
            <a:noFill/>
            <a:ln w="7938">
              <a:solidFill>
                <a:srgbClr val="0000FF"/>
              </a:solidFill>
              <a:round/>
              <a:headEnd/>
              <a:tailEnd/>
            </a:ln>
          </p:spPr>
          <p:txBody>
            <a:bodyPr/>
            <a:lstStyle/>
            <a:p>
              <a:endParaRPr lang="en-US"/>
            </a:p>
          </p:txBody>
        </p:sp>
        <p:sp>
          <p:nvSpPr>
            <p:cNvPr id="60460" name="Line 44"/>
            <p:cNvSpPr>
              <a:spLocks noChangeShapeType="1"/>
            </p:cNvSpPr>
            <p:nvPr/>
          </p:nvSpPr>
          <p:spPr bwMode="auto">
            <a:xfrm flipV="1">
              <a:off x="3551" y="3273"/>
              <a:ext cx="1" cy="21"/>
            </a:xfrm>
            <a:prstGeom prst="line">
              <a:avLst/>
            </a:prstGeom>
            <a:noFill/>
            <a:ln w="7938">
              <a:solidFill>
                <a:srgbClr val="0000FF"/>
              </a:solidFill>
              <a:round/>
              <a:headEnd/>
              <a:tailEnd/>
            </a:ln>
          </p:spPr>
          <p:txBody>
            <a:bodyPr/>
            <a:lstStyle/>
            <a:p>
              <a:endParaRPr lang="en-US"/>
            </a:p>
          </p:txBody>
        </p:sp>
        <p:sp>
          <p:nvSpPr>
            <p:cNvPr id="60461" name="Line 45"/>
            <p:cNvSpPr>
              <a:spLocks noChangeShapeType="1"/>
            </p:cNvSpPr>
            <p:nvPr/>
          </p:nvSpPr>
          <p:spPr bwMode="auto">
            <a:xfrm flipV="1">
              <a:off x="3621" y="3273"/>
              <a:ext cx="1" cy="21"/>
            </a:xfrm>
            <a:prstGeom prst="line">
              <a:avLst/>
            </a:prstGeom>
            <a:noFill/>
            <a:ln w="7938">
              <a:solidFill>
                <a:srgbClr val="0000FF"/>
              </a:solidFill>
              <a:round/>
              <a:headEnd/>
              <a:tailEnd/>
            </a:ln>
          </p:spPr>
          <p:txBody>
            <a:bodyPr/>
            <a:lstStyle/>
            <a:p>
              <a:endParaRPr lang="en-US"/>
            </a:p>
          </p:txBody>
        </p:sp>
        <p:sp>
          <p:nvSpPr>
            <p:cNvPr id="60462" name="Line 46"/>
            <p:cNvSpPr>
              <a:spLocks noChangeShapeType="1"/>
            </p:cNvSpPr>
            <p:nvPr/>
          </p:nvSpPr>
          <p:spPr bwMode="auto">
            <a:xfrm flipV="1">
              <a:off x="3691" y="3273"/>
              <a:ext cx="1" cy="21"/>
            </a:xfrm>
            <a:prstGeom prst="line">
              <a:avLst/>
            </a:prstGeom>
            <a:noFill/>
            <a:ln w="7938">
              <a:solidFill>
                <a:srgbClr val="0000FF"/>
              </a:solidFill>
              <a:round/>
              <a:headEnd/>
              <a:tailEnd/>
            </a:ln>
          </p:spPr>
          <p:txBody>
            <a:bodyPr/>
            <a:lstStyle/>
            <a:p>
              <a:endParaRPr lang="en-US"/>
            </a:p>
          </p:txBody>
        </p:sp>
        <p:sp>
          <p:nvSpPr>
            <p:cNvPr id="60463" name="Line 47"/>
            <p:cNvSpPr>
              <a:spLocks noChangeShapeType="1"/>
            </p:cNvSpPr>
            <p:nvPr/>
          </p:nvSpPr>
          <p:spPr bwMode="auto">
            <a:xfrm flipV="1">
              <a:off x="3829" y="3273"/>
              <a:ext cx="1" cy="21"/>
            </a:xfrm>
            <a:prstGeom prst="line">
              <a:avLst/>
            </a:prstGeom>
            <a:noFill/>
            <a:ln w="7938">
              <a:solidFill>
                <a:srgbClr val="0000FF"/>
              </a:solidFill>
              <a:round/>
              <a:headEnd/>
              <a:tailEnd/>
            </a:ln>
          </p:spPr>
          <p:txBody>
            <a:bodyPr/>
            <a:lstStyle/>
            <a:p>
              <a:endParaRPr lang="en-US"/>
            </a:p>
          </p:txBody>
        </p:sp>
        <p:sp>
          <p:nvSpPr>
            <p:cNvPr id="60464" name="Line 48"/>
            <p:cNvSpPr>
              <a:spLocks noChangeShapeType="1"/>
            </p:cNvSpPr>
            <p:nvPr/>
          </p:nvSpPr>
          <p:spPr bwMode="auto">
            <a:xfrm flipV="1">
              <a:off x="3899" y="3273"/>
              <a:ext cx="1" cy="21"/>
            </a:xfrm>
            <a:prstGeom prst="line">
              <a:avLst/>
            </a:prstGeom>
            <a:noFill/>
            <a:ln w="7938">
              <a:solidFill>
                <a:srgbClr val="0000FF"/>
              </a:solidFill>
              <a:round/>
              <a:headEnd/>
              <a:tailEnd/>
            </a:ln>
          </p:spPr>
          <p:txBody>
            <a:bodyPr/>
            <a:lstStyle/>
            <a:p>
              <a:endParaRPr lang="en-US"/>
            </a:p>
          </p:txBody>
        </p:sp>
        <p:sp>
          <p:nvSpPr>
            <p:cNvPr id="60465" name="Line 49"/>
            <p:cNvSpPr>
              <a:spLocks noChangeShapeType="1"/>
            </p:cNvSpPr>
            <p:nvPr/>
          </p:nvSpPr>
          <p:spPr bwMode="auto">
            <a:xfrm flipV="1">
              <a:off x="3968" y="3273"/>
              <a:ext cx="1" cy="21"/>
            </a:xfrm>
            <a:prstGeom prst="line">
              <a:avLst/>
            </a:prstGeom>
            <a:noFill/>
            <a:ln w="7938">
              <a:solidFill>
                <a:srgbClr val="0000FF"/>
              </a:solidFill>
              <a:round/>
              <a:headEnd/>
              <a:tailEnd/>
            </a:ln>
          </p:spPr>
          <p:txBody>
            <a:bodyPr/>
            <a:lstStyle/>
            <a:p>
              <a:endParaRPr lang="en-US"/>
            </a:p>
          </p:txBody>
        </p:sp>
        <p:sp>
          <p:nvSpPr>
            <p:cNvPr id="60466" name="Line 50"/>
            <p:cNvSpPr>
              <a:spLocks noChangeShapeType="1"/>
            </p:cNvSpPr>
            <p:nvPr/>
          </p:nvSpPr>
          <p:spPr bwMode="auto">
            <a:xfrm flipV="1">
              <a:off x="4038" y="3273"/>
              <a:ext cx="1" cy="21"/>
            </a:xfrm>
            <a:prstGeom prst="line">
              <a:avLst/>
            </a:prstGeom>
            <a:noFill/>
            <a:ln w="7938">
              <a:solidFill>
                <a:srgbClr val="0000FF"/>
              </a:solidFill>
              <a:round/>
              <a:headEnd/>
              <a:tailEnd/>
            </a:ln>
          </p:spPr>
          <p:txBody>
            <a:bodyPr/>
            <a:lstStyle/>
            <a:p>
              <a:endParaRPr lang="en-US"/>
            </a:p>
          </p:txBody>
        </p:sp>
        <p:sp>
          <p:nvSpPr>
            <p:cNvPr id="60467" name="Line 51"/>
            <p:cNvSpPr>
              <a:spLocks noChangeShapeType="1"/>
            </p:cNvSpPr>
            <p:nvPr/>
          </p:nvSpPr>
          <p:spPr bwMode="auto">
            <a:xfrm flipV="1">
              <a:off x="4177" y="3273"/>
              <a:ext cx="1" cy="21"/>
            </a:xfrm>
            <a:prstGeom prst="line">
              <a:avLst/>
            </a:prstGeom>
            <a:noFill/>
            <a:ln w="7938">
              <a:solidFill>
                <a:srgbClr val="0000FF"/>
              </a:solidFill>
              <a:round/>
              <a:headEnd/>
              <a:tailEnd/>
            </a:ln>
          </p:spPr>
          <p:txBody>
            <a:bodyPr/>
            <a:lstStyle/>
            <a:p>
              <a:endParaRPr lang="en-US"/>
            </a:p>
          </p:txBody>
        </p:sp>
        <p:sp>
          <p:nvSpPr>
            <p:cNvPr id="60468" name="Line 52"/>
            <p:cNvSpPr>
              <a:spLocks noChangeShapeType="1"/>
            </p:cNvSpPr>
            <p:nvPr/>
          </p:nvSpPr>
          <p:spPr bwMode="auto">
            <a:xfrm flipV="1">
              <a:off x="4246" y="3273"/>
              <a:ext cx="1" cy="21"/>
            </a:xfrm>
            <a:prstGeom prst="line">
              <a:avLst/>
            </a:prstGeom>
            <a:noFill/>
            <a:ln w="7938">
              <a:solidFill>
                <a:srgbClr val="0000FF"/>
              </a:solidFill>
              <a:round/>
              <a:headEnd/>
              <a:tailEnd/>
            </a:ln>
          </p:spPr>
          <p:txBody>
            <a:bodyPr/>
            <a:lstStyle/>
            <a:p>
              <a:endParaRPr lang="en-US"/>
            </a:p>
          </p:txBody>
        </p:sp>
        <p:sp>
          <p:nvSpPr>
            <p:cNvPr id="60469" name="Line 53"/>
            <p:cNvSpPr>
              <a:spLocks noChangeShapeType="1"/>
            </p:cNvSpPr>
            <p:nvPr/>
          </p:nvSpPr>
          <p:spPr bwMode="auto">
            <a:xfrm flipV="1">
              <a:off x="4315" y="3273"/>
              <a:ext cx="1" cy="21"/>
            </a:xfrm>
            <a:prstGeom prst="line">
              <a:avLst/>
            </a:prstGeom>
            <a:noFill/>
            <a:ln w="7938">
              <a:solidFill>
                <a:srgbClr val="0000FF"/>
              </a:solidFill>
              <a:round/>
              <a:headEnd/>
              <a:tailEnd/>
            </a:ln>
          </p:spPr>
          <p:txBody>
            <a:bodyPr/>
            <a:lstStyle/>
            <a:p>
              <a:endParaRPr lang="en-US"/>
            </a:p>
          </p:txBody>
        </p:sp>
        <p:sp>
          <p:nvSpPr>
            <p:cNvPr id="60470" name="Line 54"/>
            <p:cNvSpPr>
              <a:spLocks noChangeShapeType="1"/>
            </p:cNvSpPr>
            <p:nvPr/>
          </p:nvSpPr>
          <p:spPr bwMode="auto">
            <a:xfrm flipV="1">
              <a:off x="4385" y="3273"/>
              <a:ext cx="1" cy="21"/>
            </a:xfrm>
            <a:prstGeom prst="line">
              <a:avLst/>
            </a:prstGeom>
            <a:noFill/>
            <a:ln w="7938">
              <a:solidFill>
                <a:srgbClr val="0000FF"/>
              </a:solidFill>
              <a:round/>
              <a:headEnd/>
              <a:tailEnd/>
            </a:ln>
          </p:spPr>
          <p:txBody>
            <a:bodyPr/>
            <a:lstStyle/>
            <a:p>
              <a:endParaRPr lang="en-US"/>
            </a:p>
          </p:txBody>
        </p:sp>
        <p:sp>
          <p:nvSpPr>
            <p:cNvPr id="60471" name="Line 55"/>
            <p:cNvSpPr>
              <a:spLocks noChangeShapeType="1"/>
            </p:cNvSpPr>
            <p:nvPr/>
          </p:nvSpPr>
          <p:spPr bwMode="auto">
            <a:xfrm flipV="1">
              <a:off x="4523" y="3273"/>
              <a:ext cx="1" cy="21"/>
            </a:xfrm>
            <a:prstGeom prst="line">
              <a:avLst/>
            </a:prstGeom>
            <a:noFill/>
            <a:ln w="7938">
              <a:solidFill>
                <a:srgbClr val="0000FF"/>
              </a:solidFill>
              <a:round/>
              <a:headEnd/>
              <a:tailEnd/>
            </a:ln>
          </p:spPr>
          <p:txBody>
            <a:bodyPr/>
            <a:lstStyle/>
            <a:p>
              <a:endParaRPr lang="en-US"/>
            </a:p>
          </p:txBody>
        </p:sp>
        <p:sp>
          <p:nvSpPr>
            <p:cNvPr id="60472" name="Line 56"/>
            <p:cNvSpPr>
              <a:spLocks noChangeShapeType="1"/>
            </p:cNvSpPr>
            <p:nvPr/>
          </p:nvSpPr>
          <p:spPr bwMode="auto">
            <a:xfrm flipV="1">
              <a:off x="4593" y="3273"/>
              <a:ext cx="1" cy="21"/>
            </a:xfrm>
            <a:prstGeom prst="line">
              <a:avLst/>
            </a:prstGeom>
            <a:noFill/>
            <a:ln w="7938">
              <a:solidFill>
                <a:srgbClr val="0000FF"/>
              </a:solidFill>
              <a:round/>
              <a:headEnd/>
              <a:tailEnd/>
            </a:ln>
          </p:spPr>
          <p:txBody>
            <a:bodyPr/>
            <a:lstStyle/>
            <a:p>
              <a:endParaRPr lang="en-US"/>
            </a:p>
          </p:txBody>
        </p:sp>
        <p:sp>
          <p:nvSpPr>
            <p:cNvPr id="60473" name="Line 57"/>
            <p:cNvSpPr>
              <a:spLocks noChangeShapeType="1"/>
            </p:cNvSpPr>
            <p:nvPr/>
          </p:nvSpPr>
          <p:spPr bwMode="auto">
            <a:xfrm flipV="1">
              <a:off x="4663" y="3273"/>
              <a:ext cx="1" cy="21"/>
            </a:xfrm>
            <a:prstGeom prst="line">
              <a:avLst/>
            </a:prstGeom>
            <a:noFill/>
            <a:ln w="7938">
              <a:solidFill>
                <a:srgbClr val="0000FF"/>
              </a:solidFill>
              <a:round/>
              <a:headEnd/>
              <a:tailEnd/>
            </a:ln>
          </p:spPr>
          <p:txBody>
            <a:bodyPr/>
            <a:lstStyle/>
            <a:p>
              <a:endParaRPr lang="en-US"/>
            </a:p>
          </p:txBody>
        </p:sp>
        <p:sp>
          <p:nvSpPr>
            <p:cNvPr id="60474" name="Line 58"/>
            <p:cNvSpPr>
              <a:spLocks noChangeShapeType="1"/>
            </p:cNvSpPr>
            <p:nvPr/>
          </p:nvSpPr>
          <p:spPr bwMode="auto">
            <a:xfrm flipV="1">
              <a:off x="4732" y="3273"/>
              <a:ext cx="1" cy="21"/>
            </a:xfrm>
            <a:prstGeom prst="line">
              <a:avLst/>
            </a:prstGeom>
            <a:noFill/>
            <a:ln w="7938">
              <a:solidFill>
                <a:srgbClr val="0000FF"/>
              </a:solidFill>
              <a:round/>
              <a:headEnd/>
              <a:tailEnd/>
            </a:ln>
          </p:spPr>
          <p:txBody>
            <a:bodyPr/>
            <a:lstStyle/>
            <a:p>
              <a:endParaRPr lang="en-US"/>
            </a:p>
          </p:txBody>
        </p:sp>
        <p:sp>
          <p:nvSpPr>
            <p:cNvPr id="60475" name="Rectangle 59"/>
            <p:cNvSpPr>
              <a:spLocks noChangeArrowheads="1"/>
            </p:cNvSpPr>
            <p:nvPr/>
          </p:nvSpPr>
          <p:spPr bwMode="auto">
            <a:xfrm>
              <a:off x="1271"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476" name="Rectangle 60"/>
            <p:cNvSpPr>
              <a:spLocks noChangeArrowheads="1"/>
            </p:cNvSpPr>
            <p:nvPr/>
          </p:nvSpPr>
          <p:spPr bwMode="auto">
            <a:xfrm>
              <a:off x="1618"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2</a:t>
              </a:r>
              <a:endParaRPr lang="en-US" sz="2400"/>
            </a:p>
          </p:txBody>
        </p:sp>
        <p:sp>
          <p:nvSpPr>
            <p:cNvPr id="60477" name="Rectangle 61"/>
            <p:cNvSpPr>
              <a:spLocks noChangeArrowheads="1"/>
            </p:cNvSpPr>
            <p:nvPr/>
          </p:nvSpPr>
          <p:spPr bwMode="auto">
            <a:xfrm>
              <a:off x="1965"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3</a:t>
              </a:r>
              <a:endParaRPr lang="en-US" sz="2400"/>
            </a:p>
          </p:txBody>
        </p:sp>
        <p:sp>
          <p:nvSpPr>
            <p:cNvPr id="60478" name="Rectangle 62"/>
            <p:cNvSpPr>
              <a:spLocks noChangeArrowheads="1"/>
            </p:cNvSpPr>
            <p:nvPr/>
          </p:nvSpPr>
          <p:spPr bwMode="auto">
            <a:xfrm>
              <a:off x="2313"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4</a:t>
              </a:r>
              <a:endParaRPr lang="en-US" sz="2400"/>
            </a:p>
          </p:txBody>
        </p:sp>
        <p:sp>
          <p:nvSpPr>
            <p:cNvPr id="60479" name="Rectangle 63"/>
            <p:cNvSpPr>
              <a:spLocks noChangeArrowheads="1"/>
            </p:cNvSpPr>
            <p:nvPr/>
          </p:nvSpPr>
          <p:spPr bwMode="auto">
            <a:xfrm>
              <a:off x="2661"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5</a:t>
              </a:r>
              <a:endParaRPr lang="en-US" sz="2400"/>
            </a:p>
          </p:txBody>
        </p:sp>
        <p:sp>
          <p:nvSpPr>
            <p:cNvPr id="60480" name="Rectangle 64"/>
            <p:cNvSpPr>
              <a:spLocks noChangeArrowheads="1"/>
            </p:cNvSpPr>
            <p:nvPr/>
          </p:nvSpPr>
          <p:spPr bwMode="auto">
            <a:xfrm>
              <a:off x="3009"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6</a:t>
              </a:r>
              <a:endParaRPr lang="en-US" sz="2400"/>
            </a:p>
          </p:txBody>
        </p:sp>
        <p:sp>
          <p:nvSpPr>
            <p:cNvPr id="60481" name="Rectangle 65"/>
            <p:cNvSpPr>
              <a:spLocks noChangeArrowheads="1"/>
            </p:cNvSpPr>
            <p:nvPr/>
          </p:nvSpPr>
          <p:spPr bwMode="auto">
            <a:xfrm>
              <a:off x="3356"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7</a:t>
              </a:r>
              <a:endParaRPr lang="en-US" sz="2400"/>
            </a:p>
          </p:txBody>
        </p:sp>
        <p:sp>
          <p:nvSpPr>
            <p:cNvPr id="60482" name="Rectangle 66"/>
            <p:cNvSpPr>
              <a:spLocks noChangeArrowheads="1"/>
            </p:cNvSpPr>
            <p:nvPr/>
          </p:nvSpPr>
          <p:spPr bwMode="auto">
            <a:xfrm>
              <a:off x="3703"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8</a:t>
              </a:r>
              <a:endParaRPr lang="en-US" sz="2400"/>
            </a:p>
          </p:txBody>
        </p:sp>
        <p:sp>
          <p:nvSpPr>
            <p:cNvPr id="60483" name="Rectangle 67"/>
            <p:cNvSpPr>
              <a:spLocks noChangeArrowheads="1"/>
            </p:cNvSpPr>
            <p:nvPr/>
          </p:nvSpPr>
          <p:spPr bwMode="auto">
            <a:xfrm>
              <a:off x="4051"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9</a:t>
              </a:r>
              <a:endParaRPr lang="en-US" sz="2400"/>
            </a:p>
          </p:txBody>
        </p:sp>
        <p:sp>
          <p:nvSpPr>
            <p:cNvPr id="60484" name="Rectangle 68"/>
            <p:cNvSpPr>
              <a:spLocks noChangeArrowheads="1"/>
            </p:cNvSpPr>
            <p:nvPr/>
          </p:nvSpPr>
          <p:spPr bwMode="auto">
            <a:xfrm>
              <a:off x="4341"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485" name="Rectangle 69"/>
            <p:cNvSpPr>
              <a:spLocks noChangeArrowheads="1"/>
            </p:cNvSpPr>
            <p:nvPr/>
          </p:nvSpPr>
          <p:spPr bwMode="auto">
            <a:xfrm>
              <a:off x="4456"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486" name="Rectangle 70"/>
            <p:cNvSpPr>
              <a:spLocks noChangeArrowheads="1"/>
            </p:cNvSpPr>
            <p:nvPr/>
          </p:nvSpPr>
          <p:spPr bwMode="auto">
            <a:xfrm>
              <a:off x="4688"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487" name="Rectangle 71"/>
            <p:cNvSpPr>
              <a:spLocks noChangeArrowheads="1"/>
            </p:cNvSpPr>
            <p:nvPr/>
          </p:nvSpPr>
          <p:spPr bwMode="auto">
            <a:xfrm>
              <a:off x="4804" y="33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488" name="Line 72"/>
            <p:cNvSpPr>
              <a:spLocks noChangeShapeType="1"/>
            </p:cNvSpPr>
            <p:nvPr/>
          </p:nvSpPr>
          <p:spPr bwMode="auto">
            <a:xfrm>
              <a:off x="1327" y="1100"/>
              <a:ext cx="3476" cy="1"/>
            </a:xfrm>
            <a:prstGeom prst="line">
              <a:avLst/>
            </a:prstGeom>
            <a:noFill/>
            <a:ln w="7938">
              <a:solidFill>
                <a:srgbClr val="0000FF"/>
              </a:solidFill>
              <a:round/>
              <a:headEnd/>
              <a:tailEnd/>
            </a:ln>
          </p:spPr>
          <p:txBody>
            <a:bodyPr/>
            <a:lstStyle/>
            <a:p>
              <a:endParaRPr lang="en-US"/>
            </a:p>
          </p:txBody>
        </p:sp>
        <p:sp>
          <p:nvSpPr>
            <p:cNvPr id="60489" name="Rectangle 73"/>
            <p:cNvSpPr>
              <a:spLocks noChangeArrowheads="1"/>
            </p:cNvSpPr>
            <p:nvPr/>
          </p:nvSpPr>
          <p:spPr bwMode="auto">
            <a:xfrm rot="5400000">
              <a:off x="88" y="2139"/>
              <a:ext cx="121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Zeta Potential (mV)</a:t>
              </a:r>
              <a:endParaRPr lang="en-US" sz="2400"/>
            </a:p>
          </p:txBody>
        </p:sp>
        <p:sp>
          <p:nvSpPr>
            <p:cNvPr id="60490" name="Line 74"/>
            <p:cNvSpPr>
              <a:spLocks noChangeShapeType="1"/>
            </p:cNvSpPr>
            <p:nvPr/>
          </p:nvSpPr>
          <p:spPr bwMode="auto">
            <a:xfrm flipV="1">
              <a:off x="1327" y="1100"/>
              <a:ext cx="1" cy="2173"/>
            </a:xfrm>
            <a:prstGeom prst="line">
              <a:avLst/>
            </a:prstGeom>
            <a:noFill/>
            <a:ln w="7938">
              <a:solidFill>
                <a:srgbClr val="0000FF"/>
              </a:solidFill>
              <a:round/>
              <a:headEnd/>
              <a:tailEnd/>
            </a:ln>
          </p:spPr>
          <p:txBody>
            <a:bodyPr/>
            <a:lstStyle/>
            <a:p>
              <a:endParaRPr lang="en-US"/>
            </a:p>
          </p:txBody>
        </p:sp>
        <p:sp>
          <p:nvSpPr>
            <p:cNvPr id="60491" name="Line 75"/>
            <p:cNvSpPr>
              <a:spLocks noChangeShapeType="1"/>
            </p:cNvSpPr>
            <p:nvPr/>
          </p:nvSpPr>
          <p:spPr bwMode="auto">
            <a:xfrm>
              <a:off x="1257" y="3273"/>
              <a:ext cx="70" cy="1"/>
            </a:xfrm>
            <a:prstGeom prst="line">
              <a:avLst/>
            </a:prstGeom>
            <a:noFill/>
            <a:ln w="7938">
              <a:solidFill>
                <a:srgbClr val="0000FF"/>
              </a:solidFill>
              <a:round/>
              <a:headEnd/>
              <a:tailEnd/>
            </a:ln>
          </p:spPr>
          <p:txBody>
            <a:bodyPr/>
            <a:lstStyle/>
            <a:p>
              <a:endParaRPr lang="en-US"/>
            </a:p>
          </p:txBody>
        </p:sp>
        <p:sp>
          <p:nvSpPr>
            <p:cNvPr id="60492" name="Line 76"/>
            <p:cNvSpPr>
              <a:spLocks noChangeShapeType="1"/>
            </p:cNvSpPr>
            <p:nvPr/>
          </p:nvSpPr>
          <p:spPr bwMode="auto">
            <a:xfrm>
              <a:off x="1257" y="3056"/>
              <a:ext cx="70" cy="1"/>
            </a:xfrm>
            <a:prstGeom prst="line">
              <a:avLst/>
            </a:prstGeom>
            <a:noFill/>
            <a:ln w="7938">
              <a:solidFill>
                <a:srgbClr val="0000FF"/>
              </a:solidFill>
              <a:round/>
              <a:headEnd/>
              <a:tailEnd/>
            </a:ln>
          </p:spPr>
          <p:txBody>
            <a:bodyPr/>
            <a:lstStyle/>
            <a:p>
              <a:endParaRPr lang="en-US"/>
            </a:p>
          </p:txBody>
        </p:sp>
        <p:sp>
          <p:nvSpPr>
            <p:cNvPr id="60493" name="Line 77"/>
            <p:cNvSpPr>
              <a:spLocks noChangeShapeType="1"/>
            </p:cNvSpPr>
            <p:nvPr/>
          </p:nvSpPr>
          <p:spPr bwMode="auto">
            <a:xfrm>
              <a:off x="1257" y="2839"/>
              <a:ext cx="70" cy="1"/>
            </a:xfrm>
            <a:prstGeom prst="line">
              <a:avLst/>
            </a:prstGeom>
            <a:noFill/>
            <a:ln w="7938">
              <a:solidFill>
                <a:srgbClr val="0000FF"/>
              </a:solidFill>
              <a:round/>
              <a:headEnd/>
              <a:tailEnd/>
            </a:ln>
          </p:spPr>
          <p:txBody>
            <a:bodyPr/>
            <a:lstStyle/>
            <a:p>
              <a:endParaRPr lang="en-US"/>
            </a:p>
          </p:txBody>
        </p:sp>
        <p:sp>
          <p:nvSpPr>
            <p:cNvPr id="60494" name="Line 78"/>
            <p:cNvSpPr>
              <a:spLocks noChangeShapeType="1"/>
            </p:cNvSpPr>
            <p:nvPr/>
          </p:nvSpPr>
          <p:spPr bwMode="auto">
            <a:xfrm>
              <a:off x="1257" y="2621"/>
              <a:ext cx="70" cy="1"/>
            </a:xfrm>
            <a:prstGeom prst="line">
              <a:avLst/>
            </a:prstGeom>
            <a:noFill/>
            <a:ln w="7938">
              <a:solidFill>
                <a:srgbClr val="0000FF"/>
              </a:solidFill>
              <a:round/>
              <a:headEnd/>
              <a:tailEnd/>
            </a:ln>
          </p:spPr>
          <p:txBody>
            <a:bodyPr/>
            <a:lstStyle/>
            <a:p>
              <a:endParaRPr lang="en-US"/>
            </a:p>
          </p:txBody>
        </p:sp>
        <p:sp>
          <p:nvSpPr>
            <p:cNvPr id="60495" name="Line 79"/>
            <p:cNvSpPr>
              <a:spLocks noChangeShapeType="1"/>
            </p:cNvSpPr>
            <p:nvPr/>
          </p:nvSpPr>
          <p:spPr bwMode="auto">
            <a:xfrm>
              <a:off x="1257" y="2404"/>
              <a:ext cx="70" cy="1"/>
            </a:xfrm>
            <a:prstGeom prst="line">
              <a:avLst/>
            </a:prstGeom>
            <a:noFill/>
            <a:ln w="7938">
              <a:solidFill>
                <a:srgbClr val="0000FF"/>
              </a:solidFill>
              <a:round/>
              <a:headEnd/>
              <a:tailEnd/>
            </a:ln>
          </p:spPr>
          <p:txBody>
            <a:bodyPr/>
            <a:lstStyle/>
            <a:p>
              <a:endParaRPr lang="en-US"/>
            </a:p>
          </p:txBody>
        </p:sp>
        <p:sp>
          <p:nvSpPr>
            <p:cNvPr id="60496" name="Line 80"/>
            <p:cNvSpPr>
              <a:spLocks noChangeShapeType="1"/>
            </p:cNvSpPr>
            <p:nvPr/>
          </p:nvSpPr>
          <p:spPr bwMode="auto">
            <a:xfrm>
              <a:off x="1257" y="2187"/>
              <a:ext cx="70" cy="1"/>
            </a:xfrm>
            <a:prstGeom prst="line">
              <a:avLst/>
            </a:prstGeom>
            <a:noFill/>
            <a:ln w="7938">
              <a:solidFill>
                <a:srgbClr val="0000FF"/>
              </a:solidFill>
              <a:round/>
              <a:headEnd/>
              <a:tailEnd/>
            </a:ln>
          </p:spPr>
          <p:txBody>
            <a:bodyPr/>
            <a:lstStyle/>
            <a:p>
              <a:endParaRPr lang="en-US"/>
            </a:p>
          </p:txBody>
        </p:sp>
        <p:sp>
          <p:nvSpPr>
            <p:cNvPr id="60497" name="Line 81"/>
            <p:cNvSpPr>
              <a:spLocks noChangeShapeType="1"/>
            </p:cNvSpPr>
            <p:nvPr/>
          </p:nvSpPr>
          <p:spPr bwMode="auto">
            <a:xfrm>
              <a:off x="1257" y="1969"/>
              <a:ext cx="70" cy="1"/>
            </a:xfrm>
            <a:prstGeom prst="line">
              <a:avLst/>
            </a:prstGeom>
            <a:noFill/>
            <a:ln w="7938">
              <a:solidFill>
                <a:srgbClr val="0000FF"/>
              </a:solidFill>
              <a:round/>
              <a:headEnd/>
              <a:tailEnd/>
            </a:ln>
          </p:spPr>
          <p:txBody>
            <a:bodyPr/>
            <a:lstStyle/>
            <a:p>
              <a:endParaRPr lang="en-US"/>
            </a:p>
          </p:txBody>
        </p:sp>
        <p:sp>
          <p:nvSpPr>
            <p:cNvPr id="60498" name="Line 82"/>
            <p:cNvSpPr>
              <a:spLocks noChangeShapeType="1"/>
            </p:cNvSpPr>
            <p:nvPr/>
          </p:nvSpPr>
          <p:spPr bwMode="auto">
            <a:xfrm>
              <a:off x="1257" y="1752"/>
              <a:ext cx="70" cy="1"/>
            </a:xfrm>
            <a:prstGeom prst="line">
              <a:avLst/>
            </a:prstGeom>
            <a:noFill/>
            <a:ln w="7938">
              <a:solidFill>
                <a:srgbClr val="0000FF"/>
              </a:solidFill>
              <a:round/>
              <a:headEnd/>
              <a:tailEnd/>
            </a:ln>
          </p:spPr>
          <p:txBody>
            <a:bodyPr/>
            <a:lstStyle/>
            <a:p>
              <a:endParaRPr lang="en-US"/>
            </a:p>
          </p:txBody>
        </p:sp>
        <p:sp>
          <p:nvSpPr>
            <p:cNvPr id="60499" name="Line 83"/>
            <p:cNvSpPr>
              <a:spLocks noChangeShapeType="1"/>
            </p:cNvSpPr>
            <p:nvPr/>
          </p:nvSpPr>
          <p:spPr bwMode="auto">
            <a:xfrm>
              <a:off x="1257" y="1535"/>
              <a:ext cx="70" cy="1"/>
            </a:xfrm>
            <a:prstGeom prst="line">
              <a:avLst/>
            </a:prstGeom>
            <a:noFill/>
            <a:ln w="7938">
              <a:solidFill>
                <a:srgbClr val="0000FF"/>
              </a:solidFill>
              <a:round/>
              <a:headEnd/>
              <a:tailEnd/>
            </a:ln>
          </p:spPr>
          <p:txBody>
            <a:bodyPr/>
            <a:lstStyle/>
            <a:p>
              <a:endParaRPr lang="en-US"/>
            </a:p>
          </p:txBody>
        </p:sp>
        <p:sp>
          <p:nvSpPr>
            <p:cNvPr id="60500" name="Line 84"/>
            <p:cNvSpPr>
              <a:spLocks noChangeShapeType="1"/>
            </p:cNvSpPr>
            <p:nvPr/>
          </p:nvSpPr>
          <p:spPr bwMode="auto">
            <a:xfrm>
              <a:off x="1257" y="1318"/>
              <a:ext cx="70" cy="1"/>
            </a:xfrm>
            <a:prstGeom prst="line">
              <a:avLst/>
            </a:prstGeom>
            <a:noFill/>
            <a:ln w="7938">
              <a:solidFill>
                <a:srgbClr val="0000FF"/>
              </a:solidFill>
              <a:round/>
              <a:headEnd/>
              <a:tailEnd/>
            </a:ln>
          </p:spPr>
          <p:txBody>
            <a:bodyPr/>
            <a:lstStyle/>
            <a:p>
              <a:endParaRPr lang="en-US"/>
            </a:p>
          </p:txBody>
        </p:sp>
        <p:sp>
          <p:nvSpPr>
            <p:cNvPr id="60501" name="Line 85"/>
            <p:cNvSpPr>
              <a:spLocks noChangeShapeType="1"/>
            </p:cNvSpPr>
            <p:nvPr/>
          </p:nvSpPr>
          <p:spPr bwMode="auto">
            <a:xfrm>
              <a:off x="1257" y="1100"/>
              <a:ext cx="70" cy="1"/>
            </a:xfrm>
            <a:prstGeom prst="line">
              <a:avLst/>
            </a:prstGeom>
            <a:noFill/>
            <a:ln w="7938">
              <a:solidFill>
                <a:srgbClr val="0000FF"/>
              </a:solidFill>
              <a:round/>
              <a:headEnd/>
              <a:tailEnd/>
            </a:ln>
          </p:spPr>
          <p:txBody>
            <a:bodyPr/>
            <a:lstStyle/>
            <a:p>
              <a:endParaRPr lang="en-US"/>
            </a:p>
          </p:txBody>
        </p:sp>
        <p:sp>
          <p:nvSpPr>
            <p:cNvPr id="60502" name="Line 86"/>
            <p:cNvSpPr>
              <a:spLocks noChangeShapeType="1"/>
            </p:cNvSpPr>
            <p:nvPr/>
          </p:nvSpPr>
          <p:spPr bwMode="auto">
            <a:xfrm>
              <a:off x="1292" y="3230"/>
              <a:ext cx="35" cy="1"/>
            </a:xfrm>
            <a:prstGeom prst="line">
              <a:avLst/>
            </a:prstGeom>
            <a:noFill/>
            <a:ln w="7938">
              <a:solidFill>
                <a:srgbClr val="0000FF"/>
              </a:solidFill>
              <a:round/>
              <a:headEnd/>
              <a:tailEnd/>
            </a:ln>
          </p:spPr>
          <p:txBody>
            <a:bodyPr/>
            <a:lstStyle/>
            <a:p>
              <a:endParaRPr lang="en-US"/>
            </a:p>
          </p:txBody>
        </p:sp>
        <p:sp>
          <p:nvSpPr>
            <p:cNvPr id="60503" name="Line 87"/>
            <p:cNvSpPr>
              <a:spLocks noChangeShapeType="1"/>
            </p:cNvSpPr>
            <p:nvPr/>
          </p:nvSpPr>
          <p:spPr bwMode="auto">
            <a:xfrm>
              <a:off x="1292" y="3186"/>
              <a:ext cx="35" cy="1"/>
            </a:xfrm>
            <a:prstGeom prst="line">
              <a:avLst/>
            </a:prstGeom>
            <a:noFill/>
            <a:ln w="7938">
              <a:solidFill>
                <a:srgbClr val="0000FF"/>
              </a:solidFill>
              <a:round/>
              <a:headEnd/>
              <a:tailEnd/>
            </a:ln>
          </p:spPr>
          <p:txBody>
            <a:bodyPr/>
            <a:lstStyle/>
            <a:p>
              <a:endParaRPr lang="en-US"/>
            </a:p>
          </p:txBody>
        </p:sp>
        <p:sp>
          <p:nvSpPr>
            <p:cNvPr id="60504" name="Line 88"/>
            <p:cNvSpPr>
              <a:spLocks noChangeShapeType="1"/>
            </p:cNvSpPr>
            <p:nvPr/>
          </p:nvSpPr>
          <p:spPr bwMode="auto">
            <a:xfrm>
              <a:off x="1292" y="3142"/>
              <a:ext cx="35" cy="1"/>
            </a:xfrm>
            <a:prstGeom prst="line">
              <a:avLst/>
            </a:prstGeom>
            <a:noFill/>
            <a:ln w="7938">
              <a:solidFill>
                <a:srgbClr val="0000FF"/>
              </a:solidFill>
              <a:round/>
              <a:headEnd/>
              <a:tailEnd/>
            </a:ln>
          </p:spPr>
          <p:txBody>
            <a:bodyPr/>
            <a:lstStyle/>
            <a:p>
              <a:endParaRPr lang="en-US"/>
            </a:p>
          </p:txBody>
        </p:sp>
        <p:sp>
          <p:nvSpPr>
            <p:cNvPr id="60505" name="Line 89"/>
            <p:cNvSpPr>
              <a:spLocks noChangeShapeType="1"/>
            </p:cNvSpPr>
            <p:nvPr/>
          </p:nvSpPr>
          <p:spPr bwMode="auto">
            <a:xfrm>
              <a:off x="1292" y="3099"/>
              <a:ext cx="35" cy="1"/>
            </a:xfrm>
            <a:prstGeom prst="line">
              <a:avLst/>
            </a:prstGeom>
            <a:noFill/>
            <a:ln w="7938">
              <a:solidFill>
                <a:srgbClr val="0000FF"/>
              </a:solidFill>
              <a:round/>
              <a:headEnd/>
              <a:tailEnd/>
            </a:ln>
          </p:spPr>
          <p:txBody>
            <a:bodyPr/>
            <a:lstStyle/>
            <a:p>
              <a:endParaRPr lang="en-US"/>
            </a:p>
          </p:txBody>
        </p:sp>
        <p:sp>
          <p:nvSpPr>
            <p:cNvPr id="60506" name="Line 90"/>
            <p:cNvSpPr>
              <a:spLocks noChangeShapeType="1"/>
            </p:cNvSpPr>
            <p:nvPr/>
          </p:nvSpPr>
          <p:spPr bwMode="auto">
            <a:xfrm>
              <a:off x="1292" y="3013"/>
              <a:ext cx="35" cy="1"/>
            </a:xfrm>
            <a:prstGeom prst="line">
              <a:avLst/>
            </a:prstGeom>
            <a:noFill/>
            <a:ln w="7938">
              <a:solidFill>
                <a:srgbClr val="0000FF"/>
              </a:solidFill>
              <a:round/>
              <a:headEnd/>
              <a:tailEnd/>
            </a:ln>
          </p:spPr>
          <p:txBody>
            <a:bodyPr/>
            <a:lstStyle/>
            <a:p>
              <a:endParaRPr lang="en-US"/>
            </a:p>
          </p:txBody>
        </p:sp>
        <p:sp>
          <p:nvSpPr>
            <p:cNvPr id="60507" name="Line 91"/>
            <p:cNvSpPr>
              <a:spLocks noChangeShapeType="1"/>
            </p:cNvSpPr>
            <p:nvPr/>
          </p:nvSpPr>
          <p:spPr bwMode="auto">
            <a:xfrm>
              <a:off x="1292" y="2969"/>
              <a:ext cx="35" cy="1"/>
            </a:xfrm>
            <a:prstGeom prst="line">
              <a:avLst/>
            </a:prstGeom>
            <a:noFill/>
            <a:ln w="7938">
              <a:solidFill>
                <a:srgbClr val="0000FF"/>
              </a:solidFill>
              <a:round/>
              <a:headEnd/>
              <a:tailEnd/>
            </a:ln>
          </p:spPr>
          <p:txBody>
            <a:bodyPr/>
            <a:lstStyle/>
            <a:p>
              <a:endParaRPr lang="en-US"/>
            </a:p>
          </p:txBody>
        </p:sp>
        <p:sp>
          <p:nvSpPr>
            <p:cNvPr id="60508" name="Line 92"/>
            <p:cNvSpPr>
              <a:spLocks noChangeShapeType="1"/>
            </p:cNvSpPr>
            <p:nvPr/>
          </p:nvSpPr>
          <p:spPr bwMode="auto">
            <a:xfrm>
              <a:off x="1292" y="2925"/>
              <a:ext cx="35" cy="1"/>
            </a:xfrm>
            <a:prstGeom prst="line">
              <a:avLst/>
            </a:prstGeom>
            <a:noFill/>
            <a:ln w="7938">
              <a:solidFill>
                <a:srgbClr val="0000FF"/>
              </a:solidFill>
              <a:round/>
              <a:headEnd/>
              <a:tailEnd/>
            </a:ln>
          </p:spPr>
          <p:txBody>
            <a:bodyPr/>
            <a:lstStyle/>
            <a:p>
              <a:endParaRPr lang="en-US"/>
            </a:p>
          </p:txBody>
        </p:sp>
        <p:sp>
          <p:nvSpPr>
            <p:cNvPr id="60509" name="Line 93"/>
            <p:cNvSpPr>
              <a:spLocks noChangeShapeType="1"/>
            </p:cNvSpPr>
            <p:nvPr/>
          </p:nvSpPr>
          <p:spPr bwMode="auto">
            <a:xfrm>
              <a:off x="1292" y="2882"/>
              <a:ext cx="35" cy="1"/>
            </a:xfrm>
            <a:prstGeom prst="line">
              <a:avLst/>
            </a:prstGeom>
            <a:noFill/>
            <a:ln w="7938">
              <a:solidFill>
                <a:srgbClr val="0000FF"/>
              </a:solidFill>
              <a:round/>
              <a:headEnd/>
              <a:tailEnd/>
            </a:ln>
          </p:spPr>
          <p:txBody>
            <a:bodyPr/>
            <a:lstStyle/>
            <a:p>
              <a:endParaRPr lang="en-US"/>
            </a:p>
          </p:txBody>
        </p:sp>
        <p:sp>
          <p:nvSpPr>
            <p:cNvPr id="60510" name="Line 94"/>
            <p:cNvSpPr>
              <a:spLocks noChangeShapeType="1"/>
            </p:cNvSpPr>
            <p:nvPr/>
          </p:nvSpPr>
          <p:spPr bwMode="auto">
            <a:xfrm>
              <a:off x="1292" y="2795"/>
              <a:ext cx="35" cy="1"/>
            </a:xfrm>
            <a:prstGeom prst="line">
              <a:avLst/>
            </a:prstGeom>
            <a:noFill/>
            <a:ln w="7938">
              <a:solidFill>
                <a:srgbClr val="0000FF"/>
              </a:solidFill>
              <a:round/>
              <a:headEnd/>
              <a:tailEnd/>
            </a:ln>
          </p:spPr>
          <p:txBody>
            <a:bodyPr/>
            <a:lstStyle/>
            <a:p>
              <a:endParaRPr lang="en-US"/>
            </a:p>
          </p:txBody>
        </p:sp>
        <p:sp>
          <p:nvSpPr>
            <p:cNvPr id="60511" name="Line 95"/>
            <p:cNvSpPr>
              <a:spLocks noChangeShapeType="1"/>
            </p:cNvSpPr>
            <p:nvPr/>
          </p:nvSpPr>
          <p:spPr bwMode="auto">
            <a:xfrm>
              <a:off x="1292" y="2752"/>
              <a:ext cx="35" cy="1"/>
            </a:xfrm>
            <a:prstGeom prst="line">
              <a:avLst/>
            </a:prstGeom>
            <a:noFill/>
            <a:ln w="7938">
              <a:solidFill>
                <a:srgbClr val="0000FF"/>
              </a:solidFill>
              <a:round/>
              <a:headEnd/>
              <a:tailEnd/>
            </a:ln>
          </p:spPr>
          <p:txBody>
            <a:bodyPr/>
            <a:lstStyle/>
            <a:p>
              <a:endParaRPr lang="en-US"/>
            </a:p>
          </p:txBody>
        </p:sp>
        <p:sp>
          <p:nvSpPr>
            <p:cNvPr id="60512" name="Line 96"/>
            <p:cNvSpPr>
              <a:spLocks noChangeShapeType="1"/>
            </p:cNvSpPr>
            <p:nvPr/>
          </p:nvSpPr>
          <p:spPr bwMode="auto">
            <a:xfrm>
              <a:off x="1292" y="2708"/>
              <a:ext cx="35" cy="1"/>
            </a:xfrm>
            <a:prstGeom prst="line">
              <a:avLst/>
            </a:prstGeom>
            <a:noFill/>
            <a:ln w="7938">
              <a:solidFill>
                <a:srgbClr val="0000FF"/>
              </a:solidFill>
              <a:round/>
              <a:headEnd/>
              <a:tailEnd/>
            </a:ln>
          </p:spPr>
          <p:txBody>
            <a:bodyPr/>
            <a:lstStyle/>
            <a:p>
              <a:endParaRPr lang="en-US"/>
            </a:p>
          </p:txBody>
        </p:sp>
        <p:sp>
          <p:nvSpPr>
            <p:cNvPr id="60513" name="Line 97"/>
            <p:cNvSpPr>
              <a:spLocks noChangeShapeType="1"/>
            </p:cNvSpPr>
            <p:nvPr/>
          </p:nvSpPr>
          <p:spPr bwMode="auto">
            <a:xfrm>
              <a:off x="1292" y="2665"/>
              <a:ext cx="35" cy="1"/>
            </a:xfrm>
            <a:prstGeom prst="line">
              <a:avLst/>
            </a:prstGeom>
            <a:noFill/>
            <a:ln w="7938">
              <a:solidFill>
                <a:srgbClr val="0000FF"/>
              </a:solidFill>
              <a:round/>
              <a:headEnd/>
              <a:tailEnd/>
            </a:ln>
          </p:spPr>
          <p:txBody>
            <a:bodyPr/>
            <a:lstStyle/>
            <a:p>
              <a:endParaRPr lang="en-US"/>
            </a:p>
          </p:txBody>
        </p:sp>
        <p:sp>
          <p:nvSpPr>
            <p:cNvPr id="60514" name="Line 98"/>
            <p:cNvSpPr>
              <a:spLocks noChangeShapeType="1"/>
            </p:cNvSpPr>
            <p:nvPr/>
          </p:nvSpPr>
          <p:spPr bwMode="auto">
            <a:xfrm>
              <a:off x="1292" y="2578"/>
              <a:ext cx="35" cy="1"/>
            </a:xfrm>
            <a:prstGeom prst="line">
              <a:avLst/>
            </a:prstGeom>
            <a:noFill/>
            <a:ln w="7938">
              <a:solidFill>
                <a:srgbClr val="0000FF"/>
              </a:solidFill>
              <a:round/>
              <a:headEnd/>
              <a:tailEnd/>
            </a:ln>
          </p:spPr>
          <p:txBody>
            <a:bodyPr/>
            <a:lstStyle/>
            <a:p>
              <a:endParaRPr lang="en-US"/>
            </a:p>
          </p:txBody>
        </p:sp>
        <p:sp>
          <p:nvSpPr>
            <p:cNvPr id="60515" name="Line 99"/>
            <p:cNvSpPr>
              <a:spLocks noChangeShapeType="1"/>
            </p:cNvSpPr>
            <p:nvPr/>
          </p:nvSpPr>
          <p:spPr bwMode="auto">
            <a:xfrm>
              <a:off x="1292" y="2535"/>
              <a:ext cx="35" cy="1"/>
            </a:xfrm>
            <a:prstGeom prst="line">
              <a:avLst/>
            </a:prstGeom>
            <a:noFill/>
            <a:ln w="7938">
              <a:solidFill>
                <a:srgbClr val="0000FF"/>
              </a:solidFill>
              <a:round/>
              <a:headEnd/>
              <a:tailEnd/>
            </a:ln>
          </p:spPr>
          <p:txBody>
            <a:bodyPr/>
            <a:lstStyle/>
            <a:p>
              <a:endParaRPr lang="en-US"/>
            </a:p>
          </p:txBody>
        </p:sp>
        <p:sp>
          <p:nvSpPr>
            <p:cNvPr id="60516" name="Line 100"/>
            <p:cNvSpPr>
              <a:spLocks noChangeShapeType="1"/>
            </p:cNvSpPr>
            <p:nvPr/>
          </p:nvSpPr>
          <p:spPr bwMode="auto">
            <a:xfrm>
              <a:off x="1292" y="2491"/>
              <a:ext cx="35" cy="1"/>
            </a:xfrm>
            <a:prstGeom prst="line">
              <a:avLst/>
            </a:prstGeom>
            <a:noFill/>
            <a:ln w="7938">
              <a:solidFill>
                <a:srgbClr val="0000FF"/>
              </a:solidFill>
              <a:round/>
              <a:headEnd/>
              <a:tailEnd/>
            </a:ln>
          </p:spPr>
          <p:txBody>
            <a:bodyPr/>
            <a:lstStyle/>
            <a:p>
              <a:endParaRPr lang="en-US"/>
            </a:p>
          </p:txBody>
        </p:sp>
        <p:sp>
          <p:nvSpPr>
            <p:cNvPr id="60517" name="Line 101"/>
            <p:cNvSpPr>
              <a:spLocks noChangeShapeType="1"/>
            </p:cNvSpPr>
            <p:nvPr/>
          </p:nvSpPr>
          <p:spPr bwMode="auto">
            <a:xfrm>
              <a:off x="1292" y="2447"/>
              <a:ext cx="35" cy="1"/>
            </a:xfrm>
            <a:prstGeom prst="line">
              <a:avLst/>
            </a:prstGeom>
            <a:noFill/>
            <a:ln w="7938">
              <a:solidFill>
                <a:srgbClr val="0000FF"/>
              </a:solidFill>
              <a:round/>
              <a:headEnd/>
              <a:tailEnd/>
            </a:ln>
          </p:spPr>
          <p:txBody>
            <a:bodyPr/>
            <a:lstStyle/>
            <a:p>
              <a:endParaRPr lang="en-US"/>
            </a:p>
          </p:txBody>
        </p:sp>
        <p:sp>
          <p:nvSpPr>
            <p:cNvPr id="60518" name="Line 102"/>
            <p:cNvSpPr>
              <a:spLocks noChangeShapeType="1"/>
            </p:cNvSpPr>
            <p:nvPr/>
          </p:nvSpPr>
          <p:spPr bwMode="auto">
            <a:xfrm>
              <a:off x="1292" y="2361"/>
              <a:ext cx="35" cy="1"/>
            </a:xfrm>
            <a:prstGeom prst="line">
              <a:avLst/>
            </a:prstGeom>
            <a:noFill/>
            <a:ln w="7938">
              <a:solidFill>
                <a:srgbClr val="0000FF"/>
              </a:solidFill>
              <a:round/>
              <a:headEnd/>
              <a:tailEnd/>
            </a:ln>
          </p:spPr>
          <p:txBody>
            <a:bodyPr/>
            <a:lstStyle/>
            <a:p>
              <a:endParaRPr lang="en-US"/>
            </a:p>
          </p:txBody>
        </p:sp>
        <p:sp>
          <p:nvSpPr>
            <p:cNvPr id="60519" name="Line 103"/>
            <p:cNvSpPr>
              <a:spLocks noChangeShapeType="1"/>
            </p:cNvSpPr>
            <p:nvPr/>
          </p:nvSpPr>
          <p:spPr bwMode="auto">
            <a:xfrm>
              <a:off x="1292" y="2318"/>
              <a:ext cx="35" cy="1"/>
            </a:xfrm>
            <a:prstGeom prst="line">
              <a:avLst/>
            </a:prstGeom>
            <a:noFill/>
            <a:ln w="7938">
              <a:solidFill>
                <a:srgbClr val="0000FF"/>
              </a:solidFill>
              <a:round/>
              <a:headEnd/>
              <a:tailEnd/>
            </a:ln>
          </p:spPr>
          <p:txBody>
            <a:bodyPr/>
            <a:lstStyle/>
            <a:p>
              <a:endParaRPr lang="en-US"/>
            </a:p>
          </p:txBody>
        </p:sp>
        <p:sp>
          <p:nvSpPr>
            <p:cNvPr id="60520" name="Line 104"/>
            <p:cNvSpPr>
              <a:spLocks noChangeShapeType="1"/>
            </p:cNvSpPr>
            <p:nvPr/>
          </p:nvSpPr>
          <p:spPr bwMode="auto">
            <a:xfrm>
              <a:off x="1292" y="2273"/>
              <a:ext cx="35" cy="1"/>
            </a:xfrm>
            <a:prstGeom prst="line">
              <a:avLst/>
            </a:prstGeom>
            <a:noFill/>
            <a:ln w="7938">
              <a:solidFill>
                <a:srgbClr val="0000FF"/>
              </a:solidFill>
              <a:round/>
              <a:headEnd/>
              <a:tailEnd/>
            </a:ln>
          </p:spPr>
          <p:txBody>
            <a:bodyPr/>
            <a:lstStyle/>
            <a:p>
              <a:endParaRPr lang="en-US"/>
            </a:p>
          </p:txBody>
        </p:sp>
        <p:sp>
          <p:nvSpPr>
            <p:cNvPr id="60521" name="Line 105"/>
            <p:cNvSpPr>
              <a:spLocks noChangeShapeType="1"/>
            </p:cNvSpPr>
            <p:nvPr/>
          </p:nvSpPr>
          <p:spPr bwMode="auto">
            <a:xfrm>
              <a:off x="1292" y="2230"/>
              <a:ext cx="35" cy="1"/>
            </a:xfrm>
            <a:prstGeom prst="line">
              <a:avLst/>
            </a:prstGeom>
            <a:noFill/>
            <a:ln w="7938">
              <a:solidFill>
                <a:srgbClr val="0000FF"/>
              </a:solidFill>
              <a:round/>
              <a:headEnd/>
              <a:tailEnd/>
            </a:ln>
          </p:spPr>
          <p:txBody>
            <a:bodyPr/>
            <a:lstStyle/>
            <a:p>
              <a:endParaRPr lang="en-US"/>
            </a:p>
          </p:txBody>
        </p:sp>
        <p:sp>
          <p:nvSpPr>
            <p:cNvPr id="60522" name="Line 106"/>
            <p:cNvSpPr>
              <a:spLocks noChangeShapeType="1"/>
            </p:cNvSpPr>
            <p:nvPr/>
          </p:nvSpPr>
          <p:spPr bwMode="auto">
            <a:xfrm>
              <a:off x="1292" y="2144"/>
              <a:ext cx="35" cy="1"/>
            </a:xfrm>
            <a:prstGeom prst="line">
              <a:avLst/>
            </a:prstGeom>
            <a:noFill/>
            <a:ln w="7938">
              <a:solidFill>
                <a:srgbClr val="0000FF"/>
              </a:solidFill>
              <a:round/>
              <a:headEnd/>
              <a:tailEnd/>
            </a:ln>
          </p:spPr>
          <p:txBody>
            <a:bodyPr/>
            <a:lstStyle/>
            <a:p>
              <a:endParaRPr lang="en-US"/>
            </a:p>
          </p:txBody>
        </p:sp>
        <p:sp>
          <p:nvSpPr>
            <p:cNvPr id="60523" name="Line 107"/>
            <p:cNvSpPr>
              <a:spLocks noChangeShapeType="1"/>
            </p:cNvSpPr>
            <p:nvPr/>
          </p:nvSpPr>
          <p:spPr bwMode="auto">
            <a:xfrm>
              <a:off x="1292" y="2100"/>
              <a:ext cx="35" cy="1"/>
            </a:xfrm>
            <a:prstGeom prst="line">
              <a:avLst/>
            </a:prstGeom>
            <a:noFill/>
            <a:ln w="7938">
              <a:solidFill>
                <a:srgbClr val="0000FF"/>
              </a:solidFill>
              <a:round/>
              <a:headEnd/>
              <a:tailEnd/>
            </a:ln>
          </p:spPr>
          <p:txBody>
            <a:bodyPr/>
            <a:lstStyle/>
            <a:p>
              <a:endParaRPr lang="en-US"/>
            </a:p>
          </p:txBody>
        </p:sp>
        <p:sp>
          <p:nvSpPr>
            <p:cNvPr id="60524" name="Line 108"/>
            <p:cNvSpPr>
              <a:spLocks noChangeShapeType="1"/>
            </p:cNvSpPr>
            <p:nvPr/>
          </p:nvSpPr>
          <p:spPr bwMode="auto">
            <a:xfrm>
              <a:off x="1292" y="2057"/>
              <a:ext cx="35" cy="1"/>
            </a:xfrm>
            <a:prstGeom prst="line">
              <a:avLst/>
            </a:prstGeom>
            <a:noFill/>
            <a:ln w="7938">
              <a:solidFill>
                <a:srgbClr val="0000FF"/>
              </a:solidFill>
              <a:round/>
              <a:headEnd/>
              <a:tailEnd/>
            </a:ln>
          </p:spPr>
          <p:txBody>
            <a:bodyPr/>
            <a:lstStyle/>
            <a:p>
              <a:endParaRPr lang="en-US"/>
            </a:p>
          </p:txBody>
        </p:sp>
        <p:sp>
          <p:nvSpPr>
            <p:cNvPr id="60525" name="Line 109"/>
            <p:cNvSpPr>
              <a:spLocks noChangeShapeType="1"/>
            </p:cNvSpPr>
            <p:nvPr/>
          </p:nvSpPr>
          <p:spPr bwMode="auto">
            <a:xfrm>
              <a:off x="1292" y="2013"/>
              <a:ext cx="35" cy="1"/>
            </a:xfrm>
            <a:prstGeom prst="line">
              <a:avLst/>
            </a:prstGeom>
            <a:noFill/>
            <a:ln w="7938">
              <a:solidFill>
                <a:srgbClr val="0000FF"/>
              </a:solidFill>
              <a:round/>
              <a:headEnd/>
              <a:tailEnd/>
            </a:ln>
          </p:spPr>
          <p:txBody>
            <a:bodyPr/>
            <a:lstStyle/>
            <a:p>
              <a:endParaRPr lang="en-US"/>
            </a:p>
          </p:txBody>
        </p:sp>
        <p:sp>
          <p:nvSpPr>
            <p:cNvPr id="60526" name="Line 110"/>
            <p:cNvSpPr>
              <a:spLocks noChangeShapeType="1"/>
            </p:cNvSpPr>
            <p:nvPr/>
          </p:nvSpPr>
          <p:spPr bwMode="auto">
            <a:xfrm>
              <a:off x="1292" y="1926"/>
              <a:ext cx="35" cy="1"/>
            </a:xfrm>
            <a:prstGeom prst="line">
              <a:avLst/>
            </a:prstGeom>
            <a:noFill/>
            <a:ln w="7938">
              <a:solidFill>
                <a:srgbClr val="0000FF"/>
              </a:solidFill>
              <a:round/>
              <a:headEnd/>
              <a:tailEnd/>
            </a:ln>
          </p:spPr>
          <p:txBody>
            <a:bodyPr/>
            <a:lstStyle/>
            <a:p>
              <a:endParaRPr lang="en-US"/>
            </a:p>
          </p:txBody>
        </p:sp>
        <p:sp>
          <p:nvSpPr>
            <p:cNvPr id="60527" name="Line 111"/>
            <p:cNvSpPr>
              <a:spLocks noChangeShapeType="1"/>
            </p:cNvSpPr>
            <p:nvPr/>
          </p:nvSpPr>
          <p:spPr bwMode="auto">
            <a:xfrm>
              <a:off x="1292" y="1883"/>
              <a:ext cx="35" cy="1"/>
            </a:xfrm>
            <a:prstGeom prst="line">
              <a:avLst/>
            </a:prstGeom>
            <a:noFill/>
            <a:ln w="7938">
              <a:solidFill>
                <a:srgbClr val="0000FF"/>
              </a:solidFill>
              <a:round/>
              <a:headEnd/>
              <a:tailEnd/>
            </a:ln>
          </p:spPr>
          <p:txBody>
            <a:bodyPr/>
            <a:lstStyle/>
            <a:p>
              <a:endParaRPr lang="en-US"/>
            </a:p>
          </p:txBody>
        </p:sp>
        <p:sp>
          <p:nvSpPr>
            <p:cNvPr id="60528" name="Line 112"/>
            <p:cNvSpPr>
              <a:spLocks noChangeShapeType="1"/>
            </p:cNvSpPr>
            <p:nvPr/>
          </p:nvSpPr>
          <p:spPr bwMode="auto">
            <a:xfrm>
              <a:off x="1292" y="1840"/>
              <a:ext cx="35" cy="1"/>
            </a:xfrm>
            <a:prstGeom prst="line">
              <a:avLst/>
            </a:prstGeom>
            <a:noFill/>
            <a:ln w="7938">
              <a:solidFill>
                <a:srgbClr val="0000FF"/>
              </a:solidFill>
              <a:round/>
              <a:headEnd/>
              <a:tailEnd/>
            </a:ln>
          </p:spPr>
          <p:txBody>
            <a:bodyPr/>
            <a:lstStyle/>
            <a:p>
              <a:endParaRPr lang="en-US"/>
            </a:p>
          </p:txBody>
        </p:sp>
        <p:sp>
          <p:nvSpPr>
            <p:cNvPr id="60529" name="Line 113"/>
            <p:cNvSpPr>
              <a:spLocks noChangeShapeType="1"/>
            </p:cNvSpPr>
            <p:nvPr/>
          </p:nvSpPr>
          <p:spPr bwMode="auto">
            <a:xfrm>
              <a:off x="1292" y="1795"/>
              <a:ext cx="35" cy="1"/>
            </a:xfrm>
            <a:prstGeom prst="line">
              <a:avLst/>
            </a:prstGeom>
            <a:noFill/>
            <a:ln w="7938">
              <a:solidFill>
                <a:srgbClr val="0000FF"/>
              </a:solidFill>
              <a:round/>
              <a:headEnd/>
              <a:tailEnd/>
            </a:ln>
          </p:spPr>
          <p:txBody>
            <a:bodyPr/>
            <a:lstStyle/>
            <a:p>
              <a:endParaRPr lang="en-US"/>
            </a:p>
          </p:txBody>
        </p:sp>
        <p:sp>
          <p:nvSpPr>
            <p:cNvPr id="60530" name="Line 114"/>
            <p:cNvSpPr>
              <a:spLocks noChangeShapeType="1"/>
            </p:cNvSpPr>
            <p:nvPr/>
          </p:nvSpPr>
          <p:spPr bwMode="auto">
            <a:xfrm>
              <a:off x="1292" y="1709"/>
              <a:ext cx="35" cy="1"/>
            </a:xfrm>
            <a:prstGeom prst="line">
              <a:avLst/>
            </a:prstGeom>
            <a:noFill/>
            <a:ln w="7938">
              <a:solidFill>
                <a:srgbClr val="0000FF"/>
              </a:solidFill>
              <a:round/>
              <a:headEnd/>
              <a:tailEnd/>
            </a:ln>
          </p:spPr>
          <p:txBody>
            <a:bodyPr/>
            <a:lstStyle/>
            <a:p>
              <a:endParaRPr lang="en-US"/>
            </a:p>
          </p:txBody>
        </p:sp>
        <p:sp>
          <p:nvSpPr>
            <p:cNvPr id="60531" name="Line 115"/>
            <p:cNvSpPr>
              <a:spLocks noChangeShapeType="1"/>
            </p:cNvSpPr>
            <p:nvPr/>
          </p:nvSpPr>
          <p:spPr bwMode="auto">
            <a:xfrm>
              <a:off x="1292" y="1666"/>
              <a:ext cx="35" cy="1"/>
            </a:xfrm>
            <a:prstGeom prst="line">
              <a:avLst/>
            </a:prstGeom>
            <a:noFill/>
            <a:ln w="7938">
              <a:solidFill>
                <a:srgbClr val="0000FF"/>
              </a:solidFill>
              <a:round/>
              <a:headEnd/>
              <a:tailEnd/>
            </a:ln>
          </p:spPr>
          <p:txBody>
            <a:bodyPr/>
            <a:lstStyle/>
            <a:p>
              <a:endParaRPr lang="en-US"/>
            </a:p>
          </p:txBody>
        </p:sp>
        <p:sp>
          <p:nvSpPr>
            <p:cNvPr id="60532" name="Line 116"/>
            <p:cNvSpPr>
              <a:spLocks noChangeShapeType="1"/>
            </p:cNvSpPr>
            <p:nvPr/>
          </p:nvSpPr>
          <p:spPr bwMode="auto">
            <a:xfrm>
              <a:off x="1292" y="1622"/>
              <a:ext cx="35" cy="1"/>
            </a:xfrm>
            <a:prstGeom prst="line">
              <a:avLst/>
            </a:prstGeom>
            <a:noFill/>
            <a:ln w="7938">
              <a:solidFill>
                <a:srgbClr val="0000FF"/>
              </a:solidFill>
              <a:round/>
              <a:headEnd/>
              <a:tailEnd/>
            </a:ln>
          </p:spPr>
          <p:txBody>
            <a:bodyPr/>
            <a:lstStyle/>
            <a:p>
              <a:endParaRPr lang="en-US"/>
            </a:p>
          </p:txBody>
        </p:sp>
        <p:sp>
          <p:nvSpPr>
            <p:cNvPr id="60533" name="Line 117"/>
            <p:cNvSpPr>
              <a:spLocks noChangeShapeType="1"/>
            </p:cNvSpPr>
            <p:nvPr/>
          </p:nvSpPr>
          <p:spPr bwMode="auto">
            <a:xfrm>
              <a:off x="1292" y="1578"/>
              <a:ext cx="35" cy="1"/>
            </a:xfrm>
            <a:prstGeom prst="line">
              <a:avLst/>
            </a:prstGeom>
            <a:noFill/>
            <a:ln w="7938">
              <a:solidFill>
                <a:srgbClr val="0000FF"/>
              </a:solidFill>
              <a:round/>
              <a:headEnd/>
              <a:tailEnd/>
            </a:ln>
          </p:spPr>
          <p:txBody>
            <a:bodyPr/>
            <a:lstStyle/>
            <a:p>
              <a:endParaRPr lang="en-US"/>
            </a:p>
          </p:txBody>
        </p:sp>
        <p:sp>
          <p:nvSpPr>
            <p:cNvPr id="60534" name="Line 118"/>
            <p:cNvSpPr>
              <a:spLocks noChangeShapeType="1"/>
            </p:cNvSpPr>
            <p:nvPr/>
          </p:nvSpPr>
          <p:spPr bwMode="auto">
            <a:xfrm>
              <a:off x="1292" y="1492"/>
              <a:ext cx="35" cy="1"/>
            </a:xfrm>
            <a:prstGeom prst="line">
              <a:avLst/>
            </a:prstGeom>
            <a:noFill/>
            <a:ln w="7938">
              <a:solidFill>
                <a:srgbClr val="0000FF"/>
              </a:solidFill>
              <a:round/>
              <a:headEnd/>
              <a:tailEnd/>
            </a:ln>
          </p:spPr>
          <p:txBody>
            <a:bodyPr/>
            <a:lstStyle/>
            <a:p>
              <a:endParaRPr lang="en-US"/>
            </a:p>
          </p:txBody>
        </p:sp>
        <p:sp>
          <p:nvSpPr>
            <p:cNvPr id="60535" name="Line 119"/>
            <p:cNvSpPr>
              <a:spLocks noChangeShapeType="1"/>
            </p:cNvSpPr>
            <p:nvPr/>
          </p:nvSpPr>
          <p:spPr bwMode="auto">
            <a:xfrm>
              <a:off x="1292" y="1448"/>
              <a:ext cx="35" cy="1"/>
            </a:xfrm>
            <a:prstGeom prst="line">
              <a:avLst/>
            </a:prstGeom>
            <a:noFill/>
            <a:ln w="7938">
              <a:solidFill>
                <a:srgbClr val="0000FF"/>
              </a:solidFill>
              <a:round/>
              <a:headEnd/>
              <a:tailEnd/>
            </a:ln>
          </p:spPr>
          <p:txBody>
            <a:bodyPr/>
            <a:lstStyle/>
            <a:p>
              <a:endParaRPr lang="en-US"/>
            </a:p>
          </p:txBody>
        </p:sp>
        <p:sp>
          <p:nvSpPr>
            <p:cNvPr id="60536" name="Line 120"/>
            <p:cNvSpPr>
              <a:spLocks noChangeShapeType="1"/>
            </p:cNvSpPr>
            <p:nvPr/>
          </p:nvSpPr>
          <p:spPr bwMode="auto">
            <a:xfrm>
              <a:off x="1292" y="1405"/>
              <a:ext cx="35" cy="1"/>
            </a:xfrm>
            <a:prstGeom prst="line">
              <a:avLst/>
            </a:prstGeom>
            <a:noFill/>
            <a:ln w="7938">
              <a:solidFill>
                <a:srgbClr val="0000FF"/>
              </a:solidFill>
              <a:round/>
              <a:headEnd/>
              <a:tailEnd/>
            </a:ln>
          </p:spPr>
          <p:txBody>
            <a:bodyPr/>
            <a:lstStyle/>
            <a:p>
              <a:endParaRPr lang="en-US"/>
            </a:p>
          </p:txBody>
        </p:sp>
        <p:sp>
          <p:nvSpPr>
            <p:cNvPr id="60537" name="Line 121"/>
            <p:cNvSpPr>
              <a:spLocks noChangeShapeType="1"/>
            </p:cNvSpPr>
            <p:nvPr/>
          </p:nvSpPr>
          <p:spPr bwMode="auto">
            <a:xfrm>
              <a:off x="1292" y="1361"/>
              <a:ext cx="35" cy="1"/>
            </a:xfrm>
            <a:prstGeom prst="line">
              <a:avLst/>
            </a:prstGeom>
            <a:noFill/>
            <a:ln w="7938">
              <a:solidFill>
                <a:srgbClr val="0000FF"/>
              </a:solidFill>
              <a:round/>
              <a:headEnd/>
              <a:tailEnd/>
            </a:ln>
          </p:spPr>
          <p:txBody>
            <a:bodyPr/>
            <a:lstStyle/>
            <a:p>
              <a:endParaRPr lang="en-US"/>
            </a:p>
          </p:txBody>
        </p:sp>
        <p:sp>
          <p:nvSpPr>
            <p:cNvPr id="60538" name="Line 122"/>
            <p:cNvSpPr>
              <a:spLocks noChangeShapeType="1"/>
            </p:cNvSpPr>
            <p:nvPr/>
          </p:nvSpPr>
          <p:spPr bwMode="auto">
            <a:xfrm>
              <a:off x="1292" y="1274"/>
              <a:ext cx="35" cy="1"/>
            </a:xfrm>
            <a:prstGeom prst="line">
              <a:avLst/>
            </a:prstGeom>
            <a:noFill/>
            <a:ln w="7938">
              <a:solidFill>
                <a:srgbClr val="0000FF"/>
              </a:solidFill>
              <a:round/>
              <a:headEnd/>
              <a:tailEnd/>
            </a:ln>
          </p:spPr>
          <p:txBody>
            <a:bodyPr/>
            <a:lstStyle/>
            <a:p>
              <a:endParaRPr lang="en-US"/>
            </a:p>
          </p:txBody>
        </p:sp>
        <p:sp>
          <p:nvSpPr>
            <p:cNvPr id="60539" name="Line 123"/>
            <p:cNvSpPr>
              <a:spLocks noChangeShapeType="1"/>
            </p:cNvSpPr>
            <p:nvPr/>
          </p:nvSpPr>
          <p:spPr bwMode="auto">
            <a:xfrm>
              <a:off x="1292" y="1231"/>
              <a:ext cx="35" cy="1"/>
            </a:xfrm>
            <a:prstGeom prst="line">
              <a:avLst/>
            </a:prstGeom>
            <a:noFill/>
            <a:ln w="7938">
              <a:solidFill>
                <a:srgbClr val="0000FF"/>
              </a:solidFill>
              <a:round/>
              <a:headEnd/>
              <a:tailEnd/>
            </a:ln>
          </p:spPr>
          <p:txBody>
            <a:bodyPr/>
            <a:lstStyle/>
            <a:p>
              <a:endParaRPr lang="en-US"/>
            </a:p>
          </p:txBody>
        </p:sp>
        <p:sp>
          <p:nvSpPr>
            <p:cNvPr id="60540" name="Line 124"/>
            <p:cNvSpPr>
              <a:spLocks noChangeShapeType="1"/>
            </p:cNvSpPr>
            <p:nvPr/>
          </p:nvSpPr>
          <p:spPr bwMode="auto">
            <a:xfrm>
              <a:off x="1292" y="1188"/>
              <a:ext cx="35" cy="1"/>
            </a:xfrm>
            <a:prstGeom prst="line">
              <a:avLst/>
            </a:prstGeom>
            <a:noFill/>
            <a:ln w="7938">
              <a:solidFill>
                <a:srgbClr val="0000FF"/>
              </a:solidFill>
              <a:round/>
              <a:headEnd/>
              <a:tailEnd/>
            </a:ln>
          </p:spPr>
          <p:txBody>
            <a:bodyPr/>
            <a:lstStyle/>
            <a:p>
              <a:endParaRPr lang="en-US"/>
            </a:p>
          </p:txBody>
        </p:sp>
        <p:sp>
          <p:nvSpPr>
            <p:cNvPr id="60541" name="Line 125"/>
            <p:cNvSpPr>
              <a:spLocks noChangeShapeType="1"/>
            </p:cNvSpPr>
            <p:nvPr/>
          </p:nvSpPr>
          <p:spPr bwMode="auto">
            <a:xfrm>
              <a:off x="1292" y="1144"/>
              <a:ext cx="35" cy="1"/>
            </a:xfrm>
            <a:prstGeom prst="line">
              <a:avLst/>
            </a:prstGeom>
            <a:noFill/>
            <a:ln w="7938">
              <a:solidFill>
                <a:srgbClr val="0000FF"/>
              </a:solidFill>
              <a:round/>
              <a:headEnd/>
              <a:tailEnd/>
            </a:ln>
          </p:spPr>
          <p:txBody>
            <a:bodyPr/>
            <a:lstStyle/>
            <a:p>
              <a:endParaRPr lang="en-US"/>
            </a:p>
          </p:txBody>
        </p:sp>
        <p:sp>
          <p:nvSpPr>
            <p:cNvPr id="60542" name="Rectangle 126"/>
            <p:cNvSpPr>
              <a:spLocks noChangeArrowheads="1"/>
            </p:cNvSpPr>
            <p:nvPr/>
          </p:nvSpPr>
          <p:spPr bwMode="auto">
            <a:xfrm>
              <a:off x="834" y="3194"/>
              <a:ext cx="51"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a:t>
              </a:r>
              <a:endParaRPr lang="en-US" sz="2400"/>
            </a:p>
          </p:txBody>
        </p:sp>
        <p:sp>
          <p:nvSpPr>
            <p:cNvPr id="60543" name="Rectangle 127"/>
            <p:cNvSpPr>
              <a:spLocks noChangeArrowheads="1"/>
            </p:cNvSpPr>
            <p:nvPr/>
          </p:nvSpPr>
          <p:spPr bwMode="auto">
            <a:xfrm>
              <a:off x="911" y="3194"/>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5</a:t>
              </a:r>
              <a:endParaRPr lang="en-US" sz="2400"/>
            </a:p>
          </p:txBody>
        </p:sp>
        <p:sp>
          <p:nvSpPr>
            <p:cNvPr id="60544" name="Rectangle 128"/>
            <p:cNvSpPr>
              <a:spLocks noChangeArrowheads="1"/>
            </p:cNvSpPr>
            <p:nvPr/>
          </p:nvSpPr>
          <p:spPr bwMode="auto">
            <a:xfrm>
              <a:off x="1026" y="3194"/>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45" name="Rectangle 129"/>
            <p:cNvSpPr>
              <a:spLocks noChangeArrowheads="1"/>
            </p:cNvSpPr>
            <p:nvPr/>
          </p:nvSpPr>
          <p:spPr bwMode="auto">
            <a:xfrm>
              <a:off x="834" y="2977"/>
              <a:ext cx="51"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a:t>
              </a:r>
              <a:endParaRPr lang="en-US" sz="2400"/>
            </a:p>
          </p:txBody>
        </p:sp>
        <p:sp>
          <p:nvSpPr>
            <p:cNvPr id="60546" name="Rectangle 130"/>
            <p:cNvSpPr>
              <a:spLocks noChangeArrowheads="1"/>
            </p:cNvSpPr>
            <p:nvPr/>
          </p:nvSpPr>
          <p:spPr bwMode="auto">
            <a:xfrm>
              <a:off x="911" y="2977"/>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4</a:t>
              </a:r>
              <a:endParaRPr lang="en-US" sz="2400"/>
            </a:p>
          </p:txBody>
        </p:sp>
        <p:sp>
          <p:nvSpPr>
            <p:cNvPr id="60547" name="Rectangle 131"/>
            <p:cNvSpPr>
              <a:spLocks noChangeArrowheads="1"/>
            </p:cNvSpPr>
            <p:nvPr/>
          </p:nvSpPr>
          <p:spPr bwMode="auto">
            <a:xfrm>
              <a:off x="1026" y="2977"/>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48" name="Rectangle 132"/>
            <p:cNvSpPr>
              <a:spLocks noChangeArrowheads="1"/>
            </p:cNvSpPr>
            <p:nvPr/>
          </p:nvSpPr>
          <p:spPr bwMode="auto">
            <a:xfrm>
              <a:off x="834" y="2760"/>
              <a:ext cx="51"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a:t>
              </a:r>
              <a:endParaRPr lang="en-US" sz="2400"/>
            </a:p>
          </p:txBody>
        </p:sp>
        <p:sp>
          <p:nvSpPr>
            <p:cNvPr id="60549" name="Rectangle 133"/>
            <p:cNvSpPr>
              <a:spLocks noChangeArrowheads="1"/>
            </p:cNvSpPr>
            <p:nvPr/>
          </p:nvSpPr>
          <p:spPr bwMode="auto">
            <a:xfrm>
              <a:off x="911" y="2760"/>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3</a:t>
              </a:r>
              <a:endParaRPr lang="en-US" sz="2400"/>
            </a:p>
          </p:txBody>
        </p:sp>
        <p:sp>
          <p:nvSpPr>
            <p:cNvPr id="60550" name="Rectangle 134"/>
            <p:cNvSpPr>
              <a:spLocks noChangeArrowheads="1"/>
            </p:cNvSpPr>
            <p:nvPr/>
          </p:nvSpPr>
          <p:spPr bwMode="auto">
            <a:xfrm>
              <a:off x="1026" y="2760"/>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51" name="Rectangle 135"/>
            <p:cNvSpPr>
              <a:spLocks noChangeArrowheads="1"/>
            </p:cNvSpPr>
            <p:nvPr/>
          </p:nvSpPr>
          <p:spPr bwMode="auto">
            <a:xfrm>
              <a:off x="834" y="2542"/>
              <a:ext cx="51"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a:t>
              </a:r>
              <a:endParaRPr lang="en-US" sz="2400"/>
            </a:p>
          </p:txBody>
        </p:sp>
        <p:sp>
          <p:nvSpPr>
            <p:cNvPr id="60552" name="Rectangle 136"/>
            <p:cNvSpPr>
              <a:spLocks noChangeArrowheads="1"/>
            </p:cNvSpPr>
            <p:nvPr/>
          </p:nvSpPr>
          <p:spPr bwMode="auto">
            <a:xfrm>
              <a:off x="911" y="2542"/>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2</a:t>
              </a:r>
              <a:endParaRPr lang="en-US" sz="2400"/>
            </a:p>
          </p:txBody>
        </p:sp>
        <p:sp>
          <p:nvSpPr>
            <p:cNvPr id="60553" name="Rectangle 137"/>
            <p:cNvSpPr>
              <a:spLocks noChangeArrowheads="1"/>
            </p:cNvSpPr>
            <p:nvPr/>
          </p:nvSpPr>
          <p:spPr bwMode="auto">
            <a:xfrm>
              <a:off x="1026" y="2542"/>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54" name="Rectangle 138"/>
            <p:cNvSpPr>
              <a:spLocks noChangeArrowheads="1"/>
            </p:cNvSpPr>
            <p:nvPr/>
          </p:nvSpPr>
          <p:spPr bwMode="auto">
            <a:xfrm>
              <a:off x="834" y="2325"/>
              <a:ext cx="51"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a:t>
              </a:r>
              <a:endParaRPr lang="en-US" sz="2400"/>
            </a:p>
          </p:txBody>
        </p:sp>
        <p:sp>
          <p:nvSpPr>
            <p:cNvPr id="60555" name="Rectangle 139"/>
            <p:cNvSpPr>
              <a:spLocks noChangeArrowheads="1"/>
            </p:cNvSpPr>
            <p:nvPr/>
          </p:nvSpPr>
          <p:spPr bwMode="auto">
            <a:xfrm>
              <a:off x="911" y="2325"/>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556" name="Rectangle 140"/>
            <p:cNvSpPr>
              <a:spLocks noChangeArrowheads="1"/>
            </p:cNvSpPr>
            <p:nvPr/>
          </p:nvSpPr>
          <p:spPr bwMode="auto">
            <a:xfrm>
              <a:off x="1026" y="2325"/>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57" name="Rectangle 141"/>
            <p:cNvSpPr>
              <a:spLocks noChangeArrowheads="1"/>
            </p:cNvSpPr>
            <p:nvPr/>
          </p:nvSpPr>
          <p:spPr bwMode="auto">
            <a:xfrm>
              <a:off x="1027" y="2108"/>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58" name="Rectangle 142"/>
            <p:cNvSpPr>
              <a:spLocks noChangeArrowheads="1"/>
            </p:cNvSpPr>
            <p:nvPr/>
          </p:nvSpPr>
          <p:spPr bwMode="auto">
            <a:xfrm>
              <a:off x="911" y="18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1</a:t>
              </a:r>
              <a:endParaRPr lang="en-US" sz="2400"/>
            </a:p>
          </p:txBody>
        </p:sp>
        <p:sp>
          <p:nvSpPr>
            <p:cNvPr id="60559" name="Rectangle 143"/>
            <p:cNvSpPr>
              <a:spLocks noChangeArrowheads="1"/>
            </p:cNvSpPr>
            <p:nvPr/>
          </p:nvSpPr>
          <p:spPr bwMode="auto">
            <a:xfrm>
              <a:off x="1026" y="1891"/>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60" name="Rectangle 144"/>
            <p:cNvSpPr>
              <a:spLocks noChangeArrowheads="1"/>
            </p:cNvSpPr>
            <p:nvPr/>
          </p:nvSpPr>
          <p:spPr bwMode="auto">
            <a:xfrm>
              <a:off x="911" y="1674"/>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2</a:t>
              </a:r>
              <a:endParaRPr lang="en-US" sz="2400"/>
            </a:p>
          </p:txBody>
        </p:sp>
        <p:sp>
          <p:nvSpPr>
            <p:cNvPr id="60561" name="Rectangle 145"/>
            <p:cNvSpPr>
              <a:spLocks noChangeArrowheads="1"/>
            </p:cNvSpPr>
            <p:nvPr/>
          </p:nvSpPr>
          <p:spPr bwMode="auto">
            <a:xfrm>
              <a:off x="1026" y="1674"/>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62" name="Rectangle 146"/>
            <p:cNvSpPr>
              <a:spLocks noChangeArrowheads="1"/>
            </p:cNvSpPr>
            <p:nvPr/>
          </p:nvSpPr>
          <p:spPr bwMode="auto">
            <a:xfrm>
              <a:off x="911" y="1457"/>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3</a:t>
              </a:r>
              <a:endParaRPr lang="en-US" sz="2400"/>
            </a:p>
          </p:txBody>
        </p:sp>
        <p:sp>
          <p:nvSpPr>
            <p:cNvPr id="60563" name="Rectangle 147"/>
            <p:cNvSpPr>
              <a:spLocks noChangeArrowheads="1"/>
            </p:cNvSpPr>
            <p:nvPr/>
          </p:nvSpPr>
          <p:spPr bwMode="auto">
            <a:xfrm>
              <a:off x="1026" y="1457"/>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64" name="Rectangle 148"/>
            <p:cNvSpPr>
              <a:spLocks noChangeArrowheads="1"/>
            </p:cNvSpPr>
            <p:nvPr/>
          </p:nvSpPr>
          <p:spPr bwMode="auto">
            <a:xfrm>
              <a:off x="911" y="1240"/>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4</a:t>
              </a:r>
              <a:endParaRPr lang="en-US" sz="2400"/>
            </a:p>
          </p:txBody>
        </p:sp>
        <p:sp>
          <p:nvSpPr>
            <p:cNvPr id="60565" name="Rectangle 149"/>
            <p:cNvSpPr>
              <a:spLocks noChangeArrowheads="1"/>
            </p:cNvSpPr>
            <p:nvPr/>
          </p:nvSpPr>
          <p:spPr bwMode="auto">
            <a:xfrm>
              <a:off x="1026" y="1240"/>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66" name="Rectangle 150"/>
            <p:cNvSpPr>
              <a:spLocks noChangeArrowheads="1"/>
            </p:cNvSpPr>
            <p:nvPr/>
          </p:nvSpPr>
          <p:spPr bwMode="auto">
            <a:xfrm>
              <a:off x="911" y="1022"/>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5</a:t>
              </a:r>
              <a:endParaRPr lang="en-US" sz="2400"/>
            </a:p>
          </p:txBody>
        </p:sp>
        <p:sp>
          <p:nvSpPr>
            <p:cNvPr id="60567" name="Rectangle 151"/>
            <p:cNvSpPr>
              <a:spLocks noChangeArrowheads="1"/>
            </p:cNvSpPr>
            <p:nvPr/>
          </p:nvSpPr>
          <p:spPr bwMode="auto">
            <a:xfrm>
              <a:off x="1026" y="1022"/>
              <a:ext cx="76" cy="182"/>
            </a:xfrm>
            <a:prstGeom prst="rect">
              <a:avLst/>
            </a:prstGeom>
            <a:noFill/>
            <a:ln w="9525">
              <a:noFill/>
              <a:miter lim="800000"/>
              <a:headEnd/>
              <a:tailEnd/>
            </a:ln>
          </p:spPr>
          <p:txBody>
            <a:bodyPr wrap="none" lIns="0" tIns="0" rIns="0" bIns="0">
              <a:spAutoFit/>
            </a:bodyPr>
            <a:lstStyle/>
            <a:p>
              <a:pPr algn="l" eaLnBrk="1" hangingPunct="1"/>
              <a:r>
                <a:rPr lang="en-US" sz="1900">
                  <a:solidFill>
                    <a:srgbClr val="0000FF"/>
                  </a:solidFill>
                </a:rPr>
                <a:t>0</a:t>
              </a:r>
              <a:endParaRPr lang="en-US" sz="2400"/>
            </a:p>
          </p:txBody>
        </p:sp>
        <p:sp>
          <p:nvSpPr>
            <p:cNvPr id="60568" name="Line 152"/>
            <p:cNvSpPr>
              <a:spLocks noChangeShapeType="1"/>
            </p:cNvSpPr>
            <p:nvPr/>
          </p:nvSpPr>
          <p:spPr bwMode="auto">
            <a:xfrm flipV="1">
              <a:off x="4803" y="1100"/>
              <a:ext cx="1" cy="2173"/>
            </a:xfrm>
            <a:prstGeom prst="line">
              <a:avLst/>
            </a:prstGeom>
            <a:noFill/>
            <a:ln w="7938">
              <a:solidFill>
                <a:srgbClr val="0000FF"/>
              </a:solidFill>
              <a:round/>
              <a:headEnd/>
              <a:tailEnd/>
            </a:ln>
          </p:spPr>
          <p:txBody>
            <a:bodyPr/>
            <a:lstStyle/>
            <a:p>
              <a:endParaRPr lang="en-US"/>
            </a:p>
          </p:txBody>
        </p:sp>
        <p:sp>
          <p:nvSpPr>
            <p:cNvPr id="60569" name="Freeform 153"/>
            <p:cNvSpPr>
              <a:spLocks/>
            </p:cNvSpPr>
            <p:nvPr/>
          </p:nvSpPr>
          <p:spPr bwMode="auto">
            <a:xfrm>
              <a:off x="1309" y="1733"/>
              <a:ext cx="1029" cy="3"/>
            </a:xfrm>
            <a:custGeom>
              <a:avLst/>
              <a:gdLst>
                <a:gd name="T0" fmla="*/ 14 w 1029"/>
                <a:gd name="T1" fmla="*/ 2 h 3"/>
                <a:gd name="T2" fmla="*/ 42 w 1029"/>
                <a:gd name="T3" fmla="*/ 2 h 3"/>
                <a:gd name="T4" fmla="*/ 69 w 1029"/>
                <a:gd name="T5" fmla="*/ 2 h 3"/>
                <a:gd name="T6" fmla="*/ 97 w 1029"/>
                <a:gd name="T7" fmla="*/ 2 h 3"/>
                <a:gd name="T8" fmla="*/ 125 w 1029"/>
                <a:gd name="T9" fmla="*/ 2 h 3"/>
                <a:gd name="T10" fmla="*/ 153 w 1029"/>
                <a:gd name="T11" fmla="*/ 2 h 3"/>
                <a:gd name="T12" fmla="*/ 181 w 1029"/>
                <a:gd name="T13" fmla="*/ 2 h 3"/>
                <a:gd name="T14" fmla="*/ 208 w 1029"/>
                <a:gd name="T15" fmla="*/ 2 h 3"/>
                <a:gd name="T16" fmla="*/ 237 w 1029"/>
                <a:gd name="T17" fmla="*/ 2 h 3"/>
                <a:gd name="T18" fmla="*/ 264 w 1029"/>
                <a:gd name="T19" fmla="*/ 2 h 3"/>
                <a:gd name="T20" fmla="*/ 292 w 1029"/>
                <a:gd name="T21" fmla="*/ 2 h 3"/>
                <a:gd name="T22" fmla="*/ 320 w 1029"/>
                <a:gd name="T23" fmla="*/ 2 h 3"/>
                <a:gd name="T24" fmla="*/ 348 w 1029"/>
                <a:gd name="T25" fmla="*/ 2 h 3"/>
                <a:gd name="T26" fmla="*/ 375 w 1029"/>
                <a:gd name="T27" fmla="*/ 2 h 3"/>
                <a:gd name="T28" fmla="*/ 403 w 1029"/>
                <a:gd name="T29" fmla="*/ 2 h 3"/>
                <a:gd name="T30" fmla="*/ 431 w 1029"/>
                <a:gd name="T31" fmla="*/ 2 h 3"/>
                <a:gd name="T32" fmla="*/ 458 w 1029"/>
                <a:gd name="T33" fmla="*/ 3 h 3"/>
                <a:gd name="T34" fmla="*/ 487 w 1029"/>
                <a:gd name="T35" fmla="*/ 3 h 3"/>
                <a:gd name="T36" fmla="*/ 514 w 1029"/>
                <a:gd name="T37" fmla="*/ 3 h 3"/>
                <a:gd name="T38" fmla="*/ 542 w 1029"/>
                <a:gd name="T39" fmla="*/ 3 h 3"/>
                <a:gd name="T40" fmla="*/ 570 w 1029"/>
                <a:gd name="T41" fmla="*/ 3 h 3"/>
                <a:gd name="T42" fmla="*/ 598 w 1029"/>
                <a:gd name="T43" fmla="*/ 3 h 3"/>
                <a:gd name="T44" fmla="*/ 626 w 1029"/>
                <a:gd name="T45" fmla="*/ 3 h 3"/>
                <a:gd name="T46" fmla="*/ 654 w 1029"/>
                <a:gd name="T47" fmla="*/ 2 h 3"/>
                <a:gd name="T48" fmla="*/ 681 w 1029"/>
                <a:gd name="T49" fmla="*/ 2 h 3"/>
                <a:gd name="T50" fmla="*/ 709 w 1029"/>
                <a:gd name="T51" fmla="*/ 2 h 3"/>
                <a:gd name="T52" fmla="*/ 737 w 1029"/>
                <a:gd name="T53" fmla="*/ 2 h 3"/>
                <a:gd name="T54" fmla="*/ 764 w 1029"/>
                <a:gd name="T55" fmla="*/ 1 h 3"/>
                <a:gd name="T56" fmla="*/ 793 w 1029"/>
                <a:gd name="T57" fmla="*/ 1 h 3"/>
                <a:gd name="T58" fmla="*/ 820 w 1029"/>
                <a:gd name="T59" fmla="*/ 1 h 3"/>
                <a:gd name="T60" fmla="*/ 848 w 1029"/>
                <a:gd name="T61" fmla="*/ 1 h 3"/>
                <a:gd name="T62" fmla="*/ 876 w 1029"/>
                <a:gd name="T63" fmla="*/ 0 h 3"/>
                <a:gd name="T64" fmla="*/ 904 w 1029"/>
                <a:gd name="T65" fmla="*/ 0 h 3"/>
                <a:gd name="T66" fmla="*/ 931 w 1029"/>
                <a:gd name="T67" fmla="*/ 0 h 3"/>
                <a:gd name="T68" fmla="*/ 960 w 1029"/>
                <a:gd name="T69" fmla="*/ 1 h 3"/>
                <a:gd name="T70" fmla="*/ 987 w 1029"/>
                <a:gd name="T71" fmla="*/ 1 h 3"/>
                <a:gd name="T72" fmla="*/ 1015 w 1029"/>
                <a:gd name="T73" fmla="*/ 1 h 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3"/>
                <a:gd name="T113" fmla="*/ 1029 w 1029"/>
                <a:gd name="T114" fmla="*/ 3 h 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3">
                  <a:moveTo>
                    <a:pt x="0" y="2"/>
                  </a:moveTo>
                  <a:lnTo>
                    <a:pt x="14" y="2"/>
                  </a:lnTo>
                  <a:lnTo>
                    <a:pt x="28" y="2"/>
                  </a:lnTo>
                  <a:lnTo>
                    <a:pt x="42" y="2"/>
                  </a:lnTo>
                  <a:lnTo>
                    <a:pt x="55" y="2"/>
                  </a:lnTo>
                  <a:lnTo>
                    <a:pt x="69" y="2"/>
                  </a:lnTo>
                  <a:lnTo>
                    <a:pt x="84" y="2"/>
                  </a:lnTo>
                  <a:lnTo>
                    <a:pt x="97" y="2"/>
                  </a:lnTo>
                  <a:lnTo>
                    <a:pt x="111" y="2"/>
                  </a:lnTo>
                  <a:lnTo>
                    <a:pt x="125" y="2"/>
                  </a:lnTo>
                  <a:lnTo>
                    <a:pt x="139" y="2"/>
                  </a:lnTo>
                  <a:lnTo>
                    <a:pt x="153" y="2"/>
                  </a:lnTo>
                  <a:lnTo>
                    <a:pt x="167" y="2"/>
                  </a:lnTo>
                  <a:lnTo>
                    <a:pt x="181" y="2"/>
                  </a:lnTo>
                  <a:lnTo>
                    <a:pt x="195" y="2"/>
                  </a:lnTo>
                  <a:lnTo>
                    <a:pt x="208" y="2"/>
                  </a:lnTo>
                  <a:lnTo>
                    <a:pt x="222" y="2"/>
                  </a:lnTo>
                  <a:lnTo>
                    <a:pt x="237" y="2"/>
                  </a:lnTo>
                  <a:lnTo>
                    <a:pt x="250" y="2"/>
                  </a:lnTo>
                  <a:lnTo>
                    <a:pt x="264" y="2"/>
                  </a:lnTo>
                  <a:lnTo>
                    <a:pt x="278" y="2"/>
                  </a:lnTo>
                  <a:lnTo>
                    <a:pt x="292" y="2"/>
                  </a:lnTo>
                  <a:lnTo>
                    <a:pt x="305" y="2"/>
                  </a:lnTo>
                  <a:lnTo>
                    <a:pt x="320" y="2"/>
                  </a:lnTo>
                  <a:lnTo>
                    <a:pt x="334" y="2"/>
                  </a:lnTo>
                  <a:lnTo>
                    <a:pt x="348" y="2"/>
                  </a:lnTo>
                  <a:lnTo>
                    <a:pt x="361" y="2"/>
                  </a:lnTo>
                  <a:lnTo>
                    <a:pt x="375" y="2"/>
                  </a:lnTo>
                  <a:lnTo>
                    <a:pt x="390" y="2"/>
                  </a:lnTo>
                  <a:lnTo>
                    <a:pt x="403" y="2"/>
                  </a:lnTo>
                  <a:lnTo>
                    <a:pt x="417" y="2"/>
                  </a:lnTo>
                  <a:lnTo>
                    <a:pt x="431" y="2"/>
                  </a:lnTo>
                  <a:lnTo>
                    <a:pt x="445" y="3"/>
                  </a:lnTo>
                  <a:lnTo>
                    <a:pt x="458" y="3"/>
                  </a:lnTo>
                  <a:lnTo>
                    <a:pt x="473" y="3"/>
                  </a:lnTo>
                  <a:lnTo>
                    <a:pt x="487" y="3"/>
                  </a:lnTo>
                  <a:lnTo>
                    <a:pt x="501" y="3"/>
                  </a:lnTo>
                  <a:lnTo>
                    <a:pt x="514" y="3"/>
                  </a:lnTo>
                  <a:lnTo>
                    <a:pt x="528" y="3"/>
                  </a:lnTo>
                  <a:lnTo>
                    <a:pt x="542" y="3"/>
                  </a:lnTo>
                  <a:lnTo>
                    <a:pt x="556" y="3"/>
                  </a:lnTo>
                  <a:lnTo>
                    <a:pt x="570" y="3"/>
                  </a:lnTo>
                  <a:lnTo>
                    <a:pt x="584" y="3"/>
                  </a:lnTo>
                  <a:lnTo>
                    <a:pt x="598" y="3"/>
                  </a:lnTo>
                  <a:lnTo>
                    <a:pt x="611" y="3"/>
                  </a:lnTo>
                  <a:lnTo>
                    <a:pt x="626" y="3"/>
                  </a:lnTo>
                  <a:lnTo>
                    <a:pt x="640" y="2"/>
                  </a:lnTo>
                  <a:lnTo>
                    <a:pt x="654" y="2"/>
                  </a:lnTo>
                  <a:lnTo>
                    <a:pt x="667" y="2"/>
                  </a:lnTo>
                  <a:lnTo>
                    <a:pt x="681" y="2"/>
                  </a:lnTo>
                  <a:lnTo>
                    <a:pt x="695" y="2"/>
                  </a:lnTo>
                  <a:lnTo>
                    <a:pt x="709" y="2"/>
                  </a:lnTo>
                  <a:lnTo>
                    <a:pt x="723" y="2"/>
                  </a:lnTo>
                  <a:lnTo>
                    <a:pt x="737" y="2"/>
                  </a:lnTo>
                  <a:lnTo>
                    <a:pt x="751" y="2"/>
                  </a:lnTo>
                  <a:lnTo>
                    <a:pt x="764" y="1"/>
                  </a:lnTo>
                  <a:lnTo>
                    <a:pt x="778" y="1"/>
                  </a:lnTo>
                  <a:lnTo>
                    <a:pt x="793" y="1"/>
                  </a:lnTo>
                  <a:lnTo>
                    <a:pt x="807" y="1"/>
                  </a:lnTo>
                  <a:lnTo>
                    <a:pt x="820" y="1"/>
                  </a:lnTo>
                  <a:lnTo>
                    <a:pt x="834" y="1"/>
                  </a:lnTo>
                  <a:lnTo>
                    <a:pt x="848" y="1"/>
                  </a:lnTo>
                  <a:lnTo>
                    <a:pt x="862" y="1"/>
                  </a:lnTo>
                  <a:lnTo>
                    <a:pt x="876" y="0"/>
                  </a:lnTo>
                  <a:lnTo>
                    <a:pt x="890" y="0"/>
                  </a:lnTo>
                  <a:lnTo>
                    <a:pt x="904" y="0"/>
                  </a:lnTo>
                  <a:lnTo>
                    <a:pt x="917" y="0"/>
                  </a:lnTo>
                  <a:lnTo>
                    <a:pt x="931" y="0"/>
                  </a:lnTo>
                  <a:lnTo>
                    <a:pt x="946" y="0"/>
                  </a:lnTo>
                  <a:lnTo>
                    <a:pt x="960" y="1"/>
                  </a:lnTo>
                  <a:lnTo>
                    <a:pt x="973" y="1"/>
                  </a:lnTo>
                  <a:lnTo>
                    <a:pt x="987" y="1"/>
                  </a:lnTo>
                  <a:lnTo>
                    <a:pt x="1001" y="1"/>
                  </a:lnTo>
                  <a:lnTo>
                    <a:pt x="1015" y="1"/>
                  </a:lnTo>
                  <a:lnTo>
                    <a:pt x="1029" y="2"/>
                  </a:lnTo>
                </a:path>
              </a:pathLst>
            </a:custGeom>
            <a:noFill/>
            <a:ln w="60325">
              <a:solidFill>
                <a:srgbClr val="008000"/>
              </a:solidFill>
              <a:round/>
              <a:headEnd/>
              <a:tailEnd/>
            </a:ln>
          </p:spPr>
          <p:txBody>
            <a:bodyPr/>
            <a:lstStyle/>
            <a:p>
              <a:endParaRPr lang="en-US"/>
            </a:p>
          </p:txBody>
        </p:sp>
        <p:sp>
          <p:nvSpPr>
            <p:cNvPr id="60570" name="Line 154"/>
            <p:cNvSpPr>
              <a:spLocks noChangeShapeType="1"/>
            </p:cNvSpPr>
            <p:nvPr/>
          </p:nvSpPr>
          <p:spPr bwMode="auto">
            <a:xfrm flipH="1">
              <a:off x="2338" y="1735"/>
              <a:ext cx="14" cy="1"/>
            </a:xfrm>
            <a:prstGeom prst="line">
              <a:avLst/>
            </a:prstGeom>
            <a:noFill/>
            <a:ln w="60325">
              <a:solidFill>
                <a:srgbClr val="008000"/>
              </a:solidFill>
              <a:round/>
              <a:headEnd/>
              <a:tailEnd/>
            </a:ln>
          </p:spPr>
          <p:txBody>
            <a:bodyPr/>
            <a:lstStyle/>
            <a:p>
              <a:endParaRPr lang="en-US"/>
            </a:p>
          </p:txBody>
        </p:sp>
        <p:sp>
          <p:nvSpPr>
            <p:cNvPr id="60571" name="Freeform 155"/>
            <p:cNvSpPr>
              <a:spLocks/>
            </p:cNvSpPr>
            <p:nvPr/>
          </p:nvSpPr>
          <p:spPr bwMode="auto">
            <a:xfrm>
              <a:off x="2352" y="1735"/>
              <a:ext cx="333" cy="25"/>
            </a:xfrm>
            <a:custGeom>
              <a:avLst/>
              <a:gdLst>
                <a:gd name="T0" fmla="*/ 0 w 333"/>
                <a:gd name="T1" fmla="*/ 0 h 25"/>
                <a:gd name="T2" fmla="*/ 14 w 333"/>
                <a:gd name="T3" fmla="*/ 1 h 25"/>
                <a:gd name="T4" fmla="*/ 27 w 333"/>
                <a:gd name="T5" fmla="*/ 1 h 25"/>
                <a:gd name="T6" fmla="*/ 41 w 333"/>
                <a:gd name="T7" fmla="*/ 2 h 25"/>
                <a:gd name="T8" fmla="*/ 56 w 333"/>
                <a:gd name="T9" fmla="*/ 3 h 25"/>
                <a:gd name="T10" fmla="*/ 70 w 333"/>
                <a:gd name="T11" fmla="*/ 4 h 25"/>
                <a:gd name="T12" fmla="*/ 83 w 333"/>
                <a:gd name="T13" fmla="*/ 5 h 25"/>
                <a:gd name="T14" fmla="*/ 97 w 333"/>
                <a:gd name="T15" fmla="*/ 5 h 25"/>
                <a:gd name="T16" fmla="*/ 111 w 333"/>
                <a:gd name="T17" fmla="*/ 5 h 25"/>
                <a:gd name="T18" fmla="*/ 125 w 333"/>
                <a:gd name="T19" fmla="*/ 6 h 25"/>
                <a:gd name="T20" fmla="*/ 139 w 333"/>
                <a:gd name="T21" fmla="*/ 7 h 25"/>
                <a:gd name="T22" fmla="*/ 153 w 333"/>
                <a:gd name="T23" fmla="*/ 9 h 25"/>
                <a:gd name="T24" fmla="*/ 167 w 333"/>
                <a:gd name="T25" fmla="*/ 10 h 25"/>
                <a:gd name="T26" fmla="*/ 180 w 333"/>
                <a:gd name="T27" fmla="*/ 11 h 25"/>
                <a:gd name="T28" fmla="*/ 194 w 333"/>
                <a:gd name="T29" fmla="*/ 12 h 25"/>
                <a:gd name="T30" fmla="*/ 208 w 333"/>
                <a:gd name="T31" fmla="*/ 14 h 25"/>
                <a:gd name="T32" fmla="*/ 223 w 333"/>
                <a:gd name="T33" fmla="*/ 14 h 25"/>
                <a:gd name="T34" fmla="*/ 236 w 333"/>
                <a:gd name="T35" fmla="*/ 16 h 25"/>
                <a:gd name="T36" fmla="*/ 250 w 333"/>
                <a:gd name="T37" fmla="*/ 17 h 25"/>
                <a:gd name="T38" fmla="*/ 264 w 333"/>
                <a:gd name="T39" fmla="*/ 18 h 25"/>
                <a:gd name="T40" fmla="*/ 278 w 333"/>
                <a:gd name="T41" fmla="*/ 20 h 25"/>
                <a:gd name="T42" fmla="*/ 292 w 333"/>
                <a:gd name="T43" fmla="*/ 21 h 25"/>
                <a:gd name="T44" fmla="*/ 306 w 333"/>
                <a:gd name="T45" fmla="*/ 23 h 25"/>
                <a:gd name="T46" fmla="*/ 320 w 333"/>
                <a:gd name="T47" fmla="*/ 24 h 25"/>
                <a:gd name="T48" fmla="*/ 333 w 333"/>
                <a:gd name="T49" fmla="*/ 25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25"/>
                <a:gd name="T77" fmla="*/ 333 w 333"/>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25">
                  <a:moveTo>
                    <a:pt x="0" y="0"/>
                  </a:moveTo>
                  <a:lnTo>
                    <a:pt x="14" y="1"/>
                  </a:lnTo>
                  <a:lnTo>
                    <a:pt x="27" y="1"/>
                  </a:lnTo>
                  <a:lnTo>
                    <a:pt x="41" y="2"/>
                  </a:lnTo>
                  <a:lnTo>
                    <a:pt x="56" y="3"/>
                  </a:lnTo>
                  <a:lnTo>
                    <a:pt x="70" y="4"/>
                  </a:lnTo>
                  <a:lnTo>
                    <a:pt x="83" y="5"/>
                  </a:lnTo>
                  <a:lnTo>
                    <a:pt x="97" y="5"/>
                  </a:lnTo>
                  <a:lnTo>
                    <a:pt x="111" y="5"/>
                  </a:lnTo>
                  <a:lnTo>
                    <a:pt x="125" y="6"/>
                  </a:lnTo>
                  <a:lnTo>
                    <a:pt x="139" y="7"/>
                  </a:lnTo>
                  <a:lnTo>
                    <a:pt x="153" y="9"/>
                  </a:lnTo>
                  <a:lnTo>
                    <a:pt x="167" y="10"/>
                  </a:lnTo>
                  <a:lnTo>
                    <a:pt x="180" y="11"/>
                  </a:lnTo>
                  <a:lnTo>
                    <a:pt x="194" y="12"/>
                  </a:lnTo>
                  <a:lnTo>
                    <a:pt x="208" y="14"/>
                  </a:lnTo>
                  <a:lnTo>
                    <a:pt x="223" y="14"/>
                  </a:lnTo>
                  <a:lnTo>
                    <a:pt x="236" y="16"/>
                  </a:lnTo>
                  <a:lnTo>
                    <a:pt x="250" y="17"/>
                  </a:lnTo>
                  <a:lnTo>
                    <a:pt x="264" y="18"/>
                  </a:lnTo>
                  <a:lnTo>
                    <a:pt x="278" y="20"/>
                  </a:lnTo>
                  <a:lnTo>
                    <a:pt x="292" y="21"/>
                  </a:lnTo>
                  <a:lnTo>
                    <a:pt x="306" y="23"/>
                  </a:lnTo>
                  <a:lnTo>
                    <a:pt x="320" y="24"/>
                  </a:lnTo>
                  <a:lnTo>
                    <a:pt x="333" y="25"/>
                  </a:lnTo>
                </a:path>
              </a:pathLst>
            </a:custGeom>
            <a:noFill/>
            <a:ln w="60325">
              <a:solidFill>
                <a:srgbClr val="008000"/>
              </a:solidFill>
              <a:round/>
              <a:headEnd/>
              <a:tailEnd/>
            </a:ln>
          </p:spPr>
          <p:txBody>
            <a:bodyPr/>
            <a:lstStyle/>
            <a:p>
              <a:endParaRPr lang="en-US"/>
            </a:p>
          </p:txBody>
        </p:sp>
        <p:sp>
          <p:nvSpPr>
            <p:cNvPr id="60572" name="Line 156"/>
            <p:cNvSpPr>
              <a:spLocks noChangeShapeType="1"/>
            </p:cNvSpPr>
            <p:nvPr/>
          </p:nvSpPr>
          <p:spPr bwMode="auto">
            <a:xfrm flipH="1" flipV="1">
              <a:off x="2685" y="1760"/>
              <a:ext cx="14" cy="2"/>
            </a:xfrm>
            <a:prstGeom prst="line">
              <a:avLst/>
            </a:prstGeom>
            <a:noFill/>
            <a:ln w="60325">
              <a:solidFill>
                <a:srgbClr val="008000"/>
              </a:solidFill>
              <a:round/>
              <a:headEnd/>
              <a:tailEnd/>
            </a:ln>
          </p:spPr>
          <p:txBody>
            <a:bodyPr/>
            <a:lstStyle/>
            <a:p>
              <a:endParaRPr lang="en-US"/>
            </a:p>
          </p:txBody>
        </p:sp>
        <p:sp>
          <p:nvSpPr>
            <p:cNvPr id="60573" name="Freeform 157"/>
            <p:cNvSpPr>
              <a:spLocks/>
            </p:cNvSpPr>
            <p:nvPr/>
          </p:nvSpPr>
          <p:spPr bwMode="auto">
            <a:xfrm>
              <a:off x="2699" y="1762"/>
              <a:ext cx="334" cy="52"/>
            </a:xfrm>
            <a:custGeom>
              <a:avLst/>
              <a:gdLst>
                <a:gd name="T0" fmla="*/ 0 w 334"/>
                <a:gd name="T1" fmla="*/ 0 h 52"/>
                <a:gd name="T2" fmla="*/ 14 w 334"/>
                <a:gd name="T3" fmla="*/ 2 h 52"/>
                <a:gd name="T4" fmla="*/ 29 w 334"/>
                <a:gd name="T5" fmla="*/ 4 h 52"/>
                <a:gd name="T6" fmla="*/ 42 w 334"/>
                <a:gd name="T7" fmla="*/ 6 h 52"/>
                <a:gd name="T8" fmla="*/ 56 w 334"/>
                <a:gd name="T9" fmla="*/ 7 h 52"/>
                <a:gd name="T10" fmla="*/ 70 w 334"/>
                <a:gd name="T11" fmla="*/ 9 h 52"/>
                <a:gd name="T12" fmla="*/ 84 w 334"/>
                <a:gd name="T13" fmla="*/ 12 h 52"/>
                <a:gd name="T14" fmla="*/ 97 w 334"/>
                <a:gd name="T15" fmla="*/ 14 h 52"/>
                <a:gd name="T16" fmla="*/ 112 w 334"/>
                <a:gd name="T17" fmla="*/ 15 h 52"/>
                <a:gd name="T18" fmla="*/ 126 w 334"/>
                <a:gd name="T19" fmla="*/ 17 h 52"/>
                <a:gd name="T20" fmla="*/ 139 w 334"/>
                <a:gd name="T21" fmla="*/ 19 h 52"/>
                <a:gd name="T22" fmla="*/ 152 w 334"/>
                <a:gd name="T23" fmla="*/ 22 h 52"/>
                <a:gd name="T24" fmla="*/ 167 w 334"/>
                <a:gd name="T25" fmla="*/ 24 h 52"/>
                <a:gd name="T26" fmla="*/ 182 w 334"/>
                <a:gd name="T27" fmla="*/ 26 h 52"/>
                <a:gd name="T28" fmla="*/ 195 w 334"/>
                <a:gd name="T29" fmla="*/ 28 h 52"/>
                <a:gd name="T30" fmla="*/ 209 w 334"/>
                <a:gd name="T31" fmla="*/ 30 h 52"/>
                <a:gd name="T32" fmla="*/ 223 w 334"/>
                <a:gd name="T33" fmla="*/ 33 h 52"/>
                <a:gd name="T34" fmla="*/ 237 w 334"/>
                <a:gd name="T35" fmla="*/ 35 h 52"/>
                <a:gd name="T36" fmla="*/ 250 w 334"/>
                <a:gd name="T37" fmla="*/ 37 h 52"/>
                <a:gd name="T38" fmla="*/ 265 w 334"/>
                <a:gd name="T39" fmla="*/ 40 h 52"/>
                <a:gd name="T40" fmla="*/ 279 w 334"/>
                <a:gd name="T41" fmla="*/ 42 h 52"/>
                <a:gd name="T42" fmla="*/ 292 w 334"/>
                <a:gd name="T43" fmla="*/ 44 h 52"/>
                <a:gd name="T44" fmla="*/ 306 w 334"/>
                <a:gd name="T45" fmla="*/ 47 h 52"/>
                <a:gd name="T46" fmla="*/ 320 w 334"/>
                <a:gd name="T47" fmla="*/ 50 h 52"/>
                <a:gd name="T48" fmla="*/ 334 w 334"/>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52"/>
                <a:gd name="T77" fmla="*/ 334 w 334"/>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52">
                  <a:moveTo>
                    <a:pt x="0" y="0"/>
                  </a:moveTo>
                  <a:lnTo>
                    <a:pt x="14" y="2"/>
                  </a:lnTo>
                  <a:lnTo>
                    <a:pt x="29" y="4"/>
                  </a:lnTo>
                  <a:lnTo>
                    <a:pt x="42" y="6"/>
                  </a:lnTo>
                  <a:lnTo>
                    <a:pt x="56" y="7"/>
                  </a:lnTo>
                  <a:lnTo>
                    <a:pt x="70" y="9"/>
                  </a:lnTo>
                  <a:lnTo>
                    <a:pt x="84" y="12"/>
                  </a:lnTo>
                  <a:lnTo>
                    <a:pt x="97" y="14"/>
                  </a:lnTo>
                  <a:lnTo>
                    <a:pt x="112" y="15"/>
                  </a:lnTo>
                  <a:lnTo>
                    <a:pt x="126" y="17"/>
                  </a:lnTo>
                  <a:lnTo>
                    <a:pt x="139" y="19"/>
                  </a:lnTo>
                  <a:lnTo>
                    <a:pt x="152" y="22"/>
                  </a:lnTo>
                  <a:lnTo>
                    <a:pt x="167" y="24"/>
                  </a:lnTo>
                  <a:lnTo>
                    <a:pt x="182" y="26"/>
                  </a:lnTo>
                  <a:lnTo>
                    <a:pt x="195" y="28"/>
                  </a:lnTo>
                  <a:lnTo>
                    <a:pt x="209" y="30"/>
                  </a:lnTo>
                  <a:lnTo>
                    <a:pt x="223" y="33"/>
                  </a:lnTo>
                  <a:lnTo>
                    <a:pt x="237" y="35"/>
                  </a:lnTo>
                  <a:lnTo>
                    <a:pt x="250" y="37"/>
                  </a:lnTo>
                  <a:lnTo>
                    <a:pt x="265" y="40"/>
                  </a:lnTo>
                  <a:lnTo>
                    <a:pt x="279" y="42"/>
                  </a:lnTo>
                  <a:lnTo>
                    <a:pt x="292" y="44"/>
                  </a:lnTo>
                  <a:lnTo>
                    <a:pt x="306" y="47"/>
                  </a:lnTo>
                  <a:lnTo>
                    <a:pt x="320" y="50"/>
                  </a:lnTo>
                  <a:lnTo>
                    <a:pt x="334" y="52"/>
                  </a:lnTo>
                </a:path>
              </a:pathLst>
            </a:custGeom>
            <a:noFill/>
            <a:ln w="60325">
              <a:solidFill>
                <a:srgbClr val="008000"/>
              </a:solidFill>
              <a:round/>
              <a:headEnd/>
              <a:tailEnd/>
            </a:ln>
          </p:spPr>
          <p:txBody>
            <a:bodyPr/>
            <a:lstStyle/>
            <a:p>
              <a:endParaRPr lang="en-US"/>
            </a:p>
          </p:txBody>
        </p:sp>
        <p:sp>
          <p:nvSpPr>
            <p:cNvPr id="60574" name="Line 158"/>
            <p:cNvSpPr>
              <a:spLocks noChangeShapeType="1"/>
            </p:cNvSpPr>
            <p:nvPr/>
          </p:nvSpPr>
          <p:spPr bwMode="auto">
            <a:xfrm flipH="1" flipV="1">
              <a:off x="3033" y="1814"/>
              <a:ext cx="14" cy="2"/>
            </a:xfrm>
            <a:prstGeom prst="line">
              <a:avLst/>
            </a:prstGeom>
            <a:noFill/>
            <a:ln w="60325">
              <a:solidFill>
                <a:srgbClr val="008000"/>
              </a:solidFill>
              <a:round/>
              <a:headEnd/>
              <a:tailEnd/>
            </a:ln>
          </p:spPr>
          <p:txBody>
            <a:bodyPr/>
            <a:lstStyle/>
            <a:p>
              <a:endParaRPr lang="en-US"/>
            </a:p>
          </p:txBody>
        </p:sp>
        <p:sp>
          <p:nvSpPr>
            <p:cNvPr id="60575" name="Freeform 159"/>
            <p:cNvSpPr>
              <a:spLocks/>
            </p:cNvSpPr>
            <p:nvPr/>
          </p:nvSpPr>
          <p:spPr bwMode="auto">
            <a:xfrm>
              <a:off x="3047" y="1816"/>
              <a:ext cx="334" cy="78"/>
            </a:xfrm>
            <a:custGeom>
              <a:avLst/>
              <a:gdLst>
                <a:gd name="T0" fmla="*/ 0 w 334"/>
                <a:gd name="T1" fmla="*/ 0 h 78"/>
                <a:gd name="T2" fmla="*/ 14 w 334"/>
                <a:gd name="T3" fmla="*/ 4 h 78"/>
                <a:gd name="T4" fmla="*/ 28 w 334"/>
                <a:gd name="T5" fmla="*/ 6 h 78"/>
                <a:gd name="T6" fmla="*/ 42 w 334"/>
                <a:gd name="T7" fmla="*/ 9 h 78"/>
                <a:gd name="T8" fmla="*/ 55 w 334"/>
                <a:gd name="T9" fmla="*/ 12 h 78"/>
                <a:gd name="T10" fmla="*/ 70 w 334"/>
                <a:gd name="T11" fmla="*/ 15 h 78"/>
                <a:gd name="T12" fmla="*/ 84 w 334"/>
                <a:gd name="T13" fmla="*/ 19 h 78"/>
                <a:gd name="T14" fmla="*/ 97 w 334"/>
                <a:gd name="T15" fmla="*/ 22 h 78"/>
                <a:gd name="T16" fmla="*/ 111 w 334"/>
                <a:gd name="T17" fmla="*/ 24 h 78"/>
                <a:gd name="T18" fmla="*/ 125 w 334"/>
                <a:gd name="T19" fmla="*/ 28 h 78"/>
                <a:gd name="T20" fmla="*/ 139 w 334"/>
                <a:gd name="T21" fmla="*/ 32 h 78"/>
                <a:gd name="T22" fmla="*/ 153 w 334"/>
                <a:gd name="T23" fmla="*/ 34 h 78"/>
                <a:gd name="T24" fmla="*/ 167 w 334"/>
                <a:gd name="T25" fmla="*/ 38 h 78"/>
                <a:gd name="T26" fmla="*/ 181 w 334"/>
                <a:gd name="T27" fmla="*/ 41 h 78"/>
                <a:gd name="T28" fmla="*/ 195 w 334"/>
                <a:gd name="T29" fmla="*/ 44 h 78"/>
                <a:gd name="T30" fmla="*/ 208 w 334"/>
                <a:gd name="T31" fmla="*/ 48 h 78"/>
                <a:gd name="T32" fmla="*/ 222 w 334"/>
                <a:gd name="T33" fmla="*/ 51 h 78"/>
                <a:gd name="T34" fmla="*/ 237 w 334"/>
                <a:gd name="T35" fmla="*/ 54 h 78"/>
                <a:gd name="T36" fmla="*/ 250 w 334"/>
                <a:gd name="T37" fmla="*/ 58 h 78"/>
                <a:gd name="T38" fmla="*/ 264 w 334"/>
                <a:gd name="T39" fmla="*/ 61 h 78"/>
                <a:gd name="T40" fmla="*/ 278 w 334"/>
                <a:gd name="T41" fmla="*/ 64 h 78"/>
                <a:gd name="T42" fmla="*/ 292 w 334"/>
                <a:gd name="T43" fmla="*/ 68 h 78"/>
                <a:gd name="T44" fmla="*/ 306 w 334"/>
                <a:gd name="T45" fmla="*/ 71 h 78"/>
                <a:gd name="T46" fmla="*/ 320 w 334"/>
                <a:gd name="T47" fmla="*/ 75 h 78"/>
                <a:gd name="T48" fmla="*/ 334 w 334"/>
                <a:gd name="T49" fmla="*/ 78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78"/>
                <a:gd name="T77" fmla="*/ 334 w 334"/>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78">
                  <a:moveTo>
                    <a:pt x="0" y="0"/>
                  </a:moveTo>
                  <a:lnTo>
                    <a:pt x="14" y="4"/>
                  </a:lnTo>
                  <a:lnTo>
                    <a:pt x="28" y="6"/>
                  </a:lnTo>
                  <a:lnTo>
                    <a:pt x="42" y="9"/>
                  </a:lnTo>
                  <a:lnTo>
                    <a:pt x="55" y="12"/>
                  </a:lnTo>
                  <a:lnTo>
                    <a:pt x="70" y="15"/>
                  </a:lnTo>
                  <a:lnTo>
                    <a:pt x="84" y="19"/>
                  </a:lnTo>
                  <a:lnTo>
                    <a:pt x="97" y="22"/>
                  </a:lnTo>
                  <a:lnTo>
                    <a:pt x="111" y="24"/>
                  </a:lnTo>
                  <a:lnTo>
                    <a:pt x="125" y="28"/>
                  </a:lnTo>
                  <a:lnTo>
                    <a:pt x="139" y="32"/>
                  </a:lnTo>
                  <a:lnTo>
                    <a:pt x="153" y="34"/>
                  </a:lnTo>
                  <a:lnTo>
                    <a:pt x="167" y="38"/>
                  </a:lnTo>
                  <a:lnTo>
                    <a:pt x="181" y="41"/>
                  </a:lnTo>
                  <a:lnTo>
                    <a:pt x="195" y="44"/>
                  </a:lnTo>
                  <a:lnTo>
                    <a:pt x="208" y="48"/>
                  </a:lnTo>
                  <a:lnTo>
                    <a:pt x="222" y="51"/>
                  </a:lnTo>
                  <a:lnTo>
                    <a:pt x="237" y="54"/>
                  </a:lnTo>
                  <a:lnTo>
                    <a:pt x="250" y="58"/>
                  </a:lnTo>
                  <a:lnTo>
                    <a:pt x="264" y="61"/>
                  </a:lnTo>
                  <a:lnTo>
                    <a:pt x="278" y="64"/>
                  </a:lnTo>
                  <a:lnTo>
                    <a:pt x="292" y="68"/>
                  </a:lnTo>
                  <a:lnTo>
                    <a:pt x="306" y="71"/>
                  </a:lnTo>
                  <a:lnTo>
                    <a:pt x="320" y="75"/>
                  </a:lnTo>
                  <a:lnTo>
                    <a:pt x="334" y="78"/>
                  </a:lnTo>
                </a:path>
              </a:pathLst>
            </a:custGeom>
            <a:noFill/>
            <a:ln w="60325">
              <a:solidFill>
                <a:srgbClr val="008000"/>
              </a:solidFill>
              <a:round/>
              <a:headEnd/>
              <a:tailEnd/>
            </a:ln>
          </p:spPr>
          <p:txBody>
            <a:bodyPr/>
            <a:lstStyle/>
            <a:p>
              <a:endParaRPr lang="en-US"/>
            </a:p>
          </p:txBody>
        </p:sp>
        <p:sp>
          <p:nvSpPr>
            <p:cNvPr id="60576" name="Line 160"/>
            <p:cNvSpPr>
              <a:spLocks noChangeShapeType="1"/>
            </p:cNvSpPr>
            <p:nvPr/>
          </p:nvSpPr>
          <p:spPr bwMode="auto">
            <a:xfrm flipH="1" flipV="1">
              <a:off x="3381" y="1894"/>
              <a:ext cx="14" cy="4"/>
            </a:xfrm>
            <a:prstGeom prst="line">
              <a:avLst/>
            </a:prstGeom>
            <a:noFill/>
            <a:ln w="60325">
              <a:solidFill>
                <a:srgbClr val="008000"/>
              </a:solidFill>
              <a:round/>
              <a:headEnd/>
              <a:tailEnd/>
            </a:ln>
          </p:spPr>
          <p:txBody>
            <a:bodyPr/>
            <a:lstStyle/>
            <a:p>
              <a:endParaRPr lang="en-US"/>
            </a:p>
          </p:txBody>
        </p:sp>
        <p:sp>
          <p:nvSpPr>
            <p:cNvPr id="60577" name="Freeform 161"/>
            <p:cNvSpPr>
              <a:spLocks/>
            </p:cNvSpPr>
            <p:nvPr/>
          </p:nvSpPr>
          <p:spPr bwMode="auto">
            <a:xfrm>
              <a:off x="3395" y="1898"/>
              <a:ext cx="333" cy="104"/>
            </a:xfrm>
            <a:custGeom>
              <a:avLst/>
              <a:gdLst>
                <a:gd name="T0" fmla="*/ 0 w 333"/>
                <a:gd name="T1" fmla="*/ 0 h 104"/>
                <a:gd name="T2" fmla="*/ 13 w 333"/>
                <a:gd name="T3" fmla="*/ 4 h 104"/>
                <a:gd name="T4" fmla="*/ 27 w 333"/>
                <a:gd name="T5" fmla="*/ 7 h 104"/>
                <a:gd name="T6" fmla="*/ 42 w 333"/>
                <a:gd name="T7" fmla="*/ 12 h 104"/>
                <a:gd name="T8" fmla="*/ 55 w 333"/>
                <a:gd name="T9" fmla="*/ 15 h 104"/>
                <a:gd name="T10" fmla="*/ 69 w 333"/>
                <a:gd name="T11" fmla="*/ 20 h 104"/>
                <a:gd name="T12" fmla="*/ 83 w 333"/>
                <a:gd name="T13" fmla="*/ 23 h 104"/>
                <a:gd name="T14" fmla="*/ 97 w 333"/>
                <a:gd name="T15" fmla="*/ 28 h 104"/>
                <a:gd name="T16" fmla="*/ 110 w 333"/>
                <a:gd name="T17" fmla="*/ 32 h 104"/>
                <a:gd name="T18" fmla="*/ 125 w 333"/>
                <a:gd name="T19" fmla="*/ 36 h 104"/>
                <a:gd name="T20" fmla="*/ 139 w 333"/>
                <a:gd name="T21" fmla="*/ 40 h 104"/>
                <a:gd name="T22" fmla="*/ 153 w 333"/>
                <a:gd name="T23" fmla="*/ 44 h 104"/>
                <a:gd name="T24" fmla="*/ 166 w 333"/>
                <a:gd name="T25" fmla="*/ 49 h 104"/>
                <a:gd name="T26" fmla="*/ 180 w 333"/>
                <a:gd name="T27" fmla="*/ 53 h 104"/>
                <a:gd name="T28" fmla="*/ 195 w 333"/>
                <a:gd name="T29" fmla="*/ 57 h 104"/>
                <a:gd name="T30" fmla="*/ 208 w 333"/>
                <a:gd name="T31" fmla="*/ 61 h 104"/>
                <a:gd name="T32" fmla="*/ 222 w 333"/>
                <a:gd name="T33" fmla="*/ 66 h 104"/>
                <a:gd name="T34" fmla="*/ 236 w 333"/>
                <a:gd name="T35" fmla="*/ 70 h 104"/>
                <a:gd name="T36" fmla="*/ 250 w 333"/>
                <a:gd name="T37" fmla="*/ 75 h 104"/>
                <a:gd name="T38" fmla="*/ 263 w 333"/>
                <a:gd name="T39" fmla="*/ 79 h 104"/>
                <a:gd name="T40" fmla="*/ 278 w 333"/>
                <a:gd name="T41" fmla="*/ 84 h 104"/>
                <a:gd name="T42" fmla="*/ 292 w 333"/>
                <a:gd name="T43" fmla="*/ 89 h 104"/>
                <a:gd name="T44" fmla="*/ 306 w 333"/>
                <a:gd name="T45" fmla="*/ 94 h 104"/>
                <a:gd name="T46" fmla="*/ 319 w 333"/>
                <a:gd name="T47" fmla="*/ 98 h 104"/>
                <a:gd name="T48" fmla="*/ 333 w 333"/>
                <a:gd name="T49" fmla="*/ 104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104"/>
                <a:gd name="T77" fmla="*/ 333 w 333"/>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104">
                  <a:moveTo>
                    <a:pt x="0" y="0"/>
                  </a:moveTo>
                  <a:lnTo>
                    <a:pt x="13" y="4"/>
                  </a:lnTo>
                  <a:lnTo>
                    <a:pt x="27" y="7"/>
                  </a:lnTo>
                  <a:lnTo>
                    <a:pt x="42" y="12"/>
                  </a:lnTo>
                  <a:lnTo>
                    <a:pt x="55" y="15"/>
                  </a:lnTo>
                  <a:lnTo>
                    <a:pt x="69" y="20"/>
                  </a:lnTo>
                  <a:lnTo>
                    <a:pt x="83" y="23"/>
                  </a:lnTo>
                  <a:lnTo>
                    <a:pt x="97" y="28"/>
                  </a:lnTo>
                  <a:lnTo>
                    <a:pt x="110" y="32"/>
                  </a:lnTo>
                  <a:lnTo>
                    <a:pt x="125" y="36"/>
                  </a:lnTo>
                  <a:lnTo>
                    <a:pt x="139" y="40"/>
                  </a:lnTo>
                  <a:lnTo>
                    <a:pt x="153" y="44"/>
                  </a:lnTo>
                  <a:lnTo>
                    <a:pt x="166" y="49"/>
                  </a:lnTo>
                  <a:lnTo>
                    <a:pt x="180" y="53"/>
                  </a:lnTo>
                  <a:lnTo>
                    <a:pt x="195" y="57"/>
                  </a:lnTo>
                  <a:lnTo>
                    <a:pt x="208" y="61"/>
                  </a:lnTo>
                  <a:lnTo>
                    <a:pt x="222" y="66"/>
                  </a:lnTo>
                  <a:lnTo>
                    <a:pt x="236" y="70"/>
                  </a:lnTo>
                  <a:lnTo>
                    <a:pt x="250" y="75"/>
                  </a:lnTo>
                  <a:lnTo>
                    <a:pt x="263" y="79"/>
                  </a:lnTo>
                  <a:lnTo>
                    <a:pt x="278" y="84"/>
                  </a:lnTo>
                  <a:lnTo>
                    <a:pt x="292" y="89"/>
                  </a:lnTo>
                  <a:lnTo>
                    <a:pt x="306" y="94"/>
                  </a:lnTo>
                  <a:lnTo>
                    <a:pt x="319" y="98"/>
                  </a:lnTo>
                  <a:lnTo>
                    <a:pt x="333" y="104"/>
                  </a:lnTo>
                </a:path>
              </a:pathLst>
            </a:custGeom>
            <a:noFill/>
            <a:ln w="60325">
              <a:solidFill>
                <a:srgbClr val="008000"/>
              </a:solidFill>
              <a:round/>
              <a:headEnd/>
              <a:tailEnd/>
            </a:ln>
          </p:spPr>
          <p:txBody>
            <a:bodyPr/>
            <a:lstStyle/>
            <a:p>
              <a:endParaRPr lang="en-US"/>
            </a:p>
          </p:txBody>
        </p:sp>
        <p:sp>
          <p:nvSpPr>
            <p:cNvPr id="60578" name="Line 162"/>
            <p:cNvSpPr>
              <a:spLocks noChangeShapeType="1"/>
            </p:cNvSpPr>
            <p:nvPr/>
          </p:nvSpPr>
          <p:spPr bwMode="auto">
            <a:xfrm flipH="1" flipV="1">
              <a:off x="3728" y="2002"/>
              <a:ext cx="14" cy="5"/>
            </a:xfrm>
            <a:prstGeom prst="line">
              <a:avLst/>
            </a:prstGeom>
            <a:noFill/>
            <a:ln w="60325">
              <a:solidFill>
                <a:srgbClr val="008000"/>
              </a:solidFill>
              <a:round/>
              <a:headEnd/>
              <a:tailEnd/>
            </a:ln>
          </p:spPr>
          <p:txBody>
            <a:bodyPr/>
            <a:lstStyle/>
            <a:p>
              <a:endParaRPr lang="en-US"/>
            </a:p>
          </p:txBody>
        </p:sp>
        <p:sp>
          <p:nvSpPr>
            <p:cNvPr id="60579" name="Freeform 163"/>
            <p:cNvSpPr>
              <a:spLocks/>
            </p:cNvSpPr>
            <p:nvPr/>
          </p:nvSpPr>
          <p:spPr bwMode="auto">
            <a:xfrm>
              <a:off x="3742" y="2007"/>
              <a:ext cx="334" cy="155"/>
            </a:xfrm>
            <a:custGeom>
              <a:avLst/>
              <a:gdLst>
                <a:gd name="T0" fmla="*/ 0 w 334"/>
                <a:gd name="T1" fmla="*/ 0 h 155"/>
                <a:gd name="T2" fmla="*/ 15 w 334"/>
                <a:gd name="T3" fmla="*/ 5 h 155"/>
                <a:gd name="T4" fmla="*/ 28 w 334"/>
                <a:gd name="T5" fmla="*/ 11 h 155"/>
                <a:gd name="T6" fmla="*/ 42 w 334"/>
                <a:gd name="T7" fmla="*/ 16 h 155"/>
                <a:gd name="T8" fmla="*/ 56 w 334"/>
                <a:gd name="T9" fmla="*/ 22 h 155"/>
                <a:gd name="T10" fmla="*/ 69 w 334"/>
                <a:gd name="T11" fmla="*/ 28 h 155"/>
                <a:gd name="T12" fmla="*/ 84 w 334"/>
                <a:gd name="T13" fmla="*/ 33 h 155"/>
                <a:gd name="T14" fmla="*/ 98 w 334"/>
                <a:gd name="T15" fmla="*/ 40 h 155"/>
                <a:gd name="T16" fmla="*/ 112 w 334"/>
                <a:gd name="T17" fmla="*/ 46 h 155"/>
                <a:gd name="T18" fmla="*/ 125 w 334"/>
                <a:gd name="T19" fmla="*/ 52 h 155"/>
                <a:gd name="T20" fmla="*/ 139 w 334"/>
                <a:gd name="T21" fmla="*/ 58 h 155"/>
                <a:gd name="T22" fmla="*/ 153 w 334"/>
                <a:gd name="T23" fmla="*/ 65 h 155"/>
                <a:gd name="T24" fmla="*/ 168 w 334"/>
                <a:gd name="T25" fmla="*/ 70 h 155"/>
                <a:gd name="T26" fmla="*/ 181 w 334"/>
                <a:gd name="T27" fmla="*/ 77 h 155"/>
                <a:gd name="T28" fmla="*/ 195 w 334"/>
                <a:gd name="T29" fmla="*/ 84 h 155"/>
                <a:gd name="T30" fmla="*/ 209 w 334"/>
                <a:gd name="T31" fmla="*/ 91 h 155"/>
                <a:gd name="T32" fmla="*/ 222 w 334"/>
                <a:gd name="T33" fmla="*/ 97 h 155"/>
                <a:gd name="T34" fmla="*/ 236 w 334"/>
                <a:gd name="T35" fmla="*/ 104 h 155"/>
                <a:gd name="T36" fmla="*/ 251 w 334"/>
                <a:gd name="T37" fmla="*/ 111 h 155"/>
                <a:gd name="T38" fmla="*/ 265 w 334"/>
                <a:gd name="T39" fmla="*/ 119 h 155"/>
                <a:gd name="T40" fmla="*/ 278 w 334"/>
                <a:gd name="T41" fmla="*/ 125 h 155"/>
                <a:gd name="T42" fmla="*/ 292 w 334"/>
                <a:gd name="T43" fmla="*/ 132 h 155"/>
                <a:gd name="T44" fmla="*/ 306 w 334"/>
                <a:gd name="T45" fmla="*/ 140 h 155"/>
                <a:gd name="T46" fmla="*/ 321 w 334"/>
                <a:gd name="T47" fmla="*/ 148 h 155"/>
                <a:gd name="T48" fmla="*/ 334 w 334"/>
                <a:gd name="T49" fmla="*/ 155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55"/>
                <a:gd name="T77" fmla="*/ 334 w 334"/>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55">
                  <a:moveTo>
                    <a:pt x="0" y="0"/>
                  </a:moveTo>
                  <a:lnTo>
                    <a:pt x="15" y="5"/>
                  </a:lnTo>
                  <a:lnTo>
                    <a:pt x="28" y="11"/>
                  </a:lnTo>
                  <a:lnTo>
                    <a:pt x="42" y="16"/>
                  </a:lnTo>
                  <a:lnTo>
                    <a:pt x="56" y="22"/>
                  </a:lnTo>
                  <a:lnTo>
                    <a:pt x="69" y="28"/>
                  </a:lnTo>
                  <a:lnTo>
                    <a:pt x="84" y="33"/>
                  </a:lnTo>
                  <a:lnTo>
                    <a:pt x="98" y="40"/>
                  </a:lnTo>
                  <a:lnTo>
                    <a:pt x="112" y="46"/>
                  </a:lnTo>
                  <a:lnTo>
                    <a:pt x="125" y="52"/>
                  </a:lnTo>
                  <a:lnTo>
                    <a:pt x="139" y="58"/>
                  </a:lnTo>
                  <a:lnTo>
                    <a:pt x="153" y="65"/>
                  </a:lnTo>
                  <a:lnTo>
                    <a:pt x="168" y="70"/>
                  </a:lnTo>
                  <a:lnTo>
                    <a:pt x="181" y="77"/>
                  </a:lnTo>
                  <a:lnTo>
                    <a:pt x="195" y="84"/>
                  </a:lnTo>
                  <a:lnTo>
                    <a:pt x="209" y="91"/>
                  </a:lnTo>
                  <a:lnTo>
                    <a:pt x="222" y="97"/>
                  </a:lnTo>
                  <a:lnTo>
                    <a:pt x="236" y="104"/>
                  </a:lnTo>
                  <a:lnTo>
                    <a:pt x="251" y="111"/>
                  </a:lnTo>
                  <a:lnTo>
                    <a:pt x="265" y="119"/>
                  </a:lnTo>
                  <a:lnTo>
                    <a:pt x="278" y="125"/>
                  </a:lnTo>
                  <a:lnTo>
                    <a:pt x="292" y="132"/>
                  </a:lnTo>
                  <a:lnTo>
                    <a:pt x="306" y="140"/>
                  </a:lnTo>
                  <a:lnTo>
                    <a:pt x="321" y="148"/>
                  </a:lnTo>
                  <a:lnTo>
                    <a:pt x="334" y="155"/>
                  </a:lnTo>
                </a:path>
              </a:pathLst>
            </a:custGeom>
            <a:noFill/>
            <a:ln w="60325">
              <a:solidFill>
                <a:srgbClr val="008000"/>
              </a:solidFill>
              <a:round/>
              <a:headEnd/>
              <a:tailEnd/>
            </a:ln>
          </p:spPr>
          <p:txBody>
            <a:bodyPr/>
            <a:lstStyle/>
            <a:p>
              <a:endParaRPr lang="en-US"/>
            </a:p>
          </p:txBody>
        </p:sp>
        <p:sp>
          <p:nvSpPr>
            <p:cNvPr id="60580" name="Line 164"/>
            <p:cNvSpPr>
              <a:spLocks noChangeShapeType="1"/>
            </p:cNvSpPr>
            <p:nvPr/>
          </p:nvSpPr>
          <p:spPr bwMode="auto">
            <a:xfrm flipH="1" flipV="1">
              <a:off x="4076" y="2162"/>
              <a:ext cx="14" cy="8"/>
            </a:xfrm>
            <a:prstGeom prst="line">
              <a:avLst/>
            </a:prstGeom>
            <a:noFill/>
            <a:ln w="60325">
              <a:solidFill>
                <a:srgbClr val="008000"/>
              </a:solidFill>
              <a:round/>
              <a:headEnd/>
              <a:tailEnd/>
            </a:ln>
          </p:spPr>
          <p:txBody>
            <a:bodyPr/>
            <a:lstStyle/>
            <a:p>
              <a:endParaRPr lang="en-US"/>
            </a:p>
          </p:txBody>
        </p:sp>
        <p:sp>
          <p:nvSpPr>
            <p:cNvPr id="60581" name="Freeform 165"/>
            <p:cNvSpPr>
              <a:spLocks/>
            </p:cNvSpPr>
            <p:nvPr/>
          </p:nvSpPr>
          <p:spPr bwMode="auto">
            <a:xfrm>
              <a:off x="4090" y="2170"/>
              <a:ext cx="334" cy="208"/>
            </a:xfrm>
            <a:custGeom>
              <a:avLst/>
              <a:gdLst>
                <a:gd name="T0" fmla="*/ 0 w 334"/>
                <a:gd name="T1" fmla="*/ 0 h 208"/>
                <a:gd name="T2" fmla="*/ 14 w 334"/>
                <a:gd name="T3" fmla="*/ 7 h 208"/>
                <a:gd name="T4" fmla="*/ 28 w 334"/>
                <a:gd name="T5" fmla="*/ 16 h 208"/>
                <a:gd name="T6" fmla="*/ 41 w 334"/>
                <a:gd name="T7" fmla="*/ 24 h 208"/>
                <a:gd name="T8" fmla="*/ 56 w 334"/>
                <a:gd name="T9" fmla="*/ 32 h 208"/>
                <a:gd name="T10" fmla="*/ 70 w 334"/>
                <a:gd name="T11" fmla="*/ 40 h 208"/>
                <a:gd name="T12" fmla="*/ 83 w 334"/>
                <a:gd name="T13" fmla="*/ 49 h 208"/>
                <a:gd name="T14" fmla="*/ 97 w 334"/>
                <a:gd name="T15" fmla="*/ 58 h 208"/>
                <a:gd name="T16" fmla="*/ 111 w 334"/>
                <a:gd name="T17" fmla="*/ 67 h 208"/>
                <a:gd name="T18" fmla="*/ 125 w 334"/>
                <a:gd name="T19" fmla="*/ 75 h 208"/>
                <a:gd name="T20" fmla="*/ 139 w 334"/>
                <a:gd name="T21" fmla="*/ 84 h 208"/>
                <a:gd name="T22" fmla="*/ 153 w 334"/>
                <a:gd name="T23" fmla="*/ 93 h 208"/>
                <a:gd name="T24" fmla="*/ 167 w 334"/>
                <a:gd name="T25" fmla="*/ 101 h 208"/>
                <a:gd name="T26" fmla="*/ 181 w 334"/>
                <a:gd name="T27" fmla="*/ 110 h 208"/>
                <a:gd name="T28" fmla="*/ 194 w 334"/>
                <a:gd name="T29" fmla="*/ 119 h 208"/>
                <a:gd name="T30" fmla="*/ 209 w 334"/>
                <a:gd name="T31" fmla="*/ 128 h 208"/>
                <a:gd name="T32" fmla="*/ 223 w 334"/>
                <a:gd name="T33" fmla="*/ 137 h 208"/>
                <a:gd name="T34" fmla="*/ 236 w 334"/>
                <a:gd name="T35" fmla="*/ 146 h 208"/>
                <a:gd name="T36" fmla="*/ 250 w 334"/>
                <a:gd name="T37" fmla="*/ 155 h 208"/>
                <a:gd name="T38" fmla="*/ 264 w 334"/>
                <a:gd name="T39" fmla="*/ 164 h 208"/>
                <a:gd name="T40" fmla="*/ 278 w 334"/>
                <a:gd name="T41" fmla="*/ 172 h 208"/>
                <a:gd name="T42" fmla="*/ 292 w 334"/>
                <a:gd name="T43" fmla="*/ 181 h 208"/>
                <a:gd name="T44" fmla="*/ 306 w 334"/>
                <a:gd name="T45" fmla="*/ 190 h 208"/>
                <a:gd name="T46" fmla="*/ 320 w 334"/>
                <a:gd name="T47" fmla="*/ 199 h 208"/>
                <a:gd name="T48" fmla="*/ 334 w 334"/>
                <a:gd name="T49" fmla="*/ 208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208"/>
                <a:gd name="T77" fmla="*/ 334 w 334"/>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208">
                  <a:moveTo>
                    <a:pt x="0" y="0"/>
                  </a:moveTo>
                  <a:lnTo>
                    <a:pt x="14" y="7"/>
                  </a:lnTo>
                  <a:lnTo>
                    <a:pt x="28" y="16"/>
                  </a:lnTo>
                  <a:lnTo>
                    <a:pt x="41" y="24"/>
                  </a:lnTo>
                  <a:lnTo>
                    <a:pt x="56" y="32"/>
                  </a:lnTo>
                  <a:lnTo>
                    <a:pt x="70" y="40"/>
                  </a:lnTo>
                  <a:lnTo>
                    <a:pt x="83" y="49"/>
                  </a:lnTo>
                  <a:lnTo>
                    <a:pt x="97" y="58"/>
                  </a:lnTo>
                  <a:lnTo>
                    <a:pt x="111" y="67"/>
                  </a:lnTo>
                  <a:lnTo>
                    <a:pt x="125" y="75"/>
                  </a:lnTo>
                  <a:lnTo>
                    <a:pt x="139" y="84"/>
                  </a:lnTo>
                  <a:lnTo>
                    <a:pt x="153" y="93"/>
                  </a:lnTo>
                  <a:lnTo>
                    <a:pt x="167" y="101"/>
                  </a:lnTo>
                  <a:lnTo>
                    <a:pt x="181" y="110"/>
                  </a:lnTo>
                  <a:lnTo>
                    <a:pt x="194" y="119"/>
                  </a:lnTo>
                  <a:lnTo>
                    <a:pt x="209" y="128"/>
                  </a:lnTo>
                  <a:lnTo>
                    <a:pt x="223" y="137"/>
                  </a:lnTo>
                  <a:lnTo>
                    <a:pt x="236" y="146"/>
                  </a:lnTo>
                  <a:lnTo>
                    <a:pt x="250" y="155"/>
                  </a:lnTo>
                  <a:lnTo>
                    <a:pt x="264" y="164"/>
                  </a:lnTo>
                  <a:lnTo>
                    <a:pt x="278" y="172"/>
                  </a:lnTo>
                  <a:lnTo>
                    <a:pt x="292" y="181"/>
                  </a:lnTo>
                  <a:lnTo>
                    <a:pt x="306" y="190"/>
                  </a:lnTo>
                  <a:lnTo>
                    <a:pt x="320" y="199"/>
                  </a:lnTo>
                  <a:lnTo>
                    <a:pt x="334" y="208"/>
                  </a:lnTo>
                </a:path>
              </a:pathLst>
            </a:custGeom>
            <a:noFill/>
            <a:ln w="60325">
              <a:solidFill>
                <a:srgbClr val="008000"/>
              </a:solidFill>
              <a:round/>
              <a:headEnd/>
              <a:tailEnd/>
            </a:ln>
          </p:spPr>
          <p:txBody>
            <a:bodyPr/>
            <a:lstStyle/>
            <a:p>
              <a:endParaRPr lang="en-US"/>
            </a:p>
          </p:txBody>
        </p:sp>
        <p:sp>
          <p:nvSpPr>
            <p:cNvPr id="60582" name="Line 166"/>
            <p:cNvSpPr>
              <a:spLocks noChangeShapeType="1"/>
            </p:cNvSpPr>
            <p:nvPr/>
          </p:nvSpPr>
          <p:spPr bwMode="auto">
            <a:xfrm flipH="1" flipV="1">
              <a:off x="4424" y="2378"/>
              <a:ext cx="13" cy="9"/>
            </a:xfrm>
            <a:prstGeom prst="line">
              <a:avLst/>
            </a:prstGeom>
            <a:noFill/>
            <a:ln w="60325">
              <a:solidFill>
                <a:srgbClr val="008000"/>
              </a:solidFill>
              <a:round/>
              <a:headEnd/>
              <a:tailEnd/>
            </a:ln>
          </p:spPr>
          <p:txBody>
            <a:bodyPr/>
            <a:lstStyle/>
            <a:p>
              <a:endParaRPr lang="en-US"/>
            </a:p>
          </p:txBody>
        </p:sp>
        <p:sp>
          <p:nvSpPr>
            <p:cNvPr id="60583" name="Freeform 167"/>
            <p:cNvSpPr>
              <a:spLocks/>
            </p:cNvSpPr>
            <p:nvPr/>
          </p:nvSpPr>
          <p:spPr bwMode="auto">
            <a:xfrm>
              <a:off x="4437" y="2387"/>
              <a:ext cx="335" cy="209"/>
            </a:xfrm>
            <a:custGeom>
              <a:avLst/>
              <a:gdLst>
                <a:gd name="T0" fmla="*/ 0 w 335"/>
                <a:gd name="T1" fmla="*/ 0 h 209"/>
                <a:gd name="T2" fmla="*/ 14 w 335"/>
                <a:gd name="T3" fmla="*/ 9 h 209"/>
                <a:gd name="T4" fmla="*/ 29 w 335"/>
                <a:gd name="T5" fmla="*/ 18 h 209"/>
                <a:gd name="T6" fmla="*/ 42 w 335"/>
                <a:gd name="T7" fmla="*/ 27 h 209"/>
                <a:gd name="T8" fmla="*/ 56 w 335"/>
                <a:gd name="T9" fmla="*/ 35 h 209"/>
                <a:gd name="T10" fmla="*/ 70 w 335"/>
                <a:gd name="T11" fmla="*/ 44 h 209"/>
                <a:gd name="T12" fmla="*/ 84 w 335"/>
                <a:gd name="T13" fmla="*/ 53 h 209"/>
                <a:gd name="T14" fmla="*/ 98 w 335"/>
                <a:gd name="T15" fmla="*/ 62 h 209"/>
                <a:gd name="T16" fmla="*/ 112 w 335"/>
                <a:gd name="T17" fmla="*/ 70 h 209"/>
                <a:gd name="T18" fmla="*/ 126 w 335"/>
                <a:gd name="T19" fmla="*/ 79 h 209"/>
                <a:gd name="T20" fmla="*/ 140 w 335"/>
                <a:gd name="T21" fmla="*/ 88 h 209"/>
                <a:gd name="T22" fmla="*/ 153 w 335"/>
                <a:gd name="T23" fmla="*/ 97 h 209"/>
                <a:gd name="T24" fmla="*/ 167 w 335"/>
                <a:gd name="T25" fmla="*/ 105 h 209"/>
                <a:gd name="T26" fmla="*/ 182 w 335"/>
                <a:gd name="T27" fmla="*/ 113 h 209"/>
                <a:gd name="T28" fmla="*/ 195 w 335"/>
                <a:gd name="T29" fmla="*/ 122 h 209"/>
                <a:gd name="T30" fmla="*/ 209 w 335"/>
                <a:gd name="T31" fmla="*/ 131 h 209"/>
                <a:gd name="T32" fmla="*/ 223 w 335"/>
                <a:gd name="T33" fmla="*/ 139 h 209"/>
                <a:gd name="T34" fmla="*/ 237 w 335"/>
                <a:gd name="T35" fmla="*/ 148 h 209"/>
                <a:gd name="T36" fmla="*/ 250 w 335"/>
                <a:gd name="T37" fmla="*/ 157 h 209"/>
                <a:gd name="T38" fmla="*/ 265 w 335"/>
                <a:gd name="T39" fmla="*/ 166 h 209"/>
                <a:gd name="T40" fmla="*/ 279 w 335"/>
                <a:gd name="T41" fmla="*/ 175 h 209"/>
                <a:gd name="T42" fmla="*/ 293 w 335"/>
                <a:gd name="T43" fmla="*/ 183 h 209"/>
                <a:gd name="T44" fmla="*/ 306 w 335"/>
                <a:gd name="T45" fmla="*/ 191 h 209"/>
                <a:gd name="T46" fmla="*/ 320 w 335"/>
                <a:gd name="T47" fmla="*/ 200 h 209"/>
                <a:gd name="T48" fmla="*/ 335 w 335"/>
                <a:gd name="T49" fmla="*/ 209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5"/>
                <a:gd name="T76" fmla="*/ 0 h 209"/>
                <a:gd name="T77" fmla="*/ 335 w 335"/>
                <a:gd name="T78" fmla="*/ 209 h 2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5" h="209">
                  <a:moveTo>
                    <a:pt x="0" y="0"/>
                  </a:moveTo>
                  <a:lnTo>
                    <a:pt x="14" y="9"/>
                  </a:lnTo>
                  <a:lnTo>
                    <a:pt x="29" y="18"/>
                  </a:lnTo>
                  <a:lnTo>
                    <a:pt x="42" y="27"/>
                  </a:lnTo>
                  <a:lnTo>
                    <a:pt x="56" y="35"/>
                  </a:lnTo>
                  <a:lnTo>
                    <a:pt x="70" y="44"/>
                  </a:lnTo>
                  <a:lnTo>
                    <a:pt x="84" y="53"/>
                  </a:lnTo>
                  <a:lnTo>
                    <a:pt x="98" y="62"/>
                  </a:lnTo>
                  <a:lnTo>
                    <a:pt x="112" y="70"/>
                  </a:lnTo>
                  <a:lnTo>
                    <a:pt x="126" y="79"/>
                  </a:lnTo>
                  <a:lnTo>
                    <a:pt x="140" y="88"/>
                  </a:lnTo>
                  <a:lnTo>
                    <a:pt x="153" y="97"/>
                  </a:lnTo>
                  <a:lnTo>
                    <a:pt x="167" y="105"/>
                  </a:lnTo>
                  <a:lnTo>
                    <a:pt x="182" y="113"/>
                  </a:lnTo>
                  <a:lnTo>
                    <a:pt x="195" y="122"/>
                  </a:lnTo>
                  <a:lnTo>
                    <a:pt x="209" y="131"/>
                  </a:lnTo>
                  <a:lnTo>
                    <a:pt x="223" y="139"/>
                  </a:lnTo>
                  <a:lnTo>
                    <a:pt x="237" y="148"/>
                  </a:lnTo>
                  <a:lnTo>
                    <a:pt x="250" y="157"/>
                  </a:lnTo>
                  <a:lnTo>
                    <a:pt x="265" y="166"/>
                  </a:lnTo>
                  <a:lnTo>
                    <a:pt x="279" y="175"/>
                  </a:lnTo>
                  <a:lnTo>
                    <a:pt x="293" y="183"/>
                  </a:lnTo>
                  <a:lnTo>
                    <a:pt x="306" y="191"/>
                  </a:lnTo>
                  <a:lnTo>
                    <a:pt x="320" y="200"/>
                  </a:lnTo>
                  <a:lnTo>
                    <a:pt x="335" y="209"/>
                  </a:lnTo>
                </a:path>
              </a:pathLst>
            </a:custGeom>
            <a:noFill/>
            <a:ln w="60325">
              <a:solidFill>
                <a:srgbClr val="008000"/>
              </a:solidFill>
              <a:round/>
              <a:headEnd/>
              <a:tailEnd/>
            </a:ln>
          </p:spPr>
          <p:txBody>
            <a:bodyPr/>
            <a:lstStyle/>
            <a:p>
              <a:endParaRPr lang="en-US"/>
            </a:p>
          </p:txBody>
        </p:sp>
        <p:sp>
          <p:nvSpPr>
            <p:cNvPr id="60584" name="Line 168"/>
            <p:cNvSpPr>
              <a:spLocks noChangeShapeType="1"/>
            </p:cNvSpPr>
            <p:nvPr/>
          </p:nvSpPr>
          <p:spPr bwMode="auto">
            <a:xfrm flipH="1" flipV="1">
              <a:off x="4772" y="2596"/>
              <a:ext cx="13" cy="8"/>
            </a:xfrm>
            <a:prstGeom prst="line">
              <a:avLst/>
            </a:prstGeom>
            <a:noFill/>
            <a:ln w="60325">
              <a:solidFill>
                <a:srgbClr val="008000"/>
              </a:solidFill>
              <a:round/>
              <a:headEnd/>
              <a:tailEnd/>
            </a:ln>
          </p:spPr>
          <p:txBody>
            <a:bodyPr/>
            <a:lstStyle/>
            <a:p>
              <a:endParaRPr lang="en-US"/>
            </a:p>
          </p:txBody>
        </p:sp>
        <p:sp>
          <p:nvSpPr>
            <p:cNvPr id="60585" name="Freeform 169"/>
            <p:cNvSpPr>
              <a:spLocks/>
            </p:cNvSpPr>
            <p:nvPr/>
          </p:nvSpPr>
          <p:spPr bwMode="auto">
            <a:xfrm>
              <a:off x="1220" y="1679"/>
              <a:ext cx="178" cy="112"/>
            </a:xfrm>
            <a:custGeom>
              <a:avLst/>
              <a:gdLst>
                <a:gd name="T0" fmla="*/ 98 w 178"/>
                <a:gd name="T1" fmla="*/ 0 h 112"/>
                <a:gd name="T2" fmla="*/ 115 w 178"/>
                <a:gd name="T3" fmla="*/ 3 h 112"/>
                <a:gd name="T4" fmla="*/ 131 w 178"/>
                <a:gd name="T5" fmla="*/ 7 h 112"/>
                <a:gd name="T6" fmla="*/ 145 w 178"/>
                <a:gd name="T7" fmla="*/ 13 h 112"/>
                <a:gd name="T8" fmla="*/ 158 w 178"/>
                <a:gd name="T9" fmla="*/ 21 h 112"/>
                <a:gd name="T10" fmla="*/ 168 w 178"/>
                <a:gd name="T11" fmla="*/ 30 h 112"/>
                <a:gd name="T12" fmla="*/ 174 w 178"/>
                <a:gd name="T13" fmla="*/ 40 h 112"/>
                <a:gd name="T14" fmla="*/ 178 w 178"/>
                <a:gd name="T15" fmla="*/ 51 h 112"/>
                <a:gd name="T16" fmla="*/ 178 w 178"/>
                <a:gd name="T17" fmla="*/ 61 h 112"/>
                <a:gd name="T18" fmla="*/ 174 w 178"/>
                <a:gd name="T19" fmla="*/ 72 h 112"/>
                <a:gd name="T20" fmla="*/ 168 w 178"/>
                <a:gd name="T21" fmla="*/ 82 h 112"/>
                <a:gd name="T22" fmla="*/ 158 w 178"/>
                <a:gd name="T23" fmla="*/ 91 h 112"/>
                <a:gd name="T24" fmla="*/ 145 w 178"/>
                <a:gd name="T25" fmla="*/ 99 h 112"/>
                <a:gd name="T26" fmla="*/ 131 w 178"/>
                <a:gd name="T27" fmla="*/ 106 h 112"/>
                <a:gd name="T28" fmla="*/ 115 w 178"/>
                <a:gd name="T29" fmla="*/ 109 h 112"/>
                <a:gd name="T30" fmla="*/ 98 w 178"/>
                <a:gd name="T31" fmla="*/ 112 h 112"/>
                <a:gd name="T32" fmla="*/ 80 w 178"/>
                <a:gd name="T33" fmla="*/ 112 h 112"/>
                <a:gd name="T34" fmla="*/ 64 w 178"/>
                <a:gd name="T35" fmla="*/ 109 h 112"/>
                <a:gd name="T36" fmla="*/ 47 w 178"/>
                <a:gd name="T37" fmla="*/ 106 h 112"/>
                <a:gd name="T38" fmla="*/ 33 w 178"/>
                <a:gd name="T39" fmla="*/ 99 h 112"/>
                <a:gd name="T40" fmla="*/ 21 w 178"/>
                <a:gd name="T41" fmla="*/ 91 h 112"/>
                <a:gd name="T42" fmla="*/ 10 w 178"/>
                <a:gd name="T43" fmla="*/ 82 h 112"/>
                <a:gd name="T44" fmla="*/ 4 w 178"/>
                <a:gd name="T45" fmla="*/ 72 h 112"/>
                <a:gd name="T46" fmla="*/ 0 w 178"/>
                <a:gd name="T47" fmla="*/ 61 h 112"/>
                <a:gd name="T48" fmla="*/ 0 w 178"/>
                <a:gd name="T49" fmla="*/ 51 h 112"/>
                <a:gd name="T50" fmla="*/ 4 w 178"/>
                <a:gd name="T51" fmla="*/ 40 h 112"/>
                <a:gd name="T52" fmla="*/ 10 w 178"/>
                <a:gd name="T53" fmla="*/ 30 h 112"/>
                <a:gd name="T54" fmla="*/ 21 w 178"/>
                <a:gd name="T55" fmla="*/ 21 h 112"/>
                <a:gd name="T56" fmla="*/ 33 w 178"/>
                <a:gd name="T57" fmla="*/ 13 h 112"/>
                <a:gd name="T58" fmla="*/ 47 w 178"/>
                <a:gd name="T59" fmla="*/ 7 h 112"/>
                <a:gd name="T60" fmla="*/ 64 w 178"/>
                <a:gd name="T61" fmla="*/ 3 h 112"/>
                <a:gd name="T62" fmla="*/ 80 w 178"/>
                <a:gd name="T63" fmla="*/ 0 h 112"/>
                <a:gd name="T64" fmla="*/ 89 w 178"/>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2"/>
                <a:gd name="T101" fmla="*/ 178 w 178"/>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2">
                  <a:moveTo>
                    <a:pt x="89" y="0"/>
                  </a:moveTo>
                  <a:lnTo>
                    <a:pt x="98" y="0"/>
                  </a:lnTo>
                  <a:lnTo>
                    <a:pt x="107" y="1"/>
                  </a:lnTo>
                  <a:lnTo>
                    <a:pt x="115" y="3"/>
                  </a:lnTo>
                  <a:lnTo>
                    <a:pt x="123" y="5"/>
                  </a:lnTo>
                  <a:lnTo>
                    <a:pt x="131" y="7"/>
                  </a:lnTo>
                  <a:lnTo>
                    <a:pt x="139" y="9"/>
                  </a:lnTo>
                  <a:lnTo>
                    <a:pt x="145" y="13"/>
                  </a:lnTo>
                  <a:lnTo>
                    <a:pt x="152" y="16"/>
                  </a:lnTo>
                  <a:lnTo>
                    <a:pt x="158" y="21"/>
                  </a:lnTo>
                  <a:lnTo>
                    <a:pt x="163" y="25"/>
                  </a:lnTo>
                  <a:lnTo>
                    <a:pt x="168" y="30"/>
                  </a:lnTo>
                  <a:lnTo>
                    <a:pt x="172" y="34"/>
                  </a:lnTo>
                  <a:lnTo>
                    <a:pt x="174" y="40"/>
                  </a:lnTo>
                  <a:lnTo>
                    <a:pt x="176" y="45"/>
                  </a:lnTo>
                  <a:lnTo>
                    <a:pt x="178" y="51"/>
                  </a:lnTo>
                  <a:lnTo>
                    <a:pt x="178" y="56"/>
                  </a:lnTo>
                  <a:lnTo>
                    <a:pt x="178" y="61"/>
                  </a:lnTo>
                  <a:lnTo>
                    <a:pt x="176" y="67"/>
                  </a:lnTo>
                  <a:lnTo>
                    <a:pt x="174" y="72"/>
                  </a:lnTo>
                  <a:lnTo>
                    <a:pt x="172" y="78"/>
                  </a:lnTo>
                  <a:lnTo>
                    <a:pt x="168" y="82"/>
                  </a:lnTo>
                  <a:lnTo>
                    <a:pt x="163" y="87"/>
                  </a:lnTo>
                  <a:lnTo>
                    <a:pt x="158" y="91"/>
                  </a:lnTo>
                  <a:lnTo>
                    <a:pt x="152" y="96"/>
                  </a:lnTo>
                  <a:lnTo>
                    <a:pt x="145" y="99"/>
                  </a:lnTo>
                  <a:lnTo>
                    <a:pt x="139" y="103"/>
                  </a:lnTo>
                  <a:lnTo>
                    <a:pt x="131" y="106"/>
                  </a:lnTo>
                  <a:lnTo>
                    <a:pt x="123" y="107"/>
                  </a:lnTo>
                  <a:lnTo>
                    <a:pt x="115" y="109"/>
                  </a:lnTo>
                  <a:lnTo>
                    <a:pt x="107" y="111"/>
                  </a:lnTo>
                  <a:lnTo>
                    <a:pt x="98" y="112"/>
                  </a:lnTo>
                  <a:lnTo>
                    <a:pt x="89" y="112"/>
                  </a:lnTo>
                  <a:lnTo>
                    <a:pt x="80" y="112"/>
                  </a:lnTo>
                  <a:lnTo>
                    <a:pt x="72" y="111"/>
                  </a:lnTo>
                  <a:lnTo>
                    <a:pt x="64" y="109"/>
                  </a:lnTo>
                  <a:lnTo>
                    <a:pt x="55" y="107"/>
                  </a:lnTo>
                  <a:lnTo>
                    <a:pt x="47" y="106"/>
                  </a:lnTo>
                  <a:lnTo>
                    <a:pt x="40" y="103"/>
                  </a:lnTo>
                  <a:lnTo>
                    <a:pt x="33" y="99"/>
                  </a:lnTo>
                  <a:lnTo>
                    <a:pt x="26" y="96"/>
                  </a:lnTo>
                  <a:lnTo>
                    <a:pt x="21" y="91"/>
                  </a:lnTo>
                  <a:lnTo>
                    <a:pt x="15" y="87"/>
                  </a:lnTo>
                  <a:lnTo>
                    <a:pt x="10" y="82"/>
                  </a:lnTo>
                  <a:lnTo>
                    <a:pt x="7" y="78"/>
                  </a:lnTo>
                  <a:lnTo>
                    <a:pt x="4" y="72"/>
                  </a:lnTo>
                  <a:lnTo>
                    <a:pt x="2" y="67"/>
                  </a:lnTo>
                  <a:lnTo>
                    <a:pt x="0" y="61"/>
                  </a:lnTo>
                  <a:lnTo>
                    <a:pt x="0" y="56"/>
                  </a:lnTo>
                  <a:lnTo>
                    <a:pt x="0" y="51"/>
                  </a:lnTo>
                  <a:lnTo>
                    <a:pt x="2" y="45"/>
                  </a:lnTo>
                  <a:lnTo>
                    <a:pt x="4" y="40"/>
                  </a:lnTo>
                  <a:lnTo>
                    <a:pt x="7" y="34"/>
                  </a:lnTo>
                  <a:lnTo>
                    <a:pt x="10" y="30"/>
                  </a:lnTo>
                  <a:lnTo>
                    <a:pt x="15" y="25"/>
                  </a:lnTo>
                  <a:lnTo>
                    <a:pt x="21" y="21"/>
                  </a:lnTo>
                  <a:lnTo>
                    <a:pt x="26" y="16"/>
                  </a:lnTo>
                  <a:lnTo>
                    <a:pt x="33" y="13"/>
                  </a:lnTo>
                  <a:lnTo>
                    <a:pt x="40" y="9"/>
                  </a:lnTo>
                  <a:lnTo>
                    <a:pt x="47" y="7"/>
                  </a:lnTo>
                  <a:lnTo>
                    <a:pt x="55" y="5"/>
                  </a:lnTo>
                  <a:lnTo>
                    <a:pt x="64" y="3"/>
                  </a:lnTo>
                  <a:lnTo>
                    <a:pt x="72" y="1"/>
                  </a:lnTo>
                  <a:lnTo>
                    <a:pt x="80" y="0"/>
                  </a:lnTo>
                  <a:lnTo>
                    <a:pt x="89" y="0"/>
                  </a:lnTo>
                  <a:close/>
                </a:path>
              </a:pathLst>
            </a:custGeom>
            <a:noFill/>
            <a:ln w="60325">
              <a:solidFill>
                <a:srgbClr val="008000"/>
              </a:solidFill>
              <a:round/>
              <a:headEnd/>
              <a:tailEnd/>
            </a:ln>
          </p:spPr>
          <p:txBody>
            <a:bodyPr/>
            <a:lstStyle/>
            <a:p>
              <a:endParaRPr lang="en-US"/>
            </a:p>
          </p:txBody>
        </p:sp>
        <p:sp>
          <p:nvSpPr>
            <p:cNvPr id="60586" name="Freeform 170"/>
            <p:cNvSpPr>
              <a:spLocks/>
            </p:cNvSpPr>
            <p:nvPr/>
          </p:nvSpPr>
          <p:spPr bwMode="auto">
            <a:xfrm>
              <a:off x="1569" y="1679"/>
              <a:ext cx="176" cy="112"/>
            </a:xfrm>
            <a:custGeom>
              <a:avLst/>
              <a:gdLst>
                <a:gd name="T0" fmla="*/ 97 w 176"/>
                <a:gd name="T1" fmla="*/ 0 h 112"/>
                <a:gd name="T2" fmla="*/ 114 w 176"/>
                <a:gd name="T3" fmla="*/ 3 h 112"/>
                <a:gd name="T4" fmla="*/ 130 w 176"/>
                <a:gd name="T5" fmla="*/ 7 h 112"/>
                <a:gd name="T6" fmla="*/ 143 w 176"/>
                <a:gd name="T7" fmla="*/ 13 h 112"/>
                <a:gd name="T8" fmla="*/ 156 w 176"/>
                <a:gd name="T9" fmla="*/ 21 h 112"/>
                <a:gd name="T10" fmla="*/ 166 w 176"/>
                <a:gd name="T11" fmla="*/ 30 h 112"/>
                <a:gd name="T12" fmla="*/ 173 w 176"/>
                <a:gd name="T13" fmla="*/ 40 h 112"/>
                <a:gd name="T14" fmla="*/ 176 w 176"/>
                <a:gd name="T15" fmla="*/ 51 h 112"/>
                <a:gd name="T16" fmla="*/ 176 w 176"/>
                <a:gd name="T17" fmla="*/ 61 h 112"/>
                <a:gd name="T18" fmla="*/ 173 w 176"/>
                <a:gd name="T19" fmla="*/ 72 h 112"/>
                <a:gd name="T20" fmla="*/ 166 w 176"/>
                <a:gd name="T21" fmla="*/ 82 h 112"/>
                <a:gd name="T22" fmla="*/ 156 w 176"/>
                <a:gd name="T23" fmla="*/ 91 h 112"/>
                <a:gd name="T24" fmla="*/ 143 w 176"/>
                <a:gd name="T25" fmla="*/ 99 h 112"/>
                <a:gd name="T26" fmla="*/ 130 w 176"/>
                <a:gd name="T27" fmla="*/ 106 h 112"/>
                <a:gd name="T28" fmla="*/ 114 w 176"/>
                <a:gd name="T29" fmla="*/ 109 h 112"/>
                <a:gd name="T30" fmla="*/ 97 w 176"/>
                <a:gd name="T31" fmla="*/ 112 h 112"/>
                <a:gd name="T32" fmla="*/ 79 w 176"/>
                <a:gd name="T33" fmla="*/ 112 h 112"/>
                <a:gd name="T34" fmla="*/ 62 w 176"/>
                <a:gd name="T35" fmla="*/ 109 h 112"/>
                <a:gd name="T36" fmla="*/ 46 w 176"/>
                <a:gd name="T37" fmla="*/ 106 h 112"/>
                <a:gd name="T38" fmla="*/ 33 w 176"/>
                <a:gd name="T39" fmla="*/ 99 h 112"/>
                <a:gd name="T40" fmla="*/ 20 w 176"/>
                <a:gd name="T41" fmla="*/ 91 h 112"/>
                <a:gd name="T42" fmla="*/ 10 w 176"/>
                <a:gd name="T43" fmla="*/ 82 h 112"/>
                <a:gd name="T44" fmla="*/ 3 w 176"/>
                <a:gd name="T45" fmla="*/ 72 h 112"/>
                <a:gd name="T46" fmla="*/ 0 w 176"/>
                <a:gd name="T47" fmla="*/ 61 h 112"/>
                <a:gd name="T48" fmla="*/ 0 w 176"/>
                <a:gd name="T49" fmla="*/ 51 h 112"/>
                <a:gd name="T50" fmla="*/ 3 w 176"/>
                <a:gd name="T51" fmla="*/ 40 h 112"/>
                <a:gd name="T52" fmla="*/ 10 w 176"/>
                <a:gd name="T53" fmla="*/ 30 h 112"/>
                <a:gd name="T54" fmla="*/ 20 w 176"/>
                <a:gd name="T55" fmla="*/ 21 h 112"/>
                <a:gd name="T56" fmla="*/ 33 w 176"/>
                <a:gd name="T57" fmla="*/ 13 h 112"/>
                <a:gd name="T58" fmla="*/ 46 w 176"/>
                <a:gd name="T59" fmla="*/ 7 h 112"/>
                <a:gd name="T60" fmla="*/ 62 w 176"/>
                <a:gd name="T61" fmla="*/ 3 h 112"/>
                <a:gd name="T62" fmla="*/ 79 w 176"/>
                <a:gd name="T63" fmla="*/ 0 h 112"/>
                <a:gd name="T64" fmla="*/ 88 w 176"/>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12"/>
                <a:gd name="T101" fmla="*/ 176 w 176"/>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12">
                  <a:moveTo>
                    <a:pt x="88" y="0"/>
                  </a:moveTo>
                  <a:lnTo>
                    <a:pt x="97" y="0"/>
                  </a:lnTo>
                  <a:lnTo>
                    <a:pt x="106" y="1"/>
                  </a:lnTo>
                  <a:lnTo>
                    <a:pt x="114" y="3"/>
                  </a:lnTo>
                  <a:lnTo>
                    <a:pt x="122" y="5"/>
                  </a:lnTo>
                  <a:lnTo>
                    <a:pt x="130" y="7"/>
                  </a:lnTo>
                  <a:lnTo>
                    <a:pt x="137" y="9"/>
                  </a:lnTo>
                  <a:lnTo>
                    <a:pt x="143" y="13"/>
                  </a:lnTo>
                  <a:lnTo>
                    <a:pt x="151" y="16"/>
                  </a:lnTo>
                  <a:lnTo>
                    <a:pt x="156" y="21"/>
                  </a:lnTo>
                  <a:lnTo>
                    <a:pt x="162" y="25"/>
                  </a:lnTo>
                  <a:lnTo>
                    <a:pt x="166" y="30"/>
                  </a:lnTo>
                  <a:lnTo>
                    <a:pt x="170" y="34"/>
                  </a:lnTo>
                  <a:lnTo>
                    <a:pt x="173" y="40"/>
                  </a:lnTo>
                  <a:lnTo>
                    <a:pt x="175" y="45"/>
                  </a:lnTo>
                  <a:lnTo>
                    <a:pt x="176" y="51"/>
                  </a:lnTo>
                  <a:lnTo>
                    <a:pt x="176" y="56"/>
                  </a:lnTo>
                  <a:lnTo>
                    <a:pt x="176" y="61"/>
                  </a:lnTo>
                  <a:lnTo>
                    <a:pt x="175" y="67"/>
                  </a:lnTo>
                  <a:lnTo>
                    <a:pt x="173" y="72"/>
                  </a:lnTo>
                  <a:lnTo>
                    <a:pt x="170" y="78"/>
                  </a:lnTo>
                  <a:lnTo>
                    <a:pt x="166" y="82"/>
                  </a:lnTo>
                  <a:lnTo>
                    <a:pt x="162" y="87"/>
                  </a:lnTo>
                  <a:lnTo>
                    <a:pt x="156" y="91"/>
                  </a:lnTo>
                  <a:lnTo>
                    <a:pt x="151" y="96"/>
                  </a:lnTo>
                  <a:lnTo>
                    <a:pt x="143" y="99"/>
                  </a:lnTo>
                  <a:lnTo>
                    <a:pt x="137" y="103"/>
                  </a:lnTo>
                  <a:lnTo>
                    <a:pt x="130" y="106"/>
                  </a:lnTo>
                  <a:lnTo>
                    <a:pt x="122" y="107"/>
                  </a:lnTo>
                  <a:lnTo>
                    <a:pt x="114" y="109"/>
                  </a:lnTo>
                  <a:lnTo>
                    <a:pt x="106" y="111"/>
                  </a:lnTo>
                  <a:lnTo>
                    <a:pt x="97" y="112"/>
                  </a:lnTo>
                  <a:lnTo>
                    <a:pt x="88" y="112"/>
                  </a:lnTo>
                  <a:lnTo>
                    <a:pt x="79" y="112"/>
                  </a:lnTo>
                  <a:lnTo>
                    <a:pt x="70" y="111"/>
                  </a:lnTo>
                  <a:lnTo>
                    <a:pt x="62" y="109"/>
                  </a:lnTo>
                  <a:lnTo>
                    <a:pt x="54" y="107"/>
                  </a:lnTo>
                  <a:lnTo>
                    <a:pt x="46" y="106"/>
                  </a:lnTo>
                  <a:lnTo>
                    <a:pt x="39" y="103"/>
                  </a:lnTo>
                  <a:lnTo>
                    <a:pt x="33" y="99"/>
                  </a:lnTo>
                  <a:lnTo>
                    <a:pt x="25" y="96"/>
                  </a:lnTo>
                  <a:lnTo>
                    <a:pt x="20" y="91"/>
                  </a:lnTo>
                  <a:lnTo>
                    <a:pt x="14" y="87"/>
                  </a:lnTo>
                  <a:lnTo>
                    <a:pt x="10" y="82"/>
                  </a:lnTo>
                  <a:lnTo>
                    <a:pt x="6" y="78"/>
                  </a:lnTo>
                  <a:lnTo>
                    <a:pt x="3" y="72"/>
                  </a:lnTo>
                  <a:lnTo>
                    <a:pt x="1" y="67"/>
                  </a:lnTo>
                  <a:lnTo>
                    <a:pt x="0" y="61"/>
                  </a:lnTo>
                  <a:lnTo>
                    <a:pt x="0" y="56"/>
                  </a:lnTo>
                  <a:lnTo>
                    <a:pt x="0" y="51"/>
                  </a:lnTo>
                  <a:lnTo>
                    <a:pt x="1" y="45"/>
                  </a:lnTo>
                  <a:lnTo>
                    <a:pt x="3" y="40"/>
                  </a:lnTo>
                  <a:lnTo>
                    <a:pt x="6" y="34"/>
                  </a:lnTo>
                  <a:lnTo>
                    <a:pt x="10" y="30"/>
                  </a:lnTo>
                  <a:lnTo>
                    <a:pt x="14" y="25"/>
                  </a:lnTo>
                  <a:lnTo>
                    <a:pt x="20" y="21"/>
                  </a:lnTo>
                  <a:lnTo>
                    <a:pt x="25" y="16"/>
                  </a:lnTo>
                  <a:lnTo>
                    <a:pt x="33" y="13"/>
                  </a:lnTo>
                  <a:lnTo>
                    <a:pt x="39" y="9"/>
                  </a:lnTo>
                  <a:lnTo>
                    <a:pt x="46" y="7"/>
                  </a:lnTo>
                  <a:lnTo>
                    <a:pt x="54" y="5"/>
                  </a:lnTo>
                  <a:lnTo>
                    <a:pt x="62" y="3"/>
                  </a:lnTo>
                  <a:lnTo>
                    <a:pt x="70" y="1"/>
                  </a:lnTo>
                  <a:lnTo>
                    <a:pt x="79" y="0"/>
                  </a:lnTo>
                  <a:lnTo>
                    <a:pt x="88" y="0"/>
                  </a:lnTo>
                  <a:close/>
                </a:path>
              </a:pathLst>
            </a:custGeom>
            <a:noFill/>
            <a:ln w="60325">
              <a:solidFill>
                <a:srgbClr val="008000"/>
              </a:solidFill>
              <a:round/>
              <a:headEnd/>
              <a:tailEnd/>
            </a:ln>
          </p:spPr>
          <p:txBody>
            <a:bodyPr/>
            <a:lstStyle/>
            <a:p>
              <a:endParaRPr lang="en-US"/>
            </a:p>
          </p:txBody>
        </p:sp>
        <p:sp>
          <p:nvSpPr>
            <p:cNvPr id="60587" name="Freeform 171"/>
            <p:cNvSpPr>
              <a:spLocks/>
            </p:cNvSpPr>
            <p:nvPr/>
          </p:nvSpPr>
          <p:spPr bwMode="auto">
            <a:xfrm>
              <a:off x="1916" y="1679"/>
              <a:ext cx="178" cy="112"/>
            </a:xfrm>
            <a:custGeom>
              <a:avLst/>
              <a:gdLst>
                <a:gd name="T0" fmla="*/ 98 w 178"/>
                <a:gd name="T1" fmla="*/ 0 h 112"/>
                <a:gd name="T2" fmla="*/ 114 w 178"/>
                <a:gd name="T3" fmla="*/ 3 h 112"/>
                <a:gd name="T4" fmla="*/ 131 w 178"/>
                <a:gd name="T5" fmla="*/ 7 h 112"/>
                <a:gd name="T6" fmla="*/ 145 w 178"/>
                <a:gd name="T7" fmla="*/ 13 h 112"/>
                <a:gd name="T8" fmla="*/ 157 w 178"/>
                <a:gd name="T9" fmla="*/ 21 h 112"/>
                <a:gd name="T10" fmla="*/ 167 w 178"/>
                <a:gd name="T11" fmla="*/ 30 h 112"/>
                <a:gd name="T12" fmla="*/ 174 w 178"/>
                <a:gd name="T13" fmla="*/ 40 h 112"/>
                <a:gd name="T14" fmla="*/ 178 w 178"/>
                <a:gd name="T15" fmla="*/ 51 h 112"/>
                <a:gd name="T16" fmla="*/ 178 w 178"/>
                <a:gd name="T17" fmla="*/ 61 h 112"/>
                <a:gd name="T18" fmla="*/ 174 w 178"/>
                <a:gd name="T19" fmla="*/ 72 h 112"/>
                <a:gd name="T20" fmla="*/ 167 w 178"/>
                <a:gd name="T21" fmla="*/ 82 h 112"/>
                <a:gd name="T22" fmla="*/ 157 w 178"/>
                <a:gd name="T23" fmla="*/ 91 h 112"/>
                <a:gd name="T24" fmla="*/ 145 w 178"/>
                <a:gd name="T25" fmla="*/ 99 h 112"/>
                <a:gd name="T26" fmla="*/ 131 w 178"/>
                <a:gd name="T27" fmla="*/ 106 h 112"/>
                <a:gd name="T28" fmla="*/ 114 w 178"/>
                <a:gd name="T29" fmla="*/ 109 h 112"/>
                <a:gd name="T30" fmla="*/ 98 w 178"/>
                <a:gd name="T31" fmla="*/ 112 h 112"/>
                <a:gd name="T32" fmla="*/ 80 w 178"/>
                <a:gd name="T33" fmla="*/ 112 h 112"/>
                <a:gd name="T34" fmla="*/ 63 w 178"/>
                <a:gd name="T35" fmla="*/ 109 h 112"/>
                <a:gd name="T36" fmla="*/ 47 w 178"/>
                <a:gd name="T37" fmla="*/ 106 h 112"/>
                <a:gd name="T38" fmla="*/ 33 w 178"/>
                <a:gd name="T39" fmla="*/ 99 h 112"/>
                <a:gd name="T40" fmla="*/ 20 w 178"/>
                <a:gd name="T41" fmla="*/ 91 h 112"/>
                <a:gd name="T42" fmla="*/ 10 w 178"/>
                <a:gd name="T43" fmla="*/ 82 h 112"/>
                <a:gd name="T44" fmla="*/ 3 w 178"/>
                <a:gd name="T45" fmla="*/ 72 h 112"/>
                <a:gd name="T46" fmla="*/ 0 w 178"/>
                <a:gd name="T47" fmla="*/ 61 h 112"/>
                <a:gd name="T48" fmla="*/ 0 w 178"/>
                <a:gd name="T49" fmla="*/ 51 h 112"/>
                <a:gd name="T50" fmla="*/ 3 w 178"/>
                <a:gd name="T51" fmla="*/ 40 h 112"/>
                <a:gd name="T52" fmla="*/ 10 w 178"/>
                <a:gd name="T53" fmla="*/ 30 h 112"/>
                <a:gd name="T54" fmla="*/ 20 w 178"/>
                <a:gd name="T55" fmla="*/ 21 h 112"/>
                <a:gd name="T56" fmla="*/ 33 w 178"/>
                <a:gd name="T57" fmla="*/ 13 h 112"/>
                <a:gd name="T58" fmla="*/ 47 w 178"/>
                <a:gd name="T59" fmla="*/ 7 h 112"/>
                <a:gd name="T60" fmla="*/ 63 w 178"/>
                <a:gd name="T61" fmla="*/ 3 h 112"/>
                <a:gd name="T62" fmla="*/ 80 w 178"/>
                <a:gd name="T63" fmla="*/ 0 h 112"/>
                <a:gd name="T64" fmla="*/ 89 w 178"/>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2"/>
                <a:gd name="T101" fmla="*/ 178 w 178"/>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2">
                  <a:moveTo>
                    <a:pt x="89" y="0"/>
                  </a:moveTo>
                  <a:lnTo>
                    <a:pt x="98" y="0"/>
                  </a:lnTo>
                  <a:lnTo>
                    <a:pt x="106" y="1"/>
                  </a:lnTo>
                  <a:lnTo>
                    <a:pt x="114" y="3"/>
                  </a:lnTo>
                  <a:lnTo>
                    <a:pt x="123" y="5"/>
                  </a:lnTo>
                  <a:lnTo>
                    <a:pt x="131" y="7"/>
                  </a:lnTo>
                  <a:lnTo>
                    <a:pt x="138" y="9"/>
                  </a:lnTo>
                  <a:lnTo>
                    <a:pt x="145" y="13"/>
                  </a:lnTo>
                  <a:lnTo>
                    <a:pt x="152" y="16"/>
                  </a:lnTo>
                  <a:lnTo>
                    <a:pt x="157" y="21"/>
                  </a:lnTo>
                  <a:lnTo>
                    <a:pt x="163" y="25"/>
                  </a:lnTo>
                  <a:lnTo>
                    <a:pt x="167" y="30"/>
                  </a:lnTo>
                  <a:lnTo>
                    <a:pt x="171" y="34"/>
                  </a:lnTo>
                  <a:lnTo>
                    <a:pt x="174" y="40"/>
                  </a:lnTo>
                  <a:lnTo>
                    <a:pt x="176" y="45"/>
                  </a:lnTo>
                  <a:lnTo>
                    <a:pt x="178" y="51"/>
                  </a:lnTo>
                  <a:lnTo>
                    <a:pt x="178" y="56"/>
                  </a:lnTo>
                  <a:lnTo>
                    <a:pt x="178" y="61"/>
                  </a:lnTo>
                  <a:lnTo>
                    <a:pt x="176" y="67"/>
                  </a:lnTo>
                  <a:lnTo>
                    <a:pt x="174" y="72"/>
                  </a:lnTo>
                  <a:lnTo>
                    <a:pt x="171" y="78"/>
                  </a:lnTo>
                  <a:lnTo>
                    <a:pt x="167" y="82"/>
                  </a:lnTo>
                  <a:lnTo>
                    <a:pt x="163" y="87"/>
                  </a:lnTo>
                  <a:lnTo>
                    <a:pt x="157" y="91"/>
                  </a:lnTo>
                  <a:lnTo>
                    <a:pt x="152" y="96"/>
                  </a:lnTo>
                  <a:lnTo>
                    <a:pt x="145" y="99"/>
                  </a:lnTo>
                  <a:lnTo>
                    <a:pt x="138" y="103"/>
                  </a:lnTo>
                  <a:lnTo>
                    <a:pt x="131" y="106"/>
                  </a:lnTo>
                  <a:lnTo>
                    <a:pt x="123" y="107"/>
                  </a:lnTo>
                  <a:lnTo>
                    <a:pt x="114" y="109"/>
                  </a:lnTo>
                  <a:lnTo>
                    <a:pt x="106" y="111"/>
                  </a:lnTo>
                  <a:lnTo>
                    <a:pt x="98" y="112"/>
                  </a:lnTo>
                  <a:lnTo>
                    <a:pt x="89" y="112"/>
                  </a:lnTo>
                  <a:lnTo>
                    <a:pt x="80" y="112"/>
                  </a:lnTo>
                  <a:lnTo>
                    <a:pt x="71" y="111"/>
                  </a:lnTo>
                  <a:lnTo>
                    <a:pt x="63" y="109"/>
                  </a:lnTo>
                  <a:lnTo>
                    <a:pt x="55" y="107"/>
                  </a:lnTo>
                  <a:lnTo>
                    <a:pt x="47" y="106"/>
                  </a:lnTo>
                  <a:lnTo>
                    <a:pt x="39" y="103"/>
                  </a:lnTo>
                  <a:lnTo>
                    <a:pt x="33" y="99"/>
                  </a:lnTo>
                  <a:lnTo>
                    <a:pt x="25" y="96"/>
                  </a:lnTo>
                  <a:lnTo>
                    <a:pt x="20" y="91"/>
                  </a:lnTo>
                  <a:lnTo>
                    <a:pt x="14" y="87"/>
                  </a:lnTo>
                  <a:lnTo>
                    <a:pt x="10" y="82"/>
                  </a:lnTo>
                  <a:lnTo>
                    <a:pt x="6" y="78"/>
                  </a:lnTo>
                  <a:lnTo>
                    <a:pt x="3" y="72"/>
                  </a:lnTo>
                  <a:lnTo>
                    <a:pt x="2" y="67"/>
                  </a:lnTo>
                  <a:lnTo>
                    <a:pt x="0" y="61"/>
                  </a:lnTo>
                  <a:lnTo>
                    <a:pt x="0" y="56"/>
                  </a:lnTo>
                  <a:lnTo>
                    <a:pt x="0" y="51"/>
                  </a:lnTo>
                  <a:lnTo>
                    <a:pt x="2" y="45"/>
                  </a:lnTo>
                  <a:lnTo>
                    <a:pt x="3" y="40"/>
                  </a:lnTo>
                  <a:lnTo>
                    <a:pt x="6" y="34"/>
                  </a:lnTo>
                  <a:lnTo>
                    <a:pt x="10" y="30"/>
                  </a:lnTo>
                  <a:lnTo>
                    <a:pt x="14" y="25"/>
                  </a:lnTo>
                  <a:lnTo>
                    <a:pt x="20" y="21"/>
                  </a:lnTo>
                  <a:lnTo>
                    <a:pt x="25" y="16"/>
                  </a:lnTo>
                  <a:lnTo>
                    <a:pt x="33" y="13"/>
                  </a:lnTo>
                  <a:lnTo>
                    <a:pt x="39" y="9"/>
                  </a:lnTo>
                  <a:lnTo>
                    <a:pt x="47" y="7"/>
                  </a:lnTo>
                  <a:lnTo>
                    <a:pt x="55" y="5"/>
                  </a:lnTo>
                  <a:lnTo>
                    <a:pt x="63" y="3"/>
                  </a:lnTo>
                  <a:lnTo>
                    <a:pt x="71" y="1"/>
                  </a:lnTo>
                  <a:lnTo>
                    <a:pt x="80" y="0"/>
                  </a:lnTo>
                  <a:lnTo>
                    <a:pt x="89" y="0"/>
                  </a:lnTo>
                  <a:close/>
                </a:path>
              </a:pathLst>
            </a:custGeom>
            <a:noFill/>
            <a:ln w="60325">
              <a:solidFill>
                <a:srgbClr val="008000"/>
              </a:solidFill>
              <a:round/>
              <a:headEnd/>
              <a:tailEnd/>
            </a:ln>
          </p:spPr>
          <p:txBody>
            <a:bodyPr/>
            <a:lstStyle/>
            <a:p>
              <a:endParaRPr lang="en-US"/>
            </a:p>
          </p:txBody>
        </p:sp>
        <p:sp>
          <p:nvSpPr>
            <p:cNvPr id="60588" name="Freeform 172"/>
            <p:cNvSpPr>
              <a:spLocks/>
            </p:cNvSpPr>
            <p:nvPr/>
          </p:nvSpPr>
          <p:spPr bwMode="auto">
            <a:xfrm>
              <a:off x="2263" y="1679"/>
              <a:ext cx="178" cy="112"/>
            </a:xfrm>
            <a:custGeom>
              <a:avLst/>
              <a:gdLst>
                <a:gd name="T0" fmla="*/ 98 w 178"/>
                <a:gd name="T1" fmla="*/ 0 h 112"/>
                <a:gd name="T2" fmla="*/ 115 w 178"/>
                <a:gd name="T3" fmla="*/ 3 h 112"/>
                <a:gd name="T4" fmla="*/ 131 w 178"/>
                <a:gd name="T5" fmla="*/ 7 h 112"/>
                <a:gd name="T6" fmla="*/ 145 w 178"/>
                <a:gd name="T7" fmla="*/ 13 h 112"/>
                <a:gd name="T8" fmla="*/ 158 w 178"/>
                <a:gd name="T9" fmla="*/ 21 h 112"/>
                <a:gd name="T10" fmla="*/ 168 w 178"/>
                <a:gd name="T11" fmla="*/ 30 h 112"/>
                <a:gd name="T12" fmla="*/ 174 w 178"/>
                <a:gd name="T13" fmla="*/ 40 h 112"/>
                <a:gd name="T14" fmla="*/ 178 w 178"/>
                <a:gd name="T15" fmla="*/ 51 h 112"/>
                <a:gd name="T16" fmla="*/ 178 w 178"/>
                <a:gd name="T17" fmla="*/ 61 h 112"/>
                <a:gd name="T18" fmla="*/ 174 w 178"/>
                <a:gd name="T19" fmla="*/ 72 h 112"/>
                <a:gd name="T20" fmla="*/ 168 w 178"/>
                <a:gd name="T21" fmla="*/ 82 h 112"/>
                <a:gd name="T22" fmla="*/ 158 w 178"/>
                <a:gd name="T23" fmla="*/ 91 h 112"/>
                <a:gd name="T24" fmla="*/ 145 w 178"/>
                <a:gd name="T25" fmla="*/ 99 h 112"/>
                <a:gd name="T26" fmla="*/ 131 w 178"/>
                <a:gd name="T27" fmla="*/ 106 h 112"/>
                <a:gd name="T28" fmla="*/ 115 w 178"/>
                <a:gd name="T29" fmla="*/ 109 h 112"/>
                <a:gd name="T30" fmla="*/ 98 w 178"/>
                <a:gd name="T31" fmla="*/ 112 h 112"/>
                <a:gd name="T32" fmla="*/ 80 w 178"/>
                <a:gd name="T33" fmla="*/ 112 h 112"/>
                <a:gd name="T34" fmla="*/ 63 w 178"/>
                <a:gd name="T35" fmla="*/ 109 h 112"/>
                <a:gd name="T36" fmla="*/ 47 w 178"/>
                <a:gd name="T37" fmla="*/ 106 h 112"/>
                <a:gd name="T38" fmla="*/ 33 w 178"/>
                <a:gd name="T39" fmla="*/ 99 h 112"/>
                <a:gd name="T40" fmla="*/ 20 w 178"/>
                <a:gd name="T41" fmla="*/ 91 h 112"/>
                <a:gd name="T42" fmla="*/ 10 w 178"/>
                <a:gd name="T43" fmla="*/ 82 h 112"/>
                <a:gd name="T44" fmla="*/ 4 w 178"/>
                <a:gd name="T45" fmla="*/ 72 h 112"/>
                <a:gd name="T46" fmla="*/ 0 w 178"/>
                <a:gd name="T47" fmla="*/ 61 h 112"/>
                <a:gd name="T48" fmla="*/ 0 w 178"/>
                <a:gd name="T49" fmla="*/ 51 h 112"/>
                <a:gd name="T50" fmla="*/ 4 w 178"/>
                <a:gd name="T51" fmla="*/ 40 h 112"/>
                <a:gd name="T52" fmla="*/ 10 w 178"/>
                <a:gd name="T53" fmla="*/ 30 h 112"/>
                <a:gd name="T54" fmla="*/ 20 w 178"/>
                <a:gd name="T55" fmla="*/ 21 h 112"/>
                <a:gd name="T56" fmla="*/ 33 w 178"/>
                <a:gd name="T57" fmla="*/ 13 h 112"/>
                <a:gd name="T58" fmla="*/ 47 w 178"/>
                <a:gd name="T59" fmla="*/ 7 h 112"/>
                <a:gd name="T60" fmla="*/ 63 w 178"/>
                <a:gd name="T61" fmla="*/ 3 h 112"/>
                <a:gd name="T62" fmla="*/ 80 w 178"/>
                <a:gd name="T63" fmla="*/ 0 h 112"/>
                <a:gd name="T64" fmla="*/ 89 w 178"/>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2"/>
                <a:gd name="T101" fmla="*/ 178 w 178"/>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2">
                  <a:moveTo>
                    <a:pt x="89" y="0"/>
                  </a:moveTo>
                  <a:lnTo>
                    <a:pt x="98" y="0"/>
                  </a:lnTo>
                  <a:lnTo>
                    <a:pt x="106" y="1"/>
                  </a:lnTo>
                  <a:lnTo>
                    <a:pt x="115" y="3"/>
                  </a:lnTo>
                  <a:lnTo>
                    <a:pt x="123" y="5"/>
                  </a:lnTo>
                  <a:lnTo>
                    <a:pt x="131" y="7"/>
                  </a:lnTo>
                  <a:lnTo>
                    <a:pt x="138" y="9"/>
                  </a:lnTo>
                  <a:lnTo>
                    <a:pt x="145" y="13"/>
                  </a:lnTo>
                  <a:lnTo>
                    <a:pt x="152" y="16"/>
                  </a:lnTo>
                  <a:lnTo>
                    <a:pt x="158" y="21"/>
                  </a:lnTo>
                  <a:lnTo>
                    <a:pt x="163" y="25"/>
                  </a:lnTo>
                  <a:lnTo>
                    <a:pt x="168" y="30"/>
                  </a:lnTo>
                  <a:lnTo>
                    <a:pt x="171" y="34"/>
                  </a:lnTo>
                  <a:lnTo>
                    <a:pt x="174" y="40"/>
                  </a:lnTo>
                  <a:lnTo>
                    <a:pt x="176" y="45"/>
                  </a:lnTo>
                  <a:lnTo>
                    <a:pt x="178" y="51"/>
                  </a:lnTo>
                  <a:lnTo>
                    <a:pt x="178" y="56"/>
                  </a:lnTo>
                  <a:lnTo>
                    <a:pt x="178" y="61"/>
                  </a:lnTo>
                  <a:lnTo>
                    <a:pt x="176" y="67"/>
                  </a:lnTo>
                  <a:lnTo>
                    <a:pt x="174" y="72"/>
                  </a:lnTo>
                  <a:lnTo>
                    <a:pt x="171" y="78"/>
                  </a:lnTo>
                  <a:lnTo>
                    <a:pt x="168" y="82"/>
                  </a:lnTo>
                  <a:lnTo>
                    <a:pt x="163" y="87"/>
                  </a:lnTo>
                  <a:lnTo>
                    <a:pt x="158" y="91"/>
                  </a:lnTo>
                  <a:lnTo>
                    <a:pt x="152" y="96"/>
                  </a:lnTo>
                  <a:lnTo>
                    <a:pt x="145" y="99"/>
                  </a:lnTo>
                  <a:lnTo>
                    <a:pt x="138" y="103"/>
                  </a:lnTo>
                  <a:lnTo>
                    <a:pt x="131" y="106"/>
                  </a:lnTo>
                  <a:lnTo>
                    <a:pt x="123" y="107"/>
                  </a:lnTo>
                  <a:lnTo>
                    <a:pt x="115" y="109"/>
                  </a:lnTo>
                  <a:lnTo>
                    <a:pt x="106" y="111"/>
                  </a:lnTo>
                  <a:lnTo>
                    <a:pt x="98" y="112"/>
                  </a:lnTo>
                  <a:lnTo>
                    <a:pt x="89" y="112"/>
                  </a:lnTo>
                  <a:lnTo>
                    <a:pt x="80" y="112"/>
                  </a:lnTo>
                  <a:lnTo>
                    <a:pt x="72" y="111"/>
                  </a:lnTo>
                  <a:lnTo>
                    <a:pt x="63" y="109"/>
                  </a:lnTo>
                  <a:lnTo>
                    <a:pt x="55" y="107"/>
                  </a:lnTo>
                  <a:lnTo>
                    <a:pt x="47" y="106"/>
                  </a:lnTo>
                  <a:lnTo>
                    <a:pt x="39" y="103"/>
                  </a:lnTo>
                  <a:lnTo>
                    <a:pt x="33" y="99"/>
                  </a:lnTo>
                  <a:lnTo>
                    <a:pt x="26" y="96"/>
                  </a:lnTo>
                  <a:lnTo>
                    <a:pt x="20" y="91"/>
                  </a:lnTo>
                  <a:lnTo>
                    <a:pt x="15" y="87"/>
                  </a:lnTo>
                  <a:lnTo>
                    <a:pt x="10" y="82"/>
                  </a:lnTo>
                  <a:lnTo>
                    <a:pt x="6" y="78"/>
                  </a:lnTo>
                  <a:lnTo>
                    <a:pt x="4" y="72"/>
                  </a:lnTo>
                  <a:lnTo>
                    <a:pt x="2" y="67"/>
                  </a:lnTo>
                  <a:lnTo>
                    <a:pt x="0" y="61"/>
                  </a:lnTo>
                  <a:lnTo>
                    <a:pt x="0" y="56"/>
                  </a:lnTo>
                  <a:lnTo>
                    <a:pt x="0" y="51"/>
                  </a:lnTo>
                  <a:lnTo>
                    <a:pt x="2" y="45"/>
                  </a:lnTo>
                  <a:lnTo>
                    <a:pt x="4" y="40"/>
                  </a:lnTo>
                  <a:lnTo>
                    <a:pt x="6" y="34"/>
                  </a:lnTo>
                  <a:lnTo>
                    <a:pt x="10" y="30"/>
                  </a:lnTo>
                  <a:lnTo>
                    <a:pt x="15" y="25"/>
                  </a:lnTo>
                  <a:lnTo>
                    <a:pt x="20" y="21"/>
                  </a:lnTo>
                  <a:lnTo>
                    <a:pt x="26" y="16"/>
                  </a:lnTo>
                  <a:lnTo>
                    <a:pt x="33" y="13"/>
                  </a:lnTo>
                  <a:lnTo>
                    <a:pt x="39" y="9"/>
                  </a:lnTo>
                  <a:lnTo>
                    <a:pt x="47" y="7"/>
                  </a:lnTo>
                  <a:lnTo>
                    <a:pt x="55" y="5"/>
                  </a:lnTo>
                  <a:lnTo>
                    <a:pt x="63" y="3"/>
                  </a:lnTo>
                  <a:lnTo>
                    <a:pt x="72" y="1"/>
                  </a:lnTo>
                  <a:lnTo>
                    <a:pt x="80" y="0"/>
                  </a:lnTo>
                  <a:lnTo>
                    <a:pt x="89" y="0"/>
                  </a:lnTo>
                  <a:close/>
                </a:path>
              </a:pathLst>
            </a:custGeom>
            <a:noFill/>
            <a:ln w="60325">
              <a:solidFill>
                <a:srgbClr val="008000"/>
              </a:solidFill>
              <a:round/>
              <a:headEnd/>
              <a:tailEnd/>
            </a:ln>
          </p:spPr>
          <p:txBody>
            <a:bodyPr/>
            <a:lstStyle/>
            <a:p>
              <a:endParaRPr lang="en-US"/>
            </a:p>
          </p:txBody>
        </p:sp>
        <p:sp>
          <p:nvSpPr>
            <p:cNvPr id="60589" name="Freeform 173"/>
            <p:cNvSpPr>
              <a:spLocks/>
            </p:cNvSpPr>
            <p:nvPr/>
          </p:nvSpPr>
          <p:spPr bwMode="auto">
            <a:xfrm>
              <a:off x="2611" y="1706"/>
              <a:ext cx="177" cy="111"/>
            </a:xfrm>
            <a:custGeom>
              <a:avLst/>
              <a:gdLst>
                <a:gd name="T0" fmla="*/ 97 w 177"/>
                <a:gd name="T1" fmla="*/ 0 h 111"/>
                <a:gd name="T2" fmla="*/ 115 w 177"/>
                <a:gd name="T3" fmla="*/ 3 h 111"/>
                <a:gd name="T4" fmla="*/ 130 w 177"/>
                <a:gd name="T5" fmla="*/ 7 h 111"/>
                <a:gd name="T6" fmla="*/ 144 w 177"/>
                <a:gd name="T7" fmla="*/ 13 h 111"/>
                <a:gd name="T8" fmla="*/ 157 w 177"/>
                <a:gd name="T9" fmla="*/ 21 h 111"/>
                <a:gd name="T10" fmla="*/ 167 w 177"/>
                <a:gd name="T11" fmla="*/ 30 h 111"/>
                <a:gd name="T12" fmla="*/ 173 w 177"/>
                <a:gd name="T13" fmla="*/ 39 h 111"/>
                <a:gd name="T14" fmla="*/ 177 w 177"/>
                <a:gd name="T15" fmla="*/ 50 h 111"/>
                <a:gd name="T16" fmla="*/ 177 w 177"/>
                <a:gd name="T17" fmla="*/ 62 h 111"/>
                <a:gd name="T18" fmla="*/ 173 w 177"/>
                <a:gd name="T19" fmla="*/ 72 h 111"/>
                <a:gd name="T20" fmla="*/ 167 w 177"/>
                <a:gd name="T21" fmla="*/ 81 h 111"/>
                <a:gd name="T22" fmla="*/ 157 w 177"/>
                <a:gd name="T23" fmla="*/ 90 h 111"/>
                <a:gd name="T24" fmla="*/ 144 w 177"/>
                <a:gd name="T25" fmla="*/ 98 h 111"/>
                <a:gd name="T26" fmla="*/ 130 w 177"/>
                <a:gd name="T27" fmla="*/ 105 h 111"/>
                <a:gd name="T28" fmla="*/ 115 w 177"/>
                <a:gd name="T29" fmla="*/ 108 h 111"/>
                <a:gd name="T30" fmla="*/ 97 w 177"/>
                <a:gd name="T31" fmla="*/ 111 h 111"/>
                <a:gd name="T32" fmla="*/ 80 w 177"/>
                <a:gd name="T33" fmla="*/ 111 h 111"/>
                <a:gd name="T34" fmla="*/ 63 w 177"/>
                <a:gd name="T35" fmla="*/ 108 h 111"/>
                <a:gd name="T36" fmla="*/ 47 w 177"/>
                <a:gd name="T37" fmla="*/ 105 h 111"/>
                <a:gd name="T38" fmla="*/ 33 w 177"/>
                <a:gd name="T39" fmla="*/ 98 h 111"/>
                <a:gd name="T40" fmla="*/ 20 w 177"/>
                <a:gd name="T41" fmla="*/ 90 h 111"/>
                <a:gd name="T42" fmla="*/ 10 w 177"/>
                <a:gd name="T43" fmla="*/ 81 h 111"/>
                <a:gd name="T44" fmla="*/ 4 w 177"/>
                <a:gd name="T45" fmla="*/ 72 h 111"/>
                <a:gd name="T46" fmla="*/ 0 w 177"/>
                <a:gd name="T47" fmla="*/ 62 h 111"/>
                <a:gd name="T48" fmla="*/ 0 w 177"/>
                <a:gd name="T49" fmla="*/ 50 h 111"/>
                <a:gd name="T50" fmla="*/ 4 w 177"/>
                <a:gd name="T51" fmla="*/ 39 h 111"/>
                <a:gd name="T52" fmla="*/ 10 w 177"/>
                <a:gd name="T53" fmla="*/ 30 h 111"/>
                <a:gd name="T54" fmla="*/ 20 w 177"/>
                <a:gd name="T55" fmla="*/ 21 h 111"/>
                <a:gd name="T56" fmla="*/ 33 w 177"/>
                <a:gd name="T57" fmla="*/ 13 h 111"/>
                <a:gd name="T58" fmla="*/ 47 w 177"/>
                <a:gd name="T59" fmla="*/ 7 h 111"/>
                <a:gd name="T60" fmla="*/ 63 w 177"/>
                <a:gd name="T61" fmla="*/ 3 h 111"/>
                <a:gd name="T62" fmla="*/ 80 w 177"/>
                <a:gd name="T63" fmla="*/ 0 h 111"/>
                <a:gd name="T64" fmla="*/ 89 w 177"/>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111"/>
                <a:gd name="T101" fmla="*/ 177 w 177"/>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111">
                  <a:moveTo>
                    <a:pt x="89" y="0"/>
                  </a:moveTo>
                  <a:lnTo>
                    <a:pt x="97" y="0"/>
                  </a:lnTo>
                  <a:lnTo>
                    <a:pt x="107" y="1"/>
                  </a:lnTo>
                  <a:lnTo>
                    <a:pt x="115" y="3"/>
                  </a:lnTo>
                  <a:lnTo>
                    <a:pt x="123" y="5"/>
                  </a:lnTo>
                  <a:lnTo>
                    <a:pt x="130" y="7"/>
                  </a:lnTo>
                  <a:lnTo>
                    <a:pt x="138" y="9"/>
                  </a:lnTo>
                  <a:lnTo>
                    <a:pt x="144" y="13"/>
                  </a:lnTo>
                  <a:lnTo>
                    <a:pt x="151" y="16"/>
                  </a:lnTo>
                  <a:lnTo>
                    <a:pt x="157" y="21"/>
                  </a:lnTo>
                  <a:lnTo>
                    <a:pt x="162" y="25"/>
                  </a:lnTo>
                  <a:lnTo>
                    <a:pt x="167" y="30"/>
                  </a:lnTo>
                  <a:lnTo>
                    <a:pt x="171" y="34"/>
                  </a:lnTo>
                  <a:lnTo>
                    <a:pt x="173" y="39"/>
                  </a:lnTo>
                  <a:lnTo>
                    <a:pt x="175" y="44"/>
                  </a:lnTo>
                  <a:lnTo>
                    <a:pt x="177" y="50"/>
                  </a:lnTo>
                  <a:lnTo>
                    <a:pt x="177" y="56"/>
                  </a:lnTo>
                  <a:lnTo>
                    <a:pt x="177" y="62"/>
                  </a:lnTo>
                  <a:lnTo>
                    <a:pt x="175" y="67"/>
                  </a:lnTo>
                  <a:lnTo>
                    <a:pt x="173" y="72"/>
                  </a:lnTo>
                  <a:lnTo>
                    <a:pt x="171" y="77"/>
                  </a:lnTo>
                  <a:lnTo>
                    <a:pt x="167" y="81"/>
                  </a:lnTo>
                  <a:lnTo>
                    <a:pt x="162" y="87"/>
                  </a:lnTo>
                  <a:lnTo>
                    <a:pt x="157" y="90"/>
                  </a:lnTo>
                  <a:lnTo>
                    <a:pt x="151" y="95"/>
                  </a:lnTo>
                  <a:lnTo>
                    <a:pt x="144" y="98"/>
                  </a:lnTo>
                  <a:lnTo>
                    <a:pt x="138" y="102"/>
                  </a:lnTo>
                  <a:lnTo>
                    <a:pt x="130" y="105"/>
                  </a:lnTo>
                  <a:lnTo>
                    <a:pt x="123" y="107"/>
                  </a:lnTo>
                  <a:lnTo>
                    <a:pt x="115" y="108"/>
                  </a:lnTo>
                  <a:lnTo>
                    <a:pt x="107" y="110"/>
                  </a:lnTo>
                  <a:lnTo>
                    <a:pt x="97" y="111"/>
                  </a:lnTo>
                  <a:lnTo>
                    <a:pt x="89" y="111"/>
                  </a:lnTo>
                  <a:lnTo>
                    <a:pt x="80" y="111"/>
                  </a:lnTo>
                  <a:lnTo>
                    <a:pt x="71" y="110"/>
                  </a:lnTo>
                  <a:lnTo>
                    <a:pt x="63" y="108"/>
                  </a:lnTo>
                  <a:lnTo>
                    <a:pt x="54" y="107"/>
                  </a:lnTo>
                  <a:lnTo>
                    <a:pt x="47" y="105"/>
                  </a:lnTo>
                  <a:lnTo>
                    <a:pt x="40" y="102"/>
                  </a:lnTo>
                  <a:lnTo>
                    <a:pt x="33" y="98"/>
                  </a:lnTo>
                  <a:lnTo>
                    <a:pt x="26" y="95"/>
                  </a:lnTo>
                  <a:lnTo>
                    <a:pt x="20" y="90"/>
                  </a:lnTo>
                  <a:lnTo>
                    <a:pt x="15" y="87"/>
                  </a:lnTo>
                  <a:lnTo>
                    <a:pt x="10" y="81"/>
                  </a:lnTo>
                  <a:lnTo>
                    <a:pt x="7" y="77"/>
                  </a:lnTo>
                  <a:lnTo>
                    <a:pt x="4" y="72"/>
                  </a:lnTo>
                  <a:lnTo>
                    <a:pt x="2" y="67"/>
                  </a:lnTo>
                  <a:lnTo>
                    <a:pt x="0" y="62"/>
                  </a:lnTo>
                  <a:lnTo>
                    <a:pt x="0" y="56"/>
                  </a:lnTo>
                  <a:lnTo>
                    <a:pt x="0" y="50"/>
                  </a:lnTo>
                  <a:lnTo>
                    <a:pt x="2" y="44"/>
                  </a:lnTo>
                  <a:lnTo>
                    <a:pt x="4" y="39"/>
                  </a:lnTo>
                  <a:lnTo>
                    <a:pt x="7" y="34"/>
                  </a:lnTo>
                  <a:lnTo>
                    <a:pt x="10" y="30"/>
                  </a:lnTo>
                  <a:lnTo>
                    <a:pt x="15" y="25"/>
                  </a:lnTo>
                  <a:lnTo>
                    <a:pt x="20" y="21"/>
                  </a:lnTo>
                  <a:lnTo>
                    <a:pt x="26" y="16"/>
                  </a:lnTo>
                  <a:lnTo>
                    <a:pt x="33" y="13"/>
                  </a:lnTo>
                  <a:lnTo>
                    <a:pt x="40" y="9"/>
                  </a:lnTo>
                  <a:lnTo>
                    <a:pt x="47" y="7"/>
                  </a:lnTo>
                  <a:lnTo>
                    <a:pt x="54" y="5"/>
                  </a:lnTo>
                  <a:lnTo>
                    <a:pt x="63" y="3"/>
                  </a:lnTo>
                  <a:lnTo>
                    <a:pt x="71" y="1"/>
                  </a:lnTo>
                  <a:lnTo>
                    <a:pt x="80" y="0"/>
                  </a:lnTo>
                  <a:lnTo>
                    <a:pt x="89" y="0"/>
                  </a:lnTo>
                  <a:close/>
                </a:path>
              </a:pathLst>
            </a:custGeom>
            <a:noFill/>
            <a:ln w="60325">
              <a:solidFill>
                <a:srgbClr val="008000"/>
              </a:solidFill>
              <a:round/>
              <a:headEnd/>
              <a:tailEnd/>
            </a:ln>
          </p:spPr>
          <p:txBody>
            <a:bodyPr/>
            <a:lstStyle/>
            <a:p>
              <a:endParaRPr lang="en-US"/>
            </a:p>
          </p:txBody>
        </p:sp>
        <p:sp>
          <p:nvSpPr>
            <p:cNvPr id="60590" name="Freeform 174"/>
            <p:cNvSpPr>
              <a:spLocks/>
            </p:cNvSpPr>
            <p:nvPr/>
          </p:nvSpPr>
          <p:spPr bwMode="auto">
            <a:xfrm>
              <a:off x="2958" y="1761"/>
              <a:ext cx="178" cy="111"/>
            </a:xfrm>
            <a:custGeom>
              <a:avLst/>
              <a:gdLst>
                <a:gd name="T0" fmla="*/ 99 w 178"/>
                <a:gd name="T1" fmla="*/ 0 h 111"/>
                <a:gd name="T2" fmla="*/ 115 w 178"/>
                <a:gd name="T3" fmla="*/ 3 h 111"/>
                <a:gd name="T4" fmla="*/ 131 w 178"/>
                <a:gd name="T5" fmla="*/ 7 h 111"/>
                <a:gd name="T6" fmla="*/ 145 w 178"/>
                <a:gd name="T7" fmla="*/ 13 h 111"/>
                <a:gd name="T8" fmla="*/ 158 w 178"/>
                <a:gd name="T9" fmla="*/ 21 h 111"/>
                <a:gd name="T10" fmla="*/ 168 w 178"/>
                <a:gd name="T11" fmla="*/ 30 h 111"/>
                <a:gd name="T12" fmla="*/ 175 w 178"/>
                <a:gd name="T13" fmla="*/ 39 h 111"/>
                <a:gd name="T14" fmla="*/ 178 w 178"/>
                <a:gd name="T15" fmla="*/ 50 h 111"/>
                <a:gd name="T16" fmla="*/ 178 w 178"/>
                <a:gd name="T17" fmla="*/ 61 h 111"/>
                <a:gd name="T18" fmla="*/ 175 w 178"/>
                <a:gd name="T19" fmla="*/ 72 h 111"/>
                <a:gd name="T20" fmla="*/ 168 w 178"/>
                <a:gd name="T21" fmla="*/ 81 h 111"/>
                <a:gd name="T22" fmla="*/ 158 w 178"/>
                <a:gd name="T23" fmla="*/ 90 h 111"/>
                <a:gd name="T24" fmla="*/ 145 w 178"/>
                <a:gd name="T25" fmla="*/ 98 h 111"/>
                <a:gd name="T26" fmla="*/ 131 w 178"/>
                <a:gd name="T27" fmla="*/ 105 h 111"/>
                <a:gd name="T28" fmla="*/ 115 w 178"/>
                <a:gd name="T29" fmla="*/ 108 h 111"/>
                <a:gd name="T30" fmla="*/ 99 w 178"/>
                <a:gd name="T31" fmla="*/ 111 h 111"/>
                <a:gd name="T32" fmla="*/ 80 w 178"/>
                <a:gd name="T33" fmla="*/ 111 h 111"/>
                <a:gd name="T34" fmla="*/ 64 w 178"/>
                <a:gd name="T35" fmla="*/ 108 h 111"/>
                <a:gd name="T36" fmla="*/ 47 w 178"/>
                <a:gd name="T37" fmla="*/ 105 h 111"/>
                <a:gd name="T38" fmla="*/ 33 w 178"/>
                <a:gd name="T39" fmla="*/ 98 h 111"/>
                <a:gd name="T40" fmla="*/ 21 w 178"/>
                <a:gd name="T41" fmla="*/ 90 h 111"/>
                <a:gd name="T42" fmla="*/ 11 w 178"/>
                <a:gd name="T43" fmla="*/ 81 h 111"/>
                <a:gd name="T44" fmla="*/ 4 w 178"/>
                <a:gd name="T45" fmla="*/ 72 h 111"/>
                <a:gd name="T46" fmla="*/ 0 w 178"/>
                <a:gd name="T47" fmla="*/ 61 h 111"/>
                <a:gd name="T48" fmla="*/ 0 w 178"/>
                <a:gd name="T49" fmla="*/ 50 h 111"/>
                <a:gd name="T50" fmla="*/ 4 w 178"/>
                <a:gd name="T51" fmla="*/ 39 h 111"/>
                <a:gd name="T52" fmla="*/ 11 w 178"/>
                <a:gd name="T53" fmla="*/ 30 h 111"/>
                <a:gd name="T54" fmla="*/ 21 w 178"/>
                <a:gd name="T55" fmla="*/ 21 h 111"/>
                <a:gd name="T56" fmla="*/ 33 w 178"/>
                <a:gd name="T57" fmla="*/ 13 h 111"/>
                <a:gd name="T58" fmla="*/ 47 w 178"/>
                <a:gd name="T59" fmla="*/ 7 h 111"/>
                <a:gd name="T60" fmla="*/ 64 w 178"/>
                <a:gd name="T61" fmla="*/ 3 h 111"/>
                <a:gd name="T62" fmla="*/ 80 w 178"/>
                <a:gd name="T63" fmla="*/ 0 h 111"/>
                <a:gd name="T64" fmla="*/ 89 w 178"/>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1"/>
                <a:gd name="T101" fmla="*/ 178 w 178"/>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1">
                  <a:moveTo>
                    <a:pt x="89" y="0"/>
                  </a:moveTo>
                  <a:lnTo>
                    <a:pt x="99" y="0"/>
                  </a:lnTo>
                  <a:lnTo>
                    <a:pt x="107" y="1"/>
                  </a:lnTo>
                  <a:lnTo>
                    <a:pt x="115" y="3"/>
                  </a:lnTo>
                  <a:lnTo>
                    <a:pt x="123" y="5"/>
                  </a:lnTo>
                  <a:lnTo>
                    <a:pt x="131" y="7"/>
                  </a:lnTo>
                  <a:lnTo>
                    <a:pt x="139" y="9"/>
                  </a:lnTo>
                  <a:lnTo>
                    <a:pt x="145" y="13"/>
                  </a:lnTo>
                  <a:lnTo>
                    <a:pt x="153" y="16"/>
                  </a:lnTo>
                  <a:lnTo>
                    <a:pt x="158" y="21"/>
                  </a:lnTo>
                  <a:lnTo>
                    <a:pt x="164" y="25"/>
                  </a:lnTo>
                  <a:lnTo>
                    <a:pt x="168" y="30"/>
                  </a:lnTo>
                  <a:lnTo>
                    <a:pt x="172" y="34"/>
                  </a:lnTo>
                  <a:lnTo>
                    <a:pt x="175" y="39"/>
                  </a:lnTo>
                  <a:lnTo>
                    <a:pt x="176" y="44"/>
                  </a:lnTo>
                  <a:lnTo>
                    <a:pt x="178" y="50"/>
                  </a:lnTo>
                  <a:lnTo>
                    <a:pt x="178" y="56"/>
                  </a:lnTo>
                  <a:lnTo>
                    <a:pt x="178" y="61"/>
                  </a:lnTo>
                  <a:lnTo>
                    <a:pt x="176" y="67"/>
                  </a:lnTo>
                  <a:lnTo>
                    <a:pt x="175" y="72"/>
                  </a:lnTo>
                  <a:lnTo>
                    <a:pt x="172" y="77"/>
                  </a:lnTo>
                  <a:lnTo>
                    <a:pt x="168" y="81"/>
                  </a:lnTo>
                  <a:lnTo>
                    <a:pt x="164" y="87"/>
                  </a:lnTo>
                  <a:lnTo>
                    <a:pt x="158" y="90"/>
                  </a:lnTo>
                  <a:lnTo>
                    <a:pt x="153" y="95"/>
                  </a:lnTo>
                  <a:lnTo>
                    <a:pt x="145" y="98"/>
                  </a:lnTo>
                  <a:lnTo>
                    <a:pt x="139" y="102"/>
                  </a:lnTo>
                  <a:lnTo>
                    <a:pt x="131" y="105"/>
                  </a:lnTo>
                  <a:lnTo>
                    <a:pt x="123" y="106"/>
                  </a:lnTo>
                  <a:lnTo>
                    <a:pt x="115" y="108"/>
                  </a:lnTo>
                  <a:lnTo>
                    <a:pt x="107" y="110"/>
                  </a:lnTo>
                  <a:lnTo>
                    <a:pt x="99" y="111"/>
                  </a:lnTo>
                  <a:lnTo>
                    <a:pt x="89" y="111"/>
                  </a:lnTo>
                  <a:lnTo>
                    <a:pt x="80" y="111"/>
                  </a:lnTo>
                  <a:lnTo>
                    <a:pt x="72" y="110"/>
                  </a:lnTo>
                  <a:lnTo>
                    <a:pt x="64" y="108"/>
                  </a:lnTo>
                  <a:lnTo>
                    <a:pt x="55" y="106"/>
                  </a:lnTo>
                  <a:lnTo>
                    <a:pt x="47" y="105"/>
                  </a:lnTo>
                  <a:lnTo>
                    <a:pt x="40" y="102"/>
                  </a:lnTo>
                  <a:lnTo>
                    <a:pt x="33" y="98"/>
                  </a:lnTo>
                  <a:lnTo>
                    <a:pt x="26" y="95"/>
                  </a:lnTo>
                  <a:lnTo>
                    <a:pt x="21" y="90"/>
                  </a:lnTo>
                  <a:lnTo>
                    <a:pt x="15" y="87"/>
                  </a:lnTo>
                  <a:lnTo>
                    <a:pt x="11" y="81"/>
                  </a:lnTo>
                  <a:lnTo>
                    <a:pt x="7" y="77"/>
                  </a:lnTo>
                  <a:lnTo>
                    <a:pt x="4" y="72"/>
                  </a:lnTo>
                  <a:lnTo>
                    <a:pt x="2" y="67"/>
                  </a:lnTo>
                  <a:lnTo>
                    <a:pt x="0" y="61"/>
                  </a:lnTo>
                  <a:lnTo>
                    <a:pt x="0" y="56"/>
                  </a:lnTo>
                  <a:lnTo>
                    <a:pt x="0" y="50"/>
                  </a:lnTo>
                  <a:lnTo>
                    <a:pt x="2" y="44"/>
                  </a:lnTo>
                  <a:lnTo>
                    <a:pt x="4" y="39"/>
                  </a:lnTo>
                  <a:lnTo>
                    <a:pt x="7" y="34"/>
                  </a:lnTo>
                  <a:lnTo>
                    <a:pt x="11" y="30"/>
                  </a:lnTo>
                  <a:lnTo>
                    <a:pt x="15" y="25"/>
                  </a:lnTo>
                  <a:lnTo>
                    <a:pt x="21" y="21"/>
                  </a:lnTo>
                  <a:lnTo>
                    <a:pt x="26" y="16"/>
                  </a:lnTo>
                  <a:lnTo>
                    <a:pt x="33" y="13"/>
                  </a:lnTo>
                  <a:lnTo>
                    <a:pt x="40" y="9"/>
                  </a:lnTo>
                  <a:lnTo>
                    <a:pt x="47" y="7"/>
                  </a:lnTo>
                  <a:lnTo>
                    <a:pt x="55" y="5"/>
                  </a:lnTo>
                  <a:lnTo>
                    <a:pt x="64" y="3"/>
                  </a:lnTo>
                  <a:lnTo>
                    <a:pt x="72" y="1"/>
                  </a:lnTo>
                  <a:lnTo>
                    <a:pt x="80" y="0"/>
                  </a:lnTo>
                  <a:lnTo>
                    <a:pt x="89" y="0"/>
                  </a:lnTo>
                  <a:close/>
                </a:path>
              </a:pathLst>
            </a:custGeom>
            <a:noFill/>
            <a:ln w="60325">
              <a:solidFill>
                <a:srgbClr val="008000"/>
              </a:solidFill>
              <a:round/>
              <a:headEnd/>
              <a:tailEnd/>
            </a:ln>
          </p:spPr>
          <p:txBody>
            <a:bodyPr/>
            <a:lstStyle/>
            <a:p>
              <a:endParaRPr lang="en-US"/>
            </a:p>
          </p:txBody>
        </p:sp>
        <p:sp>
          <p:nvSpPr>
            <p:cNvPr id="60591" name="Freeform 175"/>
            <p:cNvSpPr>
              <a:spLocks/>
            </p:cNvSpPr>
            <p:nvPr/>
          </p:nvSpPr>
          <p:spPr bwMode="auto">
            <a:xfrm>
              <a:off x="3307" y="1842"/>
              <a:ext cx="176" cy="111"/>
            </a:xfrm>
            <a:custGeom>
              <a:avLst/>
              <a:gdLst>
                <a:gd name="T0" fmla="*/ 97 w 176"/>
                <a:gd name="T1" fmla="*/ 0 h 111"/>
                <a:gd name="T2" fmla="*/ 114 w 176"/>
                <a:gd name="T3" fmla="*/ 3 h 111"/>
                <a:gd name="T4" fmla="*/ 130 w 176"/>
                <a:gd name="T5" fmla="*/ 7 h 111"/>
                <a:gd name="T6" fmla="*/ 143 w 176"/>
                <a:gd name="T7" fmla="*/ 13 h 111"/>
                <a:gd name="T8" fmla="*/ 156 w 176"/>
                <a:gd name="T9" fmla="*/ 21 h 111"/>
                <a:gd name="T10" fmla="*/ 166 w 176"/>
                <a:gd name="T11" fmla="*/ 30 h 111"/>
                <a:gd name="T12" fmla="*/ 173 w 176"/>
                <a:gd name="T13" fmla="*/ 39 h 111"/>
                <a:gd name="T14" fmla="*/ 176 w 176"/>
                <a:gd name="T15" fmla="*/ 50 h 111"/>
                <a:gd name="T16" fmla="*/ 176 w 176"/>
                <a:gd name="T17" fmla="*/ 61 h 111"/>
                <a:gd name="T18" fmla="*/ 173 w 176"/>
                <a:gd name="T19" fmla="*/ 72 h 111"/>
                <a:gd name="T20" fmla="*/ 166 w 176"/>
                <a:gd name="T21" fmla="*/ 81 h 111"/>
                <a:gd name="T22" fmla="*/ 156 w 176"/>
                <a:gd name="T23" fmla="*/ 90 h 111"/>
                <a:gd name="T24" fmla="*/ 143 w 176"/>
                <a:gd name="T25" fmla="*/ 98 h 111"/>
                <a:gd name="T26" fmla="*/ 130 w 176"/>
                <a:gd name="T27" fmla="*/ 105 h 111"/>
                <a:gd name="T28" fmla="*/ 114 w 176"/>
                <a:gd name="T29" fmla="*/ 108 h 111"/>
                <a:gd name="T30" fmla="*/ 97 w 176"/>
                <a:gd name="T31" fmla="*/ 111 h 111"/>
                <a:gd name="T32" fmla="*/ 79 w 176"/>
                <a:gd name="T33" fmla="*/ 111 h 111"/>
                <a:gd name="T34" fmla="*/ 62 w 176"/>
                <a:gd name="T35" fmla="*/ 108 h 111"/>
                <a:gd name="T36" fmla="*/ 46 w 176"/>
                <a:gd name="T37" fmla="*/ 105 h 111"/>
                <a:gd name="T38" fmla="*/ 33 w 176"/>
                <a:gd name="T39" fmla="*/ 98 h 111"/>
                <a:gd name="T40" fmla="*/ 20 w 176"/>
                <a:gd name="T41" fmla="*/ 90 h 111"/>
                <a:gd name="T42" fmla="*/ 10 w 176"/>
                <a:gd name="T43" fmla="*/ 81 h 111"/>
                <a:gd name="T44" fmla="*/ 3 w 176"/>
                <a:gd name="T45" fmla="*/ 72 h 111"/>
                <a:gd name="T46" fmla="*/ 0 w 176"/>
                <a:gd name="T47" fmla="*/ 61 h 111"/>
                <a:gd name="T48" fmla="*/ 0 w 176"/>
                <a:gd name="T49" fmla="*/ 50 h 111"/>
                <a:gd name="T50" fmla="*/ 3 w 176"/>
                <a:gd name="T51" fmla="*/ 39 h 111"/>
                <a:gd name="T52" fmla="*/ 10 w 176"/>
                <a:gd name="T53" fmla="*/ 30 h 111"/>
                <a:gd name="T54" fmla="*/ 20 w 176"/>
                <a:gd name="T55" fmla="*/ 21 h 111"/>
                <a:gd name="T56" fmla="*/ 33 w 176"/>
                <a:gd name="T57" fmla="*/ 13 h 111"/>
                <a:gd name="T58" fmla="*/ 46 w 176"/>
                <a:gd name="T59" fmla="*/ 7 h 111"/>
                <a:gd name="T60" fmla="*/ 62 w 176"/>
                <a:gd name="T61" fmla="*/ 3 h 111"/>
                <a:gd name="T62" fmla="*/ 79 w 176"/>
                <a:gd name="T63" fmla="*/ 0 h 111"/>
                <a:gd name="T64" fmla="*/ 89 w 176"/>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11"/>
                <a:gd name="T101" fmla="*/ 176 w 176"/>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11">
                  <a:moveTo>
                    <a:pt x="89" y="0"/>
                  </a:moveTo>
                  <a:lnTo>
                    <a:pt x="97" y="0"/>
                  </a:lnTo>
                  <a:lnTo>
                    <a:pt x="106" y="1"/>
                  </a:lnTo>
                  <a:lnTo>
                    <a:pt x="114" y="3"/>
                  </a:lnTo>
                  <a:lnTo>
                    <a:pt x="122" y="5"/>
                  </a:lnTo>
                  <a:lnTo>
                    <a:pt x="130" y="7"/>
                  </a:lnTo>
                  <a:lnTo>
                    <a:pt x="137" y="9"/>
                  </a:lnTo>
                  <a:lnTo>
                    <a:pt x="143" y="13"/>
                  </a:lnTo>
                  <a:lnTo>
                    <a:pt x="151" y="16"/>
                  </a:lnTo>
                  <a:lnTo>
                    <a:pt x="156" y="21"/>
                  </a:lnTo>
                  <a:lnTo>
                    <a:pt x="162" y="25"/>
                  </a:lnTo>
                  <a:lnTo>
                    <a:pt x="166" y="30"/>
                  </a:lnTo>
                  <a:lnTo>
                    <a:pt x="170" y="34"/>
                  </a:lnTo>
                  <a:lnTo>
                    <a:pt x="173" y="39"/>
                  </a:lnTo>
                  <a:lnTo>
                    <a:pt x="175" y="44"/>
                  </a:lnTo>
                  <a:lnTo>
                    <a:pt x="176" y="50"/>
                  </a:lnTo>
                  <a:lnTo>
                    <a:pt x="176" y="56"/>
                  </a:lnTo>
                  <a:lnTo>
                    <a:pt x="176" y="61"/>
                  </a:lnTo>
                  <a:lnTo>
                    <a:pt x="175" y="67"/>
                  </a:lnTo>
                  <a:lnTo>
                    <a:pt x="173" y="72"/>
                  </a:lnTo>
                  <a:lnTo>
                    <a:pt x="170" y="77"/>
                  </a:lnTo>
                  <a:lnTo>
                    <a:pt x="166" y="81"/>
                  </a:lnTo>
                  <a:lnTo>
                    <a:pt x="162" y="87"/>
                  </a:lnTo>
                  <a:lnTo>
                    <a:pt x="156" y="90"/>
                  </a:lnTo>
                  <a:lnTo>
                    <a:pt x="151" y="95"/>
                  </a:lnTo>
                  <a:lnTo>
                    <a:pt x="143" y="98"/>
                  </a:lnTo>
                  <a:lnTo>
                    <a:pt x="137" y="102"/>
                  </a:lnTo>
                  <a:lnTo>
                    <a:pt x="130" y="105"/>
                  </a:lnTo>
                  <a:lnTo>
                    <a:pt x="122" y="106"/>
                  </a:lnTo>
                  <a:lnTo>
                    <a:pt x="114" y="108"/>
                  </a:lnTo>
                  <a:lnTo>
                    <a:pt x="106" y="110"/>
                  </a:lnTo>
                  <a:lnTo>
                    <a:pt x="97" y="111"/>
                  </a:lnTo>
                  <a:lnTo>
                    <a:pt x="89" y="111"/>
                  </a:lnTo>
                  <a:lnTo>
                    <a:pt x="79" y="111"/>
                  </a:lnTo>
                  <a:lnTo>
                    <a:pt x="70" y="110"/>
                  </a:lnTo>
                  <a:lnTo>
                    <a:pt x="62" y="108"/>
                  </a:lnTo>
                  <a:lnTo>
                    <a:pt x="54" y="106"/>
                  </a:lnTo>
                  <a:lnTo>
                    <a:pt x="46" y="105"/>
                  </a:lnTo>
                  <a:lnTo>
                    <a:pt x="39" y="102"/>
                  </a:lnTo>
                  <a:lnTo>
                    <a:pt x="33" y="98"/>
                  </a:lnTo>
                  <a:lnTo>
                    <a:pt x="25" y="95"/>
                  </a:lnTo>
                  <a:lnTo>
                    <a:pt x="20" y="90"/>
                  </a:lnTo>
                  <a:lnTo>
                    <a:pt x="14" y="87"/>
                  </a:lnTo>
                  <a:lnTo>
                    <a:pt x="10" y="81"/>
                  </a:lnTo>
                  <a:lnTo>
                    <a:pt x="6" y="77"/>
                  </a:lnTo>
                  <a:lnTo>
                    <a:pt x="3" y="72"/>
                  </a:lnTo>
                  <a:lnTo>
                    <a:pt x="1" y="67"/>
                  </a:lnTo>
                  <a:lnTo>
                    <a:pt x="0" y="61"/>
                  </a:lnTo>
                  <a:lnTo>
                    <a:pt x="0" y="56"/>
                  </a:lnTo>
                  <a:lnTo>
                    <a:pt x="0" y="50"/>
                  </a:lnTo>
                  <a:lnTo>
                    <a:pt x="1" y="44"/>
                  </a:lnTo>
                  <a:lnTo>
                    <a:pt x="3" y="39"/>
                  </a:lnTo>
                  <a:lnTo>
                    <a:pt x="6" y="34"/>
                  </a:lnTo>
                  <a:lnTo>
                    <a:pt x="10" y="30"/>
                  </a:lnTo>
                  <a:lnTo>
                    <a:pt x="14" y="25"/>
                  </a:lnTo>
                  <a:lnTo>
                    <a:pt x="20" y="21"/>
                  </a:lnTo>
                  <a:lnTo>
                    <a:pt x="25" y="16"/>
                  </a:lnTo>
                  <a:lnTo>
                    <a:pt x="33" y="13"/>
                  </a:lnTo>
                  <a:lnTo>
                    <a:pt x="39" y="9"/>
                  </a:lnTo>
                  <a:lnTo>
                    <a:pt x="46" y="7"/>
                  </a:lnTo>
                  <a:lnTo>
                    <a:pt x="54" y="5"/>
                  </a:lnTo>
                  <a:lnTo>
                    <a:pt x="62" y="3"/>
                  </a:lnTo>
                  <a:lnTo>
                    <a:pt x="70" y="1"/>
                  </a:lnTo>
                  <a:lnTo>
                    <a:pt x="79" y="0"/>
                  </a:lnTo>
                  <a:lnTo>
                    <a:pt x="89" y="0"/>
                  </a:lnTo>
                  <a:close/>
                </a:path>
              </a:pathLst>
            </a:custGeom>
            <a:noFill/>
            <a:ln w="60325">
              <a:solidFill>
                <a:srgbClr val="008000"/>
              </a:solidFill>
              <a:round/>
              <a:headEnd/>
              <a:tailEnd/>
            </a:ln>
          </p:spPr>
          <p:txBody>
            <a:bodyPr/>
            <a:lstStyle/>
            <a:p>
              <a:endParaRPr lang="en-US"/>
            </a:p>
          </p:txBody>
        </p:sp>
        <p:sp>
          <p:nvSpPr>
            <p:cNvPr id="60592" name="Freeform 176"/>
            <p:cNvSpPr>
              <a:spLocks/>
            </p:cNvSpPr>
            <p:nvPr/>
          </p:nvSpPr>
          <p:spPr bwMode="auto">
            <a:xfrm>
              <a:off x="3654" y="1951"/>
              <a:ext cx="178" cy="111"/>
            </a:xfrm>
            <a:custGeom>
              <a:avLst/>
              <a:gdLst>
                <a:gd name="T0" fmla="*/ 98 w 178"/>
                <a:gd name="T1" fmla="*/ 0 h 111"/>
                <a:gd name="T2" fmla="*/ 114 w 178"/>
                <a:gd name="T3" fmla="*/ 3 h 111"/>
                <a:gd name="T4" fmla="*/ 131 w 178"/>
                <a:gd name="T5" fmla="*/ 6 h 111"/>
                <a:gd name="T6" fmla="*/ 145 w 178"/>
                <a:gd name="T7" fmla="*/ 13 h 111"/>
                <a:gd name="T8" fmla="*/ 157 w 178"/>
                <a:gd name="T9" fmla="*/ 21 h 111"/>
                <a:gd name="T10" fmla="*/ 168 w 178"/>
                <a:gd name="T11" fmla="*/ 30 h 111"/>
                <a:gd name="T12" fmla="*/ 174 w 178"/>
                <a:gd name="T13" fmla="*/ 39 h 111"/>
                <a:gd name="T14" fmla="*/ 178 w 178"/>
                <a:gd name="T15" fmla="*/ 50 h 111"/>
                <a:gd name="T16" fmla="*/ 178 w 178"/>
                <a:gd name="T17" fmla="*/ 61 h 111"/>
                <a:gd name="T18" fmla="*/ 174 w 178"/>
                <a:gd name="T19" fmla="*/ 72 h 111"/>
                <a:gd name="T20" fmla="*/ 168 w 178"/>
                <a:gd name="T21" fmla="*/ 81 h 111"/>
                <a:gd name="T22" fmla="*/ 157 w 178"/>
                <a:gd name="T23" fmla="*/ 90 h 111"/>
                <a:gd name="T24" fmla="*/ 145 w 178"/>
                <a:gd name="T25" fmla="*/ 98 h 111"/>
                <a:gd name="T26" fmla="*/ 131 w 178"/>
                <a:gd name="T27" fmla="*/ 105 h 111"/>
                <a:gd name="T28" fmla="*/ 114 w 178"/>
                <a:gd name="T29" fmla="*/ 108 h 111"/>
                <a:gd name="T30" fmla="*/ 98 w 178"/>
                <a:gd name="T31" fmla="*/ 111 h 111"/>
                <a:gd name="T32" fmla="*/ 80 w 178"/>
                <a:gd name="T33" fmla="*/ 111 h 111"/>
                <a:gd name="T34" fmla="*/ 63 w 178"/>
                <a:gd name="T35" fmla="*/ 108 h 111"/>
                <a:gd name="T36" fmla="*/ 47 w 178"/>
                <a:gd name="T37" fmla="*/ 105 h 111"/>
                <a:gd name="T38" fmla="*/ 33 w 178"/>
                <a:gd name="T39" fmla="*/ 98 h 111"/>
                <a:gd name="T40" fmla="*/ 20 w 178"/>
                <a:gd name="T41" fmla="*/ 90 h 111"/>
                <a:gd name="T42" fmla="*/ 10 w 178"/>
                <a:gd name="T43" fmla="*/ 81 h 111"/>
                <a:gd name="T44" fmla="*/ 4 w 178"/>
                <a:gd name="T45" fmla="*/ 72 h 111"/>
                <a:gd name="T46" fmla="*/ 0 w 178"/>
                <a:gd name="T47" fmla="*/ 61 h 111"/>
                <a:gd name="T48" fmla="*/ 0 w 178"/>
                <a:gd name="T49" fmla="*/ 50 h 111"/>
                <a:gd name="T50" fmla="*/ 4 w 178"/>
                <a:gd name="T51" fmla="*/ 39 h 111"/>
                <a:gd name="T52" fmla="*/ 10 w 178"/>
                <a:gd name="T53" fmla="*/ 30 h 111"/>
                <a:gd name="T54" fmla="*/ 20 w 178"/>
                <a:gd name="T55" fmla="*/ 21 h 111"/>
                <a:gd name="T56" fmla="*/ 33 w 178"/>
                <a:gd name="T57" fmla="*/ 13 h 111"/>
                <a:gd name="T58" fmla="*/ 47 w 178"/>
                <a:gd name="T59" fmla="*/ 6 h 111"/>
                <a:gd name="T60" fmla="*/ 63 w 178"/>
                <a:gd name="T61" fmla="*/ 3 h 111"/>
                <a:gd name="T62" fmla="*/ 80 w 178"/>
                <a:gd name="T63" fmla="*/ 0 h 111"/>
                <a:gd name="T64" fmla="*/ 89 w 178"/>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1"/>
                <a:gd name="T101" fmla="*/ 178 w 178"/>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1">
                  <a:moveTo>
                    <a:pt x="89" y="0"/>
                  </a:moveTo>
                  <a:lnTo>
                    <a:pt x="98" y="0"/>
                  </a:lnTo>
                  <a:lnTo>
                    <a:pt x="106" y="1"/>
                  </a:lnTo>
                  <a:lnTo>
                    <a:pt x="114" y="3"/>
                  </a:lnTo>
                  <a:lnTo>
                    <a:pt x="123" y="5"/>
                  </a:lnTo>
                  <a:lnTo>
                    <a:pt x="131" y="6"/>
                  </a:lnTo>
                  <a:lnTo>
                    <a:pt x="138" y="9"/>
                  </a:lnTo>
                  <a:lnTo>
                    <a:pt x="145" y="13"/>
                  </a:lnTo>
                  <a:lnTo>
                    <a:pt x="152" y="16"/>
                  </a:lnTo>
                  <a:lnTo>
                    <a:pt x="157" y="21"/>
                  </a:lnTo>
                  <a:lnTo>
                    <a:pt x="163" y="24"/>
                  </a:lnTo>
                  <a:lnTo>
                    <a:pt x="168" y="30"/>
                  </a:lnTo>
                  <a:lnTo>
                    <a:pt x="171" y="34"/>
                  </a:lnTo>
                  <a:lnTo>
                    <a:pt x="174" y="39"/>
                  </a:lnTo>
                  <a:lnTo>
                    <a:pt x="176" y="44"/>
                  </a:lnTo>
                  <a:lnTo>
                    <a:pt x="178" y="50"/>
                  </a:lnTo>
                  <a:lnTo>
                    <a:pt x="178" y="56"/>
                  </a:lnTo>
                  <a:lnTo>
                    <a:pt x="178" y="61"/>
                  </a:lnTo>
                  <a:lnTo>
                    <a:pt x="176" y="67"/>
                  </a:lnTo>
                  <a:lnTo>
                    <a:pt x="174" y="72"/>
                  </a:lnTo>
                  <a:lnTo>
                    <a:pt x="171" y="77"/>
                  </a:lnTo>
                  <a:lnTo>
                    <a:pt x="168" y="81"/>
                  </a:lnTo>
                  <a:lnTo>
                    <a:pt x="163" y="87"/>
                  </a:lnTo>
                  <a:lnTo>
                    <a:pt x="157" y="90"/>
                  </a:lnTo>
                  <a:lnTo>
                    <a:pt x="152" y="95"/>
                  </a:lnTo>
                  <a:lnTo>
                    <a:pt x="145" y="98"/>
                  </a:lnTo>
                  <a:lnTo>
                    <a:pt x="138" y="102"/>
                  </a:lnTo>
                  <a:lnTo>
                    <a:pt x="131" y="105"/>
                  </a:lnTo>
                  <a:lnTo>
                    <a:pt x="123" y="106"/>
                  </a:lnTo>
                  <a:lnTo>
                    <a:pt x="114" y="108"/>
                  </a:lnTo>
                  <a:lnTo>
                    <a:pt x="106" y="110"/>
                  </a:lnTo>
                  <a:lnTo>
                    <a:pt x="98" y="111"/>
                  </a:lnTo>
                  <a:lnTo>
                    <a:pt x="89" y="111"/>
                  </a:lnTo>
                  <a:lnTo>
                    <a:pt x="80" y="111"/>
                  </a:lnTo>
                  <a:lnTo>
                    <a:pt x="71" y="110"/>
                  </a:lnTo>
                  <a:lnTo>
                    <a:pt x="63" y="108"/>
                  </a:lnTo>
                  <a:lnTo>
                    <a:pt x="55" y="106"/>
                  </a:lnTo>
                  <a:lnTo>
                    <a:pt x="47" y="105"/>
                  </a:lnTo>
                  <a:lnTo>
                    <a:pt x="39" y="102"/>
                  </a:lnTo>
                  <a:lnTo>
                    <a:pt x="33" y="98"/>
                  </a:lnTo>
                  <a:lnTo>
                    <a:pt x="26" y="95"/>
                  </a:lnTo>
                  <a:lnTo>
                    <a:pt x="20" y="90"/>
                  </a:lnTo>
                  <a:lnTo>
                    <a:pt x="15" y="87"/>
                  </a:lnTo>
                  <a:lnTo>
                    <a:pt x="10" y="81"/>
                  </a:lnTo>
                  <a:lnTo>
                    <a:pt x="6" y="77"/>
                  </a:lnTo>
                  <a:lnTo>
                    <a:pt x="4" y="72"/>
                  </a:lnTo>
                  <a:lnTo>
                    <a:pt x="2" y="67"/>
                  </a:lnTo>
                  <a:lnTo>
                    <a:pt x="0" y="61"/>
                  </a:lnTo>
                  <a:lnTo>
                    <a:pt x="0" y="56"/>
                  </a:lnTo>
                  <a:lnTo>
                    <a:pt x="0" y="50"/>
                  </a:lnTo>
                  <a:lnTo>
                    <a:pt x="2" y="44"/>
                  </a:lnTo>
                  <a:lnTo>
                    <a:pt x="4" y="39"/>
                  </a:lnTo>
                  <a:lnTo>
                    <a:pt x="6" y="34"/>
                  </a:lnTo>
                  <a:lnTo>
                    <a:pt x="10" y="30"/>
                  </a:lnTo>
                  <a:lnTo>
                    <a:pt x="15" y="24"/>
                  </a:lnTo>
                  <a:lnTo>
                    <a:pt x="20" y="21"/>
                  </a:lnTo>
                  <a:lnTo>
                    <a:pt x="26" y="16"/>
                  </a:lnTo>
                  <a:lnTo>
                    <a:pt x="33" y="13"/>
                  </a:lnTo>
                  <a:lnTo>
                    <a:pt x="39" y="9"/>
                  </a:lnTo>
                  <a:lnTo>
                    <a:pt x="47" y="6"/>
                  </a:lnTo>
                  <a:lnTo>
                    <a:pt x="55" y="5"/>
                  </a:lnTo>
                  <a:lnTo>
                    <a:pt x="63" y="3"/>
                  </a:lnTo>
                  <a:lnTo>
                    <a:pt x="71" y="1"/>
                  </a:lnTo>
                  <a:lnTo>
                    <a:pt x="80" y="0"/>
                  </a:lnTo>
                  <a:lnTo>
                    <a:pt x="89" y="0"/>
                  </a:lnTo>
                  <a:close/>
                </a:path>
              </a:pathLst>
            </a:custGeom>
            <a:noFill/>
            <a:ln w="60325">
              <a:solidFill>
                <a:srgbClr val="008000"/>
              </a:solidFill>
              <a:round/>
              <a:headEnd/>
              <a:tailEnd/>
            </a:ln>
          </p:spPr>
          <p:txBody>
            <a:bodyPr/>
            <a:lstStyle/>
            <a:p>
              <a:endParaRPr lang="en-US"/>
            </a:p>
          </p:txBody>
        </p:sp>
        <p:sp>
          <p:nvSpPr>
            <p:cNvPr id="60593" name="Freeform 177"/>
            <p:cNvSpPr>
              <a:spLocks/>
            </p:cNvSpPr>
            <p:nvPr/>
          </p:nvSpPr>
          <p:spPr bwMode="auto">
            <a:xfrm>
              <a:off x="4001" y="2114"/>
              <a:ext cx="178" cy="111"/>
            </a:xfrm>
            <a:custGeom>
              <a:avLst/>
              <a:gdLst>
                <a:gd name="T0" fmla="*/ 98 w 178"/>
                <a:gd name="T1" fmla="*/ 0 h 111"/>
                <a:gd name="T2" fmla="*/ 115 w 178"/>
                <a:gd name="T3" fmla="*/ 3 h 111"/>
                <a:gd name="T4" fmla="*/ 131 w 178"/>
                <a:gd name="T5" fmla="*/ 6 h 111"/>
                <a:gd name="T6" fmla="*/ 145 w 178"/>
                <a:gd name="T7" fmla="*/ 13 h 111"/>
                <a:gd name="T8" fmla="*/ 158 w 178"/>
                <a:gd name="T9" fmla="*/ 21 h 111"/>
                <a:gd name="T10" fmla="*/ 168 w 178"/>
                <a:gd name="T11" fmla="*/ 30 h 111"/>
                <a:gd name="T12" fmla="*/ 174 w 178"/>
                <a:gd name="T13" fmla="*/ 39 h 111"/>
                <a:gd name="T14" fmla="*/ 178 w 178"/>
                <a:gd name="T15" fmla="*/ 50 h 111"/>
                <a:gd name="T16" fmla="*/ 178 w 178"/>
                <a:gd name="T17" fmla="*/ 61 h 111"/>
                <a:gd name="T18" fmla="*/ 174 w 178"/>
                <a:gd name="T19" fmla="*/ 72 h 111"/>
                <a:gd name="T20" fmla="*/ 168 w 178"/>
                <a:gd name="T21" fmla="*/ 81 h 111"/>
                <a:gd name="T22" fmla="*/ 158 w 178"/>
                <a:gd name="T23" fmla="*/ 90 h 111"/>
                <a:gd name="T24" fmla="*/ 145 w 178"/>
                <a:gd name="T25" fmla="*/ 98 h 111"/>
                <a:gd name="T26" fmla="*/ 131 w 178"/>
                <a:gd name="T27" fmla="*/ 105 h 111"/>
                <a:gd name="T28" fmla="*/ 115 w 178"/>
                <a:gd name="T29" fmla="*/ 108 h 111"/>
                <a:gd name="T30" fmla="*/ 98 w 178"/>
                <a:gd name="T31" fmla="*/ 111 h 111"/>
                <a:gd name="T32" fmla="*/ 80 w 178"/>
                <a:gd name="T33" fmla="*/ 111 h 111"/>
                <a:gd name="T34" fmla="*/ 63 w 178"/>
                <a:gd name="T35" fmla="*/ 108 h 111"/>
                <a:gd name="T36" fmla="*/ 47 w 178"/>
                <a:gd name="T37" fmla="*/ 105 h 111"/>
                <a:gd name="T38" fmla="*/ 33 w 178"/>
                <a:gd name="T39" fmla="*/ 98 h 111"/>
                <a:gd name="T40" fmla="*/ 20 w 178"/>
                <a:gd name="T41" fmla="*/ 90 h 111"/>
                <a:gd name="T42" fmla="*/ 10 w 178"/>
                <a:gd name="T43" fmla="*/ 81 h 111"/>
                <a:gd name="T44" fmla="*/ 4 w 178"/>
                <a:gd name="T45" fmla="*/ 72 h 111"/>
                <a:gd name="T46" fmla="*/ 0 w 178"/>
                <a:gd name="T47" fmla="*/ 61 h 111"/>
                <a:gd name="T48" fmla="*/ 0 w 178"/>
                <a:gd name="T49" fmla="*/ 50 h 111"/>
                <a:gd name="T50" fmla="*/ 4 w 178"/>
                <a:gd name="T51" fmla="*/ 39 h 111"/>
                <a:gd name="T52" fmla="*/ 10 w 178"/>
                <a:gd name="T53" fmla="*/ 30 h 111"/>
                <a:gd name="T54" fmla="*/ 20 w 178"/>
                <a:gd name="T55" fmla="*/ 21 h 111"/>
                <a:gd name="T56" fmla="*/ 33 w 178"/>
                <a:gd name="T57" fmla="*/ 13 h 111"/>
                <a:gd name="T58" fmla="*/ 47 w 178"/>
                <a:gd name="T59" fmla="*/ 6 h 111"/>
                <a:gd name="T60" fmla="*/ 63 w 178"/>
                <a:gd name="T61" fmla="*/ 3 h 111"/>
                <a:gd name="T62" fmla="*/ 80 w 178"/>
                <a:gd name="T63" fmla="*/ 0 h 111"/>
                <a:gd name="T64" fmla="*/ 89 w 178"/>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1"/>
                <a:gd name="T101" fmla="*/ 178 w 178"/>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1">
                  <a:moveTo>
                    <a:pt x="89" y="0"/>
                  </a:moveTo>
                  <a:lnTo>
                    <a:pt x="98" y="0"/>
                  </a:lnTo>
                  <a:lnTo>
                    <a:pt x="106" y="1"/>
                  </a:lnTo>
                  <a:lnTo>
                    <a:pt x="115" y="3"/>
                  </a:lnTo>
                  <a:lnTo>
                    <a:pt x="123" y="5"/>
                  </a:lnTo>
                  <a:lnTo>
                    <a:pt x="131" y="6"/>
                  </a:lnTo>
                  <a:lnTo>
                    <a:pt x="138" y="9"/>
                  </a:lnTo>
                  <a:lnTo>
                    <a:pt x="145" y="13"/>
                  </a:lnTo>
                  <a:lnTo>
                    <a:pt x="152" y="16"/>
                  </a:lnTo>
                  <a:lnTo>
                    <a:pt x="158" y="21"/>
                  </a:lnTo>
                  <a:lnTo>
                    <a:pt x="163" y="24"/>
                  </a:lnTo>
                  <a:lnTo>
                    <a:pt x="168" y="30"/>
                  </a:lnTo>
                  <a:lnTo>
                    <a:pt x="171" y="34"/>
                  </a:lnTo>
                  <a:lnTo>
                    <a:pt x="174" y="39"/>
                  </a:lnTo>
                  <a:lnTo>
                    <a:pt x="176" y="44"/>
                  </a:lnTo>
                  <a:lnTo>
                    <a:pt x="178" y="50"/>
                  </a:lnTo>
                  <a:lnTo>
                    <a:pt x="178" y="56"/>
                  </a:lnTo>
                  <a:lnTo>
                    <a:pt x="178" y="61"/>
                  </a:lnTo>
                  <a:lnTo>
                    <a:pt x="176" y="67"/>
                  </a:lnTo>
                  <a:lnTo>
                    <a:pt x="174" y="72"/>
                  </a:lnTo>
                  <a:lnTo>
                    <a:pt x="171" y="77"/>
                  </a:lnTo>
                  <a:lnTo>
                    <a:pt x="168" y="81"/>
                  </a:lnTo>
                  <a:lnTo>
                    <a:pt x="163" y="87"/>
                  </a:lnTo>
                  <a:lnTo>
                    <a:pt x="158" y="90"/>
                  </a:lnTo>
                  <a:lnTo>
                    <a:pt x="152" y="95"/>
                  </a:lnTo>
                  <a:lnTo>
                    <a:pt x="145" y="98"/>
                  </a:lnTo>
                  <a:lnTo>
                    <a:pt x="138" y="102"/>
                  </a:lnTo>
                  <a:lnTo>
                    <a:pt x="131" y="105"/>
                  </a:lnTo>
                  <a:lnTo>
                    <a:pt x="123" y="106"/>
                  </a:lnTo>
                  <a:lnTo>
                    <a:pt x="115" y="108"/>
                  </a:lnTo>
                  <a:lnTo>
                    <a:pt x="106" y="110"/>
                  </a:lnTo>
                  <a:lnTo>
                    <a:pt x="98" y="111"/>
                  </a:lnTo>
                  <a:lnTo>
                    <a:pt x="89" y="111"/>
                  </a:lnTo>
                  <a:lnTo>
                    <a:pt x="80" y="111"/>
                  </a:lnTo>
                  <a:lnTo>
                    <a:pt x="72" y="110"/>
                  </a:lnTo>
                  <a:lnTo>
                    <a:pt x="63" y="108"/>
                  </a:lnTo>
                  <a:lnTo>
                    <a:pt x="55" y="106"/>
                  </a:lnTo>
                  <a:lnTo>
                    <a:pt x="47" y="105"/>
                  </a:lnTo>
                  <a:lnTo>
                    <a:pt x="40" y="102"/>
                  </a:lnTo>
                  <a:lnTo>
                    <a:pt x="33" y="98"/>
                  </a:lnTo>
                  <a:lnTo>
                    <a:pt x="26" y="95"/>
                  </a:lnTo>
                  <a:lnTo>
                    <a:pt x="20" y="90"/>
                  </a:lnTo>
                  <a:lnTo>
                    <a:pt x="15" y="87"/>
                  </a:lnTo>
                  <a:lnTo>
                    <a:pt x="10" y="81"/>
                  </a:lnTo>
                  <a:lnTo>
                    <a:pt x="7" y="77"/>
                  </a:lnTo>
                  <a:lnTo>
                    <a:pt x="4" y="72"/>
                  </a:lnTo>
                  <a:lnTo>
                    <a:pt x="2" y="67"/>
                  </a:lnTo>
                  <a:lnTo>
                    <a:pt x="0" y="61"/>
                  </a:lnTo>
                  <a:lnTo>
                    <a:pt x="0" y="56"/>
                  </a:lnTo>
                  <a:lnTo>
                    <a:pt x="0" y="50"/>
                  </a:lnTo>
                  <a:lnTo>
                    <a:pt x="2" y="44"/>
                  </a:lnTo>
                  <a:lnTo>
                    <a:pt x="4" y="39"/>
                  </a:lnTo>
                  <a:lnTo>
                    <a:pt x="7" y="34"/>
                  </a:lnTo>
                  <a:lnTo>
                    <a:pt x="10" y="30"/>
                  </a:lnTo>
                  <a:lnTo>
                    <a:pt x="15" y="24"/>
                  </a:lnTo>
                  <a:lnTo>
                    <a:pt x="20" y="21"/>
                  </a:lnTo>
                  <a:lnTo>
                    <a:pt x="26" y="16"/>
                  </a:lnTo>
                  <a:lnTo>
                    <a:pt x="33" y="13"/>
                  </a:lnTo>
                  <a:lnTo>
                    <a:pt x="40" y="9"/>
                  </a:lnTo>
                  <a:lnTo>
                    <a:pt x="47" y="6"/>
                  </a:lnTo>
                  <a:lnTo>
                    <a:pt x="55" y="5"/>
                  </a:lnTo>
                  <a:lnTo>
                    <a:pt x="63" y="3"/>
                  </a:lnTo>
                  <a:lnTo>
                    <a:pt x="72" y="1"/>
                  </a:lnTo>
                  <a:lnTo>
                    <a:pt x="80" y="0"/>
                  </a:lnTo>
                  <a:lnTo>
                    <a:pt x="89" y="0"/>
                  </a:lnTo>
                  <a:close/>
                </a:path>
              </a:pathLst>
            </a:custGeom>
            <a:noFill/>
            <a:ln w="60325">
              <a:solidFill>
                <a:srgbClr val="008000"/>
              </a:solidFill>
              <a:round/>
              <a:headEnd/>
              <a:tailEnd/>
            </a:ln>
          </p:spPr>
          <p:txBody>
            <a:bodyPr/>
            <a:lstStyle/>
            <a:p>
              <a:endParaRPr lang="en-US"/>
            </a:p>
          </p:txBody>
        </p:sp>
        <p:sp>
          <p:nvSpPr>
            <p:cNvPr id="60594" name="Freeform 178"/>
            <p:cNvSpPr>
              <a:spLocks/>
            </p:cNvSpPr>
            <p:nvPr/>
          </p:nvSpPr>
          <p:spPr bwMode="auto">
            <a:xfrm>
              <a:off x="4349" y="2331"/>
              <a:ext cx="177" cy="111"/>
            </a:xfrm>
            <a:custGeom>
              <a:avLst/>
              <a:gdLst>
                <a:gd name="T0" fmla="*/ 97 w 177"/>
                <a:gd name="T1" fmla="*/ 0 h 111"/>
                <a:gd name="T2" fmla="*/ 115 w 177"/>
                <a:gd name="T3" fmla="*/ 3 h 111"/>
                <a:gd name="T4" fmla="*/ 130 w 177"/>
                <a:gd name="T5" fmla="*/ 6 h 111"/>
                <a:gd name="T6" fmla="*/ 144 w 177"/>
                <a:gd name="T7" fmla="*/ 13 h 111"/>
                <a:gd name="T8" fmla="*/ 157 w 177"/>
                <a:gd name="T9" fmla="*/ 21 h 111"/>
                <a:gd name="T10" fmla="*/ 167 w 177"/>
                <a:gd name="T11" fmla="*/ 30 h 111"/>
                <a:gd name="T12" fmla="*/ 173 w 177"/>
                <a:gd name="T13" fmla="*/ 39 h 111"/>
                <a:gd name="T14" fmla="*/ 177 w 177"/>
                <a:gd name="T15" fmla="*/ 50 h 111"/>
                <a:gd name="T16" fmla="*/ 177 w 177"/>
                <a:gd name="T17" fmla="*/ 61 h 111"/>
                <a:gd name="T18" fmla="*/ 173 w 177"/>
                <a:gd name="T19" fmla="*/ 72 h 111"/>
                <a:gd name="T20" fmla="*/ 167 w 177"/>
                <a:gd name="T21" fmla="*/ 81 h 111"/>
                <a:gd name="T22" fmla="*/ 157 w 177"/>
                <a:gd name="T23" fmla="*/ 90 h 111"/>
                <a:gd name="T24" fmla="*/ 144 w 177"/>
                <a:gd name="T25" fmla="*/ 98 h 111"/>
                <a:gd name="T26" fmla="*/ 130 w 177"/>
                <a:gd name="T27" fmla="*/ 105 h 111"/>
                <a:gd name="T28" fmla="*/ 115 w 177"/>
                <a:gd name="T29" fmla="*/ 108 h 111"/>
                <a:gd name="T30" fmla="*/ 97 w 177"/>
                <a:gd name="T31" fmla="*/ 111 h 111"/>
                <a:gd name="T32" fmla="*/ 80 w 177"/>
                <a:gd name="T33" fmla="*/ 111 h 111"/>
                <a:gd name="T34" fmla="*/ 63 w 177"/>
                <a:gd name="T35" fmla="*/ 108 h 111"/>
                <a:gd name="T36" fmla="*/ 47 w 177"/>
                <a:gd name="T37" fmla="*/ 105 h 111"/>
                <a:gd name="T38" fmla="*/ 33 w 177"/>
                <a:gd name="T39" fmla="*/ 98 h 111"/>
                <a:gd name="T40" fmla="*/ 20 w 177"/>
                <a:gd name="T41" fmla="*/ 90 h 111"/>
                <a:gd name="T42" fmla="*/ 10 w 177"/>
                <a:gd name="T43" fmla="*/ 81 h 111"/>
                <a:gd name="T44" fmla="*/ 4 w 177"/>
                <a:gd name="T45" fmla="*/ 72 h 111"/>
                <a:gd name="T46" fmla="*/ 0 w 177"/>
                <a:gd name="T47" fmla="*/ 61 h 111"/>
                <a:gd name="T48" fmla="*/ 0 w 177"/>
                <a:gd name="T49" fmla="*/ 50 h 111"/>
                <a:gd name="T50" fmla="*/ 4 w 177"/>
                <a:gd name="T51" fmla="*/ 39 h 111"/>
                <a:gd name="T52" fmla="*/ 10 w 177"/>
                <a:gd name="T53" fmla="*/ 30 h 111"/>
                <a:gd name="T54" fmla="*/ 20 w 177"/>
                <a:gd name="T55" fmla="*/ 21 h 111"/>
                <a:gd name="T56" fmla="*/ 33 w 177"/>
                <a:gd name="T57" fmla="*/ 13 h 111"/>
                <a:gd name="T58" fmla="*/ 47 w 177"/>
                <a:gd name="T59" fmla="*/ 6 h 111"/>
                <a:gd name="T60" fmla="*/ 63 w 177"/>
                <a:gd name="T61" fmla="*/ 3 h 111"/>
                <a:gd name="T62" fmla="*/ 80 w 177"/>
                <a:gd name="T63" fmla="*/ 0 h 111"/>
                <a:gd name="T64" fmla="*/ 89 w 177"/>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111"/>
                <a:gd name="T101" fmla="*/ 177 w 177"/>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111">
                  <a:moveTo>
                    <a:pt x="89" y="0"/>
                  </a:moveTo>
                  <a:lnTo>
                    <a:pt x="97" y="0"/>
                  </a:lnTo>
                  <a:lnTo>
                    <a:pt x="107" y="1"/>
                  </a:lnTo>
                  <a:lnTo>
                    <a:pt x="115" y="3"/>
                  </a:lnTo>
                  <a:lnTo>
                    <a:pt x="123" y="5"/>
                  </a:lnTo>
                  <a:lnTo>
                    <a:pt x="130" y="6"/>
                  </a:lnTo>
                  <a:lnTo>
                    <a:pt x="138" y="9"/>
                  </a:lnTo>
                  <a:lnTo>
                    <a:pt x="144" y="13"/>
                  </a:lnTo>
                  <a:lnTo>
                    <a:pt x="151" y="16"/>
                  </a:lnTo>
                  <a:lnTo>
                    <a:pt x="157" y="21"/>
                  </a:lnTo>
                  <a:lnTo>
                    <a:pt x="162" y="24"/>
                  </a:lnTo>
                  <a:lnTo>
                    <a:pt x="167" y="30"/>
                  </a:lnTo>
                  <a:lnTo>
                    <a:pt x="171" y="34"/>
                  </a:lnTo>
                  <a:lnTo>
                    <a:pt x="173" y="39"/>
                  </a:lnTo>
                  <a:lnTo>
                    <a:pt x="175" y="44"/>
                  </a:lnTo>
                  <a:lnTo>
                    <a:pt x="177" y="50"/>
                  </a:lnTo>
                  <a:lnTo>
                    <a:pt x="177" y="56"/>
                  </a:lnTo>
                  <a:lnTo>
                    <a:pt x="177" y="61"/>
                  </a:lnTo>
                  <a:lnTo>
                    <a:pt x="175" y="67"/>
                  </a:lnTo>
                  <a:lnTo>
                    <a:pt x="173" y="72"/>
                  </a:lnTo>
                  <a:lnTo>
                    <a:pt x="171" y="77"/>
                  </a:lnTo>
                  <a:lnTo>
                    <a:pt x="167" y="81"/>
                  </a:lnTo>
                  <a:lnTo>
                    <a:pt x="162" y="87"/>
                  </a:lnTo>
                  <a:lnTo>
                    <a:pt x="157" y="90"/>
                  </a:lnTo>
                  <a:lnTo>
                    <a:pt x="151" y="95"/>
                  </a:lnTo>
                  <a:lnTo>
                    <a:pt x="144" y="98"/>
                  </a:lnTo>
                  <a:lnTo>
                    <a:pt x="138" y="102"/>
                  </a:lnTo>
                  <a:lnTo>
                    <a:pt x="130" y="105"/>
                  </a:lnTo>
                  <a:lnTo>
                    <a:pt x="123" y="106"/>
                  </a:lnTo>
                  <a:lnTo>
                    <a:pt x="115" y="108"/>
                  </a:lnTo>
                  <a:lnTo>
                    <a:pt x="107" y="110"/>
                  </a:lnTo>
                  <a:lnTo>
                    <a:pt x="97" y="111"/>
                  </a:lnTo>
                  <a:lnTo>
                    <a:pt x="89" y="111"/>
                  </a:lnTo>
                  <a:lnTo>
                    <a:pt x="80" y="111"/>
                  </a:lnTo>
                  <a:lnTo>
                    <a:pt x="71" y="110"/>
                  </a:lnTo>
                  <a:lnTo>
                    <a:pt x="63" y="108"/>
                  </a:lnTo>
                  <a:lnTo>
                    <a:pt x="54" y="106"/>
                  </a:lnTo>
                  <a:lnTo>
                    <a:pt x="47" y="105"/>
                  </a:lnTo>
                  <a:lnTo>
                    <a:pt x="40" y="102"/>
                  </a:lnTo>
                  <a:lnTo>
                    <a:pt x="33" y="98"/>
                  </a:lnTo>
                  <a:lnTo>
                    <a:pt x="26" y="95"/>
                  </a:lnTo>
                  <a:lnTo>
                    <a:pt x="20" y="90"/>
                  </a:lnTo>
                  <a:lnTo>
                    <a:pt x="15" y="87"/>
                  </a:lnTo>
                  <a:lnTo>
                    <a:pt x="10" y="81"/>
                  </a:lnTo>
                  <a:lnTo>
                    <a:pt x="7" y="77"/>
                  </a:lnTo>
                  <a:lnTo>
                    <a:pt x="4" y="72"/>
                  </a:lnTo>
                  <a:lnTo>
                    <a:pt x="2" y="67"/>
                  </a:lnTo>
                  <a:lnTo>
                    <a:pt x="0" y="61"/>
                  </a:lnTo>
                  <a:lnTo>
                    <a:pt x="0" y="56"/>
                  </a:lnTo>
                  <a:lnTo>
                    <a:pt x="0" y="50"/>
                  </a:lnTo>
                  <a:lnTo>
                    <a:pt x="2" y="44"/>
                  </a:lnTo>
                  <a:lnTo>
                    <a:pt x="4" y="39"/>
                  </a:lnTo>
                  <a:lnTo>
                    <a:pt x="7" y="34"/>
                  </a:lnTo>
                  <a:lnTo>
                    <a:pt x="10" y="30"/>
                  </a:lnTo>
                  <a:lnTo>
                    <a:pt x="15" y="24"/>
                  </a:lnTo>
                  <a:lnTo>
                    <a:pt x="20" y="21"/>
                  </a:lnTo>
                  <a:lnTo>
                    <a:pt x="26" y="16"/>
                  </a:lnTo>
                  <a:lnTo>
                    <a:pt x="33" y="13"/>
                  </a:lnTo>
                  <a:lnTo>
                    <a:pt x="40" y="9"/>
                  </a:lnTo>
                  <a:lnTo>
                    <a:pt x="47" y="6"/>
                  </a:lnTo>
                  <a:lnTo>
                    <a:pt x="54" y="5"/>
                  </a:lnTo>
                  <a:lnTo>
                    <a:pt x="63" y="3"/>
                  </a:lnTo>
                  <a:lnTo>
                    <a:pt x="71" y="1"/>
                  </a:lnTo>
                  <a:lnTo>
                    <a:pt x="80" y="0"/>
                  </a:lnTo>
                  <a:lnTo>
                    <a:pt x="89" y="0"/>
                  </a:lnTo>
                  <a:close/>
                </a:path>
              </a:pathLst>
            </a:custGeom>
            <a:noFill/>
            <a:ln w="60325">
              <a:solidFill>
                <a:srgbClr val="008000"/>
              </a:solidFill>
              <a:round/>
              <a:headEnd/>
              <a:tailEnd/>
            </a:ln>
          </p:spPr>
          <p:txBody>
            <a:bodyPr/>
            <a:lstStyle/>
            <a:p>
              <a:endParaRPr lang="en-US"/>
            </a:p>
          </p:txBody>
        </p:sp>
        <p:sp>
          <p:nvSpPr>
            <p:cNvPr id="60595" name="Freeform 179"/>
            <p:cNvSpPr>
              <a:spLocks/>
            </p:cNvSpPr>
            <p:nvPr/>
          </p:nvSpPr>
          <p:spPr bwMode="auto">
            <a:xfrm>
              <a:off x="4697" y="2549"/>
              <a:ext cx="177" cy="111"/>
            </a:xfrm>
            <a:custGeom>
              <a:avLst/>
              <a:gdLst>
                <a:gd name="T0" fmla="*/ 98 w 177"/>
                <a:gd name="T1" fmla="*/ 0 h 111"/>
                <a:gd name="T2" fmla="*/ 114 w 177"/>
                <a:gd name="T3" fmla="*/ 3 h 111"/>
                <a:gd name="T4" fmla="*/ 131 w 177"/>
                <a:gd name="T5" fmla="*/ 6 h 111"/>
                <a:gd name="T6" fmla="*/ 144 w 177"/>
                <a:gd name="T7" fmla="*/ 13 h 111"/>
                <a:gd name="T8" fmla="*/ 157 w 177"/>
                <a:gd name="T9" fmla="*/ 21 h 111"/>
                <a:gd name="T10" fmla="*/ 167 w 177"/>
                <a:gd name="T11" fmla="*/ 30 h 111"/>
                <a:gd name="T12" fmla="*/ 174 w 177"/>
                <a:gd name="T13" fmla="*/ 39 h 111"/>
                <a:gd name="T14" fmla="*/ 177 w 177"/>
                <a:gd name="T15" fmla="*/ 50 h 111"/>
                <a:gd name="T16" fmla="*/ 177 w 177"/>
                <a:gd name="T17" fmla="*/ 61 h 111"/>
                <a:gd name="T18" fmla="*/ 174 w 177"/>
                <a:gd name="T19" fmla="*/ 72 h 111"/>
                <a:gd name="T20" fmla="*/ 167 w 177"/>
                <a:gd name="T21" fmla="*/ 81 h 111"/>
                <a:gd name="T22" fmla="*/ 157 w 177"/>
                <a:gd name="T23" fmla="*/ 90 h 111"/>
                <a:gd name="T24" fmla="*/ 144 w 177"/>
                <a:gd name="T25" fmla="*/ 98 h 111"/>
                <a:gd name="T26" fmla="*/ 131 w 177"/>
                <a:gd name="T27" fmla="*/ 104 h 111"/>
                <a:gd name="T28" fmla="*/ 114 w 177"/>
                <a:gd name="T29" fmla="*/ 108 h 111"/>
                <a:gd name="T30" fmla="*/ 98 w 177"/>
                <a:gd name="T31" fmla="*/ 111 h 111"/>
                <a:gd name="T32" fmla="*/ 79 w 177"/>
                <a:gd name="T33" fmla="*/ 111 h 111"/>
                <a:gd name="T34" fmla="*/ 63 w 177"/>
                <a:gd name="T35" fmla="*/ 108 h 111"/>
                <a:gd name="T36" fmla="*/ 46 w 177"/>
                <a:gd name="T37" fmla="*/ 104 h 111"/>
                <a:gd name="T38" fmla="*/ 33 w 177"/>
                <a:gd name="T39" fmla="*/ 98 h 111"/>
                <a:gd name="T40" fmla="*/ 20 w 177"/>
                <a:gd name="T41" fmla="*/ 90 h 111"/>
                <a:gd name="T42" fmla="*/ 10 w 177"/>
                <a:gd name="T43" fmla="*/ 81 h 111"/>
                <a:gd name="T44" fmla="*/ 3 w 177"/>
                <a:gd name="T45" fmla="*/ 72 h 111"/>
                <a:gd name="T46" fmla="*/ 0 w 177"/>
                <a:gd name="T47" fmla="*/ 61 h 111"/>
                <a:gd name="T48" fmla="*/ 0 w 177"/>
                <a:gd name="T49" fmla="*/ 50 h 111"/>
                <a:gd name="T50" fmla="*/ 3 w 177"/>
                <a:gd name="T51" fmla="*/ 39 h 111"/>
                <a:gd name="T52" fmla="*/ 10 w 177"/>
                <a:gd name="T53" fmla="*/ 30 h 111"/>
                <a:gd name="T54" fmla="*/ 20 w 177"/>
                <a:gd name="T55" fmla="*/ 21 h 111"/>
                <a:gd name="T56" fmla="*/ 33 w 177"/>
                <a:gd name="T57" fmla="*/ 13 h 111"/>
                <a:gd name="T58" fmla="*/ 46 w 177"/>
                <a:gd name="T59" fmla="*/ 6 h 111"/>
                <a:gd name="T60" fmla="*/ 63 w 177"/>
                <a:gd name="T61" fmla="*/ 3 h 111"/>
                <a:gd name="T62" fmla="*/ 79 w 177"/>
                <a:gd name="T63" fmla="*/ 0 h 111"/>
                <a:gd name="T64" fmla="*/ 88 w 177"/>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111"/>
                <a:gd name="T101" fmla="*/ 177 w 177"/>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111">
                  <a:moveTo>
                    <a:pt x="88" y="0"/>
                  </a:moveTo>
                  <a:lnTo>
                    <a:pt x="98" y="0"/>
                  </a:lnTo>
                  <a:lnTo>
                    <a:pt x="106" y="1"/>
                  </a:lnTo>
                  <a:lnTo>
                    <a:pt x="114" y="3"/>
                  </a:lnTo>
                  <a:lnTo>
                    <a:pt x="122" y="4"/>
                  </a:lnTo>
                  <a:lnTo>
                    <a:pt x="131" y="6"/>
                  </a:lnTo>
                  <a:lnTo>
                    <a:pt x="138" y="9"/>
                  </a:lnTo>
                  <a:lnTo>
                    <a:pt x="144" y="13"/>
                  </a:lnTo>
                  <a:lnTo>
                    <a:pt x="152" y="16"/>
                  </a:lnTo>
                  <a:lnTo>
                    <a:pt x="157" y="21"/>
                  </a:lnTo>
                  <a:lnTo>
                    <a:pt x="163" y="24"/>
                  </a:lnTo>
                  <a:lnTo>
                    <a:pt x="167" y="30"/>
                  </a:lnTo>
                  <a:lnTo>
                    <a:pt x="171" y="34"/>
                  </a:lnTo>
                  <a:lnTo>
                    <a:pt x="174" y="39"/>
                  </a:lnTo>
                  <a:lnTo>
                    <a:pt x="175" y="44"/>
                  </a:lnTo>
                  <a:lnTo>
                    <a:pt x="177" y="50"/>
                  </a:lnTo>
                  <a:lnTo>
                    <a:pt x="177" y="56"/>
                  </a:lnTo>
                  <a:lnTo>
                    <a:pt x="177" y="61"/>
                  </a:lnTo>
                  <a:lnTo>
                    <a:pt x="175" y="67"/>
                  </a:lnTo>
                  <a:lnTo>
                    <a:pt x="174" y="72"/>
                  </a:lnTo>
                  <a:lnTo>
                    <a:pt x="171" y="77"/>
                  </a:lnTo>
                  <a:lnTo>
                    <a:pt x="167" y="81"/>
                  </a:lnTo>
                  <a:lnTo>
                    <a:pt x="163" y="86"/>
                  </a:lnTo>
                  <a:lnTo>
                    <a:pt x="157" y="90"/>
                  </a:lnTo>
                  <a:lnTo>
                    <a:pt x="152" y="95"/>
                  </a:lnTo>
                  <a:lnTo>
                    <a:pt x="144" y="98"/>
                  </a:lnTo>
                  <a:lnTo>
                    <a:pt x="138" y="102"/>
                  </a:lnTo>
                  <a:lnTo>
                    <a:pt x="131" y="104"/>
                  </a:lnTo>
                  <a:lnTo>
                    <a:pt x="122" y="106"/>
                  </a:lnTo>
                  <a:lnTo>
                    <a:pt x="114" y="108"/>
                  </a:lnTo>
                  <a:lnTo>
                    <a:pt x="106" y="110"/>
                  </a:lnTo>
                  <a:lnTo>
                    <a:pt x="98" y="111"/>
                  </a:lnTo>
                  <a:lnTo>
                    <a:pt x="88" y="111"/>
                  </a:lnTo>
                  <a:lnTo>
                    <a:pt x="79" y="111"/>
                  </a:lnTo>
                  <a:lnTo>
                    <a:pt x="71" y="110"/>
                  </a:lnTo>
                  <a:lnTo>
                    <a:pt x="63" y="108"/>
                  </a:lnTo>
                  <a:lnTo>
                    <a:pt x="55" y="106"/>
                  </a:lnTo>
                  <a:lnTo>
                    <a:pt x="46" y="104"/>
                  </a:lnTo>
                  <a:lnTo>
                    <a:pt x="39" y="102"/>
                  </a:lnTo>
                  <a:lnTo>
                    <a:pt x="33" y="98"/>
                  </a:lnTo>
                  <a:lnTo>
                    <a:pt x="25" y="95"/>
                  </a:lnTo>
                  <a:lnTo>
                    <a:pt x="20" y="90"/>
                  </a:lnTo>
                  <a:lnTo>
                    <a:pt x="14" y="86"/>
                  </a:lnTo>
                  <a:lnTo>
                    <a:pt x="10" y="81"/>
                  </a:lnTo>
                  <a:lnTo>
                    <a:pt x="6" y="77"/>
                  </a:lnTo>
                  <a:lnTo>
                    <a:pt x="3" y="72"/>
                  </a:lnTo>
                  <a:lnTo>
                    <a:pt x="1" y="67"/>
                  </a:lnTo>
                  <a:lnTo>
                    <a:pt x="0" y="61"/>
                  </a:lnTo>
                  <a:lnTo>
                    <a:pt x="0" y="56"/>
                  </a:lnTo>
                  <a:lnTo>
                    <a:pt x="0" y="50"/>
                  </a:lnTo>
                  <a:lnTo>
                    <a:pt x="1" y="44"/>
                  </a:lnTo>
                  <a:lnTo>
                    <a:pt x="3" y="39"/>
                  </a:lnTo>
                  <a:lnTo>
                    <a:pt x="6" y="34"/>
                  </a:lnTo>
                  <a:lnTo>
                    <a:pt x="10" y="30"/>
                  </a:lnTo>
                  <a:lnTo>
                    <a:pt x="14" y="24"/>
                  </a:lnTo>
                  <a:lnTo>
                    <a:pt x="20" y="21"/>
                  </a:lnTo>
                  <a:lnTo>
                    <a:pt x="25" y="16"/>
                  </a:lnTo>
                  <a:lnTo>
                    <a:pt x="33" y="13"/>
                  </a:lnTo>
                  <a:lnTo>
                    <a:pt x="39" y="9"/>
                  </a:lnTo>
                  <a:lnTo>
                    <a:pt x="46" y="6"/>
                  </a:lnTo>
                  <a:lnTo>
                    <a:pt x="55" y="4"/>
                  </a:lnTo>
                  <a:lnTo>
                    <a:pt x="63" y="3"/>
                  </a:lnTo>
                  <a:lnTo>
                    <a:pt x="71" y="1"/>
                  </a:lnTo>
                  <a:lnTo>
                    <a:pt x="79" y="0"/>
                  </a:lnTo>
                  <a:lnTo>
                    <a:pt x="88" y="0"/>
                  </a:lnTo>
                  <a:close/>
                </a:path>
              </a:pathLst>
            </a:custGeom>
            <a:noFill/>
            <a:ln w="60325">
              <a:solidFill>
                <a:srgbClr val="008000"/>
              </a:solidFill>
              <a:round/>
              <a:headEnd/>
              <a:tailEnd/>
            </a:ln>
          </p:spPr>
          <p:txBody>
            <a:bodyPr/>
            <a:lstStyle/>
            <a:p>
              <a:endParaRPr lang="en-US"/>
            </a:p>
          </p:txBody>
        </p:sp>
        <p:sp>
          <p:nvSpPr>
            <p:cNvPr id="60596" name="Freeform 180"/>
            <p:cNvSpPr>
              <a:spLocks/>
            </p:cNvSpPr>
            <p:nvPr/>
          </p:nvSpPr>
          <p:spPr bwMode="auto">
            <a:xfrm>
              <a:off x="1309" y="1301"/>
              <a:ext cx="3476" cy="1738"/>
            </a:xfrm>
            <a:custGeom>
              <a:avLst/>
              <a:gdLst>
                <a:gd name="T0" fmla="*/ 0 w 3476"/>
                <a:gd name="T1" fmla="*/ 0 h 1738"/>
                <a:gd name="T2" fmla="*/ 348 w 3476"/>
                <a:gd name="T3" fmla="*/ 0 h 1738"/>
                <a:gd name="T4" fmla="*/ 695 w 3476"/>
                <a:gd name="T5" fmla="*/ 0 h 1738"/>
                <a:gd name="T6" fmla="*/ 1043 w 3476"/>
                <a:gd name="T7" fmla="*/ 0 h 1738"/>
                <a:gd name="T8" fmla="*/ 1390 w 3476"/>
                <a:gd name="T9" fmla="*/ 54 h 1738"/>
                <a:gd name="T10" fmla="*/ 1738 w 3476"/>
                <a:gd name="T11" fmla="*/ 163 h 1738"/>
                <a:gd name="T12" fmla="*/ 2086 w 3476"/>
                <a:gd name="T13" fmla="*/ 326 h 1738"/>
                <a:gd name="T14" fmla="*/ 2433 w 3476"/>
                <a:gd name="T15" fmla="*/ 543 h 1738"/>
                <a:gd name="T16" fmla="*/ 2781 w 3476"/>
                <a:gd name="T17" fmla="*/ 869 h 1738"/>
                <a:gd name="T18" fmla="*/ 3128 w 3476"/>
                <a:gd name="T19" fmla="*/ 1303 h 1738"/>
                <a:gd name="T20" fmla="*/ 3476 w 3476"/>
                <a:gd name="T21" fmla="*/ 1738 h 17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76"/>
                <a:gd name="T34" fmla="*/ 0 h 1738"/>
                <a:gd name="T35" fmla="*/ 3476 w 3476"/>
                <a:gd name="T36" fmla="*/ 1738 h 17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76" h="1738">
                  <a:moveTo>
                    <a:pt x="0" y="0"/>
                  </a:moveTo>
                  <a:lnTo>
                    <a:pt x="348" y="0"/>
                  </a:lnTo>
                  <a:lnTo>
                    <a:pt x="695" y="0"/>
                  </a:lnTo>
                  <a:lnTo>
                    <a:pt x="1043" y="0"/>
                  </a:lnTo>
                  <a:lnTo>
                    <a:pt x="1390" y="54"/>
                  </a:lnTo>
                  <a:lnTo>
                    <a:pt x="1738" y="163"/>
                  </a:lnTo>
                  <a:lnTo>
                    <a:pt x="2086" y="326"/>
                  </a:lnTo>
                  <a:lnTo>
                    <a:pt x="2433" y="543"/>
                  </a:lnTo>
                  <a:lnTo>
                    <a:pt x="2781" y="869"/>
                  </a:lnTo>
                  <a:lnTo>
                    <a:pt x="3128" y="1303"/>
                  </a:lnTo>
                  <a:lnTo>
                    <a:pt x="3476" y="1738"/>
                  </a:lnTo>
                </a:path>
              </a:pathLst>
            </a:custGeom>
            <a:noFill/>
            <a:ln w="60325">
              <a:solidFill>
                <a:srgbClr val="FF0000"/>
              </a:solidFill>
              <a:round/>
              <a:headEnd/>
              <a:tailEnd/>
            </a:ln>
          </p:spPr>
          <p:txBody>
            <a:bodyPr/>
            <a:lstStyle/>
            <a:p>
              <a:endParaRPr lang="en-US"/>
            </a:p>
          </p:txBody>
        </p:sp>
        <p:sp>
          <p:nvSpPr>
            <p:cNvPr id="60597" name="Rectangle 181"/>
            <p:cNvSpPr>
              <a:spLocks noChangeArrowheads="1"/>
            </p:cNvSpPr>
            <p:nvPr/>
          </p:nvSpPr>
          <p:spPr bwMode="auto">
            <a:xfrm>
              <a:off x="1231" y="1253"/>
              <a:ext cx="155" cy="96"/>
            </a:xfrm>
            <a:prstGeom prst="rect">
              <a:avLst/>
            </a:prstGeom>
            <a:noFill/>
            <a:ln w="60325">
              <a:solidFill>
                <a:srgbClr val="FF0000"/>
              </a:solidFill>
              <a:miter lim="800000"/>
              <a:headEnd/>
              <a:tailEnd/>
            </a:ln>
          </p:spPr>
          <p:txBody>
            <a:bodyPr/>
            <a:lstStyle/>
            <a:p>
              <a:endParaRPr lang="en-US"/>
            </a:p>
          </p:txBody>
        </p:sp>
        <p:sp>
          <p:nvSpPr>
            <p:cNvPr id="60598" name="Rectangle 182"/>
            <p:cNvSpPr>
              <a:spLocks noChangeArrowheads="1"/>
            </p:cNvSpPr>
            <p:nvPr/>
          </p:nvSpPr>
          <p:spPr bwMode="auto">
            <a:xfrm>
              <a:off x="1580" y="1253"/>
              <a:ext cx="153" cy="96"/>
            </a:xfrm>
            <a:prstGeom prst="rect">
              <a:avLst/>
            </a:prstGeom>
            <a:noFill/>
            <a:ln w="60325">
              <a:solidFill>
                <a:srgbClr val="FF0000"/>
              </a:solidFill>
              <a:miter lim="800000"/>
              <a:headEnd/>
              <a:tailEnd/>
            </a:ln>
          </p:spPr>
          <p:txBody>
            <a:bodyPr/>
            <a:lstStyle/>
            <a:p>
              <a:endParaRPr lang="en-US"/>
            </a:p>
          </p:txBody>
        </p:sp>
        <p:sp>
          <p:nvSpPr>
            <p:cNvPr id="60599" name="Rectangle 183"/>
            <p:cNvSpPr>
              <a:spLocks noChangeArrowheads="1"/>
            </p:cNvSpPr>
            <p:nvPr/>
          </p:nvSpPr>
          <p:spPr bwMode="auto">
            <a:xfrm>
              <a:off x="1927" y="1253"/>
              <a:ext cx="155" cy="96"/>
            </a:xfrm>
            <a:prstGeom prst="rect">
              <a:avLst/>
            </a:prstGeom>
            <a:noFill/>
            <a:ln w="60325">
              <a:solidFill>
                <a:srgbClr val="FF0000"/>
              </a:solidFill>
              <a:miter lim="800000"/>
              <a:headEnd/>
              <a:tailEnd/>
            </a:ln>
          </p:spPr>
          <p:txBody>
            <a:bodyPr/>
            <a:lstStyle/>
            <a:p>
              <a:endParaRPr lang="en-US"/>
            </a:p>
          </p:txBody>
        </p:sp>
        <p:sp>
          <p:nvSpPr>
            <p:cNvPr id="60600" name="Rectangle 184"/>
            <p:cNvSpPr>
              <a:spLocks noChangeArrowheads="1"/>
            </p:cNvSpPr>
            <p:nvPr/>
          </p:nvSpPr>
          <p:spPr bwMode="auto">
            <a:xfrm>
              <a:off x="2275" y="1253"/>
              <a:ext cx="154" cy="96"/>
            </a:xfrm>
            <a:prstGeom prst="rect">
              <a:avLst/>
            </a:prstGeom>
            <a:noFill/>
            <a:ln w="60325">
              <a:solidFill>
                <a:srgbClr val="FF0000"/>
              </a:solidFill>
              <a:miter lim="800000"/>
              <a:headEnd/>
              <a:tailEnd/>
            </a:ln>
          </p:spPr>
          <p:txBody>
            <a:bodyPr/>
            <a:lstStyle/>
            <a:p>
              <a:endParaRPr lang="en-US"/>
            </a:p>
          </p:txBody>
        </p:sp>
        <p:sp>
          <p:nvSpPr>
            <p:cNvPr id="60601" name="Rectangle 185"/>
            <p:cNvSpPr>
              <a:spLocks noChangeArrowheads="1"/>
            </p:cNvSpPr>
            <p:nvPr/>
          </p:nvSpPr>
          <p:spPr bwMode="auto">
            <a:xfrm>
              <a:off x="2622" y="1307"/>
              <a:ext cx="154" cy="97"/>
            </a:xfrm>
            <a:prstGeom prst="rect">
              <a:avLst/>
            </a:prstGeom>
            <a:noFill/>
            <a:ln w="60325">
              <a:solidFill>
                <a:srgbClr val="FF0000"/>
              </a:solidFill>
              <a:miter lim="800000"/>
              <a:headEnd/>
              <a:tailEnd/>
            </a:ln>
          </p:spPr>
          <p:txBody>
            <a:bodyPr/>
            <a:lstStyle/>
            <a:p>
              <a:endParaRPr lang="en-US"/>
            </a:p>
          </p:txBody>
        </p:sp>
        <p:sp>
          <p:nvSpPr>
            <p:cNvPr id="60602" name="Rectangle 186"/>
            <p:cNvSpPr>
              <a:spLocks noChangeArrowheads="1"/>
            </p:cNvSpPr>
            <p:nvPr/>
          </p:nvSpPr>
          <p:spPr bwMode="auto">
            <a:xfrm>
              <a:off x="2969" y="1415"/>
              <a:ext cx="155" cy="97"/>
            </a:xfrm>
            <a:prstGeom prst="rect">
              <a:avLst/>
            </a:prstGeom>
            <a:noFill/>
            <a:ln w="60325">
              <a:solidFill>
                <a:srgbClr val="FF0000"/>
              </a:solidFill>
              <a:miter lim="800000"/>
              <a:headEnd/>
              <a:tailEnd/>
            </a:ln>
          </p:spPr>
          <p:txBody>
            <a:bodyPr/>
            <a:lstStyle/>
            <a:p>
              <a:endParaRPr lang="en-US"/>
            </a:p>
          </p:txBody>
        </p:sp>
        <p:sp>
          <p:nvSpPr>
            <p:cNvPr id="60603" name="Rectangle 187"/>
            <p:cNvSpPr>
              <a:spLocks noChangeArrowheads="1"/>
            </p:cNvSpPr>
            <p:nvPr/>
          </p:nvSpPr>
          <p:spPr bwMode="auto">
            <a:xfrm>
              <a:off x="3318" y="1578"/>
              <a:ext cx="154" cy="97"/>
            </a:xfrm>
            <a:prstGeom prst="rect">
              <a:avLst/>
            </a:prstGeom>
            <a:noFill/>
            <a:ln w="60325">
              <a:solidFill>
                <a:srgbClr val="FF0000"/>
              </a:solidFill>
              <a:miter lim="800000"/>
              <a:headEnd/>
              <a:tailEnd/>
            </a:ln>
          </p:spPr>
          <p:txBody>
            <a:bodyPr/>
            <a:lstStyle/>
            <a:p>
              <a:endParaRPr lang="en-US"/>
            </a:p>
          </p:txBody>
        </p:sp>
        <p:sp>
          <p:nvSpPr>
            <p:cNvPr id="60604" name="Rectangle 188"/>
            <p:cNvSpPr>
              <a:spLocks noChangeArrowheads="1"/>
            </p:cNvSpPr>
            <p:nvPr/>
          </p:nvSpPr>
          <p:spPr bwMode="auto">
            <a:xfrm>
              <a:off x="3665" y="1795"/>
              <a:ext cx="155" cy="97"/>
            </a:xfrm>
            <a:prstGeom prst="rect">
              <a:avLst/>
            </a:prstGeom>
            <a:noFill/>
            <a:ln w="60325">
              <a:solidFill>
                <a:srgbClr val="FF0000"/>
              </a:solidFill>
              <a:miter lim="800000"/>
              <a:headEnd/>
              <a:tailEnd/>
            </a:ln>
          </p:spPr>
          <p:txBody>
            <a:bodyPr/>
            <a:lstStyle/>
            <a:p>
              <a:endParaRPr lang="en-US"/>
            </a:p>
          </p:txBody>
        </p:sp>
        <p:sp>
          <p:nvSpPr>
            <p:cNvPr id="60605" name="Rectangle 189"/>
            <p:cNvSpPr>
              <a:spLocks noChangeArrowheads="1"/>
            </p:cNvSpPr>
            <p:nvPr/>
          </p:nvSpPr>
          <p:spPr bwMode="auto">
            <a:xfrm>
              <a:off x="4013" y="2121"/>
              <a:ext cx="154" cy="97"/>
            </a:xfrm>
            <a:prstGeom prst="rect">
              <a:avLst/>
            </a:prstGeom>
            <a:noFill/>
            <a:ln w="60325">
              <a:solidFill>
                <a:srgbClr val="FF0000"/>
              </a:solidFill>
              <a:miter lim="800000"/>
              <a:headEnd/>
              <a:tailEnd/>
            </a:ln>
          </p:spPr>
          <p:txBody>
            <a:bodyPr/>
            <a:lstStyle/>
            <a:p>
              <a:endParaRPr lang="en-US"/>
            </a:p>
          </p:txBody>
        </p:sp>
        <p:sp>
          <p:nvSpPr>
            <p:cNvPr id="60606" name="Rectangle 190"/>
            <p:cNvSpPr>
              <a:spLocks noChangeArrowheads="1"/>
            </p:cNvSpPr>
            <p:nvPr/>
          </p:nvSpPr>
          <p:spPr bwMode="auto">
            <a:xfrm>
              <a:off x="4360" y="2556"/>
              <a:ext cx="154" cy="97"/>
            </a:xfrm>
            <a:prstGeom prst="rect">
              <a:avLst/>
            </a:prstGeom>
            <a:noFill/>
            <a:ln w="60325">
              <a:solidFill>
                <a:srgbClr val="FF0000"/>
              </a:solidFill>
              <a:miter lim="800000"/>
              <a:headEnd/>
              <a:tailEnd/>
            </a:ln>
          </p:spPr>
          <p:txBody>
            <a:bodyPr/>
            <a:lstStyle/>
            <a:p>
              <a:endParaRPr lang="en-US"/>
            </a:p>
          </p:txBody>
        </p:sp>
        <p:sp>
          <p:nvSpPr>
            <p:cNvPr id="60607" name="Rectangle 191"/>
            <p:cNvSpPr>
              <a:spLocks noChangeArrowheads="1"/>
            </p:cNvSpPr>
            <p:nvPr/>
          </p:nvSpPr>
          <p:spPr bwMode="auto">
            <a:xfrm>
              <a:off x="4708" y="2990"/>
              <a:ext cx="154" cy="96"/>
            </a:xfrm>
            <a:prstGeom prst="rect">
              <a:avLst/>
            </a:prstGeom>
            <a:noFill/>
            <a:ln w="60325">
              <a:solidFill>
                <a:srgbClr val="FF0000"/>
              </a:solidFill>
              <a:miter lim="800000"/>
              <a:headEnd/>
              <a:tailEnd/>
            </a:ln>
          </p:spPr>
          <p:txBody>
            <a:bodyPr/>
            <a:lstStyle/>
            <a:p>
              <a:endParaRPr lang="en-US"/>
            </a:p>
          </p:txBody>
        </p:sp>
        <p:sp>
          <p:nvSpPr>
            <p:cNvPr id="60608" name="Freeform 192"/>
            <p:cNvSpPr>
              <a:spLocks/>
            </p:cNvSpPr>
            <p:nvPr/>
          </p:nvSpPr>
          <p:spPr bwMode="auto">
            <a:xfrm>
              <a:off x="1309" y="1995"/>
              <a:ext cx="1029" cy="1"/>
            </a:xfrm>
            <a:custGeom>
              <a:avLst/>
              <a:gdLst>
                <a:gd name="T0" fmla="*/ 14 w 1029"/>
                <a:gd name="T1" fmla="*/ 1 h 1"/>
                <a:gd name="T2" fmla="*/ 42 w 1029"/>
                <a:gd name="T3" fmla="*/ 1 h 1"/>
                <a:gd name="T4" fmla="*/ 69 w 1029"/>
                <a:gd name="T5" fmla="*/ 1 h 1"/>
                <a:gd name="T6" fmla="*/ 97 w 1029"/>
                <a:gd name="T7" fmla="*/ 1 h 1"/>
                <a:gd name="T8" fmla="*/ 125 w 1029"/>
                <a:gd name="T9" fmla="*/ 1 h 1"/>
                <a:gd name="T10" fmla="*/ 153 w 1029"/>
                <a:gd name="T11" fmla="*/ 1 h 1"/>
                <a:gd name="T12" fmla="*/ 181 w 1029"/>
                <a:gd name="T13" fmla="*/ 1 h 1"/>
                <a:gd name="T14" fmla="*/ 208 w 1029"/>
                <a:gd name="T15" fmla="*/ 1 h 1"/>
                <a:gd name="T16" fmla="*/ 237 w 1029"/>
                <a:gd name="T17" fmla="*/ 1 h 1"/>
                <a:gd name="T18" fmla="*/ 264 w 1029"/>
                <a:gd name="T19" fmla="*/ 1 h 1"/>
                <a:gd name="T20" fmla="*/ 292 w 1029"/>
                <a:gd name="T21" fmla="*/ 1 h 1"/>
                <a:gd name="T22" fmla="*/ 320 w 1029"/>
                <a:gd name="T23" fmla="*/ 1 h 1"/>
                <a:gd name="T24" fmla="*/ 348 w 1029"/>
                <a:gd name="T25" fmla="*/ 1 h 1"/>
                <a:gd name="T26" fmla="*/ 375 w 1029"/>
                <a:gd name="T27" fmla="*/ 1 h 1"/>
                <a:gd name="T28" fmla="*/ 403 w 1029"/>
                <a:gd name="T29" fmla="*/ 1 h 1"/>
                <a:gd name="T30" fmla="*/ 431 w 1029"/>
                <a:gd name="T31" fmla="*/ 1 h 1"/>
                <a:gd name="T32" fmla="*/ 458 w 1029"/>
                <a:gd name="T33" fmla="*/ 1 h 1"/>
                <a:gd name="T34" fmla="*/ 487 w 1029"/>
                <a:gd name="T35" fmla="*/ 1 h 1"/>
                <a:gd name="T36" fmla="*/ 514 w 1029"/>
                <a:gd name="T37" fmla="*/ 1 h 1"/>
                <a:gd name="T38" fmla="*/ 542 w 1029"/>
                <a:gd name="T39" fmla="*/ 1 h 1"/>
                <a:gd name="T40" fmla="*/ 570 w 1029"/>
                <a:gd name="T41" fmla="*/ 1 h 1"/>
                <a:gd name="T42" fmla="*/ 598 w 1029"/>
                <a:gd name="T43" fmla="*/ 1 h 1"/>
                <a:gd name="T44" fmla="*/ 626 w 1029"/>
                <a:gd name="T45" fmla="*/ 1 h 1"/>
                <a:gd name="T46" fmla="*/ 654 w 1029"/>
                <a:gd name="T47" fmla="*/ 1 h 1"/>
                <a:gd name="T48" fmla="*/ 681 w 1029"/>
                <a:gd name="T49" fmla="*/ 1 h 1"/>
                <a:gd name="T50" fmla="*/ 709 w 1029"/>
                <a:gd name="T51" fmla="*/ 0 h 1"/>
                <a:gd name="T52" fmla="*/ 737 w 1029"/>
                <a:gd name="T53" fmla="*/ 0 h 1"/>
                <a:gd name="T54" fmla="*/ 764 w 1029"/>
                <a:gd name="T55" fmla="*/ 0 h 1"/>
                <a:gd name="T56" fmla="*/ 793 w 1029"/>
                <a:gd name="T57" fmla="*/ 0 h 1"/>
                <a:gd name="T58" fmla="*/ 820 w 1029"/>
                <a:gd name="T59" fmla="*/ 0 h 1"/>
                <a:gd name="T60" fmla="*/ 848 w 1029"/>
                <a:gd name="T61" fmla="*/ 0 h 1"/>
                <a:gd name="T62" fmla="*/ 876 w 1029"/>
                <a:gd name="T63" fmla="*/ 0 h 1"/>
                <a:gd name="T64" fmla="*/ 904 w 1029"/>
                <a:gd name="T65" fmla="*/ 0 h 1"/>
                <a:gd name="T66" fmla="*/ 931 w 1029"/>
                <a:gd name="T67" fmla="*/ 0 h 1"/>
                <a:gd name="T68" fmla="*/ 960 w 1029"/>
                <a:gd name="T69" fmla="*/ 0 h 1"/>
                <a:gd name="T70" fmla="*/ 987 w 1029"/>
                <a:gd name="T71" fmla="*/ 0 h 1"/>
                <a:gd name="T72" fmla="*/ 1015 w 1029"/>
                <a:gd name="T73" fmla="*/ 0 h 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1"/>
                <a:gd name="T113" fmla="*/ 1029 w 1029"/>
                <a:gd name="T114" fmla="*/ 1 h 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1">
                  <a:moveTo>
                    <a:pt x="0" y="1"/>
                  </a:moveTo>
                  <a:lnTo>
                    <a:pt x="14" y="1"/>
                  </a:lnTo>
                  <a:lnTo>
                    <a:pt x="28" y="1"/>
                  </a:lnTo>
                  <a:lnTo>
                    <a:pt x="42" y="1"/>
                  </a:lnTo>
                  <a:lnTo>
                    <a:pt x="55" y="1"/>
                  </a:lnTo>
                  <a:lnTo>
                    <a:pt x="69" y="1"/>
                  </a:lnTo>
                  <a:lnTo>
                    <a:pt x="84" y="1"/>
                  </a:lnTo>
                  <a:lnTo>
                    <a:pt x="97" y="1"/>
                  </a:lnTo>
                  <a:lnTo>
                    <a:pt x="111" y="1"/>
                  </a:lnTo>
                  <a:lnTo>
                    <a:pt x="125" y="1"/>
                  </a:lnTo>
                  <a:lnTo>
                    <a:pt x="139" y="1"/>
                  </a:lnTo>
                  <a:lnTo>
                    <a:pt x="153" y="1"/>
                  </a:lnTo>
                  <a:lnTo>
                    <a:pt x="167" y="1"/>
                  </a:lnTo>
                  <a:lnTo>
                    <a:pt x="181" y="1"/>
                  </a:lnTo>
                  <a:lnTo>
                    <a:pt x="195" y="1"/>
                  </a:lnTo>
                  <a:lnTo>
                    <a:pt x="208" y="1"/>
                  </a:lnTo>
                  <a:lnTo>
                    <a:pt x="222" y="1"/>
                  </a:lnTo>
                  <a:lnTo>
                    <a:pt x="237" y="1"/>
                  </a:lnTo>
                  <a:lnTo>
                    <a:pt x="250" y="1"/>
                  </a:lnTo>
                  <a:lnTo>
                    <a:pt x="264" y="1"/>
                  </a:lnTo>
                  <a:lnTo>
                    <a:pt x="278" y="1"/>
                  </a:lnTo>
                  <a:lnTo>
                    <a:pt x="292" y="1"/>
                  </a:lnTo>
                  <a:lnTo>
                    <a:pt x="305" y="1"/>
                  </a:lnTo>
                  <a:lnTo>
                    <a:pt x="320" y="1"/>
                  </a:lnTo>
                  <a:lnTo>
                    <a:pt x="334" y="1"/>
                  </a:lnTo>
                  <a:lnTo>
                    <a:pt x="348" y="1"/>
                  </a:lnTo>
                  <a:lnTo>
                    <a:pt x="361" y="1"/>
                  </a:lnTo>
                  <a:lnTo>
                    <a:pt x="375" y="1"/>
                  </a:lnTo>
                  <a:lnTo>
                    <a:pt x="390" y="1"/>
                  </a:lnTo>
                  <a:lnTo>
                    <a:pt x="403" y="1"/>
                  </a:lnTo>
                  <a:lnTo>
                    <a:pt x="417" y="1"/>
                  </a:lnTo>
                  <a:lnTo>
                    <a:pt x="431" y="1"/>
                  </a:lnTo>
                  <a:lnTo>
                    <a:pt x="445" y="1"/>
                  </a:lnTo>
                  <a:lnTo>
                    <a:pt x="458" y="1"/>
                  </a:lnTo>
                  <a:lnTo>
                    <a:pt x="473" y="1"/>
                  </a:lnTo>
                  <a:lnTo>
                    <a:pt x="487" y="1"/>
                  </a:lnTo>
                  <a:lnTo>
                    <a:pt x="501" y="1"/>
                  </a:lnTo>
                  <a:lnTo>
                    <a:pt x="514" y="1"/>
                  </a:lnTo>
                  <a:lnTo>
                    <a:pt x="528" y="1"/>
                  </a:lnTo>
                  <a:lnTo>
                    <a:pt x="542" y="1"/>
                  </a:lnTo>
                  <a:lnTo>
                    <a:pt x="556" y="1"/>
                  </a:lnTo>
                  <a:lnTo>
                    <a:pt x="570" y="1"/>
                  </a:lnTo>
                  <a:lnTo>
                    <a:pt x="584" y="1"/>
                  </a:lnTo>
                  <a:lnTo>
                    <a:pt x="598" y="1"/>
                  </a:lnTo>
                  <a:lnTo>
                    <a:pt x="611" y="1"/>
                  </a:lnTo>
                  <a:lnTo>
                    <a:pt x="626" y="1"/>
                  </a:lnTo>
                  <a:lnTo>
                    <a:pt x="640" y="1"/>
                  </a:lnTo>
                  <a:lnTo>
                    <a:pt x="654" y="1"/>
                  </a:lnTo>
                  <a:lnTo>
                    <a:pt x="667" y="1"/>
                  </a:lnTo>
                  <a:lnTo>
                    <a:pt x="681" y="1"/>
                  </a:lnTo>
                  <a:lnTo>
                    <a:pt x="695" y="1"/>
                  </a:lnTo>
                  <a:lnTo>
                    <a:pt x="709" y="0"/>
                  </a:lnTo>
                  <a:lnTo>
                    <a:pt x="723" y="0"/>
                  </a:lnTo>
                  <a:lnTo>
                    <a:pt x="737" y="0"/>
                  </a:lnTo>
                  <a:lnTo>
                    <a:pt x="751" y="0"/>
                  </a:lnTo>
                  <a:lnTo>
                    <a:pt x="764" y="0"/>
                  </a:lnTo>
                  <a:lnTo>
                    <a:pt x="778" y="0"/>
                  </a:lnTo>
                  <a:lnTo>
                    <a:pt x="793" y="0"/>
                  </a:lnTo>
                  <a:lnTo>
                    <a:pt x="807" y="0"/>
                  </a:lnTo>
                  <a:lnTo>
                    <a:pt x="820" y="0"/>
                  </a:lnTo>
                  <a:lnTo>
                    <a:pt x="834" y="0"/>
                  </a:lnTo>
                  <a:lnTo>
                    <a:pt x="848" y="0"/>
                  </a:lnTo>
                  <a:lnTo>
                    <a:pt x="862" y="0"/>
                  </a:lnTo>
                  <a:lnTo>
                    <a:pt x="876" y="0"/>
                  </a:lnTo>
                  <a:lnTo>
                    <a:pt x="890" y="0"/>
                  </a:lnTo>
                  <a:lnTo>
                    <a:pt x="904" y="0"/>
                  </a:lnTo>
                  <a:lnTo>
                    <a:pt x="917" y="0"/>
                  </a:lnTo>
                  <a:lnTo>
                    <a:pt x="931" y="0"/>
                  </a:lnTo>
                  <a:lnTo>
                    <a:pt x="946" y="0"/>
                  </a:lnTo>
                  <a:lnTo>
                    <a:pt x="960" y="0"/>
                  </a:lnTo>
                  <a:lnTo>
                    <a:pt x="973" y="0"/>
                  </a:lnTo>
                  <a:lnTo>
                    <a:pt x="987" y="0"/>
                  </a:lnTo>
                  <a:lnTo>
                    <a:pt x="1001" y="0"/>
                  </a:lnTo>
                  <a:lnTo>
                    <a:pt x="1015" y="0"/>
                  </a:lnTo>
                  <a:lnTo>
                    <a:pt x="1029" y="0"/>
                  </a:lnTo>
                </a:path>
              </a:pathLst>
            </a:custGeom>
            <a:noFill/>
            <a:ln w="60325">
              <a:solidFill>
                <a:srgbClr val="000000"/>
              </a:solidFill>
              <a:round/>
              <a:headEnd/>
              <a:tailEnd/>
            </a:ln>
          </p:spPr>
          <p:txBody>
            <a:bodyPr/>
            <a:lstStyle/>
            <a:p>
              <a:endParaRPr lang="en-US"/>
            </a:p>
          </p:txBody>
        </p:sp>
        <p:sp>
          <p:nvSpPr>
            <p:cNvPr id="60609" name="Line 193"/>
            <p:cNvSpPr>
              <a:spLocks noChangeShapeType="1"/>
            </p:cNvSpPr>
            <p:nvPr/>
          </p:nvSpPr>
          <p:spPr bwMode="auto">
            <a:xfrm flipH="1" flipV="1">
              <a:off x="2338" y="1995"/>
              <a:ext cx="14" cy="1"/>
            </a:xfrm>
            <a:prstGeom prst="line">
              <a:avLst/>
            </a:prstGeom>
            <a:noFill/>
            <a:ln w="60325">
              <a:solidFill>
                <a:srgbClr val="000000"/>
              </a:solidFill>
              <a:round/>
              <a:headEnd/>
              <a:tailEnd/>
            </a:ln>
          </p:spPr>
          <p:txBody>
            <a:bodyPr/>
            <a:lstStyle/>
            <a:p>
              <a:endParaRPr lang="en-US"/>
            </a:p>
          </p:txBody>
        </p:sp>
        <p:sp>
          <p:nvSpPr>
            <p:cNvPr id="60610" name="Freeform 194"/>
            <p:cNvSpPr>
              <a:spLocks/>
            </p:cNvSpPr>
            <p:nvPr/>
          </p:nvSpPr>
          <p:spPr bwMode="auto">
            <a:xfrm>
              <a:off x="2352" y="1996"/>
              <a:ext cx="333" cy="10"/>
            </a:xfrm>
            <a:custGeom>
              <a:avLst/>
              <a:gdLst>
                <a:gd name="T0" fmla="*/ 0 w 333"/>
                <a:gd name="T1" fmla="*/ 0 h 10"/>
                <a:gd name="T2" fmla="*/ 14 w 333"/>
                <a:gd name="T3" fmla="*/ 0 h 10"/>
                <a:gd name="T4" fmla="*/ 27 w 333"/>
                <a:gd name="T5" fmla="*/ 0 h 10"/>
                <a:gd name="T6" fmla="*/ 41 w 333"/>
                <a:gd name="T7" fmla="*/ 0 h 10"/>
                <a:gd name="T8" fmla="*/ 56 w 333"/>
                <a:gd name="T9" fmla="*/ 1 h 10"/>
                <a:gd name="T10" fmla="*/ 70 w 333"/>
                <a:gd name="T11" fmla="*/ 1 h 10"/>
                <a:gd name="T12" fmla="*/ 83 w 333"/>
                <a:gd name="T13" fmla="*/ 1 h 10"/>
                <a:gd name="T14" fmla="*/ 97 w 333"/>
                <a:gd name="T15" fmla="*/ 2 h 10"/>
                <a:gd name="T16" fmla="*/ 111 w 333"/>
                <a:gd name="T17" fmla="*/ 2 h 10"/>
                <a:gd name="T18" fmla="*/ 125 w 333"/>
                <a:gd name="T19" fmla="*/ 3 h 10"/>
                <a:gd name="T20" fmla="*/ 139 w 333"/>
                <a:gd name="T21" fmla="*/ 3 h 10"/>
                <a:gd name="T22" fmla="*/ 153 w 333"/>
                <a:gd name="T23" fmla="*/ 4 h 10"/>
                <a:gd name="T24" fmla="*/ 167 w 333"/>
                <a:gd name="T25" fmla="*/ 4 h 10"/>
                <a:gd name="T26" fmla="*/ 180 w 333"/>
                <a:gd name="T27" fmla="*/ 5 h 10"/>
                <a:gd name="T28" fmla="*/ 194 w 333"/>
                <a:gd name="T29" fmla="*/ 5 h 10"/>
                <a:gd name="T30" fmla="*/ 208 w 333"/>
                <a:gd name="T31" fmla="*/ 6 h 10"/>
                <a:gd name="T32" fmla="*/ 223 w 333"/>
                <a:gd name="T33" fmla="*/ 6 h 10"/>
                <a:gd name="T34" fmla="*/ 236 w 333"/>
                <a:gd name="T35" fmla="*/ 6 h 10"/>
                <a:gd name="T36" fmla="*/ 250 w 333"/>
                <a:gd name="T37" fmla="*/ 6 h 10"/>
                <a:gd name="T38" fmla="*/ 264 w 333"/>
                <a:gd name="T39" fmla="*/ 6 h 10"/>
                <a:gd name="T40" fmla="*/ 278 w 333"/>
                <a:gd name="T41" fmla="*/ 7 h 10"/>
                <a:gd name="T42" fmla="*/ 292 w 333"/>
                <a:gd name="T43" fmla="*/ 8 h 10"/>
                <a:gd name="T44" fmla="*/ 306 w 333"/>
                <a:gd name="T45" fmla="*/ 8 h 10"/>
                <a:gd name="T46" fmla="*/ 320 w 333"/>
                <a:gd name="T47" fmla="*/ 9 h 10"/>
                <a:gd name="T48" fmla="*/ 333 w 333"/>
                <a:gd name="T49" fmla="*/ 1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10"/>
                <a:gd name="T77" fmla="*/ 333 w 333"/>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10">
                  <a:moveTo>
                    <a:pt x="0" y="0"/>
                  </a:moveTo>
                  <a:lnTo>
                    <a:pt x="14" y="0"/>
                  </a:lnTo>
                  <a:lnTo>
                    <a:pt x="27" y="0"/>
                  </a:lnTo>
                  <a:lnTo>
                    <a:pt x="41" y="0"/>
                  </a:lnTo>
                  <a:lnTo>
                    <a:pt x="56" y="1"/>
                  </a:lnTo>
                  <a:lnTo>
                    <a:pt x="70" y="1"/>
                  </a:lnTo>
                  <a:lnTo>
                    <a:pt x="83" y="1"/>
                  </a:lnTo>
                  <a:lnTo>
                    <a:pt x="97" y="2"/>
                  </a:lnTo>
                  <a:lnTo>
                    <a:pt x="111" y="2"/>
                  </a:lnTo>
                  <a:lnTo>
                    <a:pt x="125" y="3"/>
                  </a:lnTo>
                  <a:lnTo>
                    <a:pt x="139" y="3"/>
                  </a:lnTo>
                  <a:lnTo>
                    <a:pt x="153" y="4"/>
                  </a:lnTo>
                  <a:lnTo>
                    <a:pt x="167" y="4"/>
                  </a:lnTo>
                  <a:lnTo>
                    <a:pt x="180" y="5"/>
                  </a:lnTo>
                  <a:lnTo>
                    <a:pt x="194" y="5"/>
                  </a:lnTo>
                  <a:lnTo>
                    <a:pt x="208" y="6"/>
                  </a:lnTo>
                  <a:lnTo>
                    <a:pt x="223" y="6"/>
                  </a:lnTo>
                  <a:lnTo>
                    <a:pt x="236" y="6"/>
                  </a:lnTo>
                  <a:lnTo>
                    <a:pt x="250" y="6"/>
                  </a:lnTo>
                  <a:lnTo>
                    <a:pt x="264" y="6"/>
                  </a:lnTo>
                  <a:lnTo>
                    <a:pt x="278" y="7"/>
                  </a:lnTo>
                  <a:lnTo>
                    <a:pt x="292" y="8"/>
                  </a:lnTo>
                  <a:lnTo>
                    <a:pt x="306" y="8"/>
                  </a:lnTo>
                  <a:lnTo>
                    <a:pt x="320" y="9"/>
                  </a:lnTo>
                  <a:lnTo>
                    <a:pt x="333" y="10"/>
                  </a:lnTo>
                </a:path>
              </a:pathLst>
            </a:custGeom>
            <a:noFill/>
            <a:ln w="60325">
              <a:solidFill>
                <a:srgbClr val="000000"/>
              </a:solidFill>
              <a:round/>
              <a:headEnd/>
              <a:tailEnd/>
            </a:ln>
          </p:spPr>
          <p:txBody>
            <a:bodyPr/>
            <a:lstStyle/>
            <a:p>
              <a:endParaRPr lang="en-US"/>
            </a:p>
          </p:txBody>
        </p:sp>
        <p:sp>
          <p:nvSpPr>
            <p:cNvPr id="60611" name="Line 195"/>
            <p:cNvSpPr>
              <a:spLocks noChangeShapeType="1"/>
            </p:cNvSpPr>
            <p:nvPr/>
          </p:nvSpPr>
          <p:spPr bwMode="auto">
            <a:xfrm flipH="1" flipV="1">
              <a:off x="2685" y="2006"/>
              <a:ext cx="14" cy="1"/>
            </a:xfrm>
            <a:prstGeom prst="line">
              <a:avLst/>
            </a:prstGeom>
            <a:noFill/>
            <a:ln w="60325">
              <a:solidFill>
                <a:srgbClr val="000000"/>
              </a:solidFill>
              <a:round/>
              <a:headEnd/>
              <a:tailEnd/>
            </a:ln>
          </p:spPr>
          <p:txBody>
            <a:bodyPr/>
            <a:lstStyle/>
            <a:p>
              <a:endParaRPr lang="en-US"/>
            </a:p>
          </p:txBody>
        </p:sp>
        <p:sp>
          <p:nvSpPr>
            <p:cNvPr id="60612" name="Freeform 196"/>
            <p:cNvSpPr>
              <a:spLocks/>
            </p:cNvSpPr>
            <p:nvPr/>
          </p:nvSpPr>
          <p:spPr bwMode="auto">
            <a:xfrm>
              <a:off x="2699" y="2007"/>
              <a:ext cx="334" cy="21"/>
            </a:xfrm>
            <a:custGeom>
              <a:avLst/>
              <a:gdLst>
                <a:gd name="T0" fmla="*/ 0 w 334"/>
                <a:gd name="T1" fmla="*/ 0 h 21"/>
                <a:gd name="T2" fmla="*/ 14 w 334"/>
                <a:gd name="T3" fmla="*/ 0 h 21"/>
                <a:gd name="T4" fmla="*/ 29 w 334"/>
                <a:gd name="T5" fmla="*/ 1 h 21"/>
                <a:gd name="T6" fmla="*/ 42 w 334"/>
                <a:gd name="T7" fmla="*/ 2 h 21"/>
                <a:gd name="T8" fmla="*/ 56 w 334"/>
                <a:gd name="T9" fmla="*/ 3 h 21"/>
                <a:gd name="T10" fmla="*/ 70 w 334"/>
                <a:gd name="T11" fmla="*/ 4 h 21"/>
                <a:gd name="T12" fmla="*/ 84 w 334"/>
                <a:gd name="T13" fmla="*/ 4 h 21"/>
                <a:gd name="T14" fmla="*/ 97 w 334"/>
                <a:gd name="T15" fmla="*/ 5 h 21"/>
                <a:gd name="T16" fmla="*/ 112 w 334"/>
                <a:gd name="T17" fmla="*/ 5 h 21"/>
                <a:gd name="T18" fmla="*/ 126 w 334"/>
                <a:gd name="T19" fmla="*/ 6 h 21"/>
                <a:gd name="T20" fmla="*/ 139 w 334"/>
                <a:gd name="T21" fmla="*/ 7 h 21"/>
                <a:gd name="T22" fmla="*/ 152 w 334"/>
                <a:gd name="T23" fmla="*/ 8 h 21"/>
                <a:gd name="T24" fmla="*/ 167 w 334"/>
                <a:gd name="T25" fmla="*/ 9 h 21"/>
                <a:gd name="T26" fmla="*/ 182 w 334"/>
                <a:gd name="T27" fmla="*/ 10 h 21"/>
                <a:gd name="T28" fmla="*/ 195 w 334"/>
                <a:gd name="T29" fmla="*/ 11 h 21"/>
                <a:gd name="T30" fmla="*/ 209 w 334"/>
                <a:gd name="T31" fmla="*/ 12 h 21"/>
                <a:gd name="T32" fmla="*/ 223 w 334"/>
                <a:gd name="T33" fmla="*/ 13 h 21"/>
                <a:gd name="T34" fmla="*/ 237 w 334"/>
                <a:gd name="T35" fmla="*/ 13 h 21"/>
                <a:gd name="T36" fmla="*/ 250 w 334"/>
                <a:gd name="T37" fmla="*/ 14 h 21"/>
                <a:gd name="T38" fmla="*/ 265 w 334"/>
                <a:gd name="T39" fmla="*/ 15 h 21"/>
                <a:gd name="T40" fmla="*/ 279 w 334"/>
                <a:gd name="T41" fmla="*/ 16 h 21"/>
                <a:gd name="T42" fmla="*/ 292 w 334"/>
                <a:gd name="T43" fmla="*/ 17 h 21"/>
                <a:gd name="T44" fmla="*/ 306 w 334"/>
                <a:gd name="T45" fmla="*/ 19 h 21"/>
                <a:gd name="T46" fmla="*/ 320 w 334"/>
                <a:gd name="T47" fmla="*/ 20 h 21"/>
                <a:gd name="T48" fmla="*/ 334 w 334"/>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21"/>
                <a:gd name="T77" fmla="*/ 334 w 334"/>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21">
                  <a:moveTo>
                    <a:pt x="0" y="0"/>
                  </a:moveTo>
                  <a:lnTo>
                    <a:pt x="14" y="0"/>
                  </a:lnTo>
                  <a:lnTo>
                    <a:pt x="29" y="1"/>
                  </a:lnTo>
                  <a:lnTo>
                    <a:pt x="42" y="2"/>
                  </a:lnTo>
                  <a:lnTo>
                    <a:pt x="56" y="3"/>
                  </a:lnTo>
                  <a:lnTo>
                    <a:pt x="70" y="4"/>
                  </a:lnTo>
                  <a:lnTo>
                    <a:pt x="84" y="4"/>
                  </a:lnTo>
                  <a:lnTo>
                    <a:pt x="97" y="5"/>
                  </a:lnTo>
                  <a:lnTo>
                    <a:pt x="112" y="5"/>
                  </a:lnTo>
                  <a:lnTo>
                    <a:pt x="126" y="6"/>
                  </a:lnTo>
                  <a:lnTo>
                    <a:pt x="139" y="7"/>
                  </a:lnTo>
                  <a:lnTo>
                    <a:pt x="152" y="8"/>
                  </a:lnTo>
                  <a:lnTo>
                    <a:pt x="167" y="9"/>
                  </a:lnTo>
                  <a:lnTo>
                    <a:pt x="182" y="10"/>
                  </a:lnTo>
                  <a:lnTo>
                    <a:pt x="195" y="11"/>
                  </a:lnTo>
                  <a:lnTo>
                    <a:pt x="209" y="12"/>
                  </a:lnTo>
                  <a:lnTo>
                    <a:pt x="223" y="13"/>
                  </a:lnTo>
                  <a:lnTo>
                    <a:pt x="237" y="13"/>
                  </a:lnTo>
                  <a:lnTo>
                    <a:pt x="250" y="14"/>
                  </a:lnTo>
                  <a:lnTo>
                    <a:pt x="265" y="15"/>
                  </a:lnTo>
                  <a:lnTo>
                    <a:pt x="279" y="16"/>
                  </a:lnTo>
                  <a:lnTo>
                    <a:pt x="292" y="17"/>
                  </a:lnTo>
                  <a:lnTo>
                    <a:pt x="306" y="19"/>
                  </a:lnTo>
                  <a:lnTo>
                    <a:pt x="320" y="20"/>
                  </a:lnTo>
                  <a:lnTo>
                    <a:pt x="334" y="21"/>
                  </a:lnTo>
                </a:path>
              </a:pathLst>
            </a:custGeom>
            <a:noFill/>
            <a:ln w="60325">
              <a:solidFill>
                <a:srgbClr val="000000"/>
              </a:solidFill>
              <a:round/>
              <a:headEnd/>
              <a:tailEnd/>
            </a:ln>
          </p:spPr>
          <p:txBody>
            <a:bodyPr/>
            <a:lstStyle/>
            <a:p>
              <a:endParaRPr lang="en-US"/>
            </a:p>
          </p:txBody>
        </p:sp>
        <p:sp>
          <p:nvSpPr>
            <p:cNvPr id="60613" name="Line 197"/>
            <p:cNvSpPr>
              <a:spLocks noChangeShapeType="1"/>
            </p:cNvSpPr>
            <p:nvPr/>
          </p:nvSpPr>
          <p:spPr bwMode="auto">
            <a:xfrm flipH="1" flipV="1">
              <a:off x="3033" y="2028"/>
              <a:ext cx="14" cy="1"/>
            </a:xfrm>
            <a:prstGeom prst="line">
              <a:avLst/>
            </a:prstGeom>
            <a:noFill/>
            <a:ln w="60325">
              <a:solidFill>
                <a:srgbClr val="000000"/>
              </a:solidFill>
              <a:round/>
              <a:headEnd/>
              <a:tailEnd/>
            </a:ln>
          </p:spPr>
          <p:txBody>
            <a:bodyPr/>
            <a:lstStyle/>
            <a:p>
              <a:endParaRPr lang="en-US"/>
            </a:p>
          </p:txBody>
        </p:sp>
        <p:sp>
          <p:nvSpPr>
            <p:cNvPr id="60614" name="Freeform 198"/>
            <p:cNvSpPr>
              <a:spLocks/>
            </p:cNvSpPr>
            <p:nvPr/>
          </p:nvSpPr>
          <p:spPr bwMode="auto">
            <a:xfrm>
              <a:off x="3047" y="2029"/>
              <a:ext cx="334" cy="30"/>
            </a:xfrm>
            <a:custGeom>
              <a:avLst/>
              <a:gdLst>
                <a:gd name="T0" fmla="*/ 0 w 334"/>
                <a:gd name="T1" fmla="*/ 0 h 30"/>
                <a:gd name="T2" fmla="*/ 14 w 334"/>
                <a:gd name="T3" fmla="*/ 1 h 30"/>
                <a:gd name="T4" fmla="*/ 28 w 334"/>
                <a:gd name="T5" fmla="*/ 1 h 30"/>
                <a:gd name="T6" fmla="*/ 42 w 334"/>
                <a:gd name="T7" fmla="*/ 3 h 30"/>
                <a:gd name="T8" fmla="*/ 55 w 334"/>
                <a:gd name="T9" fmla="*/ 4 h 30"/>
                <a:gd name="T10" fmla="*/ 70 w 334"/>
                <a:gd name="T11" fmla="*/ 5 h 30"/>
                <a:gd name="T12" fmla="*/ 84 w 334"/>
                <a:gd name="T13" fmla="*/ 7 h 30"/>
                <a:gd name="T14" fmla="*/ 97 w 334"/>
                <a:gd name="T15" fmla="*/ 8 h 30"/>
                <a:gd name="T16" fmla="*/ 111 w 334"/>
                <a:gd name="T17" fmla="*/ 10 h 30"/>
                <a:gd name="T18" fmla="*/ 125 w 334"/>
                <a:gd name="T19" fmla="*/ 10 h 30"/>
                <a:gd name="T20" fmla="*/ 139 w 334"/>
                <a:gd name="T21" fmla="*/ 11 h 30"/>
                <a:gd name="T22" fmla="*/ 153 w 334"/>
                <a:gd name="T23" fmla="*/ 13 h 30"/>
                <a:gd name="T24" fmla="*/ 167 w 334"/>
                <a:gd name="T25" fmla="*/ 14 h 30"/>
                <a:gd name="T26" fmla="*/ 181 w 334"/>
                <a:gd name="T27" fmla="*/ 16 h 30"/>
                <a:gd name="T28" fmla="*/ 195 w 334"/>
                <a:gd name="T29" fmla="*/ 17 h 30"/>
                <a:gd name="T30" fmla="*/ 208 w 334"/>
                <a:gd name="T31" fmla="*/ 19 h 30"/>
                <a:gd name="T32" fmla="*/ 222 w 334"/>
                <a:gd name="T33" fmla="*/ 19 h 30"/>
                <a:gd name="T34" fmla="*/ 237 w 334"/>
                <a:gd name="T35" fmla="*/ 21 h 30"/>
                <a:gd name="T36" fmla="*/ 250 w 334"/>
                <a:gd name="T37" fmla="*/ 22 h 30"/>
                <a:gd name="T38" fmla="*/ 264 w 334"/>
                <a:gd name="T39" fmla="*/ 23 h 30"/>
                <a:gd name="T40" fmla="*/ 278 w 334"/>
                <a:gd name="T41" fmla="*/ 25 h 30"/>
                <a:gd name="T42" fmla="*/ 292 w 334"/>
                <a:gd name="T43" fmla="*/ 27 h 30"/>
                <a:gd name="T44" fmla="*/ 306 w 334"/>
                <a:gd name="T45" fmla="*/ 28 h 30"/>
                <a:gd name="T46" fmla="*/ 320 w 334"/>
                <a:gd name="T47" fmla="*/ 29 h 30"/>
                <a:gd name="T48" fmla="*/ 334 w 334"/>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30"/>
                <a:gd name="T77" fmla="*/ 334 w 334"/>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30">
                  <a:moveTo>
                    <a:pt x="0" y="0"/>
                  </a:moveTo>
                  <a:lnTo>
                    <a:pt x="14" y="1"/>
                  </a:lnTo>
                  <a:lnTo>
                    <a:pt x="28" y="1"/>
                  </a:lnTo>
                  <a:lnTo>
                    <a:pt x="42" y="3"/>
                  </a:lnTo>
                  <a:lnTo>
                    <a:pt x="55" y="4"/>
                  </a:lnTo>
                  <a:lnTo>
                    <a:pt x="70" y="5"/>
                  </a:lnTo>
                  <a:lnTo>
                    <a:pt x="84" y="7"/>
                  </a:lnTo>
                  <a:lnTo>
                    <a:pt x="97" y="8"/>
                  </a:lnTo>
                  <a:lnTo>
                    <a:pt x="111" y="10"/>
                  </a:lnTo>
                  <a:lnTo>
                    <a:pt x="125" y="10"/>
                  </a:lnTo>
                  <a:lnTo>
                    <a:pt x="139" y="11"/>
                  </a:lnTo>
                  <a:lnTo>
                    <a:pt x="153" y="13"/>
                  </a:lnTo>
                  <a:lnTo>
                    <a:pt x="167" y="14"/>
                  </a:lnTo>
                  <a:lnTo>
                    <a:pt x="181" y="16"/>
                  </a:lnTo>
                  <a:lnTo>
                    <a:pt x="195" y="17"/>
                  </a:lnTo>
                  <a:lnTo>
                    <a:pt x="208" y="19"/>
                  </a:lnTo>
                  <a:lnTo>
                    <a:pt x="222" y="19"/>
                  </a:lnTo>
                  <a:lnTo>
                    <a:pt x="237" y="21"/>
                  </a:lnTo>
                  <a:lnTo>
                    <a:pt x="250" y="22"/>
                  </a:lnTo>
                  <a:lnTo>
                    <a:pt x="264" y="23"/>
                  </a:lnTo>
                  <a:lnTo>
                    <a:pt x="278" y="25"/>
                  </a:lnTo>
                  <a:lnTo>
                    <a:pt x="292" y="27"/>
                  </a:lnTo>
                  <a:lnTo>
                    <a:pt x="306" y="28"/>
                  </a:lnTo>
                  <a:lnTo>
                    <a:pt x="320" y="29"/>
                  </a:lnTo>
                  <a:lnTo>
                    <a:pt x="334" y="30"/>
                  </a:lnTo>
                </a:path>
              </a:pathLst>
            </a:custGeom>
            <a:noFill/>
            <a:ln w="60325">
              <a:solidFill>
                <a:srgbClr val="000000"/>
              </a:solidFill>
              <a:round/>
              <a:headEnd/>
              <a:tailEnd/>
            </a:ln>
          </p:spPr>
          <p:txBody>
            <a:bodyPr/>
            <a:lstStyle/>
            <a:p>
              <a:endParaRPr lang="en-US"/>
            </a:p>
          </p:txBody>
        </p:sp>
        <p:sp>
          <p:nvSpPr>
            <p:cNvPr id="60615" name="Line 199"/>
            <p:cNvSpPr>
              <a:spLocks noChangeShapeType="1"/>
            </p:cNvSpPr>
            <p:nvPr/>
          </p:nvSpPr>
          <p:spPr bwMode="auto">
            <a:xfrm flipH="1" flipV="1">
              <a:off x="3381" y="2059"/>
              <a:ext cx="14" cy="2"/>
            </a:xfrm>
            <a:prstGeom prst="line">
              <a:avLst/>
            </a:prstGeom>
            <a:noFill/>
            <a:ln w="60325">
              <a:solidFill>
                <a:srgbClr val="000000"/>
              </a:solidFill>
              <a:round/>
              <a:headEnd/>
              <a:tailEnd/>
            </a:ln>
          </p:spPr>
          <p:txBody>
            <a:bodyPr/>
            <a:lstStyle/>
            <a:p>
              <a:endParaRPr lang="en-US"/>
            </a:p>
          </p:txBody>
        </p:sp>
        <p:sp>
          <p:nvSpPr>
            <p:cNvPr id="60616" name="Freeform 200"/>
            <p:cNvSpPr>
              <a:spLocks/>
            </p:cNvSpPr>
            <p:nvPr/>
          </p:nvSpPr>
          <p:spPr bwMode="auto">
            <a:xfrm>
              <a:off x="3395" y="2061"/>
              <a:ext cx="333" cy="41"/>
            </a:xfrm>
            <a:custGeom>
              <a:avLst/>
              <a:gdLst>
                <a:gd name="T0" fmla="*/ 0 w 333"/>
                <a:gd name="T1" fmla="*/ 0 h 41"/>
                <a:gd name="T2" fmla="*/ 13 w 333"/>
                <a:gd name="T3" fmla="*/ 2 h 41"/>
                <a:gd name="T4" fmla="*/ 27 w 333"/>
                <a:gd name="T5" fmla="*/ 4 h 41"/>
                <a:gd name="T6" fmla="*/ 42 w 333"/>
                <a:gd name="T7" fmla="*/ 5 h 41"/>
                <a:gd name="T8" fmla="*/ 55 w 333"/>
                <a:gd name="T9" fmla="*/ 6 h 41"/>
                <a:gd name="T10" fmla="*/ 69 w 333"/>
                <a:gd name="T11" fmla="*/ 8 h 41"/>
                <a:gd name="T12" fmla="*/ 83 w 333"/>
                <a:gd name="T13" fmla="*/ 9 h 41"/>
                <a:gd name="T14" fmla="*/ 97 w 333"/>
                <a:gd name="T15" fmla="*/ 11 h 41"/>
                <a:gd name="T16" fmla="*/ 110 w 333"/>
                <a:gd name="T17" fmla="*/ 13 h 41"/>
                <a:gd name="T18" fmla="*/ 125 w 333"/>
                <a:gd name="T19" fmla="*/ 14 h 41"/>
                <a:gd name="T20" fmla="*/ 139 w 333"/>
                <a:gd name="T21" fmla="*/ 16 h 41"/>
                <a:gd name="T22" fmla="*/ 153 w 333"/>
                <a:gd name="T23" fmla="*/ 17 h 41"/>
                <a:gd name="T24" fmla="*/ 166 w 333"/>
                <a:gd name="T25" fmla="*/ 19 h 41"/>
                <a:gd name="T26" fmla="*/ 180 w 333"/>
                <a:gd name="T27" fmla="*/ 21 h 41"/>
                <a:gd name="T28" fmla="*/ 195 w 333"/>
                <a:gd name="T29" fmla="*/ 23 h 41"/>
                <a:gd name="T30" fmla="*/ 208 w 333"/>
                <a:gd name="T31" fmla="*/ 24 h 41"/>
                <a:gd name="T32" fmla="*/ 222 w 333"/>
                <a:gd name="T33" fmla="*/ 26 h 41"/>
                <a:gd name="T34" fmla="*/ 236 w 333"/>
                <a:gd name="T35" fmla="*/ 28 h 41"/>
                <a:gd name="T36" fmla="*/ 250 w 333"/>
                <a:gd name="T37" fmla="*/ 30 h 41"/>
                <a:gd name="T38" fmla="*/ 263 w 333"/>
                <a:gd name="T39" fmla="*/ 32 h 41"/>
                <a:gd name="T40" fmla="*/ 278 w 333"/>
                <a:gd name="T41" fmla="*/ 33 h 41"/>
                <a:gd name="T42" fmla="*/ 292 w 333"/>
                <a:gd name="T43" fmla="*/ 35 h 41"/>
                <a:gd name="T44" fmla="*/ 306 w 333"/>
                <a:gd name="T45" fmla="*/ 38 h 41"/>
                <a:gd name="T46" fmla="*/ 319 w 333"/>
                <a:gd name="T47" fmla="*/ 40 h 41"/>
                <a:gd name="T48" fmla="*/ 333 w 333"/>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41"/>
                <a:gd name="T77" fmla="*/ 333 w 333"/>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41">
                  <a:moveTo>
                    <a:pt x="0" y="0"/>
                  </a:moveTo>
                  <a:lnTo>
                    <a:pt x="13" y="2"/>
                  </a:lnTo>
                  <a:lnTo>
                    <a:pt x="27" y="4"/>
                  </a:lnTo>
                  <a:lnTo>
                    <a:pt x="42" y="5"/>
                  </a:lnTo>
                  <a:lnTo>
                    <a:pt x="55" y="6"/>
                  </a:lnTo>
                  <a:lnTo>
                    <a:pt x="69" y="8"/>
                  </a:lnTo>
                  <a:lnTo>
                    <a:pt x="83" y="9"/>
                  </a:lnTo>
                  <a:lnTo>
                    <a:pt x="97" y="11"/>
                  </a:lnTo>
                  <a:lnTo>
                    <a:pt x="110" y="13"/>
                  </a:lnTo>
                  <a:lnTo>
                    <a:pt x="125" y="14"/>
                  </a:lnTo>
                  <a:lnTo>
                    <a:pt x="139" y="16"/>
                  </a:lnTo>
                  <a:lnTo>
                    <a:pt x="153" y="17"/>
                  </a:lnTo>
                  <a:lnTo>
                    <a:pt x="166" y="19"/>
                  </a:lnTo>
                  <a:lnTo>
                    <a:pt x="180" y="21"/>
                  </a:lnTo>
                  <a:lnTo>
                    <a:pt x="195" y="23"/>
                  </a:lnTo>
                  <a:lnTo>
                    <a:pt x="208" y="24"/>
                  </a:lnTo>
                  <a:lnTo>
                    <a:pt x="222" y="26"/>
                  </a:lnTo>
                  <a:lnTo>
                    <a:pt x="236" y="28"/>
                  </a:lnTo>
                  <a:lnTo>
                    <a:pt x="250" y="30"/>
                  </a:lnTo>
                  <a:lnTo>
                    <a:pt x="263" y="32"/>
                  </a:lnTo>
                  <a:lnTo>
                    <a:pt x="278" y="33"/>
                  </a:lnTo>
                  <a:lnTo>
                    <a:pt x="292" y="35"/>
                  </a:lnTo>
                  <a:lnTo>
                    <a:pt x="306" y="38"/>
                  </a:lnTo>
                  <a:lnTo>
                    <a:pt x="319" y="40"/>
                  </a:lnTo>
                  <a:lnTo>
                    <a:pt x="333" y="41"/>
                  </a:lnTo>
                </a:path>
              </a:pathLst>
            </a:custGeom>
            <a:noFill/>
            <a:ln w="60325">
              <a:solidFill>
                <a:srgbClr val="000000"/>
              </a:solidFill>
              <a:round/>
              <a:headEnd/>
              <a:tailEnd/>
            </a:ln>
          </p:spPr>
          <p:txBody>
            <a:bodyPr/>
            <a:lstStyle/>
            <a:p>
              <a:endParaRPr lang="en-US"/>
            </a:p>
          </p:txBody>
        </p:sp>
        <p:sp>
          <p:nvSpPr>
            <p:cNvPr id="60617" name="Line 201"/>
            <p:cNvSpPr>
              <a:spLocks noChangeShapeType="1"/>
            </p:cNvSpPr>
            <p:nvPr/>
          </p:nvSpPr>
          <p:spPr bwMode="auto">
            <a:xfrm flipH="1" flipV="1">
              <a:off x="3728" y="2102"/>
              <a:ext cx="14" cy="2"/>
            </a:xfrm>
            <a:prstGeom prst="line">
              <a:avLst/>
            </a:prstGeom>
            <a:noFill/>
            <a:ln w="60325">
              <a:solidFill>
                <a:srgbClr val="000000"/>
              </a:solidFill>
              <a:round/>
              <a:headEnd/>
              <a:tailEnd/>
            </a:ln>
          </p:spPr>
          <p:txBody>
            <a:bodyPr/>
            <a:lstStyle/>
            <a:p>
              <a:endParaRPr lang="en-US"/>
            </a:p>
          </p:txBody>
        </p:sp>
        <p:sp>
          <p:nvSpPr>
            <p:cNvPr id="60618" name="Freeform 202"/>
            <p:cNvSpPr>
              <a:spLocks/>
            </p:cNvSpPr>
            <p:nvPr/>
          </p:nvSpPr>
          <p:spPr bwMode="auto">
            <a:xfrm>
              <a:off x="3742" y="2104"/>
              <a:ext cx="334" cy="62"/>
            </a:xfrm>
            <a:custGeom>
              <a:avLst/>
              <a:gdLst>
                <a:gd name="T0" fmla="*/ 0 w 334"/>
                <a:gd name="T1" fmla="*/ 0 h 62"/>
                <a:gd name="T2" fmla="*/ 15 w 334"/>
                <a:gd name="T3" fmla="*/ 3 h 62"/>
                <a:gd name="T4" fmla="*/ 28 w 334"/>
                <a:gd name="T5" fmla="*/ 5 h 62"/>
                <a:gd name="T6" fmla="*/ 42 w 334"/>
                <a:gd name="T7" fmla="*/ 7 h 62"/>
                <a:gd name="T8" fmla="*/ 56 w 334"/>
                <a:gd name="T9" fmla="*/ 9 h 62"/>
                <a:gd name="T10" fmla="*/ 69 w 334"/>
                <a:gd name="T11" fmla="*/ 11 h 62"/>
                <a:gd name="T12" fmla="*/ 84 w 334"/>
                <a:gd name="T13" fmla="*/ 14 h 62"/>
                <a:gd name="T14" fmla="*/ 98 w 334"/>
                <a:gd name="T15" fmla="*/ 16 h 62"/>
                <a:gd name="T16" fmla="*/ 112 w 334"/>
                <a:gd name="T17" fmla="*/ 19 h 62"/>
                <a:gd name="T18" fmla="*/ 125 w 334"/>
                <a:gd name="T19" fmla="*/ 22 h 62"/>
                <a:gd name="T20" fmla="*/ 139 w 334"/>
                <a:gd name="T21" fmla="*/ 24 h 62"/>
                <a:gd name="T22" fmla="*/ 153 w 334"/>
                <a:gd name="T23" fmla="*/ 26 h 62"/>
                <a:gd name="T24" fmla="*/ 168 w 334"/>
                <a:gd name="T25" fmla="*/ 29 h 62"/>
                <a:gd name="T26" fmla="*/ 181 w 334"/>
                <a:gd name="T27" fmla="*/ 32 h 62"/>
                <a:gd name="T28" fmla="*/ 195 w 334"/>
                <a:gd name="T29" fmla="*/ 34 h 62"/>
                <a:gd name="T30" fmla="*/ 209 w 334"/>
                <a:gd name="T31" fmla="*/ 36 h 62"/>
                <a:gd name="T32" fmla="*/ 222 w 334"/>
                <a:gd name="T33" fmla="*/ 40 h 62"/>
                <a:gd name="T34" fmla="*/ 236 w 334"/>
                <a:gd name="T35" fmla="*/ 43 h 62"/>
                <a:gd name="T36" fmla="*/ 251 w 334"/>
                <a:gd name="T37" fmla="*/ 45 h 62"/>
                <a:gd name="T38" fmla="*/ 265 w 334"/>
                <a:gd name="T39" fmla="*/ 48 h 62"/>
                <a:gd name="T40" fmla="*/ 278 w 334"/>
                <a:gd name="T41" fmla="*/ 51 h 62"/>
                <a:gd name="T42" fmla="*/ 292 w 334"/>
                <a:gd name="T43" fmla="*/ 53 h 62"/>
                <a:gd name="T44" fmla="*/ 306 w 334"/>
                <a:gd name="T45" fmla="*/ 57 h 62"/>
                <a:gd name="T46" fmla="*/ 321 w 334"/>
                <a:gd name="T47" fmla="*/ 60 h 62"/>
                <a:gd name="T48" fmla="*/ 334 w 334"/>
                <a:gd name="T49" fmla="*/ 62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62"/>
                <a:gd name="T77" fmla="*/ 334 w 334"/>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62">
                  <a:moveTo>
                    <a:pt x="0" y="0"/>
                  </a:moveTo>
                  <a:lnTo>
                    <a:pt x="15" y="3"/>
                  </a:lnTo>
                  <a:lnTo>
                    <a:pt x="28" y="5"/>
                  </a:lnTo>
                  <a:lnTo>
                    <a:pt x="42" y="7"/>
                  </a:lnTo>
                  <a:lnTo>
                    <a:pt x="56" y="9"/>
                  </a:lnTo>
                  <a:lnTo>
                    <a:pt x="69" y="11"/>
                  </a:lnTo>
                  <a:lnTo>
                    <a:pt x="84" y="14"/>
                  </a:lnTo>
                  <a:lnTo>
                    <a:pt x="98" y="16"/>
                  </a:lnTo>
                  <a:lnTo>
                    <a:pt x="112" y="19"/>
                  </a:lnTo>
                  <a:lnTo>
                    <a:pt x="125" y="22"/>
                  </a:lnTo>
                  <a:lnTo>
                    <a:pt x="139" y="24"/>
                  </a:lnTo>
                  <a:lnTo>
                    <a:pt x="153" y="26"/>
                  </a:lnTo>
                  <a:lnTo>
                    <a:pt x="168" y="29"/>
                  </a:lnTo>
                  <a:lnTo>
                    <a:pt x="181" y="32"/>
                  </a:lnTo>
                  <a:lnTo>
                    <a:pt x="195" y="34"/>
                  </a:lnTo>
                  <a:lnTo>
                    <a:pt x="209" y="36"/>
                  </a:lnTo>
                  <a:lnTo>
                    <a:pt x="222" y="40"/>
                  </a:lnTo>
                  <a:lnTo>
                    <a:pt x="236" y="43"/>
                  </a:lnTo>
                  <a:lnTo>
                    <a:pt x="251" y="45"/>
                  </a:lnTo>
                  <a:lnTo>
                    <a:pt x="265" y="48"/>
                  </a:lnTo>
                  <a:lnTo>
                    <a:pt x="278" y="51"/>
                  </a:lnTo>
                  <a:lnTo>
                    <a:pt x="292" y="53"/>
                  </a:lnTo>
                  <a:lnTo>
                    <a:pt x="306" y="57"/>
                  </a:lnTo>
                  <a:lnTo>
                    <a:pt x="321" y="60"/>
                  </a:lnTo>
                  <a:lnTo>
                    <a:pt x="334" y="62"/>
                  </a:lnTo>
                </a:path>
              </a:pathLst>
            </a:custGeom>
            <a:noFill/>
            <a:ln w="60325">
              <a:solidFill>
                <a:srgbClr val="000000"/>
              </a:solidFill>
              <a:round/>
              <a:headEnd/>
              <a:tailEnd/>
            </a:ln>
          </p:spPr>
          <p:txBody>
            <a:bodyPr/>
            <a:lstStyle/>
            <a:p>
              <a:endParaRPr lang="en-US"/>
            </a:p>
          </p:txBody>
        </p:sp>
        <p:sp>
          <p:nvSpPr>
            <p:cNvPr id="60619" name="Line 203"/>
            <p:cNvSpPr>
              <a:spLocks noChangeShapeType="1"/>
            </p:cNvSpPr>
            <p:nvPr/>
          </p:nvSpPr>
          <p:spPr bwMode="auto">
            <a:xfrm flipH="1" flipV="1">
              <a:off x="4076" y="2166"/>
              <a:ext cx="14" cy="4"/>
            </a:xfrm>
            <a:prstGeom prst="line">
              <a:avLst/>
            </a:prstGeom>
            <a:noFill/>
            <a:ln w="60325">
              <a:solidFill>
                <a:srgbClr val="000000"/>
              </a:solidFill>
              <a:round/>
              <a:headEnd/>
              <a:tailEnd/>
            </a:ln>
          </p:spPr>
          <p:txBody>
            <a:bodyPr/>
            <a:lstStyle/>
            <a:p>
              <a:endParaRPr lang="en-US"/>
            </a:p>
          </p:txBody>
        </p:sp>
        <p:sp>
          <p:nvSpPr>
            <p:cNvPr id="60620" name="Freeform 204"/>
            <p:cNvSpPr>
              <a:spLocks/>
            </p:cNvSpPr>
            <p:nvPr/>
          </p:nvSpPr>
          <p:spPr bwMode="auto">
            <a:xfrm>
              <a:off x="4090" y="2170"/>
              <a:ext cx="334" cy="83"/>
            </a:xfrm>
            <a:custGeom>
              <a:avLst/>
              <a:gdLst>
                <a:gd name="T0" fmla="*/ 0 w 334"/>
                <a:gd name="T1" fmla="*/ 0 h 83"/>
                <a:gd name="T2" fmla="*/ 14 w 334"/>
                <a:gd name="T3" fmla="*/ 3 h 83"/>
                <a:gd name="T4" fmla="*/ 28 w 334"/>
                <a:gd name="T5" fmla="*/ 6 h 83"/>
                <a:gd name="T6" fmla="*/ 41 w 334"/>
                <a:gd name="T7" fmla="*/ 9 h 83"/>
                <a:gd name="T8" fmla="*/ 56 w 334"/>
                <a:gd name="T9" fmla="*/ 13 h 83"/>
                <a:gd name="T10" fmla="*/ 70 w 334"/>
                <a:gd name="T11" fmla="*/ 16 h 83"/>
                <a:gd name="T12" fmla="*/ 83 w 334"/>
                <a:gd name="T13" fmla="*/ 19 h 83"/>
                <a:gd name="T14" fmla="*/ 97 w 334"/>
                <a:gd name="T15" fmla="*/ 22 h 83"/>
                <a:gd name="T16" fmla="*/ 111 w 334"/>
                <a:gd name="T17" fmla="*/ 26 h 83"/>
                <a:gd name="T18" fmla="*/ 125 w 334"/>
                <a:gd name="T19" fmla="*/ 30 h 83"/>
                <a:gd name="T20" fmla="*/ 139 w 334"/>
                <a:gd name="T21" fmla="*/ 33 h 83"/>
                <a:gd name="T22" fmla="*/ 153 w 334"/>
                <a:gd name="T23" fmla="*/ 37 h 83"/>
                <a:gd name="T24" fmla="*/ 167 w 334"/>
                <a:gd name="T25" fmla="*/ 40 h 83"/>
                <a:gd name="T26" fmla="*/ 181 w 334"/>
                <a:gd name="T27" fmla="*/ 44 h 83"/>
                <a:gd name="T28" fmla="*/ 194 w 334"/>
                <a:gd name="T29" fmla="*/ 47 h 83"/>
                <a:gd name="T30" fmla="*/ 209 w 334"/>
                <a:gd name="T31" fmla="*/ 51 h 83"/>
                <a:gd name="T32" fmla="*/ 223 w 334"/>
                <a:gd name="T33" fmla="*/ 55 h 83"/>
                <a:gd name="T34" fmla="*/ 236 w 334"/>
                <a:gd name="T35" fmla="*/ 58 h 83"/>
                <a:gd name="T36" fmla="*/ 250 w 334"/>
                <a:gd name="T37" fmla="*/ 61 h 83"/>
                <a:gd name="T38" fmla="*/ 264 w 334"/>
                <a:gd name="T39" fmla="*/ 65 h 83"/>
                <a:gd name="T40" fmla="*/ 278 w 334"/>
                <a:gd name="T41" fmla="*/ 69 h 83"/>
                <a:gd name="T42" fmla="*/ 292 w 334"/>
                <a:gd name="T43" fmla="*/ 72 h 83"/>
                <a:gd name="T44" fmla="*/ 306 w 334"/>
                <a:gd name="T45" fmla="*/ 76 h 83"/>
                <a:gd name="T46" fmla="*/ 320 w 334"/>
                <a:gd name="T47" fmla="*/ 79 h 83"/>
                <a:gd name="T48" fmla="*/ 334 w 334"/>
                <a:gd name="T49" fmla="*/ 83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83"/>
                <a:gd name="T77" fmla="*/ 334 w 334"/>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83">
                  <a:moveTo>
                    <a:pt x="0" y="0"/>
                  </a:moveTo>
                  <a:lnTo>
                    <a:pt x="14" y="3"/>
                  </a:lnTo>
                  <a:lnTo>
                    <a:pt x="28" y="6"/>
                  </a:lnTo>
                  <a:lnTo>
                    <a:pt x="41" y="9"/>
                  </a:lnTo>
                  <a:lnTo>
                    <a:pt x="56" y="13"/>
                  </a:lnTo>
                  <a:lnTo>
                    <a:pt x="70" y="16"/>
                  </a:lnTo>
                  <a:lnTo>
                    <a:pt x="83" y="19"/>
                  </a:lnTo>
                  <a:lnTo>
                    <a:pt x="97" y="22"/>
                  </a:lnTo>
                  <a:lnTo>
                    <a:pt x="111" y="26"/>
                  </a:lnTo>
                  <a:lnTo>
                    <a:pt x="125" y="30"/>
                  </a:lnTo>
                  <a:lnTo>
                    <a:pt x="139" y="33"/>
                  </a:lnTo>
                  <a:lnTo>
                    <a:pt x="153" y="37"/>
                  </a:lnTo>
                  <a:lnTo>
                    <a:pt x="167" y="40"/>
                  </a:lnTo>
                  <a:lnTo>
                    <a:pt x="181" y="44"/>
                  </a:lnTo>
                  <a:lnTo>
                    <a:pt x="194" y="47"/>
                  </a:lnTo>
                  <a:lnTo>
                    <a:pt x="209" y="51"/>
                  </a:lnTo>
                  <a:lnTo>
                    <a:pt x="223" y="55"/>
                  </a:lnTo>
                  <a:lnTo>
                    <a:pt x="236" y="58"/>
                  </a:lnTo>
                  <a:lnTo>
                    <a:pt x="250" y="61"/>
                  </a:lnTo>
                  <a:lnTo>
                    <a:pt x="264" y="65"/>
                  </a:lnTo>
                  <a:lnTo>
                    <a:pt x="278" y="69"/>
                  </a:lnTo>
                  <a:lnTo>
                    <a:pt x="292" y="72"/>
                  </a:lnTo>
                  <a:lnTo>
                    <a:pt x="306" y="76"/>
                  </a:lnTo>
                  <a:lnTo>
                    <a:pt x="320" y="79"/>
                  </a:lnTo>
                  <a:lnTo>
                    <a:pt x="334" y="83"/>
                  </a:lnTo>
                </a:path>
              </a:pathLst>
            </a:custGeom>
            <a:noFill/>
            <a:ln w="60325">
              <a:solidFill>
                <a:srgbClr val="000000"/>
              </a:solidFill>
              <a:round/>
              <a:headEnd/>
              <a:tailEnd/>
            </a:ln>
          </p:spPr>
          <p:txBody>
            <a:bodyPr/>
            <a:lstStyle/>
            <a:p>
              <a:endParaRPr lang="en-US"/>
            </a:p>
          </p:txBody>
        </p:sp>
        <p:sp>
          <p:nvSpPr>
            <p:cNvPr id="60621" name="Line 205"/>
            <p:cNvSpPr>
              <a:spLocks noChangeShapeType="1"/>
            </p:cNvSpPr>
            <p:nvPr/>
          </p:nvSpPr>
          <p:spPr bwMode="auto">
            <a:xfrm flipH="1" flipV="1">
              <a:off x="4424" y="2253"/>
              <a:ext cx="13" cy="3"/>
            </a:xfrm>
            <a:prstGeom prst="line">
              <a:avLst/>
            </a:prstGeom>
            <a:noFill/>
            <a:ln w="60325">
              <a:solidFill>
                <a:srgbClr val="000000"/>
              </a:solidFill>
              <a:round/>
              <a:headEnd/>
              <a:tailEnd/>
            </a:ln>
          </p:spPr>
          <p:txBody>
            <a:bodyPr/>
            <a:lstStyle/>
            <a:p>
              <a:endParaRPr lang="en-US"/>
            </a:p>
          </p:txBody>
        </p:sp>
        <p:sp>
          <p:nvSpPr>
            <p:cNvPr id="60622" name="Freeform 206"/>
            <p:cNvSpPr>
              <a:spLocks/>
            </p:cNvSpPr>
            <p:nvPr/>
          </p:nvSpPr>
          <p:spPr bwMode="auto">
            <a:xfrm>
              <a:off x="4437" y="2256"/>
              <a:ext cx="335" cy="84"/>
            </a:xfrm>
            <a:custGeom>
              <a:avLst/>
              <a:gdLst>
                <a:gd name="T0" fmla="*/ 0 w 335"/>
                <a:gd name="T1" fmla="*/ 0 h 84"/>
                <a:gd name="T2" fmla="*/ 14 w 335"/>
                <a:gd name="T3" fmla="*/ 4 h 84"/>
                <a:gd name="T4" fmla="*/ 29 w 335"/>
                <a:gd name="T5" fmla="*/ 8 h 84"/>
                <a:gd name="T6" fmla="*/ 42 w 335"/>
                <a:gd name="T7" fmla="*/ 11 h 84"/>
                <a:gd name="T8" fmla="*/ 56 w 335"/>
                <a:gd name="T9" fmla="*/ 15 h 84"/>
                <a:gd name="T10" fmla="*/ 70 w 335"/>
                <a:gd name="T11" fmla="*/ 18 h 84"/>
                <a:gd name="T12" fmla="*/ 84 w 335"/>
                <a:gd name="T13" fmla="*/ 22 h 84"/>
                <a:gd name="T14" fmla="*/ 98 w 335"/>
                <a:gd name="T15" fmla="*/ 26 h 84"/>
                <a:gd name="T16" fmla="*/ 112 w 335"/>
                <a:gd name="T17" fmla="*/ 29 h 84"/>
                <a:gd name="T18" fmla="*/ 126 w 335"/>
                <a:gd name="T19" fmla="*/ 33 h 84"/>
                <a:gd name="T20" fmla="*/ 140 w 335"/>
                <a:gd name="T21" fmla="*/ 36 h 84"/>
                <a:gd name="T22" fmla="*/ 153 w 335"/>
                <a:gd name="T23" fmla="*/ 39 h 84"/>
                <a:gd name="T24" fmla="*/ 167 w 335"/>
                <a:gd name="T25" fmla="*/ 43 h 84"/>
                <a:gd name="T26" fmla="*/ 182 w 335"/>
                <a:gd name="T27" fmla="*/ 46 h 84"/>
                <a:gd name="T28" fmla="*/ 195 w 335"/>
                <a:gd name="T29" fmla="*/ 50 h 84"/>
                <a:gd name="T30" fmla="*/ 209 w 335"/>
                <a:gd name="T31" fmla="*/ 54 h 84"/>
                <a:gd name="T32" fmla="*/ 223 w 335"/>
                <a:gd name="T33" fmla="*/ 56 h 84"/>
                <a:gd name="T34" fmla="*/ 237 w 335"/>
                <a:gd name="T35" fmla="*/ 60 h 84"/>
                <a:gd name="T36" fmla="*/ 250 w 335"/>
                <a:gd name="T37" fmla="*/ 63 h 84"/>
                <a:gd name="T38" fmla="*/ 265 w 335"/>
                <a:gd name="T39" fmla="*/ 67 h 84"/>
                <a:gd name="T40" fmla="*/ 279 w 335"/>
                <a:gd name="T41" fmla="*/ 71 h 84"/>
                <a:gd name="T42" fmla="*/ 293 w 335"/>
                <a:gd name="T43" fmla="*/ 73 h 84"/>
                <a:gd name="T44" fmla="*/ 306 w 335"/>
                <a:gd name="T45" fmla="*/ 77 h 84"/>
                <a:gd name="T46" fmla="*/ 320 w 335"/>
                <a:gd name="T47" fmla="*/ 81 h 84"/>
                <a:gd name="T48" fmla="*/ 335 w 335"/>
                <a:gd name="T49" fmla="*/ 84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5"/>
                <a:gd name="T76" fmla="*/ 0 h 84"/>
                <a:gd name="T77" fmla="*/ 335 w 335"/>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5" h="84">
                  <a:moveTo>
                    <a:pt x="0" y="0"/>
                  </a:moveTo>
                  <a:lnTo>
                    <a:pt x="14" y="4"/>
                  </a:lnTo>
                  <a:lnTo>
                    <a:pt x="29" y="8"/>
                  </a:lnTo>
                  <a:lnTo>
                    <a:pt x="42" y="11"/>
                  </a:lnTo>
                  <a:lnTo>
                    <a:pt x="56" y="15"/>
                  </a:lnTo>
                  <a:lnTo>
                    <a:pt x="70" y="18"/>
                  </a:lnTo>
                  <a:lnTo>
                    <a:pt x="84" y="22"/>
                  </a:lnTo>
                  <a:lnTo>
                    <a:pt x="98" y="26"/>
                  </a:lnTo>
                  <a:lnTo>
                    <a:pt x="112" y="29"/>
                  </a:lnTo>
                  <a:lnTo>
                    <a:pt x="126" y="33"/>
                  </a:lnTo>
                  <a:lnTo>
                    <a:pt x="140" y="36"/>
                  </a:lnTo>
                  <a:lnTo>
                    <a:pt x="153" y="39"/>
                  </a:lnTo>
                  <a:lnTo>
                    <a:pt x="167" y="43"/>
                  </a:lnTo>
                  <a:lnTo>
                    <a:pt x="182" y="46"/>
                  </a:lnTo>
                  <a:lnTo>
                    <a:pt x="195" y="50"/>
                  </a:lnTo>
                  <a:lnTo>
                    <a:pt x="209" y="54"/>
                  </a:lnTo>
                  <a:lnTo>
                    <a:pt x="223" y="56"/>
                  </a:lnTo>
                  <a:lnTo>
                    <a:pt x="237" y="60"/>
                  </a:lnTo>
                  <a:lnTo>
                    <a:pt x="250" y="63"/>
                  </a:lnTo>
                  <a:lnTo>
                    <a:pt x="265" y="67"/>
                  </a:lnTo>
                  <a:lnTo>
                    <a:pt x="279" y="71"/>
                  </a:lnTo>
                  <a:lnTo>
                    <a:pt x="293" y="73"/>
                  </a:lnTo>
                  <a:lnTo>
                    <a:pt x="306" y="77"/>
                  </a:lnTo>
                  <a:lnTo>
                    <a:pt x="320" y="81"/>
                  </a:lnTo>
                  <a:lnTo>
                    <a:pt x="335" y="84"/>
                  </a:lnTo>
                </a:path>
              </a:pathLst>
            </a:custGeom>
            <a:noFill/>
            <a:ln w="60325">
              <a:solidFill>
                <a:srgbClr val="000000"/>
              </a:solidFill>
              <a:round/>
              <a:headEnd/>
              <a:tailEnd/>
            </a:ln>
          </p:spPr>
          <p:txBody>
            <a:bodyPr/>
            <a:lstStyle/>
            <a:p>
              <a:endParaRPr lang="en-US"/>
            </a:p>
          </p:txBody>
        </p:sp>
        <p:sp>
          <p:nvSpPr>
            <p:cNvPr id="60623" name="Line 207"/>
            <p:cNvSpPr>
              <a:spLocks noChangeShapeType="1"/>
            </p:cNvSpPr>
            <p:nvPr/>
          </p:nvSpPr>
          <p:spPr bwMode="auto">
            <a:xfrm flipH="1" flipV="1">
              <a:off x="4772" y="2340"/>
              <a:ext cx="13" cy="4"/>
            </a:xfrm>
            <a:prstGeom prst="line">
              <a:avLst/>
            </a:prstGeom>
            <a:noFill/>
            <a:ln w="60325">
              <a:solidFill>
                <a:srgbClr val="000000"/>
              </a:solidFill>
              <a:round/>
              <a:headEnd/>
              <a:tailEnd/>
            </a:ln>
          </p:spPr>
          <p:txBody>
            <a:bodyPr/>
            <a:lstStyle/>
            <a:p>
              <a:endParaRPr lang="en-US"/>
            </a:p>
          </p:txBody>
        </p:sp>
        <p:sp>
          <p:nvSpPr>
            <p:cNvPr id="60624" name="Freeform 208"/>
            <p:cNvSpPr>
              <a:spLocks/>
            </p:cNvSpPr>
            <p:nvPr/>
          </p:nvSpPr>
          <p:spPr bwMode="auto">
            <a:xfrm>
              <a:off x="1219" y="1930"/>
              <a:ext cx="180" cy="99"/>
            </a:xfrm>
            <a:custGeom>
              <a:avLst/>
              <a:gdLst>
                <a:gd name="T0" fmla="*/ 90 w 180"/>
                <a:gd name="T1" fmla="*/ 0 h 99"/>
                <a:gd name="T2" fmla="*/ 180 w 180"/>
                <a:gd name="T3" fmla="*/ 99 h 99"/>
                <a:gd name="T4" fmla="*/ 0 w 180"/>
                <a:gd name="T5" fmla="*/ 99 h 99"/>
                <a:gd name="T6" fmla="*/ 90 w 180"/>
                <a:gd name="T7" fmla="*/ 0 h 99"/>
                <a:gd name="T8" fmla="*/ 0 60000 65536"/>
                <a:gd name="T9" fmla="*/ 0 60000 65536"/>
                <a:gd name="T10" fmla="*/ 0 60000 65536"/>
                <a:gd name="T11" fmla="*/ 0 60000 65536"/>
                <a:gd name="T12" fmla="*/ 0 w 180"/>
                <a:gd name="T13" fmla="*/ 0 h 99"/>
                <a:gd name="T14" fmla="*/ 180 w 180"/>
                <a:gd name="T15" fmla="*/ 99 h 99"/>
              </a:gdLst>
              <a:ahLst/>
              <a:cxnLst>
                <a:cxn ang="T8">
                  <a:pos x="T0" y="T1"/>
                </a:cxn>
                <a:cxn ang="T9">
                  <a:pos x="T2" y="T3"/>
                </a:cxn>
                <a:cxn ang="T10">
                  <a:pos x="T4" y="T5"/>
                </a:cxn>
                <a:cxn ang="T11">
                  <a:pos x="T6" y="T7"/>
                </a:cxn>
              </a:cxnLst>
              <a:rect l="T12" t="T13" r="T14" b="T15"/>
              <a:pathLst>
                <a:path w="180" h="99">
                  <a:moveTo>
                    <a:pt x="90" y="0"/>
                  </a:moveTo>
                  <a:lnTo>
                    <a:pt x="180" y="99"/>
                  </a:lnTo>
                  <a:lnTo>
                    <a:pt x="0" y="99"/>
                  </a:lnTo>
                  <a:lnTo>
                    <a:pt x="90" y="0"/>
                  </a:lnTo>
                  <a:close/>
                </a:path>
              </a:pathLst>
            </a:custGeom>
            <a:noFill/>
            <a:ln w="60325">
              <a:solidFill>
                <a:srgbClr val="000000"/>
              </a:solidFill>
              <a:round/>
              <a:headEnd/>
              <a:tailEnd/>
            </a:ln>
          </p:spPr>
          <p:txBody>
            <a:bodyPr/>
            <a:lstStyle/>
            <a:p>
              <a:endParaRPr lang="en-US"/>
            </a:p>
          </p:txBody>
        </p:sp>
        <p:sp>
          <p:nvSpPr>
            <p:cNvPr id="60625" name="Freeform 209"/>
            <p:cNvSpPr>
              <a:spLocks/>
            </p:cNvSpPr>
            <p:nvPr/>
          </p:nvSpPr>
          <p:spPr bwMode="auto">
            <a:xfrm>
              <a:off x="1566" y="1930"/>
              <a:ext cx="181" cy="99"/>
            </a:xfrm>
            <a:custGeom>
              <a:avLst/>
              <a:gdLst>
                <a:gd name="T0" fmla="*/ 91 w 181"/>
                <a:gd name="T1" fmla="*/ 0 h 99"/>
                <a:gd name="T2" fmla="*/ 181 w 181"/>
                <a:gd name="T3" fmla="*/ 99 h 99"/>
                <a:gd name="T4" fmla="*/ 0 w 181"/>
                <a:gd name="T5" fmla="*/ 99 h 99"/>
                <a:gd name="T6" fmla="*/ 91 w 181"/>
                <a:gd name="T7" fmla="*/ 0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1" y="0"/>
                  </a:moveTo>
                  <a:lnTo>
                    <a:pt x="181" y="99"/>
                  </a:lnTo>
                  <a:lnTo>
                    <a:pt x="0" y="99"/>
                  </a:lnTo>
                  <a:lnTo>
                    <a:pt x="91" y="0"/>
                  </a:lnTo>
                  <a:close/>
                </a:path>
              </a:pathLst>
            </a:custGeom>
            <a:noFill/>
            <a:ln w="60325">
              <a:solidFill>
                <a:srgbClr val="000000"/>
              </a:solidFill>
              <a:round/>
              <a:headEnd/>
              <a:tailEnd/>
            </a:ln>
          </p:spPr>
          <p:txBody>
            <a:bodyPr/>
            <a:lstStyle/>
            <a:p>
              <a:endParaRPr lang="en-US"/>
            </a:p>
          </p:txBody>
        </p:sp>
        <p:sp>
          <p:nvSpPr>
            <p:cNvPr id="60626" name="Freeform 210"/>
            <p:cNvSpPr>
              <a:spLocks/>
            </p:cNvSpPr>
            <p:nvPr/>
          </p:nvSpPr>
          <p:spPr bwMode="auto">
            <a:xfrm>
              <a:off x="1914" y="1930"/>
              <a:ext cx="180" cy="99"/>
            </a:xfrm>
            <a:custGeom>
              <a:avLst/>
              <a:gdLst>
                <a:gd name="T0" fmla="*/ 90 w 180"/>
                <a:gd name="T1" fmla="*/ 0 h 99"/>
                <a:gd name="T2" fmla="*/ 180 w 180"/>
                <a:gd name="T3" fmla="*/ 99 h 99"/>
                <a:gd name="T4" fmla="*/ 0 w 180"/>
                <a:gd name="T5" fmla="*/ 99 h 99"/>
                <a:gd name="T6" fmla="*/ 90 w 180"/>
                <a:gd name="T7" fmla="*/ 0 h 99"/>
                <a:gd name="T8" fmla="*/ 0 60000 65536"/>
                <a:gd name="T9" fmla="*/ 0 60000 65536"/>
                <a:gd name="T10" fmla="*/ 0 60000 65536"/>
                <a:gd name="T11" fmla="*/ 0 60000 65536"/>
                <a:gd name="T12" fmla="*/ 0 w 180"/>
                <a:gd name="T13" fmla="*/ 0 h 99"/>
                <a:gd name="T14" fmla="*/ 180 w 180"/>
                <a:gd name="T15" fmla="*/ 99 h 99"/>
              </a:gdLst>
              <a:ahLst/>
              <a:cxnLst>
                <a:cxn ang="T8">
                  <a:pos x="T0" y="T1"/>
                </a:cxn>
                <a:cxn ang="T9">
                  <a:pos x="T2" y="T3"/>
                </a:cxn>
                <a:cxn ang="T10">
                  <a:pos x="T4" y="T5"/>
                </a:cxn>
                <a:cxn ang="T11">
                  <a:pos x="T6" y="T7"/>
                </a:cxn>
              </a:cxnLst>
              <a:rect l="T12" t="T13" r="T14" b="T15"/>
              <a:pathLst>
                <a:path w="180" h="99">
                  <a:moveTo>
                    <a:pt x="90" y="0"/>
                  </a:moveTo>
                  <a:lnTo>
                    <a:pt x="180" y="99"/>
                  </a:lnTo>
                  <a:lnTo>
                    <a:pt x="0" y="99"/>
                  </a:lnTo>
                  <a:lnTo>
                    <a:pt x="90" y="0"/>
                  </a:lnTo>
                  <a:close/>
                </a:path>
              </a:pathLst>
            </a:custGeom>
            <a:noFill/>
            <a:ln w="60325">
              <a:solidFill>
                <a:srgbClr val="000000"/>
              </a:solidFill>
              <a:round/>
              <a:headEnd/>
              <a:tailEnd/>
            </a:ln>
          </p:spPr>
          <p:txBody>
            <a:bodyPr/>
            <a:lstStyle/>
            <a:p>
              <a:endParaRPr lang="en-US"/>
            </a:p>
          </p:txBody>
        </p:sp>
        <p:sp>
          <p:nvSpPr>
            <p:cNvPr id="60627" name="Freeform 211"/>
            <p:cNvSpPr>
              <a:spLocks/>
            </p:cNvSpPr>
            <p:nvPr/>
          </p:nvSpPr>
          <p:spPr bwMode="auto">
            <a:xfrm>
              <a:off x="2261" y="1930"/>
              <a:ext cx="181" cy="99"/>
            </a:xfrm>
            <a:custGeom>
              <a:avLst/>
              <a:gdLst>
                <a:gd name="T0" fmla="*/ 91 w 181"/>
                <a:gd name="T1" fmla="*/ 0 h 99"/>
                <a:gd name="T2" fmla="*/ 181 w 181"/>
                <a:gd name="T3" fmla="*/ 99 h 99"/>
                <a:gd name="T4" fmla="*/ 0 w 181"/>
                <a:gd name="T5" fmla="*/ 99 h 99"/>
                <a:gd name="T6" fmla="*/ 91 w 181"/>
                <a:gd name="T7" fmla="*/ 0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1" y="0"/>
                  </a:moveTo>
                  <a:lnTo>
                    <a:pt x="181" y="99"/>
                  </a:lnTo>
                  <a:lnTo>
                    <a:pt x="0" y="99"/>
                  </a:lnTo>
                  <a:lnTo>
                    <a:pt x="91" y="0"/>
                  </a:lnTo>
                  <a:close/>
                </a:path>
              </a:pathLst>
            </a:custGeom>
            <a:noFill/>
            <a:ln w="60325">
              <a:solidFill>
                <a:srgbClr val="000000"/>
              </a:solidFill>
              <a:round/>
              <a:headEnd/>
              <a:tailEnd/>
            </a:ln>
          </p:spPr>
          <p:txBody>
            <a:bodyPr/>
            <a:lstStyle/>
            <a:p>
              <a:endParaRPr lang="en-US"/>
            </a:p>
          </p:txBody>
        </p:sp>
        <p:sp>
          <p:nvSpPr>
            <p:cNvPr id="60628" name="Freeform 212"/>
            <p:cNvSpPr>
              <a:spLocks/>
            </p:cNvSpPr>
            <p:nvPr/>
          </p:nvSpPr>
          <p:spPr bwMode="auto">
            <a:xfrm>
              <a:off x="2609" y="1941"/>
              <a:ext cx="181" cy="98"/>
            </a:xfrm>
            <a:custGeom>
              <a:avLst/>
              <a:gdLst>
                <a:gd name="T0" fmla="*/ 90 w 181"/>
                <a:gd name="T1" fmla="*/ 0 h 98"/>
                <a:gd name="T2" fmla="*/ 181 w 181"/>
                <a:gd name="T3" fmla="*/ 98 h 98"/>
                <a:gd name="T4" fmla="*/ 0 w 181"/>
                <a:gd name="T5" fmla="*/ 98 h 98"/>
                <a:gd name="T6" fmla="*/ 90 w 181"/>
                <a:gd name="T7" fmla="*/ 0 h 98"/>
                <a:gd name="T8" fmla="*/ 0 60000 65536"/>
                <a:gd name="T9" fmla="*/ 0 60000 65536"/>
                <a:gd name="T10" fmla="*/ 0 60000 65536"/>
                <a:gd name="T11" fmla="*/ 0 60000 65536"/>
                <a:gd name="T12" fmla="*/ 0 w 181"/>
                <a:gd name="T13" fmla="*/ 0 h 98"/>
                <a:gd name="T14" fmla="*/ 181 w 181"/>
                <a:gd name="T15" fmla="*/ 98 h 98"/>
              </a:gdLst>
              <a:ahLst/>
              <a:cxnLst>
                <a:cxn ang="T8">
                  <a:pos x="T0" y="T1"/>
                </a:cxn>
                <a:cxn ang="T9">
                  <a:pos x="T2" y="T3"/>
                </a:cxn>
                <a:cxn ang="T10">
                  <a:pos x="T4" y="T5"/>
                </a:cxn>
                <a:cxn ang="T11">
                  <a:pos x="T6" y="T7"/>
                </a:cxn>
              </a:cxnLst>
              <a:rect l="T12" t="T13" r="T14" b="T15"/>
              <a:pathLst>
                <a:path w="181" h="98">
                  <a:moveTo>
                    <a:pt x="90" y="0"/>
                  </a:moveTo>
                  <a:lnTo>
                    <a:pt x="181" y="98"/>
                  </a:lnTo>
                  <a:lnTo>
                    <a:pt x="0" y="98"/>
                  </a:lnTo>
                  <a:lnTo>
                    <a:pt x="90" y="0"/>
                  </a:lnTo>
                  <a:close/>
                </a:path>
              </a:pathLst>
            </a:custGeom>
            <a:noFill/>
            <a:ln w="60325">
              <a:solidFill>
                <a:srgbClr val="000000"/>
              </a:solidFill>
              <a:round/>
              <a:headEnd/>
              <a:tailEnd/>
            </a:ln>
          </p:spPr>
          <p:txBody>
            <a:bodyPr/>
            <a:lstStyle/>
            <a:p>
              <a:endParaRPr lang="en-US"/>
            </a:p>
          </p:txBody>
        </p:sp>
        <p:sp>
          <p:nvSpPr>
            <p:cNvPr id="60629" name="Freeform 213"/>
            <p:cNvSpPr>
              <a:spLocks/>
            </p:cNvSpPr>
            <p:nvPr/>
          </p:nvSpPr>
          <p:spPr bwMode="auto">
            <a:xfrm>
              <a:off x="2957" y="1964"/>
              <a:ext cx="180" cy="97"/>
            </a:xfrm>
            <a:custGeom>
              <a:avLst/>
              <a:gdLst>
                <a:gd name="T0" fmla="*/ 90 w 180"/>
                <a:gd name="T1" fmla="*/ 0 h 97"/>
                <a:gd name="T2" fmla="*/ 180 w 180"/>
                <a:gd name="T3" fmla="*/ 97 h 97"/>
                <a:gd name="T4" fmla="*/ 0 w 180"/>
                <a:gd name="T5" fmla="*/ 97 h 97"/>
                <a:gd name="T6" fmla="*/ 90 w 180"/>
                <a:gd name="T7" fmla="*/ 0 h 97"/>
                <a:gd name="T8" fmla="*/ 0 60000 65536"/>
                <a:gd name="T9" fmla="*/ 0 60000 65536"/>
                <a:gd name="T10" fmla="*/ 0 60000 65536"/>
                <a:gd name="T11" fmla="*/ 0 60000 65536"/>
                <a:gd name="T12" fmla="*/ 0 w 180"/>
                <a:gd name="T13" fmla="*/ 0 h 97"/>
                <a:gd name="T14" fmla="*/ 180 w 180"/>
                <a:gd name="T15" fmla="*/ 97 h 97"/>
              </a:gdLst>
              <a:ahLst/>
              <a:cxnLst>
                <a:cxn ang="T8">
                  <a:pos x="T0" y="T1"/>
                </a:cxn>
                <a:cxn ang="T9">
                  <a:pos x="T2" y="T3"/>
                </a:cxn>
                <a:cxn ang="T10">
                  <a:pos x="T4" y="T5"/>
                </a:cxn>
                <a:cxn ang="T11">
                  <a:pos x="T6" y="T7"/>
                </a:cxn>
              </a:cxnLst>
              <a:rect l="T12" t="T13" r="T14" b="T15"/>
              <a:pathLst>
                <a:path w="180" h="97">
                  <a:moveTo>
                    <a:pt x="90" y="0"/>
                  </a:moveTo>
                  <a:lnTo>
                    <a:pt x="180" y="97"/>
                  </a:lnTo>
                  <a:lnTo>
                    <a:pt x="0" y="97"/>
                  </a:lnTo>
                  <a:lnTo>
                    <a:pt x="90" y="0"/>
                  </a:lnTo>
                  <a:close/>
                </a:path>
              </a:pathLst>
            </a:custGeom>
            <a:noFill/>
            <a:ln w="60325">
              <a:solidFill>
                <a:srgbClr val="000000"/>
              </a:solidFill>
              <a:round/>
              <a:headEnd/>
              <a:tailEnd/>
            </a:ln>
          </p:spPr>
          <p:txBody>
            <a:bodyPr/>
            <a:lstStyle/>
            <a:p>
              <a:endParaRPr lang="en-US"/>
            </a:p>
          </p:txBody>
        </p:sp>
        <p:sp>
          <p:nvSpPr>
            <p:cNvPr id="60630" name="Freeform 214"/>
            <p:cNvSpPr>
              <a:spLocks/>
            </p:cNvSpPr>
            <p:nvPr/>
          </p:nvSpPr>
          <p:spPr bwMode="auto">
            <a:xfrm>
              <a:off x="3304" y="1996"/>
              <a:ext cx="181" cy="97"/>
            </a:xfrm>
            <a:custGeom>
              <a:avLst/>
              <a:gdLst>
                <a:gd name="T0" fmla="*/ 91 w 181"/>
                <a:gd name="T1" fmla="*/ 0 h 97"/>
                <a:gd name="T2" fmla="*/ 181 w 181"/>
                <a:gd name="T3" fmla="*/ 97 h 97"/>
                <a:gd name="T4" fmla="*/ 0 w 181"/>
                <a:gd name="T5" fmla="*/ 97 h 97"/>
                <a:gd name="T6" fmla="*/ 91 w 181"/>
                <a:gd name="T7" fmla="*/ 0 h 97"/>
                <a:gd name="T8" fmla="*/ 0 60000 65536"/>
                <a:gd name="T9" fmla="*/ 0 60000 65536"/>
                <a:gd name="T10" fmla="*/ 0 60000 65536"/>
                <a:gd name="T11" fmla="*/ 0 60000 65536"/>
                <a:gd name="T12" fmla="*/ 0 w 181"/>
                <a:gd name="T13" fmla="*/ 0 h 97"/>
                <a:gd name="T14" fmla="*/ 181 w 181"/>
                <a:gd name="T15" fmla="*/ 97 h 97"/>
              </a:gdLst>
              <a:ahLst/>
              <a:cxnLst>
                <a:cxn ang="T8">
                  <a:pos x="T0" y="T1"/>
                </a:cxn>
                <a:cxn ang="T9">
                  <a:pos x="T2" y="T3"/>
                </a:cxn>
                <a:cxn ang="T10">
                  <a:pos x="T4" y="T5"/>
                </a:cxn>
                <a:cxn ang="T11">
                  <a:pos x="T6" y="T7"/>
                </a:cxn>
              </a:cxnLst>
              <a:rect l="T12" t="T13" r="T14" b="T15"/>
              <a:pathLst>
                <a:path w="181" h="97">
                  <a:moveTo>
                    <a:pt x="91" y="0"/>
                  </a:moveTo>
                  <a:lnTo>
                    <a:pt x="181" y="97"/>
                  </a:lnTo>
                  <a:lnTo>
                    <a:pt x="0" y="97"/>
                  </a:lnTo>
                  <a:lnTo>
                    <a:pt x="91" y="0"/>
                  </a:lnTo>
                  <a:close/>
                </a:path>
              </a:pathLst>
            </a:custGeom>
            <a:noFill/>
            <a:ln w="60325">
              <a:solidFill>
                <a:srgbClr val="000000"/>
              </a:solidFill>
              <a:round/>
              <a:headEnd/>
              <a:tailEnd/>
            </a:ln>
          </p:spPr>
          <p:txBody>
            <a:bodyPr/>
            <a:lstStyle/>
            <a:p>
              <a:endParaRPr lang="en-US"/>
            </a:p>
          </p:txBody>
        </p:sp>
        <p:sp>
          <p:nvSpPr>
            <p:cNvPr id="60631" name="Freeform 215"/>
            <p:cNvSpPr>
              <a:spLocks/>
            </p:cNvSpPr>
            <p:nvPr/>
          </p:nvSpPr>
          <p:spPr bwMode="auto">
            <a:xfrm>
              <a:off x="3652" y="2039"/>
              <a:ext cx="181" cy="99"/>
            </a:xfrm>
            <a:custGeom>
              <a:avLst/>
              <a:gdLst>
                <a:gd name="T0" fmla="*/ 90 w 181"/>
                <a:gd name="T1" fmla="*/ 0 h 99"/>
                <a:gd name="T2" fmla="*/ 181 w 181"/>
                <a:gd name="T3" fmla="*/ 99 h 99"/>
                <a:gd name="T4" fmla="*/ 0 w 181"/>
                <a:gd name="T5" fmla="*/ 99 h 99"/>
                <a:gd name="T6" fmla="*/ 90 w 181"/>
                <a:gd name="T7" fmla="*/ 0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0" y="0"/>
                  </a:moveTo>
                  <a:lnTo>
                    <a:pt x="181" y="99"/>
                  </a:lnTo>
                  <a:lnTo>
                    <a:pt x="0" y="99"/>
                  </a:lnTo>
                  <a:lnTo>
                    <a:pt x="90" y="0"/>
                  </a:lnTo>
                  <a:close/>
                </a:path>
              </a:pathLst>
            </a:custGeom>
            <a:noFill/>
            <a:ln w="60325">
              <a:solidFill>
                <a:srgbClr val="000000"/>
              </a:solidFill>
              <a:round/>
              <a:headEnd/>
              <a:tailEnd/>
            </a:ln>
          </p:spPr>
          <p:txBody>
            <a:bodyPr/>
            <a:lstStyle/>
            <a:p>
              <a:endParaRPr lang="en-US"/>
            </a:p>
          </p:txBody>
        </p:sp>
        <p:sp>
          <p:nvSpPr>
            <p:cNvPr id="60632" name="Freeform 216"/>
            <p:cNvSpPr>
              <a:spLocks/>
            </p:cNvSpPr>
            <p:nvPr/>
          </p:nvSpPr>
          <p:spPr bwMode="auto">
            <a:xfrm>
              <a:off x="3999" y="2104"/>
              <a:ext cx="182" cy="98"/>
            </a:xfrm>
            <a:custGeom>
              <a:avLst/>
              <a:gdLst>
                <a:gd name="T0" fmla="*/ 91 w 182"/>
                <a:gd name="T1" fmla="*/ 0 h 98"/>
                <a:gd name="T2" fmla="*/ 182 w 182"/>
                <a:gd name="T3" fmla="*/ 98 h 98"/>
                <a:gd name="T4" fmla="*/ 0 w 182"/>
                <a:gd name="T5" fmla="*/ 98 h 98"/>
                <a:gd name="T6" fmla="*/ 91 w 182"/>
                <a:gd name="T7" fmla="*/ 0 h 98"/>
                <a:gd name="T8" fmla="*/ 0 60000 65536"/>
                <a:gd name="T9" fmla="*/ 0 60000 65536"/>
                <a:gd name="T10" fmla="*/ 0 60000 65536"/>
                <a:gd name="T11" fmla="*/ 0 60000 65536"/>
                <a:gd name="T12" fmla="*/ 0 w 182"/>
                <a:gd name="T13" fmla="*/ 0 h 98"/>
                <a:gd name="T14" fmla="*/ 182 w 182"/>
                <a:gd name="T15" fmla="*/ 98 h 98"/>
              </a:gdLst>
              <a:ahLst/>
              <a:cxnLst>
                <a:cxn ang="T8">
                  <a:pos x="T0" y="T1"/>
                </a:cxn>
                <a:cxn ang="T9">
                  <a:pos x="T2" y="T3"/>
                </a:cxn>
                <a:cxn ang="T10">
                  <a:pos x="T4" y="T5"/>
                </a:cxn>
                <a:cxn ang="T11">
                  <a:pos x="T6" y="T7"/>
                </a:cxn>
              </a:cxnLst>
              <a:rect l="T12" t="T13" r="T14" b="T15"/>
              <a:pathLst>
                <a:path w="182" h="98">
                  <a:moveTo>
                    <a:pt x="91" y="0"/>
                  </a:moveTo>
                  <a:lnTo>
                    <a:pt x="182" y="98"/>
                  </a:lnTo>
                  <a:lnTo>
                    <a:pt x="0" y="98"/>
                  </a:lnTo>
                  <a:lnTo>
                    <a:pt x="91" y="0"/>
                  </a:lnTo>
                  <a:close/>
                </a:path>
              </a:pathLst>
            </a:custGeom>
            <a:noFill/>
            <a:ln w="60325">
              <a:solidFill>
                <a:srgbClr val="000000"/>
              </a:solidFill>
              <a:round/>
              <a:headEnd/>
              <a:tailEnd/>
            </a:ln>
          </p:spPr>
          <p:txBody>
            <a:bodyPr/>
            <a:lstStyle/>
            <a:p>
              <a:endParaRPr lang="en-US"/>
            </a:p>
          </p:txBody>
        </p:sp>
        <p:sp>
          <p:nvSpPr>
            <p:cNvPr id="60633" name="Freeform 217"/>
            <p:cNvSpPr>
              <a:spLocks/>
            </p:cNvSpPr>
            <p:nvPr/>
          </p:nvSpPr>
          <p:spPr bwMode="auto">
            <a:xfrm>
              <a:off x="4347" y="2192"/>
              <a:ext cx="181" cy="97"/>
            </a:xfrm>
            <a:custGeom>
              <a:avLst/>
              <a:gdLst>
                <a:gd name="T0" fmla="*/ 90 w 181"/>
                <a:gd name="T1" fmla="*/ 0 h 97"/>
                <a:gd name="T2" fmla="*/ 181 w 181"/>
                <a:gd name="T3" fmla="*/ 97 h 97"/>
                <a:gd name="T4" fmla="*/ 0 w 181"/>
                <a:gd name="T5" fmla="*/ 97 h 97"/>
                <a:gd name="T6" fmla="*/ 90 w 181"/>
                <a:gd name="T7" fmla="*/ 0 h 97"/>
                <a:gd name="T8" fmla="*/ 0 60000 65536"/>
                <a:gd name="T9" fmla="*/ 0 60000 65536"/>
                <a:gd name="T10" fmla="*/ 0 60000 65536"/>
                <a:gd name="T11" fmla="*/ 0 60000 65536"/>
                <a:gd name="T12" fmla="*/ 0 w 181"/>
                <a:gd name="T13" fmla="*/ 0 h 97"/>
                <a:gd name="T14" fmla="*/ 181 w 181"/>
                <a:gd name="T15" fmla="*/ 97 h 97"/>
              </a:gdLst>
              <a:ahLst/>
              <a:cxnLst>
                <a:cxn ang="T8">
                  <a:pos x="T0" y="T1"/>
                </a:cxn>
                <a:cxn ang="T9">
                  <a:pos x="T2" y="T3"/>
                </a:cxn>
                <a:cxn ang="T10">
                  <a:pos x="T4" y="T5"/>
                </a:cxn>
                <a:cxn ang="T11">
                  <a:pos x="T6" y="T7"/>
                </a:cxn>
              </a:cxnLst>
              <a:rect l="T12" t="T13" r="T14" b="T15"/>
              <a:pathLst>
                <a:path w="181" h="97">
                  <a:moveTo>
                    <a:pt x="90" y="0"/>
                  </a:moveTo>
                  <a:lnTo>
                    <a:pt x="181" y="97"/>
                  </a:lnTo>
                  <a:lnTo>
                    <a:pt x="0" y="97"/>
                  </a:lnTo>
                  <a:lnTo>
                    <a:pt x="90" y="0"/>
                  </a:lnTo>
                  <a:close/>
                </a:path>
              </a:pathLst>
            </a:custGeom>
            <a:noFill/>
            <a:ln w="60325">
              <a:solidFill>
                <a:srgbClr val="000000"/>
              </a:solidFill>
              <a:round/>
              <a:headEnd/>
              <a:tailEnd/>
            </a:ln>
          </p:spPr>
          <p:txBody>
            <a:bodyPr/>
            <a:lstStyle/>
            <a:p>
              <a:endParaRPr lang="en-US"/>
            </a:p>
          </p:txBody>
        </p:sp>
        <p:sp>
          <p:nvSpPr>
            <p:cNvPr id="60634" name="Freeform 218"/>
            <p:cNvSpPr>
              <a:spLocks/>
            </p:cNvSpPr>
            <p:nvPr/>
          </p:nvSpPr>
          <p:spPr bwMode="auto">
            <a:xfrm>
              <a:off x="4695" y="2278"/>
              <a:ext cx="180" cy="98"/>
            </a:xfrm>
            <a:custGeom>
              <a:avLst/>
              <a:gdLst>
                <a:gd name="T0" fmla="*/ 90 w 180"/>
                <a:gd name="T1" fmla="*/ 0 h 98"/>
                <a:gd name="T2" fmla="*/ 180 w 180"/>
                <a:gd name="T3" fmla="*/ 98 h 98"/>
                <a:gd name="T4" fmla="*/ 0 w 180"/>
                <a:gd name="T5" fmla="*/ 98 h 98"/>
                <a:gd name="T6" fmla="*/ 90 w 180"/>
                <a:gd name="T7" fmla="*/ 0 h 98"/>
                <a:gd name="T8" fmla="*/ 0 60000 65536"/>
                <a:gd name="T9" fmla="*/ 0 60000 65536"/>
                <a:gd name="T10" fmla="*/ 0 60000 65536"/>
                <a:gd name="T11" fmla="*/ 0 60000 65536"/>
                <a:gd name="T12" fmla="*/ 0 w 180"/>
                <a:gd name="T13" fmla="*/ 0 h 98"/>
                <a:gd name="T14" fmla="*/ 180 w 180"/>
                <a:gd name="T15" fmla="*/ 98 h 98"/>
              </a:gdLst>
              <a:ahLst/>
              <a:cxnLst>
                <a:cxn ang="T8">
                  <a:pos x="T0" y="T1"/>
                </a:cxn>
                <a:cxn ang="T9">
                  <a:pos x="T2" y="T3"/>
                </a:cxn>
                <a:cxn ang="T10">
                  <a:pos x="T4" y="T5"/>
                </a:cxn>
                <a:cxn ang="T11">
                  <a:pos x="T6" y="T7"/>
                </a:cxn>
              </a:cxnLst>
              <a:rect l="T12" t="T13" r="T14" b="T15"/>
              <a:pathLst>
                <a:path w="180" h="98">
                  <a:moveTo>
                    <a:pt x="90" y="0"/>
                  </a:moveTo>
                  <a:lnTo>
                    <a:pt x="180" y="98"/>
                  </a:lnTo>
                  <a:lnTo>
                    <a:pt x="0" y="98"/>
                  </a:lnTo>
                  <a:lnTo>
                    <a:pt x="90" y="0"/>
                  </a:lnTo>
                  <a:close/>
                </a:path>
              </a:pathLst>
            </a:custGeom>
            <a:noFill/>
            <a:ln w="60325">
              <a:solidFill>
                <a:srgbClr val="000000"/>
              </a:solidFill>
              <a:round/>
              <a:headEnd/>
              <a:tailEnd/>
            </a:ln>
          </p:spPr>
          <p:txBody>
            <a:bodyPr/>
            <a:lstStyle/>
            <a:p>
              <a:endParaRPr lang="en-US"/>
            </a:p>
          </p:txBody>
        </p:sp>
        <p:sp>
          <p:nvSpPr>
            <p:cNvPr id="60635" name="Freeform 219"/>
            <p:cNvSpPr>
              <a:spLocks/>
            </p:cNvSpPr>
            <p:nvPr/>
          </p:nvSpPr>
          <p:spPr bwMode="auto">
            <a:xfrm>
              <a:off x="1309" y="2126"/>
              <a:ext cx="1029" cy="1"/>
            </a:xfrm>
            <a:custGeom>
              <a:avLst/>
              <a:gdLst>
                <a:gd name="T0" fmla="*/ 14 w 1029"/>
                <a:gd name="T1" fmla="*/ 1 h 1"/>
                <a:gd name="T2" fmla="*/ 42 w 1029"/>
                <a:gd name="T3" fmla="*/ 1 h 1"/>
                <a:gd name="T4" fmla="*/ 69 w 1029"/>
                <a:gd name="T5" fmla="*/ 1 h 1"/>
                <a:gd name="T6" fmla="*/ 97 w 1029"/>
                <a:gd name="T7" fmla="*/ 1 h 1"/>
                <a:gd name="T8" fmla="*/ 125 w 1029"/>
                <a:gd name="T9" fmla="*/ 1 h 1"/>
                <a:gd name="T10" fmla="*/ 153 w 1029"/>
                <a:gd name="T11" fmla="*/ 1 h 1"/>
                <a:gd name="T12" fmla="*/ 181 w 1029"/>
                <a:gd name="T13" fmla="*/ 1 h 1"/>
                <a:gd name="T14" fmla="*/ 208 w 1029"/>
                <a:gd name="T15" fmla="*/ 1 h 1"/>
                <a:gd name="T16" fmla="*/ 237 w 1029"/>
                <a:gd name="T17" fmla="*/ 1 h 1"/>
                <a:gd name="T18" fmla="*/ 264 w 1029"/>
                <a:gd name="T19" fmla="*/ 1 h 1"/>
                <a:gd name="T20" fmla="*/ 292 w 1029"/>
                <a:gd name="T21" fmla="*/ 1 h 1"/>
                <a:gd name="T22" fmla="*/ 320 w 1029"/>
                <a:gd name="T23" fmla="*/ 1 h 1"/>
                <a:gd name="T24" fmla="*/ 348 w 1029"/>
                <a:gd name="T25" fmla="*/ 1 h 1"/>
                <a:gd name="T26" fmla="*/ 375 w 1029"/>
                <a:gd name="T27" fmla="*/ 1 h 1"/>
                <a:gd name="T28" fmla="*/ 403 w 1029"/>
                <a:gd name="T29" fmla="*/ 1 h 1"/>
                <a:gd name="T30" fmla="*/ 431 w 1029"/>
                <a:gd name="T31" fmla="*/ 1 h 1"/>
                <a:gd name="T32" fmla="*/ 458 w 1029"/>
                <a:gd name="T33" fmla="*/ 1 h 1"/>
                <a:gd name="T34" fmla="*/ 487 w 1029"/>
                <a:gd name="T35" fmla="*/ 1 h 1"/>
                <a:gd name="T36" fmla="*/ 514 w 1029"/>
                <a:gd name="T37" fmla="*/ 1 h 1"/>
                <a:gd name="T38" fmla="*/ 542 w 1029"/>
                <a:gd name="T39" fmla="*/ 1 h 1"/>
                <a:gd name="T40" fmla="*/ 570 w 1029"/>
                <a:gd name="T41" fmla="*/ 1 h 1"/>
                <a:gd name="T42" fmla="*/ 598 w 1029"/>
                <a:gd name="T43" fmla="*/ 1 h 1"/>
                <a:gd name="T44" fmla="*/ 626 w 1029"/>
                <a:gd name="T45" fmla="*/ 1 h 1"/>
                <a:gd name="T46" fmla="*/ 654 w 1029"/>
                <a:gd name="T47" fmla="*/ 1 h 1"/>
                <a:gd name="T48" fmla="*/ 681 w 1029"/>
                <a:gd name="T49" fmla="*/ 1 h 1"/>
                <a:gd name="T50" fmla="*/ 709 w 1029"/>
                <a:gd name="T51" fmla="*/ 0 h 1"/>
                <a:gd name="T52" fmla="*/ 737 w 1029"/>
                <a:gd name="T53" fmla="*/ 0 h 1"/>
                <a:gd name="T54" fmla="*/ 764 w 1029"/>
                <a:gd name="T55" fmla="*/ 0 h 1"/>
                <a:gd name="T56" fmla="*/ 793 w 1029"/>
                <a:gd name="T57" fmla="*/ 0 h 1"/>
                <a:gd name="T58" fmla="*/ 820 w 1029"/>
                <a:gd name="T59" fmla="*/ 0 h 1"/>
                <a:gd name="T60" fmla="*/ 848 w 1029"/>
                <a:gd name="T61" fmla="*/ 0 h 1"/>
                <a:gd name="T62" fmla="*/ 876 w 1029"/>
                <a:gd name="T63" fmla="*/ 0 h 1"/>
                <a:gd name="T64" fmla="*/ 904 w 1029"/>
                <a:gd name="T65" fmla="*/ 0 h 1"/>
                <a:gd name="T66" fmla="*/ 931 w 1029"/>
                <a:gd name="T67" fmla="*/ 0 h 1"/>
                <a:gd name="T68" fmla="*/ 960 w 1029"/>
                <a:gd name="T69" fmla="*/ 0 h 1"/>
                <a:gd name="T70" fmla="*/ 987 w 1029"/>
                <a:gd name="T71" fmla="*/ 0 h 1"/>
                <a:gd name="T72" fmla="*/ 1015 w 1029"/>
                <a:gd name="T73" fmla="*/ 0 h 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1"/>
                <a:gd name="T113" fmla="*/ 1029 w 1029"/>
                <a:gd name="T114" fmla="*/ 1 h 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1">
                  <a:moveTo>
                    <a:pt x="0" y="1"/>
                  </a:moveTo>
                  <a:lnTo>
                    <a:pt x="14" y="1"/>
                  </a:lnTo>
                  <a:lnTo>
                    <a:pt x="28" y="1"/>
                  </a:lnTo>
                  <a:lnTo>
                    <a:pt x="42" y="1"/>
                  </a:lnTo>
                  <a:lnTo>
                    <a:pt x="55" y="1"/>
                  </a:lnTo>
                  <a:lnTo>
                    <a:pt x="69" y="1"/>
                  </a:lnTo>
                  <a:lnTo>
                    <a:pt x="84" y="1"/>
                  </a:lnTo>
                  <a:lnTo>
                    <a:pt x="97" y="1"/>
                  </a:lnTo>
                  <a:lnTo>
                    <a:pt x="111" y="1"/>
                  </a:lnTo>
                  <a:lnTo>
                    <a:pt x="125" y="1"/>
                  </a:lnTo>
                  <a:lnTo>
                    <a:pt x="139" y="1"/>
                  </a:lnTo>
                  <a:lnTo>
                    <a:pt x="153" y="1"/>
                  </a:lnTo>
                  <a:lnTo>
                    <a:pt x="167" y="1"/>
                  </a:lnTo>
                  <a:lnTo>
                    <a:pt x="181" y="1"/>
                  </a:lnTo>
                  <a:lnTo>
                    <a:pt x="195" y="1"/>
                  </a:lnTo>
                  <a:lnTo>
                    <a:pt x="208" y="1"/>
                  </a:lnTo>
                  <a:lnTo>
                    <a:pt x="222" y="1"/>
                  </a:lnTo>
                  <a:lnTo>
                    <a:pt x="237" y="1"/>
                  </a:lnTo>
                  <a:lnTo>
                    <a:pt x="250" y="1"/>
                  </a:lnTo>
                  <a:lnTo>
                    <a:pt x="264" y="1"/>
                  </a:lnTo>
                  <a:lnTo>
                    <a:pt x="278" y="1"/>
                  </a:lnTo>
                  <a:lnTo>
                    <a:pt x="292" y="1"/>
                  </a:lnTo>
                  <a:lnTo>
                    <a:pt x="305" y="1"/>
                  </a:lnTo>
                  <a:lnTo>
                    <a:pt x="320" y="1"/>
                  </a:lnTo>
                  <a:lnTo>
                    <a:pt x="334" y="1"/>
                  </a:lnTo>
                  <a:lnTo>
                    <a:pt x="348" y="1"/>
                  </a:lnTo>
                  <a:lnTo>
                    <a:pt x="361" y="1"/>
                  </a:lnTo>
                  <a:lnTo>
                    <a:pt x="375" y="1"/>
                  </a:lnTo>
                  <a:lnTo>
                    <a:pt x="390" y="1"/>
                  </a:lnTo>
                  <a:lnTo>
                    <a:pt x="403" y="1"/>
                  </a:lnTo>
                  <a:lnTo>
                    <a:pt x="417" y="1"/>
                  </a:lnTo>
                  <a:lnTo>
                    <a:pt x="431" y="1"/>
                  </a:lnTo>
                  <a:lnTo>
                    <a:pt x="445" y="1"/>
                  </a:lnTo>
                  <a:lnTo>
                    <a:pt x="458" y="1"/>
                  </a:lnTo>
                  <a:lnTo>
                    <a:pt x="473" y="1"/>
                  </a:lnTo>
                  <a:lnTo>
                    <a:pt x="487" y="1"/>
                  </a:lnTo>
                  <a:lnTo>
                    <a:pt x="501" y="1"/>
                  </a:lnTo>
                  <a:lnTo>
                    <a:pt x="514" y="1"/>
                  </a:lnTo>
                  <a:lnTo>
                    <a:pt x="528" y="1"/>
                  </a:lnTo>
                  <a:lnTo>
                    <a:pt x="542" y="1"/>
                  </a:lnTo>
                  <a:lnTo>
                    <a:pt x="556" y="1"/>
                  </a:lnTo>
                  <a:lnTo>
                    <a:pt x="570" y="1"/>
                  </a:lnTo>
                  <a:lnTo>
                    <a:pt x="584" y="1"/>
                  </a:lnTo>
                  <a:lnTo>
                    <a:pt x="598" y="1"/>
                  </a:lnTo>
                  <a:lnTo>
                    <a:pt x="611" y="1"/>
                  </a:lnTo>
                  <a:lnTo>
                    <a:pt x="626" y="1"/>
                  </a:lnTo>
                  <a:lnTo>
                    <a:pt x="640" y="1"/>
                  </a:lnTo>
                  <a:lnTo>
                    <a:pt x="654" y="1"/>
                  </a:lnTo>
                  <a:lnTo>
                    <a:pt x="667" y="1"/>
                  </a:lnTo>
                  <a:lnTo>
                    <a:pt x="681" y="1"/>
                  </a:lnTo>
                  <a:lnTo>
                    <a:pt x="695" y="1"/>
                  </a:lnTo>
                  <a:lnTo>
                    <a:pt x="709" y="0"/>
                  </a:lnTo>
                  <a:lnTo>
                    <a:pt x="723" y="0"/>
                  </a:lnTo>
                  <a:lnTo>
                    <a:pt x="737" y="0"/>
                  </a:lnTo>
                  <a:lnTo>
                    <a:pt x="751" y="0"/>
                  </a:lnTo>
                  <a:lnTo>
                    <a:pt x="764" y="0"/>
                  </a:lnTo>
                  <a:lnTo>
                    <a:pt x="778" y="0"/>
                  </a:lnTo>
                  <a:lnTo>
                    <a:pt x="793" y="0"/>
                  </a:lnTo>
                  <a:lnTo>
                    <a:pt x="807" y="0"/>
                  </a:lnTo>
                  <a:lnTo>
                    <a:pt x="820" y="0"/>
                  </a:lnTo>
                  <a:lnTo>
                    <a:pt x="834" y="0"/>
                  </a:lnTo>
                  <a:lnTo>
                    <a:pt x="848" y="0"/>
                  </a:lnTo>
                  <a:lnTo>
                    <a:pt x="862" y="0"/>
                  </a:lnTo>
                  <a:lnTo>
                    <a:pt x="876" y="0"/>
                  </a:lnTo>
                  <a:lnTo>
                    <a:pt x="890" y="0"/>
                  </a:lnTo>
                  <a:lnTo>
                    <a:pt x="904" y="0"/>
                  </a:lnTo>
                  <a:lnTo>
                    <a:pt x="917" y="0"/>
                  </a:lnTo>
                  <a:lnTo>
                    <a:pt x="931" y="0"/>
                  </a:lnTo>
                  <a:lnTo>
                    <a:pt x="946" y="0"/>
                  </a:lnTo>
                  <a:lnTo>
                    <a:pt x="960" y="0"/>
                  </a:lnTo>
                  <a:lnTo>
                    <a:pt x="973" y="0"/>
                  </a:lnTo>
                  <a:lnTo>
                    <a:pt x="987" y="0"/>
                  </a:lnTo>
                  <a:lnTo>
                    <a:pt x="1001" y="0"/>
                  </a:lnTo>
                  <a:lnTo>
                    <a:pt x="1015" y="0"/>
                  </a:lnTo>
                  <a:lnTo>
                    <a:pt x="1029" y="0"/>
                  </a:lnTo>
                </a:path>
              </a:pathLst>
            </a:custGeom>
            <a:noFill/>
            <a:ln w="60325">
              <a:solidFill>
                <a:srgbClr val="0000FF"/>
              </a:solidFill>
              <a:round/>
              <a:headEnd/>
              <a:tailEnd/>
            </a:ln>
          </p:spPr>
          <p:txBody>
            <a:bodyPr/>
            <a:lstStyle/>
            <a:p>
              <a:endParaRPr lang="en-US"/>
            </a:p>
          </p:txBody>
        </p:sp>
        <p:sp>
          <p:nvSpPr>
            <p:cNvPr id="60636" name="Line 220"/>
            <p:cNvSpPr>
              <a:spLocks noChangeShapeType="1"/>
            </p:cNvSpPr>
            <p:nvPr/>
          </p:nvSpPr>
          <p:spPr bwMode="auto">
            <a:xfrm flipH="1" flipV="1">
              <a:off x="2338" y="2126"/>
              <a:ext cx="14" cy="1"/>
            </a:xfrm>
            <a:prstGeom prst="line">
              <a:avLst/>
            </a:prstGeom>
            <a:noFill/>
            <a:ln w="60325">
              <a:solidFill>
                <a:srgbClr val="0000FF"/>
              </a:solidFill>
              <a:round/>
              <a:headEnd/>
              <a:tailEnd/>
            </a:ln>
          </p:spPr>
          <p:txBody>
            <a:bodyPr/>
            <a:lstStyle/>
            <a:p>
              <a:endParaRPr lang="en-US"/>
            </a:p>
          </p:txBody>
        </p:sp>
        <p:sp>
          <p:nvSpPr>
            <p:cNvPr id="60637" name="Freeform 221"/>
            <p:cNvSpPr>
              <a:spLocks/>
            </p:cNvSpPr>
            <p:nvPr/>
          </p:nvSpPr>
          <p:spPr bwMode="auto">
            <a:xfrm>
              <a:off x="2352" y="2127"/>
              <a:ext cx="333" cy="2"/>
            </a:xfrm>
            <a:custGeom>
              <a:avLst/>
              <a:gdLst>
                <a:gd name="T0" fmla="*/ 0 w 333"/>
                <a:gd name="T1" fmla="*/ 0 h 2"/>
                <a:gd name="T2" fmla="*/ 14 w 333"/>
                <a:gd name="T3" fmla="*/ 0 h 2"/>
                <a:gd name="T4" fmla="*/ 27 w 333"/>
                <a:gd name="T5" fmla="*/ 0 h 2"/>
                <a:gd name="T6" fmla="*/ 41 w 333"/>
                <a:gd name="T7" fmla="*/ 0 h 2"/>
                <a:gd name="T8" fmla="*/ 56 w 333"/>
                <a:gd name="T9" fmla="*/ 0 h 2"/>
                <a:gd name="T10" fmla="*/ 70 w 333"/>
                <a:gd name="T11" fmla="*/ 0 h 2"/>
                <a:gd name="T12" fmla="*/ 83 w 333"/>
                <a:gd name="T13" fmla="*/ 0 h 2"/>
                <a:gd name="T14" fmla="*/ 97 w 333"/>
                <a:gd name="T15" fmla="*/ 0 h 2"/>
                <a:gd name="T16" fmla="*/ 111 w 333"/>
                <a:gd name="T17" fmla="*/ 0 h 2"/>
                <a:gd name="T18" fmla="*/ 125 w 333"/>
                <a:gd name="T19" fmla="*/ 0 h 2"/>
                <a:gd name="T20" fmla="*/ 139 w 333"/>
                <a:gd name="T21" fmla="*/ 0 h 2"/>
                <a:gd name="T22" fmla="*/ 153 w 333"/>
                <a:gd name="T23" fmla="*/ 0 h 2"/>
                <a:gd name="T24" fmla="*/ 167 w 333"/>
                <a:gd name="T25" fmla="*/ 0 h 2"/>
                <a:gd name="T26" fmla="*/ 180 w 333"/>
                <a:gd name="T27" fmla="*/ 0 h 2"/>
                <a:gd name="T28" fmla="*/ 194 w 333"/>
                <a:gd name="T29" fmla="*/ 0 h 2"/>
                <a:gd name="T30" fmla="*/ 208 w 333"/>
                <a:gd name="T31" fmla="*/ 1 h 2"/>
                <a:gd name="T32" fmla="*/ 223 w 333"/>
                <a:gd name="T33" fmla="*/ 1 h 2"/>
                <a:gd name="T34" fmla="*/ 236 w 333"/>
                <a:gd name="T35" fmla="*/ 1 h 2"/>
                <a:gd name="T36" fmla="*/ 250 w 333"/>
                <a:gd name="T37" fmla="*/ 1 h 2"/>
                <a:gd name="T38" fmla="*/ 264 w 333"/>
                <a:gd name="T39" fmla="*/ 1 h 2"/>
                <a:gd name="T40" fmla="*/ 278 w 333"/>
                <a:gd name="T41" fmla="*/ 1 h 2"/>
                <a:gd name="T42" fmla="*/ 292 w 333"/>
                <a:gd name="T43" fmla="*/ 1 h 2"/>
                <a:gd name="T44" fmla="*/ 306 w 333"/>
                <a:gd name="T45" fmla="*/ 2 h 2"/>
                <a:gd name="T46" fmla="*/ 320 w 333"/>
                <a:gd name="T47" fmla="*/ 2 h 2"/>
                <a:gd name="T48" fmla="*/ 333 w 333"/>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2"/>
                <a:gd name="T77" fmla="*/ 333 w 333"/>
                <a:gd name="T78" fmla="*/ 2 h 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2">
                  <a:moveTo>
                    <a:pt x="0" y="0"/>
                  </a:moveTo>
                  <a:lnTo>
                    <a:pt x="14" y="0"/>
                  </a:lnTo>
                  <a:lnTo>
                    <a:pt x="27" y="0"/>
                  </a:lnTo>
                  <a:lnTo>
                    <a:pt x="41" y="0"/>
                  </a:lnTo>
                  <a:lnTo>
                    <a:pt x="56" y="0"/>
                  </a:lnTo>
                  <a:lnTo>
                    <a:pt x="70" y="0"/>
                  </a:lnTo>
                  <a:lnTo>
                    <a:pt x="83" y="0"/>
                  </a:lnTo>
                  <a:lnTo>
                    <a:pt x="97" y="0"/>
                  </a:lnTo>
                  <a:lnTo>
                    <a:pt x="111" y="0"/>
                  </a:lnTo>
                  <a:lnTo>
                    <a:pt x="125" y="0"/>
                  </a:lnTo>
                  <a:lnTo>
                    <a:pt x="139" y="0"/>
                  </a:lnTo>
                  <a:lnTo>
                    <a:pt x="153" y="0"/>
                  </a:lnTo>
                  <a:lnTo>
                    <a:pt x="167" y="0"/>
                  </a:lnTo>
                  <a:lnTo>
                    <a:pt x="180" y="0"/>
                  </a:lnTo>
                  <a:lnTo>
                    <a:pt x="194" y="0"/>
                  </a:lnTo>
                  <a:lnTo>
                    <a:pt x="208" y="1"/>
                  </a:lnTo>
                  <a:lnTo>
                    <a:pt x="223" y="1"/>
                  </a:lnTo>
                  <a:lnTo>
                    <a:pt x="236" y="1"/>
                  </a:lnTo>
                  <a:lnTo>
                    <a:pt x="250" y="1"/>
                  </a:lnTo>
                  <a:lnTo>
                    <a:pt x="264" y="1"/>
                  </a:lnTo>
                  <a:lnTo>
                    <a:pt x="278" y="1"/>
                  </a:lnTo>
                  <a:lnTo>
                    <a:pt x="292" y="1"/>
                  </a:lnTo>
                  <a:lnTo>
                    <a:pt x="306" y="2"/>
                  </a:lnTo>
                  <a:lnTo>
                    <a:pt x="320" y="2"/>
                  </a:lnTo>
                  <a:lnTo>
                    <a:pt x="333" y="2"/>
                  </a:lnTo>
                </a:path>
              </a:pathLst>
            </a:custGeom>
            <a:noFill/>
            <a:ln w="60325">
              <a:solidFill>
                <a:srgbClr val="0000FF"/>
              </a:solidFill>
              <a:round/>
              <a:headEnd/>
              <a:tailEnd/>
            </a:ln>
          </p:spPr>
          <p:txBody>
            <a:bodyPr/>
            <a:lstStyle/>
            <a:p>
              <a:endParaRPr lang="en-US"/>
            </a:p>
          </p:txBody>
        </p:sp>
        <p:sp>
          <p:nvSpPr>
            <p:cNvPr id="60638" name="Line 222"/>
            <p:cNvSpPr>
              <a:spLocks noChangeShapeType="1"/>
            </p:cNvSpPr>
            <p:nvPr/>
          </p:nvSpPr>
          <p:spPr bwMode="auto">
            <a:xfrm flipH="1">
              <a:off x="2685" y="2129"/>
              <a:ext cx="14" cy="1"/>
            </a:xfrm>
            <a:prstGeom prst="line">
              <a:avLst/>
            </a:prstGeom>
            <a:noFill/>
            <a:ln w="60325">
              <a:solidFill>
                <a:srgbClr val="0000FF"/>
              </a:solidFill>
              <a:round/>
              <a:headEnd/>
              <a:tailEnd/>
            </a:ln>
          </p:spPr>
          <p:txBody>
            <a:bodyPr/>
            <a:lstStyle/>
            <a:p>
              <a:endParaRPr lang="en-US"/>
            </a:p>
          </p:txBody>
        </p:sp>
        <p:sp>
          <p:nvSpPr>
            <p:cNvPr id="60639" name="Freeform 223"/>
            <p:cNvSpPr>
              <a:spLocks/>
            </p:cNvSpPr>
            <p:nvPr/>
          </p:nvSpPr>
          <p:spPr bwMode="auto">
            <a:xfrm>
              <a:off x="2699" y="2129"/>
              <a:ext cx="334" cy="5"/>
            </a:xfrm>
            <a:custGeom>
              <a:avLst/>
              <a:gdLst>
                <a:gd name="T0" fmla="*/ 0 w 334"/>
                <a:gd name="T1" fmla="*/ 0 h 5"/>
                <a:gd name="T2" fmla="*/ 14 w 334"/>
                <a:gd name="T3" fmla="*/ 0 h 5"/>
                <a:gd name="T4" fmla="*/ 29 w 334"/>
                <a:gd name="T5" fmla="*/ 0 h 5"/>
                <a:gd name="T6" fmla="*/ 42 w 334"/>
                <a:gd name="T7" fmla="*/ 0 h 5"/>
                <a:gd name="T8" fmla="*/ 56 w 334"/>
                <a:gd name="T9" fmla="*/ 0 h 5"/>
                <a:gd name="T10" fmla="*/ 70 w 334"/>
                <a:gd name="T11" fmla="*/ 0 h 5"/>
                <a:gd name="T12" fmla="*/ 84 w 334"/>
                <a:gd name="T13" fmla="*/ 0 h 5"/>
                <a:gd name="T14" fmla="*/ 97 w 334"/>
                <a:gd name="T15" fmla="*/ 1 h 5"/>
                <a:gd name="T16" fmla="*/ 112 w 334"/>
                <a:gd name="T17" fmla="*/ 1 h 5"/>
                <a:gd name="T18" fmla="*/ 126 w 334"/>
                <a:gd name="T19" fmla="*/ 1 h 5"/>
                <a:gd name="T20" fmla="*/ 139 w 334"/>
                <a:gd name="T21" fmla="*/ 1 h 5"/>
                <a:gd name="T22" fmla="*/ 152 w 334"/>
                <a:gd name="T23" fmla="*/ 2 h 5"/>
                <a:gd name="T24" fmla="*/ 167 w 334"/>
                <a:gd name="T25" fmla="*/ 2 h 5"/>
                <a:gd name="T26" fmla="*/ 182 w 334"/>
                <a:gd name="T27" fmla="*/ 2 h 5"/>
                <a:gd name="T28" fmla="*/ 195 w 334"/>
                <a:gd name="T29" fmla="*/ 2 h 5"/>
                <a:gd name="T30" fmla="*/ 209 w 334"/>
                <a:gd name="T31" fmla="*/ 3 h 5"/>
                <a:gd name="T32" fmla="*/ 223 w 334"/>
                <a:gd name="T33" fmla="*/ 3 h 5"/>
                <a:gd name="T34" fmla="*/ 237 w 334"/>
                <a:gd name="T35" fmla="*/ 3 h 5"/>
                <a:gd name="T36" fmla="*/ 250 w 334"/>
                <a:gd name="T37" fmla="*/ 3 h 5"/>
                <a:gd name="T38" fmla="*/ 265 w 334"/>
                <a:gd name="T39" fmla="*/ 4 h 5"/>
                <a:gd name="T40" fmla="*/ 279 w 334"/>
                <a:gd name="T41" fmla="*/ 4 h 5"/>
                <a:gd name="T42" fmla="*/ 292 w 334"/>
                <a:gd name="T43" fmla="*/ 4 h 5"/>
                <a:gd name="T44" fmla="*/ 306 w 334"/>
                <a:gd name="T45" fmla="*/ 5 h 5"/>
                <a:gd name="T46" fmla="*/ 320 w 334"/>
                <a:gd name="T47" fmla="*/ 5 h 5"/>
                <a:gd name="T48" fmla="*/ 334 w 334"/>
                <a:gd name="T49" fmla="*/ 5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5"/>
                <a:gd name="T77" fmla="*/ 334 w 334"/>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5">
                  <a:moveTo>
                    <a:pt x="0" y="0"/>
                  </a:moveTo>
                  <a:lnTo>
                    <a:pt x="14" y="0"/>
                  </a:lnTo>
                  <a:lnTo>
                    <a:pt x="29" y="0"/>
                  </a:lnTo>
                  <a:lnTo>
                    <a:pt x="42" y="0"/>
                  </a:lnTo>
                  <a:lnTo>
                    <a:pt x="56" y="0"/>
                  </a:lnTo>
                  <a:lnTo>
                    <a:pt x="70" y="0"/>
                  </a:lnTo>
                  <a:lnTo>
                    <a:pt x="84" y="0"/>
                  </a:lnTo>
                  <a:lnTo>
                    <a:pt x="97" y="1"/>
                  </a:lnTo>
                  <a:lnTo>
                    <a:pt x="112" y="1"/>
                  </a:lnTo>
                  <a:lnTo>
                    <a:pt x="126" y="1"/>
                  </a:lnTo>
                  <a:lnTo>
                    <a:pt x="139" y="1"/>
                  </a:lnTo>
                  <a:lnTo>
                    <a:pt x="152" y="2"/>
                  </a:lnTo>
                  <a:lnTo>
                    <a:pt x="167" y="2"/>
                  </a:lnTo>
                  <a:lnTo>
                    <a:pt x="182" y="2"/>
                  </a:lnTo>
                  <a:lnTo>
                    <a:pt x="195" y="2"/>
                  </a:lnTo>
                  <a:lnTo>
                    <a:pt x="209" y="3"/>
                  </a:lnTo>
                  <a:lnTo>
                    <a:pt x="223" y="3"/>
                  </a:lnTo>
                  <a:lnTo>
                    <a:pt x="237" y="3"/>
                  </a:lnTo>
                  <a:lnTo>
                    <a:pt x="250" y="3"/>
                  </a:lnTo>
                  <a:lnTo>
                    <a:pt x="265" y="4"/>
                  </a:lnTo>
                  <a:lnTo>
                    <a:pt x="279" y="4"/>
                  </a:lnTo>
                  <a:lnTo>
                    <a:pt x="292" y="4"/>
                  </a:lnTo>
                  <a:lnTo>
                    <a:pt x="306" y="5"/>
                  </a:lnTo>
                  <a:lnTo>
                    <a:pt x="320" y="5"/>
                  </a:lnTo>
                  <a:lnTo>
                    <a:pt x="334" y="5"/>
                  </a:lnTo>
                </a:path>
              </a:pathLst>
            </a:custGeom>
            <a:noFill/>
            <a:ln w="60325">
              <a:solidFill>
                <a:srgbClr val="0000FF"/>
              </a:solidFill>
              <a:round/>
              <a:headEnd/>
              <a:tailEnd/>
            </a:ln>
          </p:spPr>
          <p:txBody>
            <a:bodyPr/>
            <a:lstStyle/>
            <a:p>
              <a:endParaRPr lang="en-US"/>
            </a:p>
          </p:txBody>
        </p:sp>
        <p:sp>
          <p:nvSpPr>
            <p:cNvPr id="60640" name="Line 224"/>
            <p:cNvSpPr>
              <a:spLocks noChangeShapeType="1"/>
            </p:cNvSpPr>
            <p:nvPr/>
          </p:nvSpPr>
          <p:spPr bwMode="auto">
            <a:xfrm flipH="1">
              <a:off x="3033" y="2134"/>
              <a:ext cx="14" cy="1"/>
            </a:xfrm>
            <a:prstGeom prst="line">
              <a:avLst/>
            </a:prstGeom>
            <a:noFill/>
            <a:ln w="60325">
              <a:solidFill>
                <a:srgbClr val="0000FF"/>
              </a:solidFill>
              <a:round/>
              <a:headEnd/>
              <a:tailEnd/>
            </a:ln>
          </p:spPr>
          <p:txBody>
            <a:bodyPr/>
            <a:lstStyle/>
            <a:p>
              <a:endParaRPr lang="en-US"/>
            </a:p>
          </p:txBody>
        </p:sp>
        <p:sp>
          <p:nvSpPr>
            <p:cNvPr id="60641" name="Freeform 225"/>
            <p:cNvSpPr>
              <a:spLocks/>
            </p:cNvSpPr>
            <p:nvPr/>
          </p:nvSpPr>
          <p:spPr bwMode="auto">
            <a:xfrm>
              <a:off x="3047" y="2134"/>
              <a:ext cx="334" cy="8"/>
            </a:xfrm>
            <a:custGeom>
              <a:avLst/>
              <a:gdLst>
                <a:gd name="T0" fmla="*/ 0 w 334"/>
                <a:gd name="T1" fmla="*/ 0 h 8"/>
                <a:gd name="T2" fmla="*/ 14 w 334"/>
                <a:gd name="T3" fmla="*/ 1 h 8"/>
                <a:gd name="T4" fmla="*/ 28 w 334"/>
                <a:gd name="T5" fmla="*/ 1 h 8"/>
                <a:gd name="T6" fmla="*/ 42 w 334"/>
                <a:gd name="T7" fmla="*/ 1 h 8"/>
                <a:gd name="T8" fmla="*/ 55 w 334"/>
                <a:gd name="T9" fmla="*/ 2 h 8"/>
                <a:gd name="T10" fmla="*/ 70 w 334"/>
                <a:gd name="T11" fmla="*/ 2 h 8"/>
                <a:gd name="T12" fmla="*/ 84 w 334"/>
                <a:gd name="T13" fmla="*/ 2 h 8"/>
                <a:gd name="T14" fmla="*/ 97 w 334"/>
                <a:gd name="T15" fmla="*/ 3 h 8"/>
                <a:gd name="T16" fmla="*/ 111 w 334"/>
                <a:gd name="T17" fmla="*/ 3 h 8"/>
                <a:gd name="T18" fmla="*/ 125 w 334"/>
                <a:gd name="T19" fmla="*/ 4 h 8"/>
                <a:gd name="T20" fmla="*/ 139 w 334"/>
                <a:gd name="T21" fmla="*/ 4 h 8"/>
                <a:gd name="T22" fmla="*/ 153 w 334"/>
                <a:gd name="T23" fmla="*/ 4 h 8"/>
                <a:gd name="T24" fmla="*/ 167 w 334"/>
                <a:gd name="T25" fmla="*/ 4 h 8"/>
                <a:gd name="T26" fmla="*/ 181 w 334"/>
                <a:gd name="T27" fmla="*/ 4 h 8"/>
                <a:gd name="T28" fmla="*/ 195 w 334"/>
                <a:gd name="T29" fmla="*/ 4 h 8"/>
                <a:gd name="T30" fmla="*/ 208 w 334"/>
                <a:gd name="T31" fmla="*/ 5 h 8"/>
                <a:gd name="T32" fmla="*/ 222 w 334"/>
                <a:gd name="T33" fmla="*/ 5 h 8"/>
                <a:gd name="T34" fmla="*/ 237 w 334"/>
                <a:gd name="T35" fmla="*/ 5 h 8"/>
                <a:gd name="T36" fmla="*/ 250 w 334"/>
                <a:gd name="T37" fmla="*/ 5 h 8"/>
                <a:gd name="T38" fmla="*/ 264 w 334"/>
                <a:gd name="T39" fmla="*/ 6 h 8"/>
                <a:gd name="T40" fmla="*/ 278 w 334"/>
                <a:gd name="T41" fmla="*/ 6 h 8"/>
                <a:gd name="T42" fmla="*/ 292 w 334"/>
                <a:gd name="T43" fmla="*/ 7 h 8"/>
                <a:gd name="T44" fmla="*/ 306 w 334"/>
                <a:gd name="T45" fmla="*/ 7 h 8"/>
                <a:gd name="T46" fmla="*/ 320 w 334"/>
                <a:gd name="T47" fmla="*/ 7 h 8"/>
                <a:gd name="T48" fmla="*/ 334 w 334"/>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8"/>
                <a:gd name="T77" fmla="*/ 334 w 334"/>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8">
                  <a:moveTo>
                    <a:pt x="0" y="0"/>
                  </a:moveTo>
                  <a:lnTo>
                    <a:pt x="14" y="1"/>
                  </a:lnTo>
                  <a:lnTo>
                    <a:pt x="28" y="1"/>
                  </a:lnTo>
                  <a:lnTo>
                    <a:pt x="42" y="1"/>
                  </a:lnTo>
                  <a:lnTo>
                    <a:pt x="55" y="2"/>
                  </a:lnTo>
                  <a:lnTo>
                    <a:pt x="70" y="2"/>
                  </a:lnTo>
                  <a:lnTo>
                    <a:pt x="84" y="2"/>
                  </a:lnTo>
                  <a:lnTo>
                    <a:pt x="97" y="3"/>
                  </a:lnTo>
                  <a:lnTo>
                    <a:pt x="111" y="3"/>
                  </a:lnTo>
                  <a:lnTo>
                    <a:pt x="125" y="4"/>
                  </a:lnTo>
                  <a:lnTo>
                    <a:pt x="139" y="4"/>
                  </a:lnTo>
                  <a:lnTo>
                    <a:pt x="153" y="4"/>
                  </a:lnTo>
                  <a:lnTo>
                    <a:pt x="167" y="4"/>
                  </a:lnTo>
                  <a:lnTo>
                    <a:pt x="181" y="4"/>
                  </a:lnTo>
                  <a:lnTo>
                    <a:pt x="195" y="4"/>
                  </a:lnTo>
                  <a:lnTo>
                    <a:pt x="208" y="5"/>
                  </a:lnTo>
                  <a:lnTo>
                    <a:pt x="222" y="5"/>
                  </a:lnTo>
                  <a:lnTo>
                    <a:pt x="237" y="5"/>
                  </a:lnTo>
                  <a:lnTo>
                    <a:pt x="250" y="5"/>
                  </a:lnTo>
                  <a:lnTo>
                    <a:pt x="264" y="6"/>
                  </a:lnTo>
                  <a:lnTo>
                    <a:pt x="278" y="6"/>
                  </a:lnTo>
                  <a:lnTo>
                    <a:pt x="292" y="7"/>
                  </a:lnTo>
                  <a:lnTo>
                    <a:pt x="306" y="7"/>
                  </a:lnTo>
                  <a:lnTo>
                    <a:pt x="320" y="7"/>
                  </a:lnTo>
                  <a:lnTo>
                    <a:pt x="334" y="8"/>
                  </a:lnTo>
                </a:path>
              </a:pathLst>
            </a:custGeom>
            <a:noFill/>
            <a:ln w="60325">
              <a:solidFill>
                <a:srgbClr val="0000FF"/>
              </a:solidFill>
              <a:round/>
              <a:headEnd/>
              <a:tailEnd/>
            </a:ln>
          </p:spPr>
          <p:txBody>
            <a:bodyPr/>
            <a:lstStyle/>
            <a:p>
              <a:endParaRPr lang="en-US"/>
            </a:p>
          </p:txBody>
        </p:sp>
        <p:sp>
          <p:nvSpPr>
            <p:cNvPr id="60642" name="Line 226"/>
            <p:cNvSpPr>
              <a:spLocks noChangeShapeType="1"/>
            </p:cNvSpPr>
            <p:nvPr/>
          </p:nvSpPr>
          <p:spPr bwMode="auto">
            <a:xfrm flipH="1">
              <a:off x="3381" y="2142"/>
              <a:ext cx="14" cy="1"/>
            </a:xfrm>
            <a:prstGeom prst="line">
              <a:avLst/>
            </a:prstGeom>
            <a:noFill/>
            <a:ln w="60325">
              <a:solidFill>
                <a:srgbClr val="0000FF"/>
              </a:solidFill>
              <a:round/>
              <a:headEnd/>
              <a:tailEnd/>
            </a:ln>
          </p:spPr>
          <p:txBody>
            <a:bodyPr/>
            <a:lstStyle/>
            <a:p>
              <a:endParaRPr lang="en-US"/>
            </a:p>
          </p:txBody>
        </p:sp>
        <p:sp>
          <p:nvSpPr>
            <p:cNvPr id="60643" name="Freeform 227"/>
            <p:cNvSpPr>
              <a:spLocks/>
            </p:cNvSpPr>
            <p:nvPr/>
          </p:nvSpPr>
          <p:spPr bwMode="auto">
            <a:xfrm>
              <a:off x="3395" y="2142"/>
              <a:ext cx="333" cy="11"/>
            </a:xfrm>
            <a:custGeom>
              <a:avLst/>
              <a:gdLst>
                <a:gd name="T0" fmla="*/ 0 w 333"/>
                <a:gd name="T1" fmla="*/ 0 h 11"/>
                <a:gd name="T2" fmla="*/ 13 w 333"/>
                <a:gd name="T3" fmla="*/ 1 h 11"/>
                <a:gd name="T4" fmla="*/ 27 w 333"/>
                <a:gd name="T5" fmla="*/ 1 h 11"/>
                <a:gd name="T6" fmla="*/ 42 w 333"/>
                <a:gd name="T7" fmla="*/ 2 h 11"/>
                <a:gd name="T8" fmla="*/ 55 w 333"/>
                <a:gd name="T9" fmla="*/ 2 h 11"/>
                <a:gd name="T10" fmla="*/ 69 w 333"/>
                <a:gd name="T11" fmla="*/ 3 h 11"/>
                <a:gd name="T12" fmla="*/ 83 w 333"/>
                <a:gd name="T13" fmla="*/ 3 h 11"/>
                <a:gd name="T14" fmla="*/ 97 w 333"/>
                <a:gd name="T15" fmla="*/ 3 h 11"/>
                <a:gd name="T16" fmla="*/ 110 w 333"/>
                <a:gd name="T17" fmla="*/ 4 h 11"/>
                <a:gd name="T18" fmla="*/ 125 w 333"/>
                <a:gd name="T19" fmla="*/ 4 h 11"/>
                <a:gd name="T20" fmla="*/ 139 w 333"/>
                <a:gd name="T21" fmla="*/ 5 h 11"/>
                <a:gd name="T22" fmla="*/ 153 w 333"/>
                <a:gd name="T23" fmla="*/ 5 h 11"/>
                <a:gd name="T24" fmla="*/ 166 w 333"/>
                <a:gd name="T25" fmla="*/ 5 h 11"/>
                <a:gd name="T26" fmla="*/ 180 w 333"/>
                <a:gd name="T27" fmla="*/ 5 h 11"/>
                <a:gd name="T28" fmla="*/ 195 w 333"/>
                <a:gd name="T29" fmla="*/ 6 h 11"/>
                <a:gd name="T30" fmla="*/ 208 w 333"/>
                <a:gd name="T31" fmla="*/ 6 h 11"/>
                <a:gd name="T32" fmla="*/ 222 w 333"/>
                <a:gd name="T33" fmla="*/ 7 h 11"/>
                <a:gd name="T34" fmla="*/ 236 w 333"/>
                <a:gd name="T35" fmla="*/ 7 h 11"/>
                <a:gd name="T36" fmla="*/ 250 w 333"/>
                <a:gd name="T37" fmla="*/ 8 h 11"/>
                <a:gd name="T38" fmla="*/ 263 w 333"/>
                <a:gd name="T39" fmla="*/ 8 h 11"/>
                <a:gd name="T40" fmla="*/ 278 w 333"/>
                <a:gd name="T41" fmla="*/ 9 h 11"/>
                <a:gd name="T42" fmla="*/ 292 w 333"/>
                <a:gd name="T43" fmla="*/ 9 h 11"/>
                <a:gd name="T44" fmla="*/ 306 w 333"/>
                <a:gd name="T45" fmla="*/ 10 h 11"/>
                <a:gd name="T46" fmla="*/ 319 w 333"/>
                <a:gd name="T47" fmla="*/ 10 h 11"/>
                <a:gd name="T48" fmla="*/ 333 w 333"/>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11"/>
                <a:gd name="T77" fmla="*/ 333 w 333"/>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11">
                  <a:moveTo>
                    <a:pt x="0" y="0"/>
                  </a:moveTo>
                  <a:lnTo>
                    <a:pt x="13" y="1"/>
                  </a:lnTo>
                  <a:lnTo>
                    <a:pt x="27" y="1"/>
                  </a:lnTo>
                  <a:lnTo>
                    <a:pt x="42" y="2"/>
                  </a:lnTo>
                  <a:lnTo>
                    <a:pt x="55" y="2"/>
                  </a:lnTo>
                  <a:lnTo>
                    <a:pt x="69" y="3"/>
                  </a:lnTo>
                  <a:lnTo>
                    <a:pt x="83" y="3"/>
                  </a:lnTo>
                  <a:lnTo>
                    <a:pt x="97" y="3"/>
                  </a:lnTo>
                  <a:lnTo>
                    <a:pt x="110" y="4"/>
                  </a:lnTo>
                  <a:lnTo>
                    <a:pt x="125" y="4"/>
                  </a:lnTo>
                  <a:lnTo>
                    <a:pt x="139" y="5"/>
                  </a:lnTo>
                  <a:lnTo>
                    <a:pt x="153" y="5"/>
                  </a:lnTo>
                  <a:lnTo>
                    <a:pt x="166" y="5"/>
                  </a:lnTo>
                  <a:lnTo>
                    <a:pt x="180" y="5"/>
                  </a:lnTo>
                  <a:lnTo>
                    <a:pt x="195" y="6"/>
                  </a:lnTo>
                  <a:lnTo>
                    <a:pt x="208" y="6"/>
                  </a:lnTo>
                  <a:lnTo>
                    <a:pt x="222" y="7"/>
                  </a:lnTo>
                  <a:lnTo>
                    <a:pt x="236" y="7"/>
                  </a:lnTo>
                  <a:lnTo>
                    <a:pt x="250" y="8"/>
                  </a:lnTo>
                  <a:lnTo>
                    <a:pt x="263" y="8"/>
                  </a:lnTo>
                  <a:lnTo>
                    <a:pt x="278" y="9"/>
                  </a:lnTo>
                  <a:lnTo>
                    <a:pt x="292" y="9"/>
                  </a:lnTo>
                  <a:lnTo>
                    <a:pt x="306" y="10"/>
                  </a:lnTo>
                  <a:lnTo>
                    <a:pt x="319" y="10"/>
                  </a:lnTo>
                  <a:lnTo>
                    <a:pt x="333" y="11"/>
                  </a:lnTo>
                </a:path>
              </a:pathLst>
            </a:custGeom>
            <a:noFill/>
            <a:ln w="60325">
              <a:solidFill>
                <a:srgbClr val="0000FF"/>
              </a:solidFill>
              <a:round/>
              <a:headEnd/>
              <a:tailEnd/>
            </a:ln>
          </p:spPr>
          <p:txBody>
            <a:bodyPr/>
            <a:lstStyle/>
            <a:p>
              <a:endParaRPr lang="en-US"/>
            </a:p>
          </p:txBody>
        </p:sp>
        <p:sp>
          <p:nvSpPr>
            <p:cNvPr id="60644" name="Line 228"/>
            <p:cNvSpPr>
              <a:spLocks noChangeShapeType="1"/>
            </p:cNvSpPr>
            <p:nvPr/>
          </p:nvSpPr>
          <p:spPr bwMode="auto">
            <a:xfrm flipH="1">
              <a:off x="3728" y="2153"/>
              <a:ext cx="14" cy="1"/>
            </a:xfrm>
            <a:prstGeom prst="line">
              <a:avLst/>
            </a:prstGeom>
            <a:noFill/>
            <a:ln w="60325">
              <a:solidFill>
                <a:srgbClr val="0000FF"/>
              </a:solidFill>
              <a:round/>
              <a:headEnd/>
              <a:tailEnd/>
            </a:ln>
          </p:spPr>
          <p:txBody>
            <a:bodyPr/>
            <a:lstStyle/>
            <a:p>
              <a:endParaRPr lang="en-US"/>
            </a:p>
          </p:txBody>
        </p:sp>
        <p:sp>
          <p:nvSpPr>
            <p:cNvPr id="60645" name="Freeform 229"/>
            <p:cNvSpPr>
              <a:spLocks/>
            </p:cNvSpPr>
            <p:nvPr/>
          </p:nvSpPr>
          <p:spPr bwMode="auto">
            <a:xfrm>
              <a:off x="3742" y="2153"/>
              <a:ext cx="334" cy="16"/>
            </a:xfrm>
            <a:custGeom>
              <a:avLst/>
              <a:gdLst>
                <a:gd name="T0" fmla="*/ 0 w 334"/>
                <a:gd name="T1" fmla="*/ 0 h 16"/>
                <a:gd name="T2" fmla="*/ 15 w 334"/>
                <a:gd name="T3" fmla="*/ 1 h 16"/>
                <a:gd name="T4" fmla="*/ 28 w 334"/>
                <a:gd name="T5" fmla="*/ 2 h 16"/>
                <a:gd name="T6" fmla="*/ 42 w 334"/>
                <a:gd name="T7" fmla="*/ 2 h 16"/>
                <a:gd name="T8" fmla="*/ 56 w 334"/>
                <a:gd name="T9" fmla="*/ 3 h 16"/>
                <a:gd name="T10" fmla="*/ 69 w 334"/>
                <a:gd name="T11" fmla="*/ 3 h 16"/>
                <a:gd name="T12" fmla="*/ 84 w 334"/>
                <a:gd name="T13" fmla="*/ 3 h 16"/>
                <a:gd name="T14" fmla="*/ 98 w 334"/>
                <a:gd name="T15" fmla="*/ 4 h 16"/>
                <a:gd name="T16" fmla="*/ 112 w 334"/>
                <a:gd name="T17" fmla="*/ 5 h 16"/>
                <a:gd name="T18" fmla="*/ 125 w 334"/>
                <a:gd name="T19" fmla="*/ 5 h 16"/>
                <a:gd name="T20" fmla="*/ 139 w 334"/>
                <a:gd name="T21" fmla="*/ 6 h 16"/>
                <a:gd name="T22" fmla="*/ 153 w 334"/>
                <a:gd name="T23" fmla="*/ 7 h 16"/>
                <a:gd name="T24" fmla="*/ 168 w 334"/>
                <a:gd name="T25" fmla="*/ 7 h 16"/>
                <a:gd name="T26" fmla="*/ 181 w 334"/>
                <a:gd name="T27" fmla="*/ 8 h 16"/>
                <a:gd name="T28" fmla="*/ 195 w 334"/>
                <a:gd name="T29" fmla="*/ 9 h 16"/>
                <a:gd name="T30" fmla="*/ 209 w 334"/>
                <a:gd name="T31" fmla="*/ 10 h 16"/>
                <a:gd name="T32" fmla="*/ 222 w 334"/>
                <a:gd name="T33" fmla="*/ 11 h 16"/>
                <a:gd name="T34" fmla="*/ 236 w 334"/>
                <a:gd name="T35" fmla="*/ 11 h 16"/>
                <a:gd name="T36" fmla="*/ 251 w 334"/>
                <a:gd name="T37" fmla="*/ 12 h 16"/>
                <a:gd name="T38" fmla="*/ 265 w 334"/>
                <a:gd name="T39" fmla="*/ 12 h 16"/>
                <a:gd name="T40" fmla="*/ 278 w 334"/>
                <a:gd name="T41" fmla="*/ 12 h 16"/>
                <a:gd name="T42" fmla="*/ 292 w 334"/>
                <a:gd name="T43" fmla="*/ 13 h 16"/>
                <a:gd name="T44" fmla="*/ 306 w 334"/>
                <a:gd name="T45" fmla="*/ 14 h 16"/>
                <a:gd name="T46" fmla="*/ 321 w 334"/>
                <a:gd name="T47" fmla="*/ 15 h 16"/>
                <a:gd name="T48" fmla="*/ 334 w 334"/>
                <a:gd name="T49" fmla="*/ 16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6"/>
                <a:gd name="T77" fmla="*/ 334 w 334"/>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6">
                  <a:moveTo>
                    <a:pt x="0" y="0"/>
                  </a:moveTo>
                  <a:lnTo>
                    <a:pt x="15" y="1"/>
                  </a:lnTo>
                  <a:lnTo>
                    <a:pt x="28" y="2"/>
                  </a:lnTo>
                  <a:lnTo>
                    <a:pt x="42" y="2"/>
                  </a:lnTo>
                  <a:lnTo>
                    <a:pt x="56" y="3"/>
                  </a:lnTo>
                  <a:lnTo>
                    <a:pt x="69" y="3"/>
                  </a:lnTo>
                  <a:lnTo>
                    <a:pt x="84" y="3"/>
                  </a:lnTo>
                  <a:lnTo>
                    <a:pt x="98" y="4"/>
                  </a:lnTo>
                  <a:lnTo>
                    <a:pt x="112" y="5"/>
                  </a:lnTo>
                  <a:lnTo>
                    <a:pt x="125" y="5"/>
                  </a:lnTo>
                  <a:lnTo>
                    <a:pt x="139" y="6"/>
                  </a:lnTo>
                  <a:lnTo>
                    <a:pt x="153" y="7"/>
                  </a:lnTo>
                  <a:lnTo>
                    <a:pt x="168" y="7"/>
                  </a:lnTo>
                  <a:lnTo>
                    <a:pt x="181" y="8"/>
                  </a:lnTo>
                  <a:lnTo>
                    <a:pt x="195" y="9"/>
                  </a:lnTo>
                  <a:lnTo>
                    <a:pt x="209" y="10"/>
                  </a:lnTo>
                  <a:lnTo>
                    <a:pt x="222" y="11"/>
                  </a:lnTo>
                  <a:lnTo>
                    <a:pt x="236" y="11"/>
                  </a:lnTo>
                  <a:lnTo>
                    <a:pt x="251" y="12"/>
                  </a:lnTo>
                  <a:lnTo>
                    <a:pt x="265" y="12"/>
                  </a:lnTo>
                  <a:lnTo>
                    <a:pt x="278" y="12"/>
                  </a:lnTo>
                  <a:lnTo>
                    <a:pt x="292" y="13"/>
                  </a:lnTo>
                  <a:lnTo>
                    <a:pt x="306" y="14"/>
                  </a:lnTo>
                  <a:lnTo>
                    <a:pt x="321" y="15"/>
                  </a:lnTo>
                  <a:lnTo>
                    <a:pt x="334" y="16"/>
                  </a:lnTo>
                </a:path>
              </a:pathLst>
            </a:custGeom>
            <a:noFill/>
            <a:ln w="60325">
              <a:solidFill>
                <a:srgbClr val="0000FF"/>
              </a:solidFill>
              <a:round/>
              <a:headEnd/>
              <a:tailEnd/>
            </a:ln>
          </p:spPr>
          <p:txBody>
            <a:bodyPr/>
            <a:lstStyle/>
            <a:p>
              <a:endParaRPr lang="en-US"/>
            </a:p>
          </p:txBody>
        </p:sp>
        <p:sp>
          <p:nvSpPr>
            <p:cNvPr id="60646" name="Line 230"/>
            <p:cNvSpPr>
              <a:spLocks noChangeShapeType="1"/>
            </p:cNvSpPr>
            <p:nvPr/>
          </p:nvSpPr>
          <p:spPr bwMode="auto">
            <a:xfrm flipH="1" flipV="1">
              <a:off x="4076" y="2169"/>
              <a:ext cx="14" cy="1"/>
            </a:xfrm>
            <a:prstGeom prst="line">
              <a:avLst/>
            </a:prstGeom>
            <a:noFill/>
            <a:ln w="60325">
              <a:solidFill>
                <a:srgbClr val="0000FF"/>
              </a:solidFill>
              <a:round/>
              <a:headEnd/>
              <a:tailEnd/>
            </a:ln>
          </p:spPr>
          <p:txBody>
            <a:bodyPr/>
            <a:lstStyle/>
            <a:p>
              <a:endParaRPr lang="en-US"/>
            </a:p>
          </p:txBody>
        </p:sp>
        <p:sp>
          <p:nvSpPr>
            <p:cNvPr id="60647" name="Freeform 231"/>
            <p:cNvSpPr>
              <a:spLocks/>
            </p:cNvSpPr>
            <p:nvPr/>
          </p:nvSpPr>
          <p:spPr bwMode="auto">
            <a:xfrm>
              <a:off x="4090" y="2170"/>
              <a:ext cx="334" cy="20"/>
            </a:xfrm>
            <a:custGeom>
              <a:avLst/>
              <a:gdLst>
                <a:gd name="T0" fmla="*/ 0 w 334"/>
                <a:gd name="T1" fmla="*/ 0 h 20"/>
                <a:gd name="T2" fmla="*/ 14 w 334"/>
                <a:gd name="T3" fmla="*/ 0 h 20"/>
                <a:gd name="T4" fmla="*/ 28 w 334"/>
                <a:gd name="T5" fmla="*/ 1 h 20"/>
                <a:gd name="T6" fmla="*/ 41 w 334"/>
                <a:gd name="T7" fmla="*/ 2 h 20"/>
                <a:gd name="T8" fmla="*/ 56 w 334"/>
                <a:gd name="T9" fmla="*/ 3 h 20"/>
                <a:gd name="T10" fmla="*/ 70 w 334"/>
                <a:gd name="T11" fmla="*/ 4 h 20"/>
                <a:gd name="T12" fmla="*/ 83 w 334"/>
                <a:gd name="T13" fmla="*/ 4 h 20"/>
                <a:gd name="T14" fmla="*/ 97 w 334"/>
                <a:gd name="T15" fmla="*/ 5 h 20"/>
                <a:gd name="T16" fmla="*/ 111 w 334"/>
                <a:gd name="T17" fmla="*/ 6 h 20"/>
                <a:gd name="T18" fmla="*/ 125 w 334"/>
                <a:gd name="T19" fmla="*/ 7 h 20"/>
                <a:gd name="T20" fmla="*/ 139 w 334"/>
                <a:gd name="T21" fmla="*/ 8 h 20"/>
                <a:gd name="T22" fmla="*/ 153 w 334"/>
                <a:gd name="T23" fmla="*/ 9 h 20"/>
                <a:gd name="T24" fmla="*/ 167 w 334"/>
                <a:gd name="T25" fmla="*/ 10 h 20"/>
                <a:gd name="T26" fmla="*/ 181 w 334"/>
                <a:gd name="T27" fmla="*/ 11 h 20"/>
                <a:gd name="T28" fmla="*/ 194 w 334"/>
                <a:gd name="T29" fmla="*/ 12 h 20"/>
                <a:gd name="T30" fmla="*/ 209 w 334"/>
                <a:gd name="T31" fmla="*/ 13 h 20"/>
                <a:gd name="T32" fmla="*/ 223 w 334"/>
                <a:gd name="T33" fmla="*/ 13 h 20"/>
                <a:gd name="T34" fmla="*/ 236 w 334"/>
                <a:gd name="T35" fmla="*/ 14 h 20"/>
                <a:gd name="T36" fmla="*/ 250 w 334"/>
                <a:gd name="T37" fmla="*/ 15 h 20"/>
                <a:gd name="T38" fmla="*/ 264 w 334"/>
                <a:gd name="T39" fmla="*/ 16 h 20"/>
                <a:gd name="T40" fmla="*/ 278 w 334"/>
                <a:gd name="T41" fmla="*/ 17 h 20"/>
                <a:gd name="T42" fmla="*/ 292 w 334"/>
                <a:gd name="T43" fmla="*/ 18 h 20"/>
                <a:gd name="T44" fmla="*/ 306 w 334"/>
                <a:gd name="T45" fmla="*/ 19 h 20"/>
                <a:gd name="T46" fmla="*/ 320 w 334"/>
                <a:gd name="T47" fmla="*/ 19 h 20"/>
                <a:gd name="T48" fmla="*/ 334 w 334"/>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20"/>
                <a:gd name="T77" fmla="*/ 334 w 334"/>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20">
                  <a:moveTo>
                    <a:pt x="0" y="0"/>
                  </a:moveTo>
                  <a:lnTo>
                    <a:pt x="14" y="0"/>
                  </a:lnTo>
                  <a:lnTo>
                    <a:pt x="28" y="1"/>
                  </a:lnTo>
                  <a:lnTo>
                    <a:pt x="41" y="2"/>
                  </a:lnTo>
                  <a:lnTo>
                    <a:pt x="56" y="3"/>
                  </a:lnTo>
                  <a:lnTo>
                    <a:pt x="70" y="4"/>
                  </a:lnTo>
                  <a:lnTo>
                    <a:pt x="83" y="4"/>
                  </a:lnTo>
                  <a:lnTo>
                    <a:pt x="97" y="5"/>
                  </a:lnTo>
                  <a:lnTo>
                    <a:pt x="111" y="6"/>
                  </a:lnTo>
                  <a:lnTo>
                    <a:pt x="125" y="7"/>
                  </a:lnTo>
                  <a:lnTo>
                    <a:pt x="139" y="8"/>
                  </a:lnTo>
                  <a:lnTo>
                    <a:pt x="153" y="9"/>
                  </a:lnTo>
                  <a:lnTo>
                    <a:pt x="167" y="10"/>
                  </a:lnTo>
                  <a:lnTo>
                    <a:pt x="181" y="11"/>
                  </a:lnTo>
                  <a:lnTo>
                    <a:pt x="194" y="12"/>
                  </a:lnTo>
                  <a:lnTo>
                    <a:pt x="209" y="13"/>
                  </a:lnTo>
                  <a:lnTo>
                    <a:pt x="223" y="13"/>
                  </a:lnTo>
                  <a:lnTo>
                    <a:pt x="236" y="14"/>
                  </a:lnTo>
                  <a:lnTo>
                    <a:pt x="250" y="15"/>
                  </a:lnTo>
                  <a:lnTo>
                    <a:pt x="264" y="16"/>
                  </a:lnTo>
                  <a:lnTo>
                    <a:pt x="278" y="17"/>
                  </a:lnTo>
                  <a:lnTo>
                    <a:pt x="292" y="18"/>
                  </a:lnTo>
                  <a:lnTo>
                    <a:pt x="306" y="19"/>
                  </a:lnTo>
                  <a:lnTo>
                    <a:pt x="320" y="19"/>
                  </a:lnTo>
                  <a:lnTo>
                    <a:pt x="334" y="20"/>
                  </a:lnTo>
                </a:path>
              </a:pathLst>
            </a:custGeom>
            <a:noFill/>
            <a:ln w="60325">
              <a:solidFill>
                <a:srgbClr val="0000FF"/>
              </a:solidFill>
              <a:round/>
              <a:headEnd/>
              <a:tailEnd/>
            </a:ln>
          </p:spPr>
          <p:txBody>
            <a:bodyPr/>
            <a:lstStyle/>
            <a:p>
              <a:endParaRPr lang="en-US"/>
            </a:p>
          </p:txBody>
        </p:sp>
        <p:sp>
          <p:nvSpPr>
            <p:cNvPr id="60648" name="Line 232"/>
            <p:cNvSpPr>
              <a:spLocks noChangeShapeType="1"/>
            </p:cNvSpPr>
            <p:nvPr/>
          </p:nvSpPr>
          <p:spPr bwMode="auto">
            <a:xfrm flipH="1" flipV="1">
              <a:off x="4424" y="2190"/>
              <a:ext cx="13" cy="2"/>
            </a:xfrm>
            <a:prstGeom prst="line">
              <a:avLst/>
            </a:prstGeom>
            <a:noFill/>
            <a:ln w="60325">
              <a:solidFill>
                <a:srgbClr val="0000FF"/>
              </a:solidFill>
              <a:round/>
              <a:headEnd/>
              <a:tailEnd/>
            </a:ln>
          </p:spPr>
          <p:txBody>
            <a:bodyPr/>
            <a:lstStyle/>
            <a:p>
              <a:endParaRPr lang="en-US"/>
            </a:p>
          </p:txBody>
        </p:sp>
        <p:sp>
          <p:nvSpPr>
            <p:cNvPr id="60649" name="Freeform 233"/>
            <p:cNvSpPr>
              <a:spLocks/>
            </p:cNvSpPr>
            <p:nvPr/>
          </p:nvSpPr>
          <p:spPr bwMode="auto">
            <a:xfrm>
              <a:off x="4437" y="2192"/>
              <a:ext cx="335" cy="20"/>
            </a:xfrm>
            <a:custGeom>
              <a:avLst/>
              <a:gdLst>
                <a:gd name="T0" fmla="*/ 0 w 335"/>
                <a:gd name="T1" fmla="*/ 0 h 20"/>
                <a:gd name="T2" fmla="*/ 14 w 335"/>
                <a:gd name="T3" fmla="*/ 0 h 20"/>
                <a:gd name="T4" fmla="*/ 29 w 335"/>
                <a:gd name="T5" fmla="*/ 1 h 20"/>
                <a:gd name="T6" fmla="*/ 42 w 335"/>
                <a:gd name="T7" fmla="*/ 2 h 20"/>
                <a:gd name="T8" fmla="*/ 56 w 335"/>
                <a:gd name="T9" fmla="*/ 3 h 20"/>
                <a:gd name="T10" fmla="*/ 70 w 335"/>
                <a:gd name="T11" fmla="*/ 4 h 20"/>
                <a:gd name="T12" fmla="*/ 84 w 335"/>
                <a:gd name="T13" fmla="*/ 5 h 20"/>
                <a:gd name="T14" fmla="*/ 98 w 335"/>
                <a:gd name="T15" fmla="*/ 6 h 20"/>
                <a:gd name="T16" fmla="*/ 112 w 335"/>
                <a:gd name="T17" fmla="*/ 7 h 20"/>
                <a:gd name="T18" fmla="*/ 126 w 335"/>
                <a:gd name="T19" fmla="*/ 8 h 20"/>
                <a:gd name="T20" fmla="*/ 140 w 335"/>
                <a:gd name="T21" fmla="*/ 9 h 20"/>
                <a:gd name="T22" fmla="*/ 153 w 335"/>
                <a:gd name="T23" fmla="*/ 9 h 20"/>
                <a:gd name="T24" fmla="*/ 167 w 335"/>
                <a:gd name="T25" fmla="*/ 9 h 20"/>
                <a:gd name="T26" fmla="*/ 182 w 335"/>
                <a:gd name="T27" fmla="*/ 10 h 20"/>
                <a:gd name="T28" fmla="*/ 195 w 335"/>
                <a:gd name="T29" fmla="*/ 11 h 20"/>
                <a:gd name="T30" fmla="*/ 209 w 335"/>
                <a:gd name="T31" fmla="*/ 12 h 20"/>
                <a:gd name="T32" fmla="*/ 223 w 335"/>
                <a:gd name="T33" fmla="*/ 13 h 20"/>
                <a:gd name="T34" fmla="*/ 237 w 335"/>
                <a:gd name="T35" fmla="*/ 14 h 20"/>
                <a:gd name="T36" fmla="*/ 250 w 335"/>
                <a:gd name="T37" fmla="*/ 15 h 20"/>
                <a:gd name="T38" fmla="*/ 265 w 335"/>
                <a:gd name="T39" fmla="*/ 16 h 20"/>
                <a:gd name="T40" fmla="*/ 279 w 335"/>
                <a:gd name="T41" fmla="*/ 17 h 20"/>
                <a:gd name="T42" fmla="*/ 293 w 335"/>
                <a:gd name="T43" fmla="*/ 18 h 20"/>
                <a:gd name="T44" fmla="*/ 306 w 335"/>
                <a:gd name="T45" fmla="*/ 18 h 20"/>
                <a:gd name="T46" fmla="*/ 320 w 335"/>
                <a:gd name="T47" fmla="*/ 19 h 20"/>
                <a:gd name="T48" fmla="*/ 335 w 335"/>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5"/>
                <a:gd name="T76" fmla="*/ 0 h 20"/>
                <a:gd name="T77" fmla="*/ 335 w 335"/>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5" h="20">
                  <a:moveTo>
                    <a:pt x="0" y="0"/>
                  </a:moveTo>
                  <a:lnTo>
                    <a:pt x="14" y="0"/>
                  </a:lnTo>
                  <a:lnTo>
                    <a:pt x="29" y="1"/>
                  </a:lnTo>
                  <a:lnTo>
                    <a:pt x="42" y="2"/>
                  </a:lnTo>
                  <a:lnTo>
                    <a:pt x="56" y="3"/>
                  </a:lnTo>
                  <a:lnTo>
                    <a:pt x="70" y="4"/>
                  </a:lnTo>
                  <a:lnTo>
                    <a:pt x="84" y="5"/>
                  </a:lnTo>
                  <a:lnTo>
                    <a:pt x="98" y="6"/>
                  </a:lnTo>
                  <a:lnTo>
                    <a:pt x="112" y="7"/>
                  </a:lnTo>
                  <a:lnTo>
                    <a:pt x="126" y="8"/>
                  </a:lnTo>
                  <a:lnTo>
                    <a:pt x="140" y="9"/>
                  </a:lnTo>
                  <a:lnTo>
                    <a:pt x="153" y="9"/>
                  </a:lnTo>
                  <a:lnTo>
                    <a:pt x="167" y="9"/>
                  </a:lnTo>
                  <a:lnTo>
                    <a:pt x="182" y="10"/>
                  </a:lnTo>
                  <a:lnTo>
                    <a:pt x="195" y="11"/>
                  </a:lnTo>
                  <a:lnTo>
                    <a:pt x="209" y="12"/>
                  </a:lnTo>
                  <a:lnTo>
                    <a:pt x="223" y="13"/>
                  </a:lnTo>
                  <a:lnTo>
                    <a:pt x="237" y="14"/>
                  </a:lnTo>
                  <a:lnTo>
                    <a:pt x="250" y="15"/>
                  </a:lnTo>
                  <a:lnTo>
                    <a:pt x="265" y="16"/>
                  </a:lnTo>
                  <a:lnTo>
                    <a:pt x="279" y="17"/>
                  </a:lnTo>
                  <a:lnTo>
                    <a:pt x="293" y="18"/>
                  </a:lnTo>
                  <a:lnTo>
                    <a:pt x="306" y="18"/>
                  </a:lnTo>
                  <a:lnTo>
                    <a:pt x="320" y="19"/>
                  </a:lnTo>
                  <a:lnTo>
                    <a:pt x="335" y="20"/>
                  </a:lnTo>
                </a:path>
              </a:pathLst>
            </a:custGeom>
            <a:noFill/>
            <a:ln w="60325">
              <a:solidFill>
                <a:srgbClr val="0000FF"/>
              </a:solidFill>
              <a:round/>
              <a:headEnd/>
              <a:tailEnd/>
            </a:ln>
          </p:spPr>
          <p:txBody>
            <a:bodyPr/>
            <a:lstStyle/>
            <a:p>
              <a:endParaRPr lang="en-US"/>
            </a:p>
          </p:txBody>
        </p:sp>
        <p:sp>
          <p:nvSpPr>
            <p:cNvPr id="60650" name="Line 234"/>
            <p:cNvSpPr>
              <a:spLocks noChangeShapeType="1"/>
            </p:cNvSpPr>
            <p:nvPr/>
          </p:nvSpPr>
          <p:spPr bwMode="auto">
            <a:xfrm flipH="1" flipV="1">
              <a:off x="4772" y="2212"/>
              <a:ext cx="13" cy="1"/>
            </a:xfrm>
            <a:prstGeom prst="line">
              <a:avLst/>
            </a:prstGeom>
            <a:noFill/>
            <a:ln w="60325">
              <a:solidFill>
                <a:srgbClr val="0000FF"/>
              </a:solidFill>
              <a:round/>
              <a:headEnd/>
              <a:tailEnd/>
            </a:ln>
          </p:spPr>
          <p:txBody>
            <a:bodyPr/>
            <a:lstStyle/>
            <a:p>
              <a:endParaRPr lang="en-US"/>
            </a:p>
          </p:txBody>
        </p:sp>
        <p:sp>
          <p:nvSpPr>
            <p:cNvPr id="60651" name="Freeform 235"/>
            <p:cNvSpPr>
              <a:spLocks/>
            </p:cNvSpPr>
            <p:nvPr/>
          </p:nvSpPr>
          <p:spPr bwMode="auto">
            <a:xfrm>
              <a:off x="1219" y="2093"/>
              <a:ext cx="180" cy="99"/>
            </a:xfrm>
            <a:custGeom>
              <a:avLst/>
              <a:gdLst>
                <a:gd name="T0" fmla="*/ 90 w 180"/>
                <a:gd name="T1" fmla="*/ 99 h 99"/>
                <a:gd name="T2" fmla="*/ 0 w 180"/>
                <a:gd name="T3" fmla="*/ 0 h 99"/>
                <a:gd name="T4" fmla="*/ 180 w 180"/>
                <a:gd name="T5" fmla="*/ 0 h 99"/>
                <a:gd name="T6" fmla="*/ 90 w 180"/>
                <a:gd name="T7" fmla="*/ 99 h 99"/>
                <a:gd name="T8" fmla="*/ 0 60000 65536"/>
                <a:gd name="T9" fmla="*/ 0 60000 65536"/>
                <a:gd name="T10" fmla="*/ 0 60000 65536"/>
                <a:gd name="T11" fmla="*/ 0 60000 65536"/>
                <a:gd name="T12" fmla="*/ 0 w 180"/>
                <a:gd name="T13" fmla="*/ 0 h 99"/>
                <a:gd name="T14" fmla="*/ 180 w 180"/>
                <a:gd name="T15" fmla="*/ 99 h 99"/>
              </a:gdLst>
              <a:ahLst/>
              <a:cxnLst>
                <a:cxn ang="T8">
                  <a:pos x="T0" y="T1"/>
                </a:cxn>
                <a:cxn ang="T9">
                  <a:pos x="T2" y="T3"/>
                </a:cxn>
                <a:cxn ang="T10">
                  <a:pos x="T4" y="T5"/>
                </a:cxn>
                <a:cxn ang="T11">
                  <a:pos x="T6" y="T7"/>
                </a:cxn>
              </a:cxnLst>
              <a:rect l="T12" t="T13" r="T14" b="T15"/>
              <a:pathLst>
                <a:path w="180" h="99">
                  <a:moveTo>
                    <a:pt x="90" y="99"/>
                  </a:moveTo>
                  <a:lnTo>
                    <a:pt x="0" y="0"/>
                  </a:lnTo>
                  <a:lnTo>
                    <a:pt x="180" y="0"/>
                  </a:lnTo>
                  <a:lnTo>
                    <a:pt x="90" y="99"/>
                  </a:lnTo>
                  <a:close/>
                </a:path>
              </a:pathLst>
            </a:custGeom>
            <a:noFill/>
            <a:ln w="60325">
              <a:solidFill>
                <a:srgbClr val="0000FF"/>
              </a:solidFill>
              <a:round/>
              <a:headEnd/>
              <a:tailEnd/>
            </a:ln>
          </p:spPr>
          <p:txBody>
            <a:bodyPr/>
            <a:lstStyle/>
            <a:p>
              <a:endParaRPr lang="en-US"/>
            </a:p>
          </p:txBody>
        </p:sp>
        <p:sp>
          <p:nvSpPr>
            <p:cNvPr id="60652" name="Freeform 236"/>
            <p:cNvSpPr>
              <a:spLocks/>
            </p:cNvSpPr>
            <p:nvPr/>
          </p:nvSpPr>
          <p:spPr bwMode="auto">
            <a:xfrm>
              <a:off x="1566" y="2093"/>
              <a:ext cx="181" cy="99"/>
            </a:xfrm>
            <a:custGeom>
              <a:avLst/>
              <a:gdLst>
                <a:gd name="T0" fmla="*/ 91 w 181"/>
                <a:gd name="T1" fmla="*/ 99 h 99"/>
                <a:gd name="T2" fmla="*/ 0 w 181"/>
                <a:gd name="T3" fmla="*/ 0 h 99"/>
                <a:gd name="T4" fmla="*/ 181 w 181"/>
                <a:gd name="T5" fmla="*/ 0 h 99"/>
                <a:gd name="T6" fmla="*/ 91 w 181"/>
                <a:gd name="T7" fmla="*/ 99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1" y="99"/>
                  </a:moveTo>
                  <a:lnTo>
                    <a:pt x="0" y="0"/>
                  </a:lnTo>
                  <a:lnTo>
                    <a:pt x="181" y="0"/>
                  </a:lnTo>
                  <a:lnTo>
                    <a:pt x="91" y="99"/>
                  </a:lnTo>
                  <a:close/>
                </a:path>
              </a:pathLst>
            </a:custGeom>
            <a:noFill/>
            <a:ln w="60325">
              <a:solidFill>
                <a:srgbClr val="0000FF"/>
              </a:solidFill>
              <a:round/>
              <a:headEnd/>
              <a:tailEnd/>
            </a:ln>
          </p:spPr>
          <p:txBody>
            <a:bodyPr/>
            <a:lstStyle/>
            <a:p>
              <a:endParaRPr lang="en-US"/>
            </a:p>
          </p:txBody>
        </p:sp>
        <p:sp>
          <p:nvSpPr>
            <p:cNvPr id="60653" name="Freeform 237"/>
            <p:cNvSpPr>
              <a:spLocks/>
            </p:cNvSpPr>
            <p:nvPr/>
          </p:nvSpPr>
          <p:spPr bwMode="auto">
            <a:xfrm>
              <a:off x="1914" y="2093"/>
              <a:ext cx="180" cy="99"/>
            </a:xfrm>
            <a:custGeom>
              <a:avLst/>
              <a:gdLst>
                <a:gd name="T0" fmla="*/ 90 w 180"/>
                <a:gd name="T1" fmla="*/ 99 h 99"/>
                <a:gd name="T2" fmla="*/ 0 w 180"/>
                <a:gd name="T3" fmla="*/ 0 h 99"/>
                <a:gd name="T4" fmla="*/ 180 w 180"/>
                <a:gd name="T5" fmla="*/ 0 h 99"/>
                <a:gd name="T6" fmla="*/ 90 w 180"/>
                <a:gd name="T7" fmla="*/ 99 h 99"/>
                <a:gd name="T8" fmla="*/ 0 60000 65536"/>
                <a:gd name="T9" fmla="*/ 0 60000 65536"/>
                <a:gd name="T10" fmla="*/ 0 60000 65536"/>
                <a:gd name="T11" fmla="*/ 0 60000 65536"/>
                <a:gd name="T12" fmla="*/ 0 w 180"/>
                <a:gd name="T13" fmla="*/ 0 h 99"/>
                <a:gd name="T14" fmla="*/ 180 w 180"/>
                <a:gd name="T15" fmla="*/ 99 h 99"/>
              </a:gdLst>
              <a:ahLst/>
              <a:cxnLst>
                <a:cxn ang="T8">
                  <a:pos x="T0" y="T1"/>
                </a:cxn>
                <a:cxn ang="T9">
                  <a:pos x="T2" y="T3"/>
                </a:cxn>
                <a:cxn ang="T10">
                  <a:pos x="T4" y="T5"/>
                </a:cxn>
                <a:cxn ang="T11">
                  <a:pos x="T6" y="T7"/>
                </a:cxn>
              </a:cxnLst>
              <a:rect l="T12" t="T13" r="T14" b="T15"/>
              <a:pathLst>
                <a:path w="180" h="99">
                  <a:moveTo>
                    <a:pt x="90" y="99"/>
                  </a:moveTo>
                  <a:lnTo>
                    <a:pt x="0" y="0"/>
                  </a:lnTo>
                  <a:lnTo>
                    <a:pt x="180" y="0"/>
                  </a:lnTo>
                  <a:lnTo>
                    <a:pt x="90" y="99"/>
                  </a:lnTo>
                  <a:close/>
                </a:path>
              </a:pathLst>
            </a:custGeom>
            <a:noFill/>
            <a:ln w="60325">
              <a:solidFill>
                <a:srgbClr val="0000FF"/>
              </a:solidFill>
              <a:round/>
              <a:headEnd/>
              <a:tailEnd/>
            </a:ln>
          </p:spPr>
          <p:txBody>
            <a:bodyPr/>
            <a:lstStyle/>
            <a:p>
              <a:endParaRPr lang="en-US"/>
            </a:p>
          </p:txBody>
        </p:sp>
        <p:sp>
          <p:nvSpPr>
            <p:cNvPr id="60654" name="Freeform 238"/>
            <p:cNvSpPr>
              <a:spLocks/>
            </p:cNvSpPr>
            <p:nvPr/>
          </p:nvSpPr>
          <p:spPr bwMode="auto">
            <a:xfrm>
              <a:off x="2261" y="2093"/>
              <a:ext cx="181" cy="99"/>
            </a:xfrm>
            <a:custGeom>
              <a:avLst/>
              <a:gdLst>
                <a:gd name="T0" fmla="*/ 91 w 181"/>
                <a:gd name="T1" fmla="*/ 99 h 99"/>
                <a:gd name="T2" fmla="*/ 0 w 181"/>
                <a:gd name="T3" fmla="*/ 0 h 99"/>
                <a:gd name="T4" fmla="*/ 181 w 181"/>
                <a:gd name="T5" fmla="*/ 0 h 99"/>
                <a:gd name="T6" fmla="*/ 91 w 181"/>
                <a:gd name="T7" fmla="*/ 99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1" y="99"/>
                  </a:moveTo>
                  <a:lnTo>
                    <a:pt x="0" y="0"/>
                  </a:lnTo>
                  <a:lnTo>
                    <a:pt x="181" y="0"/>
                  </a:lnTo>
                  <a:lnTo>
                    <a:pt x="91" y="99"/>
                  </a:lnTo>
                  <a:close/>
                </a:path>
              </a:pathLst>
            </a:custGeom>
            <a:noFill/>
            <a:ln w="60325">
              <a:solidFill>
                <a:srgbClr val="0000FF"/>
              </a:solidFill>
              <a:round/>
              <a:headEnd/>
              <a:tailEnd/>
            </a:ln>
          </p:spPr>
          <p:txBody>
            <a:bodyPr/>
            <a:lstStyle/>
            <a:p>
              <a:endParaRPr lang="en-US"/>
            </a:p>
          </p:txBody>
        </p:sp>
        <p:sp>
          <p:nvSpPr>
            <p:cNvPr id="60655" name="Freeform 239"/>
            <p:cNvSpPr>
              <a:spLocks/>
            </p:cNvSpPr>
            <p:nvPr/>
          </p:nvSpPr>
          <p:spPr bwMode="auto">
            <a:xfrm>
              <a:off x="2609" y="2096"/>
              <a:ext cx="181" cy="98"/>
            </a:xfrm>
            <a:custGeom>
              <a:avLst/>
              <a:gdLst>
                <a:gd name="T0" fmla="*/ 90 w 181"/>
                <a:gd name="T1" fmla="*/ 98 h 98"/>
                <a:gd name="T2" fmla="*/ 0 w 181"/>
                <a:gd name="T3" fmla="*/ 0 h 98"/>
                <a:gd name="T4" fmla="*/ 181 w 181"/>
                <a:gd name="T5" fmla="*/ 0 h 98"/>
                <a:gd name="T6" fmla="*/ 90 w 181"/>
                <a:gd name="T7" fmla="*/ 98 h 98"/>
                <a:gd name="T8" fmla="*/ 0 60000 65536"/>
                <a:gd name="T9" fmla="*/ 0 60000 65536"/>
                <a:gd name="T10" fmla="*/ 0 60000 65536"/>
                <a:gd name="T11" fmla="*/ 0 60000 65536"/>
                <a:gd name="T12" fmla="*/ 0 w 181"/>
                <a:gd name="T13" fmla="*/ 0 h 98"/>
                <a:gd name="T14" fmla="*/ 181 w 181"/>
                <a:gd name="T15" fmla="*/ 98 h 98"/>
              </a:gdLst>
              <a:ahLst/>
              <a:cxnLst>
                <a:cxn ang="T8">
                  <a:pos x="T0" y="T1"/>
                </a:cxn>
                <a:cxn ang="T9">
                  <a:pos x="T2" y="T3"/>
                </a:cxn>
                <a:cxn ang="T10">
                  <a:pos x="T4" y="T5"/>
                </a:cxn>
                <a:cxn ang="T11">
                  <a:pos x="T6" y="T7"/>
                </a:cxn>
              </a:cxnLst>
              <a:rect l="T12" t="T13" r="T14" b="T15"/>
              <a:pathLst>
                <a:path w="181" h="98">
                  <a:moveTo>
                    <a:pt x="90" y="98"/>
                  </a:moveTo>
                  <a:lnTo>
                    <a:pt x="0" y="0"/>
                  </a:lnTo>
                  <a:lnTo>
                    <a:pt x="181" y="0"/>
                  </a:lnTo>
                  <a:lnTo>
                    <a:pt x="90" y="98"/>
                  </a:lnTo>
                  <a:close/>
                </a:path>
              </a:pathLst>
            </a:custGeom>
            <a:noFill/>
            <a:ln w="60325">
              <a:solidFill>
                <a:srgbClr val="0000FF"/>
              </a:solidFill>
              <a:round/>
              <a:headEnd/>
              <a:tailEnd/>
            </a:ln>
          </p:spPr>
          <p:txBody>
            <a:bodyPr/>
            <a:lstStyle/>
            <a:p>
              <a:endParaRPr lang="en-US"/>
            </a:p>
          </p:txBody>
        </p:sp>
        <p:sp>
          <p:nvSpPr>
            <p:cNvPr id="60656" name="Freeform 240"/>
            <p:cNvSpPr>
              <a:spLocks/>
            </p:cNvSpPr>
            <p:nvPr/>
          </p:nvSpPr>
          <p:spPr bwMode="auto">
            <a:xfrm>
              <a:off x="2957" y="2102"/>
              <a:ext cx="180" cy="98"/>
            </a:xfrm>
            <a:custGeom>
              <a:avLst/>
              <a:gdLst>
                <a:gd name="T0" fmla="*/ 90 w 180"/>
                <a:gd name="T1" fmla="*/ 98 h 98"/>
                <a:gd name="T2" fmla="*/ 0 w 180"/>
                <a:gd name="T3" fmla="*/ 0 h 98"/>
                <a:gd name="T4" fmla="*/ 180 w 180"/>
                <a:gd name="T5" fmla="*/ 0 h 98"/>
                <a:gd name="T6" fmla="*/ 90 w 180"/>
                <a:gd name="T7" fmla="*/ 98 h 98"/>
                <a:gd name="T8" fmla="*/ 0 60000 65536"/>
                <a:gd name="T9" fmla="*/ 0 60000 65536"/>
                <a:gd name="T10" fmla="*/ 0 60000 65536"/>
                <a:gd name="T11" fmla="*/ 0 60000 65536"/>
                <a:gd name="T12" fmla="*/ 0 w 180"/>
                <a:gd name="T13" fmla="*/ 0 h 98"/>
                <a:gd name="T14" fmla="*/ 180 w 180"/>
                <a:gd name="T15" fmla="*/ 98 h 98"/>
              </a:gdLst>
              <a:ahLst/>
              <a:cxnLst>
                <a:cxn ang="T8">
                  <a:pos x="T0" y="T1"/>
                </a:cxn>
                <a:cxn ang="T9">
                  <a:pos x="T2" y="T3"/>
                </a:cxn>
                <a:cxn ang="T10">
                  <a:pos x="T4" y="T5"/>
                </a:cxn>
                <a:cxn ang="T11">
                  <a:pos x="T6" y="T7"/>
                </a:cxn>
              </a:cxnLst>
              <a:rect l="T12" t="T13" r="T14" b="T15"/>
              <a:pathLst>
                <a:path w="180" h="98">
                  <a:moveTo>
                    <a:pt x="90" y="98"/>
                  </a:moveTo>
                  <a:lnTo>
                    <a:pt x="0" y="0"/>
                  </a:lnTo>
                  <a:lnTo>
                    <a:pt x="180" y="0"/>
                  </a:lnTo>
                  <a:lnTo>
                    <a:pt x="90" y="98"/>
                  </a:lnTo>
                  <a:close/>
                </a:path>
              </a:pathLst>
            </a:custGeom>
            <a:noFill/>
            <a:ln w="60325">
              <a:solidFill>
                <a:srgbClr val="0000FF"/>
              </a:solidFill>
              <a:round/>
              <a:headEnd/>
              <a:tailEnd/>
            </a:ln>
          </p:spPr>
          <p:txBody>
            <a:bodyPr/>
            <a:lstStyle/>
            <a:p>
              <a:endParaRPr lang="en-US"/>
            </a:p>
          </p:txBody>
        </p:sp>
        <p:sp>
          <p:nvSpPr>
            <p:cNvPr id="60657" name="Freeform 241"/>
            <p:cNvSpPr>
              <a:spLocks/>
            </p:cNvSpPr>
            <p:nvPr/>
          </p:nvSpPr>
          <p:spPr bwMode="auto">
            <a:xfrm>
              <a:off x="3304" y="2110"/>
              <a:ext cx="181" cy="98"/>
            </a:xfrm>
            <a:custGeom>
              <a:avLst/>
              <a:gdLst>
                <a:gd name="T0" fmla="*/ 91 w 181"/>
                <a:gd name="T1" fmla="*/ 98 h 98"/>
                <a:gd name="T2" fmla="*/ 0 w 181"/>
                <a:gd name="T3" fmla="*/ 0 h 98"/>
                <a:gd name="T4" fmla="*/ 181 w 181"/>
                <a:gd name="T5" fmla="*/ 0 h 98"/>
                <a:gd name="T6" fmla="*/ 91 w 181"/>
                <a:gd name="T7" fmla="*/ 98 h 98"/>
                <a:gd name="T8" fmla="*/ 0 60000 65536"/>
                <a:gd name="T9" fmla="*/ 0 60000 65536"/>
                <a:gd name="T10" fmla="*/ 0 60000 65536"/>
                <a:gd name="T11" fmla="*/ 0 60000 65536"/>
                <a:gd name="T12" fmla="*/ 0 w 181"/>
                <a:gd name="T13" fmla="*/ 0 h 98"/>
                <a:gd name="T14" fmla="*/ 181 w 181"/>
                <a:gd name="T15" fmla="*/ 98 h 98"/>
              </a:gdLst>
              <a:ahLst/>
              <a:cxnLst>
                <a:cxn ang="T8">
                  <a:pos x="T0" y="T1"/>
                </a:cxn>
                <a:cxn ang="T9">
                  <a:pos x="T2" y="T3"/>
                </a:cxn>
                <a:cxn ang="T10">
                  <a:pos x="T4" y="T5"/>
                </a:cxn>
                <a:cxn ang="T11">
                  <a:pos x="T6" y="T7"/>
                </a:cxn>
              </a:cxnLst>
              <a:rect l="T12" t="T13" r="T14" b="T15"/>
              <a:pathLst>
                <a:path w="181" h="98">
                  <a:moveTo>
                    <a:pt x="91" y="98"/>
                  </a:moveTo>
                  <a:lnTo>
                    <a:pt x="0" y="0"/>
                  </a:lnTo>
                  <a:lnTo>
                    <a:pt x="181" y="0"/>
                  </a:lnTo>
                  <a:lnTo>
                    <a:pt x="91" y="98"/>
                  </a:lnTo>
                  <a:close/>
                </a:path>
              </a:pathLst>
            </a:custGeom>
            <a:noFill/>
            <a:ln w="60325">
              <a:solidFill>
                <a:srgbClr val="0000FF"/>
              </a:solidFill>
              <a:round/>
              <a:headEnd/>
              <a:tailEnd/>
            </a:ln>
          </p:spPr>
          <p:txBody>
            <a:bodyPr/>
            <a:lstStyle/>
            <a:p>
              <a:endParaRPr lang="en-US"/>
            </a:p>
          </p:txBody>
        </p:sp>
        <p:sp>
          <p:nvSpPr>
            <p:cNvPr id="60658" name="Freeform 242"/>
            <p:cNvSpPr>
              <a:spLocks/>
            </p:cNvSpPr>
            <p:nvPr/>
          </p:nvSpPr>
          <p:spPr bwMode="auto">
            <a:xfrm>
              <a:off x="3652" y="2120"/>
              <a:ext cx="181" cy="99"/>
            </a:xfrm>
            <a:custGeom>
              <a:avLst/>
              <a:gdLst>
                <a:gd name="T0" fmla="*/ 90 w 181"/>
                <a:gd name="T1" fmla="*/ 99 h 99"/>
                <a:gd name="T2" fmla="*/ 0 w 181"/>
                <a:gd name="T3" fmla="*/ 0 h 99"/>
                <a:gd name="T4" fmla="*/ 181 w 181"/>
                <a:gd name="T5" fmla="*/ 0 h 99"/>
                <a:gd name="T6" fmla="*/ 90 w 181"/>
                <a:gd name="T7" fmla="*/ 99 h 99"/>
                <a:gd name="T8" fmla="*/ 0 60000 65536"/>
                <a:gd name="T9" fmla="*/ 0 60000 65536"/>
                <a:gd name="T10" fmla="*/ 0 60000 65536"/>
                <a:gd name="T11" fmla="*/ 0 60000 65536"/>
                <a:gd name="T12" fmla="*/ 0 w 181"/>
                <a:gd name="T13" fmla="*/ 0 h 99"/>
                <a:gd name="T14" fmla="*/ 181 w 181"/>
                <a:gd name="T15" fmla="*/ 99 h 99"/>
              </a:gdLst>
              <a:ahLst/>
              <a:cxnLst>
                <a:cxn ang="T8">
                  <a:pos x="T0" y="T1"/>
                </a:cxn>
                <a:cxn ang="T9">
                  <a:pos x="T2" y="T3"/>
                </a:cxn>
                <a:cxn ang="T10">
                  <a:pos x="T4" y="T5"/>
                </a:cxn>
                <a:cxn ang="T11">
                  <a:pos x="T6" y="T7"/>
                </a:cxn>
              </a:cxnLst>
              <a:rect l="T12" t="T13" r="T14" b="T15"/>
              <a:pathLst>
                <a:path w="181" h="99">
                  <a:moveTo>
                    <a:pt x="90" y="99"/>
                  </a:moveTo>
                  <a:lnTo>
                    <a:pt x="0" y="0"/>
                  </a:lnTo>
                  <a:lnTo>
                    <a:pt x="181" y="0"/>
                  </a:lnTo>
                  <a:lnTo>
                    <a:pt x="90" y="99"/>
                  </a:lnTo>
                  <a:close/>
                </a:path>
              </a:pathLst>
            </a:custGeom>
            <a:noFill/>
            <a:ln w="60325">
              <a:solidFill>
                <a:srgbClr val="0000FF"/>
              </a:solidFill>
              <a:round/>
              <a:headEnd/>
              <a:tailEnd/>
            </a:ln>
          </p:spPr>
          <p:txBody>
            <a:bodyPr/>
            <a:lstStyle/>
            <a:p>
              <a:endParaRPr lang="en-US"/>
            </a:p>
          </p:txBody>
        </p:sp>
        <p:sp>
          <p:nvSpPr>
            <p:cNvPr id="60659" name="Freeform 243"/>
            <p:cNvSpPr>
              <a:spLocks/>
            </p:cNvSpPr>
            <p:nvPr/>
          </p:nvSpPr>
          <p:spPr bwMode="auto">
            <a:xfrm>
              <a:off x="3999" y="2138"/>
              <a:ext cx="182" cy="97"/>
            </a:xfrm>
            <a:custGeom>
              <a:avLst/>
              <a:gdLst>
                <a:gd name="T0" fmla="*/ 91 w 182"/>
                <a:gd name="T1" fmla="*/ 97 h 97"/>
                <a:gd name="T2" fmla="*/ 0 w 182"/>
                <a:gd name="T3" fmla="*/ 0 h 97"/>
                <a:gd name="T4" fmla="*/ 182 w 182"/>
                <a:gd name="T5" fmla="*/ 0 h 97"/>
                <a:gd name="T6" fmla="*/ 91 w 182"/>
                <a:gd name="T7" fmla="*/ 97 h 97"/>
                <a:gd name="T8" fmla="*/ 0 60000 65536"/>
                <a:gd name="T9" fmla="*/ 0 60000 65536"/>
                <a:gd name="T10" fmla="*/ 0 60000 65536"/>
                <a:gd name="T11" fmla="*/ 0 60000 65536"/>
                <a:gd name="T12" fmla="*/ 0 w 182"/>
                <a:gd name="T13" fmla="*/ 0 h 97"/>
                <a:gd name="T14" fmla="*/ 182 w 182"/>
                <a:gd name="T15" fmla="*/ 97 h 97"/>
              </a:gdLst>
              <a:ahLst/>
              <a:cxnLst>
                <a:cxn ang="T8">
                  <a:pos x="T0" y="T1"/>
                </a:cxn>
                <a:cxn ang="T9">
                  <a:pos x="T2" y="T3"/>
                </a:cxn>
                <a:cxn ang="T10">
                  <a:pos x="T4" y="T5"/>
                </a:cxn>
                <a:cxn ang="T11">
                  <a:pos x="T6" y="T7"/>
                </a:cxn>
              </a:cxnLst>
              <a:rect l="T12" t="T13" r="T14" b="T15"/>
              <a:pathLst>
                <a:path w="182" h="97">
                  <a:moveTo>
                    <a:pt x="91" y="97"/>
                  </a:moveTo>
                  <a:lnTo>
                    <a:pt x="0" y="0"/>
                  </a:lnTo>
                  <a:lnTo>
                    <a:pt x="182" y="0"/>
                  </a:lnTo>
                  <a:lnTo>
                    <a:pt x="91" y="97"/>
                  </a:lnTo>
                  <a:close/>
                </a:path>
              </a:pathLst>
            </a:custGeom>
            <a:noFill/>
            <a:ln w="60325">
              <a:solidFill>
                <a:srgbClr val="0000FF"/>
              </a:solidFill>
              <a:round/>
              <a:headEnd/>
              <a:tailEnd/>
            </a:ln>
          </p:spPr>
          <p:txBody>
            <a:bodyPr/>
            <a:lstStyle/>
            <a:p>
              <a:endParaRPr lang="en-US"/>
            </a:p>
          </p:txBody>
        </p:sp>
        <p:sp>
          <p:nvSpPr>
            <p:cNvPr id="60660" name="Freeform 244"/>
            <p:cNvSpPr>
              <a:spLocks/>
            </p:cNvSpPr>
            <p:nvPr/>
          </p:nvSpPr>
          <p:spPr bwMode="auto">
            <a:xfrm>
              <a:off x="4347" y="2159"/>
              <a:ext cx="181" cy="97"/>
            </a:xfrm>
            <a:custGeom>
              <a:avLst/>
              <a:gdLst>
                <a:gd name="T0" fmla="*/ 90 w 181"/>
                <a:gd name="T1" fmla="*/ 97 h 97"/>
                <a:gd name="T2" fmla="*/ 0 w 181"/>
                <a:gd name="T3" fmla="*/ 0 h 97"/>
                <a:gd name="T4" fmla="*/ 181 w 181"/>
                <a:gd name="T5" fmla="*/ 0 h 97"/>
                <a:gd name="T6" fmla="*/ 90 w 181"/>
                <a:gd name="T7" fmla="*/ 97 h 97"/>
                <a:gd name="T8" fmla="*/ 0 60000 65536"/>
                <a:gd name="T9" fmla="*/ 0 60000 65536"/>
                <a:gd name="T10" fmla="*/ 0 60000 65536"/>
                <a:gd name="T11" fmla="*/ 0 60000 65536"/>
                <a:gd name="T12" fmla="*/ 0 w 181"/>
                <a:gd name="T13" fmla="*/ 0 h 97"/>
                <a:gd name="T14" fmla="*/ 181 w 181"/>
                <a:gd name="T15" fmla="*/ 97 h 97"/>
              </a:gdLst>
              <a:ahLst/>
              <a:cxnLst>
                <a:cxn ang="T8">
                  <a:pos x="T0" y="T1"/>
                </a:cxn>
                <a:cxn ang="T9">
                  <a:pos x="T2" y="T3"/>
                </a:cxn>
                <a:cxn ang="T10">
                  <a:pos x="T4" y="T5"/>
                </a:cxn>
                <a:cxn ang="T11">
                  <a:pos x="T6" y="T7"/>
                </a:cxn>
              </a:cxnLst>
              <a:rect l="T12" t="T13" r="T14" b="T15"/>
              <a:pathLst>
                <a:path w="181" h="97">
                  <a:moveTo>
                    <a:pt x="90" y="97"/>
                  </a:moveTo>
                  <a:lnTo>
                    <a:pt x="0" y="0"/>
                  </a:lnTo>
                  <a:lnTo>
                    <a:pt x="181" y="0"/>
                  </a:lnTo>
                  <a:lnTo>
                    <a:pt x="90" y="97"/>
                  </a:lnTo>
                  <a:close/>
                </a:path>
              </a:pathLst>
            </a:custGeom>
            <a:noFill/>
            <a:ln w="60325">
              <a:solidFill>
                <a:srgbClr val="0000FF"/>
              </a:solidFill>
              <a:round/>
              <a:headEnd/>
              <a:tailEnd/>
            </a:ln>
          </p:spPr>
          <p:txBody>
            <a:bodyPr/>
            <a:lstStyle/>
            <a:p>
              <a:endParaRPr lang="en-US"/>
            </a:p>
          </p:txBody>
        </p:sp>
        <p:sp>
          <p:nvSpPr>
            <p:cNvPr id="60661" name="Freeform 245"/>
            <p:cNvSpPr>
              <a:spLocks/>
            </p:cNvSpPr>
            <p:nvPr/>
          </p:nvSpPr>
          <p:spPr bwMode="auto">
            <a:xfrm>
              <a:off x="4695" y="2181"/>
              <a:ext cx="180" cy="97"/>
            </a:xfrm>
            <a:custGeom>
              <a:avLst/>
              <a:gdLst>
                <a:gd name="T0" fmla="*/ 90 w 180"/>
                <a:gd name="T1" fmla="*/ 97 h 97"/>
                <a:gd name="T2" fmla="*/ 0 w 180"/>
                <a:gd name="T3" fmla="*/ 0 h 97"/>
                <a:gd name="T4" fmla="*/ 180 w 180"/>
                <a:gd name="T5" fmla="*/ 0 h 97"/>
                <a:gd name="T6" fmla="*/ 90 w 180"/>
                <a:gd name="T7" fmla="*/ 97 h 97"/>
                <a:gd name="T8" fmla="*/ 0 60000 65536"/>
                <a:gd name="T9" fmla="*/ 0 60000 65536"/>
                <a:gd name="T10" fmla="*/ 0 60000 65536"/>
                <a:gd name="T11" fmla="*/ 0 60000 65536"/>
                <a:gd name="T12" fmla="*/ 0 w 180"/>
                <a:gd name="T13" fmla="*/ 0 h 97"/>
                <a:gd name="T14" fmla="*/ 180 w 180"/>
                <a:gd name="T15" fmla="*/ 97 h 97"/>
              </a:gdLst>
              <a:ahLst/>
              <a:cxnLst>
                <a:cxn ang="T8">
                  <a:pos x="T0" y="T1"/>
                </a:cxn>
                <a:cxn ang="T9">
                  <a:pos x="T2" y="T3"/>
                </a:cxn>
                <a:cxn ang="T10">
                  <a:pos x="T4" y="T5"/>
                </a:cxn>
                <a:cxn ang="T11">
                  <a:pos x="T6" y="T7"/>
                </a:cxn>
              </a:cxnLst>
              <a:rect l="T12" t="T13" r="T14" b="T15"/>
              <a:pathLst>
                <a:path w="180" h="97">
                  <a:moveTo>
                    <a:pt x="90" y="97"/>
                  </a:moveTo>
                  <a:lnTo>
                    <a:pt x="0" y="0"/>
                  </a:lnTo>
                  <a:lnTo>
                    <a:pt x="180" y="0"/>
                  </a:lnTo>
                  <a:lnTo>
                    <a:pt x="90" y="97"/>
                  </a:lnTo>
                  <a:close/>
                </a:path>
              </a:pathLst>
            </a:custGeom>
            <a:noFill/>
            <a:ln w="60325">
              <a:solidFill>
                <a:srgbClr val="0000FF"/>
              </a:solidFill>
              <a:round/>
              <a:headEnd/>
              <a:tailEnd/>
            </a:ln>
          </p:spPr>
          <p:txBody>
            <a:bodyPr/>
            <a:lstStyle/>
            <a:p>
              <a:endParaRPr lang="en-US"/>
            </a:p>
          </p:txBody>
        </p:sp>
        <p:sp>
          <p:nvSpPr>
            <p:cNvPr id="60662" name="Line 246"/>
            <p:cNvSpPr>
              <a:spLocks noChangeShapeType="1"/>
            </p:cNvSpPr>
            <p:nvPr/>
          </p:nvSpPr>
          <p:spPr bwMode="auto">
            <a:xfrm>
              <a:off x="1323" y="2149"/>
              <a:ext cx="3479" cy="1"/>
            </a:xfrm>
            <a:prstGeom prst="line">
              <a:avLst/>
            </a:prstGeom>
            <a:noFill/>
            <a:ln w="7938">
              <a:solidFill>
                <a:srgbClr val="0000FF"/>
              </a:solidFill>
              <a:round/>
              <a:headEnd/>
              <a:tailEnd/>
            </a:ln>
          </p:spPr>
          <p:txBody>
            <a:bodyPr/>
            <a:lstStyle/>
            <a:p>
              <a:endParaRPr lang="en-US"/>
            </a:p>
          </p:txBody>
        </p:sp>
        <p:sp>
          <p:nvSpPr>
            <p:cNvPr id="60663" name="Rectangle 247"/>
            <p:cNvSpPr>
              <a:spLocks noChangeArrowheads="1"/>
            </p:cNvSpPr>
            <p:nvPr/>
          </p:nvSpPr>
          <p:spPr bwMode="auto">
            <a:xfrm>
              <a:off x="1452" y="3057"/>
              <a:ext cx="9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A</a:t>
              </a:r>
              <a:endParaRPr lang="en-US" sz="2400"/>
            </a:p>
          </p:txBody>
        </p:sp>
        <p:sp>
          <p:nvSpPr>
            <p:cNvPr id="60664" name="Rectangle 248"/>
            <p:cNvSpPr>
              <a:spLocks noChangeArrowheads="1"/>
            </p:cNvSpPr>
            <p:nvPr/>
          </p:nvSpPr>
          <p:spPr bwMode="auto">
            <a:xfrm>
              <a:off x="1604" y="305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l</a:t>
              </a:r>
              <a:endParaRPr lang="en-US" sz="2400"/>
            </a:p>
          </p:txBody>
        </p:sp>
        <p:sp>
          <p:nvSpPr>
            <p:cNvPr id="60665" name="Rectangle 249"/>
            <p:cNvSpPr>
              <a:spLocks noChangeArrowheads="1"/>
            </p:cNvSpPr>
            <p:nvPr/>
          </p:nvSpPr>
          <p:spPr bwMode="auto">
            <a:xfrm>
              <a:off x="1663" y="305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u</a:t>
              </a:r>
              <a:endParaRPr lang="en-US" sz="2400"/>
            </a:p>
          </p:txBody>
        </p:sp>
        <p:sp>
          <p:nvSpPr>
            <p:cNvPr id="60666" name="Rectangle 250"/>
            <p:cNvSpPr>
              <a:spLocks noChangeArrowheads="1"/>
            </p:cNvSpPr>
            <p:nvPr/>
          </p:nvSpPr>
          <p:spPr bwMode="auto">
            <a:xfrm>
              <a:off x="1769" y="3057"/>
              <a:ext cx="106"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m</a:t>
              </a:r>
              <a:endParaRPr lang="en-US" sz="2400"/>
            </a:p>
          </p:txBody>
        </p:sp>
        <p:sp>
          <p:nvSpPr>
            <p:cNvPr id="60667" name="Rectangle 251"/>
            <p:cNvSpPr>
              <a:spLocks noChangeArrowheads="1"/>
            </p:cNvSpPr>
            <p:nvPr/>
          </p:nvSpPr>
          <p:spPr bwMode="auto">
            <a:xfrm>
              <a:off x="1933" y="3057"/>
              <a:ext cx="3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i</a:t>
              </a:r>
              <a:endParaRPr lang="en-US" sz="2400"/>
            </a:p>
          </p:txBody>
        </p:sp>
        <p:sp>
          <p:nvSpPr>
            <p:cNvPr id="60668" name="Rectangle 252"/>
            <p:cNvSpPr>
              <a:spLocks noChangeArrowheads="1"/>
            </p:cNvSpPr>
            <p:nvPr/>
          </p:nvSpPr>
          <p:spPr bwMode="auto">
            <a:xfrm>
              <a:off x="1992" y="3057"/>
              <a:ext cx="68"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n</a:t>
              </a:r>
              <a:endParaRPr lang="en-US" sz="2400"/>
            </a:p>
          </p:txBody>
        </p:sp>
        <p:sp>
          <p:nvSpPr>
            <p:cNvPr id="60669" name="Rectangle 253"/>
            <p:cNvSpPr>
              <a:spLocks noChangeArrowheads="1"/>
            </p:cNvSpPr>
            <p:nvPr/>
          </p:nvSpPr>
          <p:spPr bwMode="auto">
            <a:xfrm>
              <a:off x="2098" y="3057"/>
              <a:ext cx="60" cy="163"/>
            </a:xfrm>
            <a:prstGeom prst="rect">
              <a:avLst/>
            </a:prstGeom>
            <a:noFill/>
            <a:ln w="9525">
              <a:noFill/>
              <a:miter lim="800000"/>
              <a:headEnd/>
              <a:tailEnd/>
            </a:ln>
          </p:spPr>
          <p:txBody>
            <a:bodyPr wrap="none" lIns="0" tIns="0" rIns="0" bIns="0">
              <a:spAutoFit/>
            </a:bodyPr>
            <a:lstStyle/>
            <a:p>
              <a:pPr algn="l" eaLnBrk="1" hangingPunct="1"/>
              <a:r>
                <a:rPr lang="en-US" sz="1700">
                  <a:solidFill>
                    <a:srgbClr val="FF0000"/>
                  </a:solidFill>
                </a:rPr>
                <a:t>a</a:t>
              </a:r>
              <a:endParaRPr lang="en-US" sz="2400"/>
            </a:p>
          </p:txBody>
        </p:sp>
        <p:sp>
          <p:nvSpPr>
            <p:cNvPr id="60670" name="Line 254"/>
            <p:cNvSpPr>
              <a:spLocks noChangeShapeType="1"/>
            </p:cNvSpPr>
            <p:nvPr/>
          </p:nvSpPr>
          <p:spPr bwMode="auto">
            <a:xfrm flipH="1">
              <a:off x="2573" y="1474"/>
              <a:ext cx="1186" cy="916"/>
            </a:xfrm>
            <a:prstGeom prst="line">
              <a:avLst/>
            </a:prstGeom>
            <a:noFill/>
            <a:ln w="76200">
              <a:solidFill>
                <a:schemeClr val="bg2"/>
              </a:solidFill>
              <a:round/>
              <a:headEnd/>
              <a:tailEnd type="arrow" w="med" len="med"/>
            </a:ln>
          </p:spPr>
          <p:txBody>
            <a:bodyPr wrap="none" anchor="ctr"/>
            <a:lstStyle/>
            <a:p>
              <a:endParaRPr lang="en-US"/>
            </a:p>
          </p:txBody>
        </p:sp>
        <p:sp>
          <p:nvSpPr>
            <p:cNvPr id="60671" name="Text Box 255"/>
            <p:cNvSpPr txBox="1">
              <a:spLocks noChangeArrowheads="1"/>
            </p:cNvSpPr>
            <p:nvPr/>
          </p:nvSpPr>
          <p:spPr bwMode="auto">
            <a:xfrm>
              <a:off x="3756" y="1120"/>
              <a:ext cx="1223" cy="523"/>
            </a:xfrm>
            <a:prstGeom prst="rect">
              <a:avLst/>
            </a:prstGeom>
            <a:noFill/>
            <a:ln w="12700">
              <a:noFill/>
              <a:miter lim="800000"/>
              <a:headEnd type="none" w="sm" len="sm"/>
              <a:tailEnd type="none" w="sm" len="sm"/>
            </a:ln>
          </p:spPr>
          <p:txBody>
            <a:bodyPr wrap="none">
              <a:spAutoFit/>
            </a:bodyPr>
            <a:lstStyle/>
            <a:p>
              <a:pPr algn="l"/>
              <a:r>
                <a:rPr lang="en-US" sz="2400" dirty="0">
                  <a:solidFill>
                    <a:schemeClr val="accent2"/>
                  </a:solidFill>
                </a:rPr>
                <a:t>Increasing</a:t>
              </a:r>
              <a:endParaRPr lang="en-US" sz="2400" dirty="0" smtClean="0">
                <a:solidFill>
                  <a:schemeClr val="accent2"/>
                </a:solidFill>
              </a:endParaRPr>
            </a:p>
            <a:p>
              <a:pPr algn="l"/>
              <a:r>
                <a:rPr lang="en-US" sz="2400" dirty="0" smtClean="0">
                  <a:solidFill>
                    <a:schemeClr val="accent2"/>
                  </a:solidFill>
                </a:rPr>
                <a:t>Ionic Strength</a:t>
              </a:r>
              <a:endParaRPr lang="en-US" sz="2400" dirty="0">
                <a:solidFill>
                  <a:schemeClr val="accent2"/>
                </a:solidFill>
              </a:endParaRPr>
            </a:p>
          </p:txBody>
        </p:sp>
      </p:grpSp>
      <p:sp>
        <p:nvSpPr>
          <p:cNvPr id="60419" name="Rectangle 256"/>
          <p:cNvSpPr>
            <a:spLocks noGrp="1" noChangeArrowheads="1"/>
          </p:cNvSpPr>
          <p:nvPr>
            <p:ph type="title" idx="4294967295"/>
          </p:nvPr>
        </p:nvSpPr>
        <p:spPr/>
        <p:txBody>
          <a:bodyPr/>
          <a:lstStyle/>
          <a:p>
            <a:pPr eaLnBrk="1" hangingPunct="1"/>
            <a:r>
              <a:rPr lang="en-US" smtClean="0"/>
              <a:t>Effect of Ionic Strength</a:t>
            </a:r>
          </a:p>
        </p:txBody>
      </p:sp>
      <p:sp>
        <p:nvSpPr>
          <p:cNvPr id="256" name="TextBox 255"/>
          <p:cNvSpPr txBox="1"/>
          <p:nvPr/>
        </p:nvSpPr>
        <p:spPr>
          <a:xfrm>
            <a:off x="533400" y="5715000"/>
            <a:ext cx="5530874" cy="369332"/>
          </a:xfrm>
          <a:prstGeom prst="rect">
            <a:avLst/>
          </a:prstGeom>
          <a:noFill/>
        </p:spPr>
        <p:txBody>
          <a:bodyPr wrap="none" rtlCol="0">
            <a:spAutoFit/>
          </a:bodyPr>
          <a:lstStyle/>
          <a:p>
            <a:r>
              <a:rPr lang="en-US" dirty="0" smtClean="0"/>
              <a:t>Would you measure the IEP at high or low ionic strength?</a:t>
            </a:r>
            <a:endParaRPr lang="en-US" dirty="0"/>
          </a:p>
        </p:txBody>
      </p:sp>
      <p:grpSp>
        <p:nvGrpSpPr>
          <p:cNvPr id="257" name="Group 7"/>
          <p:cNvGrpSpPr>
            <a:grpSpLocks/>
          </p:cNvGrpSpPr>
          <p:nvPr/>
        </p:nvGrpSpPr>
        <p:grpSpPr bwMode="auto">
          <a:xfrm>
            <a:off x="6315075" y="3168650"/>
            <a:ext cx="246063" cy="700088"/>
            <a:chOff x="816" y="1680"/>
            <a:chExt cx="528" cy="1440"/>
          </a:xfrm>
        </p:grpSpPr>
        <p:grpSp>
          <p:nvGrpSpPr>
            <p:cNvPr id="258" name="Group 8"/>
            <p:cNvGrpSpPr>
              <a:grpSpLocks/>
            </p:cNvGrpSpPr>
            <p:nvPr/>
          </p:nvGrpSpPr>
          <p:grpSpPr bwMode="auto">
            <a:xfrm>
              <a:off x="816" y="1680"/>
              <a:ext cx="528" cy="528"/>
              <a:chOff x="1584" y="1680"/>
              <a:chExt cx="528" cy="528"/>
            </a:xfrm>
          </p:grpSpPr>
          <p:sp>
            <p:nvSpPr>
              <p:cNvPr id="269" name="Oval 9"/>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270" name="Oval 10"/>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1" name="Oval 11"/>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2" name="Oval 12"/>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3" name="Oval 13"/>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4" name="Oval 14"/>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5" name="Oval 15"/>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6" name="Oval 16"/>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77" name="Oval 17"/>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259" name="Group 18"/>
            <p:cNvGrpSpPr>
              <a:grpSpLocks/>
            </p:cNvGrpSpPr>
            <p:nvPr/>
          </p:nvGrpSpPr>
          <p:grpSpPr bwMode="auto">
            <a:xfrm>
              <a:off x="816" y="2592"/>
              <a:ext cx="528" cy="528"/>
              <a:chOff x="1584" y="1680"/>
              <a:chExt cx="528" cy="528"/>
            </a:xfrm>
          </p:grpSpPr>
          <p:sp>
            <p:nvSpPr>
              <p:cNvPr id="260" name="Oval 19"/>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261" name="Oval 20"/>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2" name="Oval 21"/>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3" name="Oval 22"/>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4" name="Oval 23"/>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5" name="Oval 24"/>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6" name="Oval 25"/>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7" name="Oval 26"/>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68" name="Oval 27"/>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grpSp>
        <p:nvGrpSpPr>
          <p:cNvPr id="278" name="Group 28"/>
          <p:cNvGrpSpPr>
            <a:grpSpLocks/>
          </p:cNvGrpSpPr>
          <p:nvPr/>
        </p:nvGrpSpPr>
        <p:grpSpPr bwMode="auto">
          <a:xfrm>
            <a:off x="6192838" y="2833688"/>
            <a:ext cx="66675" cy="1633537"/>
            <a:chOff x="288" y="528"/>
            <a:chExt cx="144" cy="3360"/>
          </a:xfrm>
        </p:grpSpPr>
        <p:sp>
          <p:nvSpPr>
            <p:cNvPr id="279" name="Rectangle 29"/>
            <p:cNvSpPr>
              <a:spLocks noChangeArrowheads="1"/>
            </p:cNvSpPr>
            <p:nvPr/>
          </p:nvSpPr>
          <p:spPr bwMode="auto">
            <a:xfrm>
              <a:off x="288" y="528"/>
              <a:ext cx="144" cy="3360"/>
            </a:xfrm>
            <a:prstGeom prst="rect">
              <a:avLst/>
            </a:prstGeom>
            <a:gradFill rotWithShape="0">
              <a:gsLst>
                <a:gs pos="0">
                  <a:schemeClr val="bg1"/>
                </a:gs>
                <a:gs pos="100000">
                  <a:schemeClr val="bg1">
                    <a:gamma/>
                    <a:shade val="46275"/>
                    <a:invGamma/>
                  </a:schemeClr>
                </a:gs>
              </a:gsLst>
              <a:lin ang="0" scaled="1"/>
            </a:gradFill>
            <a:ln w="9525">
              <a:noFill/>
              <a:miter lim="800000"/>
              <a:headEnd/>
              <a:tailEnd/>
            </a:ln>
            <a:effectLst/>
          </p:spPr>
          <p:txBody>
            <a:bodyPr wrap="none" anchor="ctr"/>
            <a:lstStyle/>
            <a:p>
              <a:endParaRPr lang="en-US"/>
            </a:p>
          </p:txBody>
        </p:sp>
        <p:sp>
          <p:nvSpPr>
            <p:cNvPr id="280" name="Line 30"/>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281" name="Oval 31"/>
          <p:cNvSpPr>
            <a:spLocks noChangeArrowheads="1"/>
          </p:cNvSpPr>
          <p:nvPr/>
        </p:nvSpPr>
        <p:spPr bwMode="auto">
          <a:xfrm>
            <a:off x="6256338" y="32305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2" name="Oval 32"/>
          <p:cNvSpPr>
            <a:spLocks noChangeArrowheads="1"/>
          </p:cNvSpPr>
          <p:nvPr/>
        </p:nvSpPr>
        <p:spPr bwMode="auto">
          <a:xfrm>
            <a:off x="6257925" y="31607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3" name="Oval 33"/>
          <p:cNvSpPr>
            <a:spLocks noChangeArrowheads="1"/>
          </p:cNvSpPr>
          <p:nvPr/>
        </p:nvSpPr>
        <p:spPr bwMode="auto">
          <a:xfrm>
            <a:off x="6254750" y="30861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4" name="Oval 34"/>
          <p:cNvSpPr>
            <a:spLocks noChangeArrowheads="1"/>
          </p:cNvSpPr>
          <p:nvPr/>
        </p:nvSpPr>
        <p:spPr bwMode="auto">
          <a:xfrm>
            <a:off x="6256338" y="30146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5" name="Oval 35"/>
          <p:cNvSpPr>
            <a:spLocks noChangeArrowheads="1"/>
          </p:cNvSpPr>
          <p:nvPr/>
        </p:nvSpPr>
        <p:spPr bwMode="auto">
          <a:xfrm>
            <a:off x="6256338" y="29448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6" name="Oval 36"/>
          <p:cNvSpPr>
            <a:spLocks noChangeArrowheads="1"/>
          </p:cNvSpPr>
          <p:nvPr/>
        </p:nvSpPr>
        <p:spPr bwMode="auto">
          <a:xfrm>
            <a:off x="6256338" y="28717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7" name="Oval 37"/>
          <p:cNvSpPr>
            <a:spLocks noChangeArrowheads="1"/>
          </p:cNvSpPr>
          <p:nvPr/>
        </p:nvSpPr>
        <p:spPr bwMode="auto">
          <a:xfrm>
            <a:off x="6256338" y="33004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8" name="Oval 38"/>
          <p:cNvSpPr>
            <a:spLocks noChangeArrowheads="1"/>
          </p:cNvSpPr>
          <p:nvPr/>
        </p:nvSpPr>
        <p:spPr bwMode="auto">
          <a:xfrm>
            <a:off x="6256338" y="37655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89" name="Oval 39"/>
          <p:cNvSpPr>
            <a:spLocks noChangeArrowheads="1"/>
          </p:cNvSpPr>
          <p:nvPr/>
        </p:nvSpPr>
        <p:spPr bwMode="auto">
          <a:xfrm>
            <a:off x="6254750" y="3643313"/>
            <a:ext cx="68263"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0" name="Oval 40"/>
          <p:cNvSpPr>
            <a:spLocks noChangeArrowheads="1"/>
          </p:cNvSpPr>
          <p:nvPr/>
        </p:nvSpPr>
        <p:spPr bwMode="auto">
          <a:xfrm>
            <a:off x="6261100" y="37195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1" name="Oval 41"/>
          <p:cNvSpPr>
            <a:spLocks noChangeArrowheads="1"/>
          </p:cNvSpPr>
          <p:nvPr/>
        </p:nvSpPr>
        <p:spPr bwMode="auto">
          <a:xfrm>
            <a:off x="6256338" y="35750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2" name="Oval 42"/>
          <p:cNvSpPr>
            <a:spLocks noChangeArrowheads="1"/>
          </p:cNvSpPr>
          <p:nvPr/>
        </p:nvSpPr>
        <p:spPr bwMode="auto">
          <a:xfrm>
            <a:off x="6256338" y="35115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3" name="Oval 43"/>
          <p:cNvSpPr>
            <a:spLocks noChangeArrowheads="1"/>
          </p:cNvSpPr>
          <p:nvPr/>
        </p:nvSpPr>
        <p:spPr bwMode="auto">
          <a:xfrm>
            <a:off x="6256338" y="34417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4" name="Oval 44"/>
          <p:cNvSpPr>
            <a:spLocks noChangeArrowheads="1"/>
          </p:cNvSpPr>
          <p:nvPr/>
        </p:nvSpPr>
        <p:spPr bwMode="auto">
          <a:xfrm>
            <a:off x="6256338" y="33718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5" name="Oval 45"/>
          <p:cNvSpPr>
            <a:spLocks noChangeArrowheads="1"/>
          </p:cNvSpPr>
          <p:nvPr/>
        </p:nvSpPr>
        <p:spPr bwMode="auto">
          <a:xfrm>
            <a:off x="6256338" y="38354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6" name="Oval 46"/>
          <p:cNvSpPr>
            <a:spLocks noChangeArrowheads="1"/>
          </p:cNvSpPr>
          <p:nvPr/>
        </p:nvSpPr>
        <p:spPr bwMode="auto">
          <a:xfrm>
            <a:off x="6256338" y="41878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7" name="Oval 47"/>
          <p:cNvSpPr>
            <a:spLocks noChangeArrowheads="1"/>
          </p:cNvSpPr>
          <p:nvPr/>
        </p:nvSpPr>
        <p:spPr bwMode="auto">
          <a:xfrm>
            <a:off x="6259513" y="41132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8" name="Oval 48"/>
          <p:cNvSpPr>
            <a:spLocks noChangeArrowheads="1"/>
          </p:cNvSpPr>
          <p:nvPr/>
        </p:nvSpPr>
        <p:spPr bwMode="auto">
          <a:xfrm>
            <a:off x="6259513" y="40401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299" name="Oval 49"/>
          <p:cNvSpPr>
            <a:spLocks noChangeArrowheads="1"/>
          </p:cNvSpPr>
          <p:nvPr/>
        </p:nvSpPr>
        <p:spPr bwMode="auto">
          <a:xfrm>
            <a:off x="6256338" y="39751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0" name="Oval 50"/>
          <p:cNvSpPr>
            <a:spLocks noChangeArrowheads="1"/>
          </p:cNvSpPr>
          <p:nvPr/>
        </p:nvSpPr>
        <p:spPr bwMode="auto">
          <a:xfrm>
            <a:off x="6256338" y="39052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1" name="Oval 51"/>
          <p:cNvSpPr>
            <a:spLocks noChangeArrowheads="1"/>
          </p:cNvSpPr>
          <p:nvPr/>
        </p:nvSpPr>
        <p:spPr bwMode="auto">
          <a:xfrm>
            <a:off x="6256338" y="42576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2" name="Oval 52"/>
          <p:cNvSpPr>
            <a:spLocks noChangeArrowheads="1"/>
          </p:cNvSpPr>
          <p:nvPr/>
        </p:nvSpPr>
        <p:spPr bwMode="auto">
          <a:xfrm>
            <a:off x="6256338" y="43973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3" name="Oval 53"/>
          <p:cNvSpPr>
            <a:spLocks noChangeArrowheads="1"/>
          </p:cNvSpPr>
          <p:nvPr/>
        </p:nvSpPr>
        <p:spPr bwMode="auto">
          <a:xfrm>
            <a:off x="6256338" y="43275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04" name="Group 54"/>
          <p:cNvGrpSpPr>
            <a:grpSpLocks/>
          </p:cNvGrpSpPr>
          <p:nvPr/>
        </p:nvGrpSpPr>
        <p:grpSpPr bwMode="auto">
          <a:xfrm>
            <a:off x="6969125" y="4002088"/>
            <a:ext cx="246063" cy="255587"/>
            <a:chOff x="1584" y="1680"/>
            <a:chExt cx="528" cy="528"/>
          </a:xfrm>
        </p:grpSpPr>
        <p:sp>
          <p:nvSpPr>
            <p:cNvPr id="305" name="Oval 55"/>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06" name="Oval 56"/>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7" name="Oval 57"/>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8" name="Oval 58"/>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09" name="Oval 59"/>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0" name="Oval 60"/>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1" name="Oval 61"/>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2" name="Oval 62"/>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3" name="Oval 63"/>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14" name="Oval 64"/>
          <p:cNvSpPr>
            <a:spLocks noChangeArrowheads="1"/>
          </p:cNvSpPr>
          <p:nvPr/>
        </p:nvSpPr>
        <p:spPr bwMode="auto">
          <a:xfrm>
            <a:off x="7104063" y="3640138"/>
            <a:ext cx="111125" cy="115887"/>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15" name="Oval 65"/>
          <p:cNvSpPr>
            <a:spLocks noChangeArrowheads="1"/>
          </p:cNvSpPr>
          <p:nvPr/>
        </p:nvSpPr>
        <p:spPr bwMode="auto">
          <a:xfrm>
            <a:off x="7059613" y="35925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6" name="Oval 66"/>
          <p:cNvSpPr>
            <a:spLocks noChangeArrowheads="1"/>
          </p:cNvSpPr>
          <p:nvPr/>
        </p:nvSpPr>
        <p:spPr bwMode="auto">
          <a:xfrm>
            <a:off x="7037388" y="36639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7" name="Oval 67"/>
          <p:cNvSpPr>
            <a:spLocks noChangeArrowheads="1"/>
          </p:cNvSpPr>
          <p:nvPr/>
        </p:nvSpPr>
        <p:spPr bwMode="auto">
          <a:xfrm>
            <a:off x="7059613" y="37338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8" name="Oval 68"/>
          <p:cNvSpPr>
            <a:spLocks noChangeArrowheads="1"/>
          </p:cNvSpPr>
          <p:nvPr/>
        </p:nvSpPr>
        <p:spPr bwMode="auto">
          <a:xfrm>
            <a:off x="7126288" y="37560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19" name="Oval 69"/>
          <p:cNvSpPr>
            <a:spLocks noChangeArrowheads="1"/>
          </p:cNvSpPr>
          <p:nvPr/>
        </p:nvSpPr>
        <p:spPr bwMode="auto">
          <a:xfrm>
            <a:off x="7192963" y="37338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0" name="Oval 70"/>
          <p:cNvSpPr>
            <a:spLocks noChangeArrowheads="1"/>
          </p:cNvSpPr>
          <p:nvPr/>
        </p:nvSpPr>
        <p:spPr bwMode="auto">
          <a:xfrm>
            <a:off x="7215188" y="36639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1" name="Oval 71"/>
          <p:cNvSpPr>
            <a:spLocks noChangeArrowheads="1"/>
          </p:cNvSpPr>
          <p:nvPr/>
        </p:nvSpPr>
        <p:spPr bwMode="auto">
          <a:xfrm>
            <a:off x="7192963" y="35925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2" name="Oval 72"/>
          <p:cNvSpPr>
            <a:spLocks noChangeArrowheads="1"/>
          </p:cNvSpPr>
          <p:nvPr/>
        </p:nvSpPr>
        <p:spPr bwMode="auto">
          <a:xfrm>
            <a:off x="7126288" y="35702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3" name="Group 73"/>
          <p:cNvGrpSpPr>
            <a:grpSpLocks/>
          </p:cNvGrpSpPr>
          <p:nvPr/>
        </p:nvGrpSpPr>
        <p:grpSpPr bwMode="auto">
          <a:xfrm>
            <a:off x="6946900" y="3068638"/>
            <a:ext cx="246063" cy="255587"/>
            <a:chOff x="1584" y="1680"/>
            <a:chExt cx="528" cy="528"/>
          </a:xfrm>
        </p:grpSpPr>
        <p:sp>
          <p:nvSpPr>
            <p:cNvPr id="324" name="Oval 74"/>
            <p:cNvSpPr>
              <a:spLocks noChangeArrowheads="1"/>
            </p:cNvSpPr>
            <p:nvPr/>
          </p:nvSpPr>
          <p:spPr bwMode="auto">
            <a:xfrm>
              <a:off x="1728" y="1824"/>
              <a:ext cx="240" cy="240"/>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t>+</a:t>
              </a:r>
            </a:p>
          </p:txBody>
        </p:sp>
        <p:sp>
          <p:nvSpPr>
            <p:cNvPr id="325" name="Oval 75"/>
            <p:cNvSpPr>
              <a:spLocks noChangeArrowheads="1"/>
            </p:cNvSpPr>
            <p:nvPr/>
          </p:nvSpPr>
          <p:spPr bwMode="auto">
            <a:xfrm>
              <a:off x="163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6" name="Oval 76"/>
            <p:cNvSpPr>
              <a:spLocks noChangeArrowheads="1"/>
            </p:cNvSpPr>
            <p:nvPr/>
          </p:nvSpPr>
          <p:spPr bwMode="auto">
            <a:xfrm>
              <a:off x="1584"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7" name="Oval 77"/>
            <p:cNvSpPr>
              <a:spLocks noChangeArrowheads="1"/>
            </p:cNvSpPr>
            <p:nvPr/>
          </p:nvSpPr>
          <p:spPr bwMode="auto">
            <a:xfrm>
              <a:off x="1632"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8" name="Oval 78"/>
            <p:cNvSpPr>
              <a:spLocks noChangeArrowheads="1"/>
            </p:cNvSpPr>
            <p:nvPr/>
          </p:nvSpPr>
          <p:spPr bwMode="auto">
            <a:xfrm>
              <a:off x="1776" y="206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29" name="Oval 79"/>
            <p:cNvSpPr>
              <a:spLocks noChangeArrowheads="1"/>
            </p:cNvSpPr>
            <p:nvPr/>
          </p:nvSpPr>
          <p:spPr bwMode="auto">
            <a:xfrm>
              <a:off x="1920" y="2016"/>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0" name="Oval 80"/>
            <p:cNvSpPr>
              <a:spLocks noChangeArrowheads="1"/>
            </p:cNvSpPr>
            <p:nvPr/>
          </p:nvSpPr>
          <p:spPr bwMode="auto">
            <a:xfrm>
              <a:off x="1968" y="187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1" name="Oval 81"/>
            <p:cNvSpPr>
              <a:spLocks noChangeArrowheads="1"/>
            </p:cNvSpPr>
            <p:nvPr/>
          </p:nvSpPr>
          <p:spPr bwMode="auto">
            <a:xfrm>
              <a:off x="1920"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2" name="Oval 82"/>
            <p:cNvSpPr>
              <a:spLocks noChangeArrowheads="1"/>
            </p:cNvSpPr>
            <p:nvPr/>
          </p:nvSpPr>
          <p:spPr bwMode="auto">
            <a:xfrm>
              <a:off x="1776" y="1680"/>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33" name="Freeform 83"/>
          <p:cNvSpPr>
            <a:spLocks/>
          </p:cNvSpPr>
          <p:nvPr/>
        </p:nvSpPr>
        <p:spPr bwMode="auto">
          <a:xfrm>
            <a:off x="6757988" y="2951163"/>
            <a:ext cx="122237" cy="1493837"/>
          </a:xfrm>
          <a:custGeom>
            <a:avLst/>
            <a:gdLst>
              <a:gd name="T0" fmla="*/ 240 w 264"/>
              <a:gd name="T1" fmla="*/ 0 h 3456"/>
              <a:gd name="T2" fmla="*/ 0 w 264"/>
              <a:gd name="T3" fmla="*/ 528 h 3456"/>
              <a:gd name="T4" fmla="*/ 240 w 264"/>
              <a:gd name="T5" fmla="*/ 1104 h 3456"/>
              <a:gd name="T6" fmla="*/ 48 w 264"/>
              <a:gd name="T7" fmla="*/ 1776 h 3456"/>
              <a:gd name="T8" fmla="*/ 240 w 264"/>
              <a:gd name="T9" fmla="*/ 2256 h 3456"/>
              <a:gd name="T10" fmla="*/ 0 w 264"/>
              <a:gd name="T11" fmla="*/ 2880 h 3456"/>
              <a:gd name="T12" fmla="*/ 240 w 264"/>
              <a:gd name="T13" fmla="*/ 3312 h 3456"/>
              <a:gd name="T14" fmla="*/ 144 w 264"/>
              <a:gd name="T15" fmla="*/ 3456 h 3456"/>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3456"/>
              <a:gd name="T26" fmla="*/ 264 w 264"/>
              <a:gd name="T27" fmla="*/ 3456 h 3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3456">
                <a:moveTo>
                  <a:pt x="240" y="0"/>
                </a:moveTo>
                <a:cubicBezTo>
                  <a:pt x="120" y="172"/>
                  <a:pt x="0" y="344"/>
                  <a:pt x="0" y="528"/>
                </a:cubicBezTo>
                <a:cubicBezTo>
                  <a:pt x="0" y="712"/>
                  <a:pt x="232" y="896"/>
                  <a:pt x="240" y="1104"/>
                </a:cubicBezTo>
                <a:cubicBezTo>
                  <a:pt x="248" y="1312"/>
                  <a:pt x="48" y="1584"/>
                  <a:pt x="48" y="1776"/>
                </a:cubicBezTo>
                <a:cubicBezTo>
                  <a:pt x="48" y="1968"/>
                  <a:pt x="248" y="2072"/>
                  <a:pt x="240" y="2256"/>
                </a:cubicBezTo>
                <a:cubicBezTo>
                  <a:pt x="232" y="2440"/>
                  <a:pt x="0" y="2704"/>
                  <a:pt x="0" y="2880"/>
                </a:cubicBezTo>
                <a:cubicBezTo>
                  <a:pt x="0" y="3056"/>
                  <a:pt x="216" y="3216"/>
                  <a:pt x="240" y="3312"/>
                </a:cubicBezTo>
                <a:cubicBezTo>
                  <a:pt x="264" y="3408"/>
                  <a:pt x="204" y="3432"/>
                  <a:pt x="144" y="3456"/>
                </a:cubicBezTo>
              </a:path>
            </a:pathLst>
          </a:custGeom>
          <a:noFill/>
          <a:ln w="19050">
            <a:solidFill>
              <a:schemeClr val="accent1"/>
            </a:solidFill>
            <a:round/>
            <a:headEnd/>
            <a:tailEnd/>
          </a:ln>
        </p:spPr>
        <p:txBody>
          <a:bodyPr wrap="none" anchor="ctr"/>
          <a:lstStyle/>
          <a:p>
            <a:endParaRPr lang="en-US"/>
          </a:p>
        </p:txBody>
      </p:sp>
      <p:sp>
        <p:nvSpPr>
          <p:cNvPr id="334" name="Oval 93"/>
          <p:cNvSpPr>
            <a:spLocks noChangeArrowheads="1"/>
          </p:cNvSpPr>
          <p:nvPr/>
        </p:nvSpPr>
        <p:spPr bwMode="auto">
          <a:xfrm>
            <a:off x="7832725" y="3263900"/>
            <a:ext cx="111125" cy="115888"/>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35" name="Oval 94"/>
          <p:cNvSpPr>
            <a:spLocks noChangeArrowheads="1"/>
          </p:cNvSpPr>
          <p:nvPr/>
        </p:nvSpPr>
        <p:spPr bwMode="auto">
          <a:xfrm>
            <a:off x="7788275" y="32178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6" name="Oval 95"/>
          <p:cNvSpPr>
            <a:spLocks noChangeArrowheads="1"/>
          </p:cNvSpPr>
          <p:nvPr/>
        </p:nvSpPr>
        <p:spPr bwMode="auto">
          <a:xfrm>
            <a:off x="7764463" y="3287713"/>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7" name="Oval 96"/>
          <p:cNvSpPr>
            <a:spLocks noChangeArrowheads="1"/>
          </p:cNvSpPr>
          <p:nvPr/>
        </p:nvSpPr>
        <p:spPr bwMode="auto">
          <a:xfrm>
            <a:off x="7788275" y="33575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8" name="Oval 97"/>
          <p:cNvSpPr>
            <a:spLocks noChangeArrowheads="1"/>
          </p:cNvSpPr>
          <p:nvPr/>
        </p:nvSpPr>
        <p:spPr bwMode="auto">
          <a:xfrm>
            <a:off x="7854950" y="3379788"/>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39" name="Oval 98"/>
          <p:cNvSpPr>
            <a:spLocks noChangeArrowheads="1"/>
          </p:cNvSpPr>
          <p:nvPr/>
        </p:nvSpPr>
        <p:spPr bwMode="auto">
          <a:xfrm>
            <a:off x="7921625" y="33575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0" name="Oval 99"/>
          <p:cNvSpPr>
            <a:spLocks noChangeArrowheads="1"/>
          </p:cNvSpPr>
          <p:nvPr/>
        </p:nvSpPr>
        <p:spPr bwMode="auto">
          <a:xfrm>
            <a:off x="7943850" y="328771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1" name="Oval 100"/>
          <p:cNvSpPr>
            <a:spLocks noChangeArrowheads="1"/>
          </p:cNvSpPr>
          <p:nvPr/>
        </p:nvSpPr>
        <p:spPr bwMode="auto">
          <a:xfrm>
            <a:off x="7921625" y="32178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2" name="Oval 101"/>
          <p:cNvSpPr>
            <a:spLocks noChangeArrowheads="1"/>
          </p:cNvSpPr>
          <p:nvPr/>
        </p:nvSpPr>
        <p:spPr bwMode="auto">
          <a:xfrm>
            <a:off x="7854950" y="31940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43" name="Group 102"/>
          <p:cNvGrpSpPr>
            <a:grpSpLocks/>
          </p:cNvGrpSpPr>
          <p:nvPr/>
        </p:nvGrpSpPr>
        <p:grpSpPr bwMode="auto">
          <a:xfrm>
            <a:off x="8256588" y="3916363"/>
            <a:ext cx="288925" cy="304800"/>
            <a:chOff x="4736" y="2707"/>
            <a:chExt cx="624" cy="624"/>
          </a:xfrm>
        </p:grpSpPr>
        <p:sp>
          <p:nvSpPr>
            <p:cNvPr id="344" name="Oval 103"/>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45" name="Oval 104"/>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6" name="Oval 105"/>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7" name="Oval 106"/>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8" name="Oval 107"/>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49" name="Oval 108"/>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0" name="Oval 109"/>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1" name="Oval 110"/>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2" name="Oval 111"/>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3" name="Oval 112"/>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4" name="Oval 113"/>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55" name="Rectangle 114"/>
          <p:cNvSpPr>
            <a:spLocks noChangeArrowheads="1"/>
          </p:cNvSpPr>
          <p:nvPr/>
        </p:nvSpPr>
        <p:spPr bwMode="auto">
          <a:xfrm>
            <a:off x="7802563" y="3170238"/>
            <a:ext cx="184150" cy="457200"/>
          </a:xfrm>
          <a:prstGeom prst="rect">
            <a:avLst/>
          </a:prstGeom>
          <a:noFill/>
          <a:ln w="9525">
            <a:noFill/>
            <a:miter lim="800000"/>
            <a:headEnd/>
            <a:tailEnd/>
          </a:ln>
        </p:spPr>
        <p:txBody>
          <a:bodyPr wrap="none">
            <a:spAutoFit/>
          </a:bodyPr>
          <a:lstStyle/>
          <a:p>
            <a:pPr algn="l"/>
            <a:endParaRPr lang="en-US" sz="2400">
              <a:latin typeface="Times" pitchFamily="18" charset="0"/>
            </a:endParaRPr>
          </a:p>
        </p:txBody>
      </p:sp>
      <p:sp>
        <p:nvSpPr>
          <p:cNvPr id="356" name="Oval 115"/>
          <p:cNvSpPr>
            <a:spLocks noChangeArrowheads="1"/>
          </p:cNvSpPr>
          <p:nvPr/>
        </p:nvSpPr>
        <p:spPr bwMode="auto">
          <a:xfrm>
            <a:off x="8270875" y="3398838"/>
            <a:ext cx="155575" cy="161925"/>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57" name="Oval 116"/>
          <p:cNvSpPr>
            <a:spLocks noChangeArrowheads="1"/>
          </p:cNvSpPr>
          <p:nvPr/>
        </p:nvSpPr>
        <p:spPr bwMode="auto">
          <a:xfrm>
            <a:off x="8270875" y="35607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8" name="Oval 117"/>
          <p:cNvSpPr>
            <a:spLocks noChangeArrowheads="1"/>
          </p:cNvSpPr>
          <p:nvPr/>
        </p:nvSpPr>
        <p:spPr bwMode="auto">
          <a:xfrm>
            <a:off x="8337550" y="35607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59" name="Oval 118"/>
          <p:cNvSpPr>
            <a:spLocks noChangeArrowheads="1"/>
          </p:cNvSpPr>
          <p:nvPr/>
        </p:nvSpPr>
        <p:spPr bwMode="auto">
          <a:xfrm>
            <a:off x="8404225" y="35147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0" name="Oval 119"/>
          <p:cNvSpPr>
            <a:spLocks noChangeArrowheads="1"/>
          </p:cNvSpPr>
          <p:nvPr/>
        </p:nvSpPr>
        <p:spPr bwMode="auto">
          <a:xfrm>
            <a:off x="8426450" y="34448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1" name="Oval 120"/>
          <p:cNvSpPr>
            <a:spLocks noChangeArrowheads="1"/>
          </p:cNvSpPr>
          <p:nvPr/>
        </p:nvSpPr>
        <p:spPr bwMode="auto">
          <a:xfrm>
            <a:off x="8404225" y="33750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2" name="Oval 121"/>
          <p:cNvSpPr>
            <a:spLocks noChangeArrowheads="1"/>
          </p:cNvSpPr>
          <p:nvPr/>
        </p:nvSpPr>
        <p:spPr bwMode="auto">
          <a:xfrm>
            <a:off x="8337550" y="33289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3" name="Oval 122"/>
          <p:cNvSpPr>
            <a:spLocks noChangeArrowheads="1"/>
          </p:cNvSpPr>
          <p:nvPr/>
        </p:nvSpPr>
        <p:spPr bwMode="auto">
          <a:xfrm>
            <a:off x="8270875" y="332898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4" name="Oval 123"/>
          <p:cNvSpPr>
            <a:spLocks noChangeArrowheads="1"/>
          </p:cNvSpPr>
          <p:nvPr/>
        </p:nvSpPr>
        <p:spPr bwMode="auto">
          <a:xfrm>
            <a:off x="8224838" y="35147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5" name="Oval 124"/>
          <p:cNvSpPr>
            <a:spLocks noChangeArrowheads="1"/>
          </p:cNvSpPr>
          <p:nvPr/>
        </p:nvSpPr>
        <p:spPr bwMode="auto">
          <a:xfrm>
            <a:off x="8202613" y="3444875"/>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6" name="Oval 125"/>
          <p:cNvSpPr>
            <a:spLocks noChangeArrowheads="1"/>
          </p:cNvSpPr>
          <p:nvPr/>
        </p:nvSpPr>
        <p:spPr bwMode="auto">
          <a:xfrm>
            <a:off x="8224838" y="337502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7" name="Oval 126"/>
          <p:cNvSpPr>
            <a:spLocks noChangeArrowheads="1"/>
          </p:cNvSpPr>
          <p:nvPr/>
        </p:nvSpPr>
        <p:spPr bwMode="auto">
          <a:xfrm>
            <a:off x="7653338" y="4010025"/>
            <a:ext cx="157162" cy="163513"/>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68" name="Oval 127"/>
          <p:cNvSpPr>
            <a:spLocks noChangeArrowheads="1"/>
          </p:cNvSpPr>
          <p:nvPr/>
        </p:nvSpPr>
        <p:spPr bwMode="auto">
          <a:xfrm>
            <a:off x="7653338" y="4173538"/>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69" name="Oval 128"/>
          <p:cNvSpPr>
            <a:spLocks noChangeArrowheads="1"/>
          </p:cNvSpPr>
          <p:nvPr/>
        </p:nvSpPr>
        <p:spPr bwMode="auto">
          <a:xfrm>
            <a:off x="7720013" y="4173538"/>
            <a:ext cx="68262"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0" name="Oval 129"/>
          <p:cNvSpPr>
            <a:spLocks noChangeArrowheads="1"/>
          </p:cNvSpPr>
          <p:nvPr/>
        </p:nvSpPr>
        <p:spPr bwMode="auto">
          <a:xfrm>
            <a:off x="7788275" y="41275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1" name="Oval 130"/>
          <p:cNvSpPr>
            <a:spLocks noChangeArrowheads="1"/>
          </p:cNvSpPr>
          <p:nvPr/>
        </p:nvSpPr>
        <p:spPr bwMode="auto">
          <a:xfrm>
            <a:off x="7810500" y="40576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2" name="Oval 131"/>
          <p:cNvSpPr>
            <a:spLocks noChangeArrowheads="1"/>
          </p:cNvSpPr>
          <p:nvPr/>
        </p:nvSpPr>
        <p:spPr bwMode="auto">
          <a:xfrm>
            <a:off x="7788275" y="39878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3" name="Oval 132"/>
          <p:cNvSpPr>
            <a:spLocks noChangeArrowheads="1"/>
          </p:cNvSpPr>
          <p:nvPr/>
        </p:nvSpPr>
        <p:spPr bwMode="auto">
          <a:xfrm>
            <a:off x="7720013" y="3940175"/>
            <a:ext cx="68262"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4" name="Oval 133"/>
          <p:cNvSpPr>
            <a:spLocks noChangeArrowheads="1"/>
          </p:cNvSpPr>
          <p:nvPr/>
        </p:nvSpPr>
        <p:spPr bwMode="auto">
          <a:xfrm>
            <a:off x="7653338" y="39401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5" name="Oval 134"/>
          <p:cNvSpPr>
            <a:spLocks noChangeArrowheads="1"/>
          </p:cNvSpPr>
          <p:nvPr/>
        </p:nvSpPr>
        <p:spPr bwMode="auto">
          <a:xfrm>
            <a:off x="7608888" y="41275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6" name="Oval 135"/>
          <p:cNvSpPr>
            <a:spLocks noChangeArrowheads="1"/>
          </p:cNvSpPr>
          <p:nvPr/>
        </p:nvSpPr>
        <p:spPr bwMode="auto">
          <a:xfrm>
            <a:off x="7586663" y="405765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7" name="Oval 136"/>
          <p:cNvSpPr>
            <a:spLocks noChangeArrowheads="1"/>
          </p:cNvSpPr>
          <p:nvPr/>
        </p:nvSpPr>
        <p:spPr bwMode="auto">
          <a:xfrm>
            <a:off x="7608888" y="3987800"/>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78" name="Oval 137"/>
          <p:cNvSpPr>
            <a:spLocks noChangeArrowheads="1"/>
          </p:cNvSpPr>
          <p:nvPr/>
        </p:nvSpPr>
        <p:spPr bwMode="auto">
          <a:xfrm>
            <a:off x="7943850" y="3684588"/>
            <a:ext cx="111125" cy="115887"/>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79" name="Oval 138"/>
          <p:cNvSpPr>
            <a:spLocks noChangeArrowheads="1"/>
          </p:cNvSpPr>
          <p:nvPr/>
        </p:nvSpPr>
        <p:spPr bwMode="auto">
          <a:xfrm>
            <a:off x="7899400" y="36369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0" name="Oval 139"/>
          <p:cNvSpPr>
            <a:spLocks noChangeArrowheads="1"/>
          </p:cNvSpPr>
          <p:nvPr/>
        </p:nvSpPr>
        <p:spPr bwMode="auto">
          <a:xfrm>
            <a:off x="7877175" y="37068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1" name="Oval 140"/>
          <p:cNvSpPr>
            <a:spLocks noChangeArrowheads="1"/>
          </p:cNvSpPr>
          <p:nvPr/>
        </p:nvSpPr>
        <p:spPr bwMode="auto">
          <a:xfrm>
            <a:off x="7899400" y="3778250"/>
            <a:ext cx="66675" cy="6826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2" name="Oval 141"/>
          <p:cNvSpPr>
            <a:spLocks noChangeArrowheads="1"/>
          </p:cNvSpPr>
          <p:nvPr/>
        </p:nvSpPr>
        <p:spPr bwMode="auto">
          <a:xfrm>
            <a:off x="7966075" y="3800475"/>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3" name="Oval 142"/>
          <p:cNvSpPr>
            <a:spLocks noChangeArrowheads="1"/>
          </p:cNvSpPr>
          <p:nvPr/>
        </p:nvSpPr>
        <p:spPr bwMode="auto">
          <a:xfrm>
            <a:off x="8032750" y="3778250"/>
            <a:ext cx="66675" cy="68263"/>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4" name="Oval 143"/>
          <p:cNvSpPr>
            <a:spLocks noChangeArrowheads="1"/>
          </p:cNvSpPr>
          <p:nvPr/>
        </p:nvSpPr>
        <p:spPr bwMode="auto">
          <a:xfrm>
            <a:off x="8054975" y="3706813"/>
            <a:ext cx="66675" cy="71437"/>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5" name="Oval 144"/>
          <p:cNvSpPr>
            <a:spLocks noChangeArrowheads="1"/>
          </p:cNvSpPr>
          <p:nvPr/>
        </p:nvSpPr>
        <p:spPr bwMode="auto">
          <a:xfrm>
            <a:off x="8032750" y="3636963"/>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86" name="Oval 145"/>
          <p:cNvSpPr>
            <a:spLocks noChangeArrowheads="1"/>
          </p:cNvSpPr>
          <p:nvPr/>
        </p:nvSpPr>
        <p:spPr bwMode="auto">
          <a:xfrm>
            <a:off x="7966075" y="3614738"/>
            <a:ext cx="66675" cy="69850"/>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87" name="Group 146"/>
          <p:cNvGrpSpPr>
            <a:grpSpLocks/>
          </p:cNvGrpSpPr>
          <p:nvPr/>
        </p:nvGrpSpPr>
        <p:grpSpPr bwMode="auto">
          <a:xfrm>
            <a:off x="7475538" y="3451225"/>
            <a:ext cx="288925" cy="303213"/>
            <a:chOff x="3504" y="1728"/>
            <a:chExt cx="624" cy="624"/>
          </a:xfrm>
        </p:grpSpPr>
        <p:sp>
          <p:nvSpPr>
            <p:cNvPr id="388" name="Oval 147"/>
            <p:cNvSpPr>
              <a:spLocks noChangeArrowheads="1"/>
            </p:cNvSpPr>
            <p:nvPr/>
          </p:nvSpPr>
          <p:spPr bwMode="auto">
            <a:xfrm>
              <a:off x="3648" y="1872"/>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389" name="Oval 148"/>
            <p:cNvSpPr>
              <a:spLocks noChangeArrowheads="1"/>
            </p:cNvSpPr>
            <p:nvPr/>
          </p:nvSpPr>
          <p:spPr bwMode="auto">
            <a:xfrm>
              <a:off x="3648"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0" name="Oval 149"/>
            <p:cNvSpPr>
              <a:spLocks noChangeArrowheads="1"/>
            </p:cNvSpPr>
            <p:nvPr/>
          </p:nvSpPr>
          <p:spPr bwMode="auto">
            <a:xfrm>
              <a:off x="3792" y="220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1" name="Oval 150"/>
            <p:cNvSpPr>
              <a:spLocks noChangeArrowheads="1"/>
            </p:cNvSpPr>
            <p:nvPr/>
          </p:nvSpPr>
          <p:spPr bwMode="auto">
            <a:xfrm>
              <a:off x="3936"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2" name="Oval 151"/>
            <p:cNvSpPr>
              <a:spLocks noChangeArrowheads="1"/>
            </p:cNvSpPr>
            <p:nvPr/>
          </p:nvSpPr>
          <p:spPr bwMode="auto">
            <a:xfrm>
              <a:off x="398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3" name="Oval 152"/>
            <p:cNvSpPr>
              <a:spLocks noChangeArrowheads="1"/>
            </p:cNvSpPr>
            <p:nvPr/>
          </p:nvSpPr>
          <p:spPr bwMode="auto">
            <a:xfrm>
              <a:off x="3936"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4" name="Oval 153"/>
            <p:cNvSpPr>
              <a:spLocks noChangeArrowheads="1"/>
            </p:cNvSpPr>
            <p:nvPr/>
          </p:nvSpPr>
          <p:spPr bwMode="auto">
            <a:xfrm>
              <a:off x="3792"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5" name="Oval 154"/>
            <p:cNvSpPr>
              <a:spLocks noChangeArrowheads="1"/>
            </p:cNvSpPr>
            <p:nvPr/>
          </p:nvSpPr>
          <p:spPr bwMode="auto">
            <a:xfrm>
              <a:off x="3648" y="172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6" name="Oval 155"/>
            <p:cNvSpPr>
              <a:spLocks noChangeArrowheads="1"/>
            </p:cNvSpPr>
            <p:nvPr/>
          </p:nvSpPr>
          <p:spPr bwMode="auto">
            <a:xfrm>
              <a:off x="3552" y="2112"/>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7" name="Oval 156"/>
            <p:cNvSpPr>
              <a:spLocks noChangeArrowheads="1"/>
            </p:cNvSpPr>
            <p:nvPr/>
          </p:nvSpPr>
          <p:spPr bwMode="auto">
            <a:xfrm>
              <a:off x="3504" y="1968"/>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398" name="Oval 157"/>
            <p:cNvSpPr>
              <a:spLocks noChangeArrowheads="1"/>
            </p:cNvSpPr>
            <p:nvPr/>
          </p:nvSpPr>
          <p:spPr bwMode="auto">
            <a:xfrm>
              <a:off x="3552" y="1824"/>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399" name="Freeform 162"/>
          <p:cNvSpPr>
            <a:spLocks/>
          </p:cNvSpPr>
          <p:nvPr/>
        </p:nvSpPr>
        <p:spPr bwMode="auto">
          <a:xfrm>
            <a:off x="6438900" y="2873375"/>
            <a:ext cx="1924050" cy="1208088"/>
          </a:xfrm>
          <a:custGeom>
            <a:avLst/>
            <a:gdLst>
              <a:gd name="T0" fmla="*/ 0 w 3546"/>
              <a:gd name="T1" fmla="*/ 1920 h 1920"/>
              <a:gd name="T2" fmla="*/ 614 w 3546"/>
              <a:gd name="T3" fmla="*/ 793 h 1920"/>
              <a:gd name="T4" fmla="*/ 1472 w 3546"/>
              <a:gd name="T5" fmla="*/ 262 h 1920"/>
              <a:gd name="T6" fmla="*/ 2522 w 3546"/>
              <a:gd name="T7" fmla="*/ 44 h 1920"/>
              <a:gd name="T8" fmla="*/ 3546 w 3546"/>
              <a:gd name="T9" fmla="*/ 0 h 1920"/>
              <a:gd name="T10" fmla="*/ 0 60000 65536"/>
              <a:gd name="T11" fmla="*/ 0 60000 65536"/>
              <a:gd name="T12" fmla="*/ 0 60000 65536"/>
              <a:gd name="T13" fmla="*/ 0 60000 65536"/>
              <a:gd name="T14" fmla="*/ 0 60000 65536"/>
              <a:gd name="T15" fmla="*/ 0 w 3546"/>
              <a:gd name="T16" fmla="*/ 0 h 1920"/>
              <a:gd name="T17" fmla="*/ 3546 w 3546"/>
              <a:gd name="T18" fmla="*/ 1920 h 1920"/>
            </a:gdLst>
            <a:ahLst/>
            <a:cxnLst>
              <a:cxn ang="T10">
                <a:pos x="T0" y="T1"/>
              </a:cxn>
              <a:cxn ang="T11">
                <a:pos x="T2" y="T3"/>
              </a:cxn>
              <a:cxn ang="T12">
                <a:pos x="T4" y="T5"/>
              </a:cxn>
              <a:cxn ang="T13">
                <a:pos x="T6" y="T7"/>
              </a:cxn>
              <a:cxn ang="T14">
                <a:pos x="T8" y="T9"/>
              </a:cxn>
            </a:cxnLst>
            <a:rect l="T15" t="T16" r="T17" b="T18"/>
            <a:pathLst>
              <a:path w="3546" h="1920">
                <a:moveTo>
                  <a:pt x="0" y="1920"/>
                </a:moveTo>
                <a:cubicBezTo>
                  <a:pt x="184" y="1494"/>
                  <a:pt x="369" y="1069"/>
                  <a:pt x="614" y="793"/>
                </a:cubicBezTo>
                <a:cubicBezTo>
                  <a:pt x="859" y="517"/>
                  <a:pt x="1154" y="387"/>
                  <a:pt x="1472" y="262"/>
                </a:cubicBezTo>
                <a:cubicBezTo>
                  <a:pt x="1790" y="137"/>
                  <a:pt x="2176" y="88"/>
                  <a:pt x="2522" y="44"/>
                </a:cubicBezTo>
                <a:cubicBezTo>
                  <a:pt x="2868" y="0"/>
                  <a:pt x="3207" y="0"/>
                  <a:pt x="3546" y="0"/>
                </a:cubicBezTo>
              </a:path>
            </a:pathLst>
          </a:custGeom>
          <a:noFill/>
          <a:ln w="28575">
            <a:solidFill>
              <a:srgbClr val="FF3300"/>
            </a:solidFill>
            <a:round/>
            <a:headEnd/>
            <a:tailEnd/>
          </a:ln>
        </p:spPr>
        <p:txBody>
          <a:bodyPr wrap="none" anchor="ctr"/>
          <a:lstStyle/>
          <a:p>
            <a:endParaRPr lang="en-US"/>
          </a:p>
        </p:txBody>
      </p:sp>
      <p:sp>
        <p:nvSpPr>
          <p:cNvPr id="400" name="Line 163"/>
          <p:cNvSpPr>
            <a:spLocks noChangeShapeType="1"/>
          </p:cNvSpPr>
          <p:nvPr/>
        </p:nvSpPr>
        <p:spPr bwMode="auto">
          <a:xfrm>
            <a:off x="6210300" y="2835275"/>
            <a:ext cx="2254250" cy="0"/>
          </a:xfrm>
          <a:prstGeom prst="line">
            <a:avLst/>
          </a:prstGeom>
          <a:noFill/>
          <a:ln w="28575">
            <a:solidFill>
              <a:schemeClr val="tx1"/>
            </a:solidFill>
            <a:round/>
            <a:headEnd/>
            <a:tailEnd type="stealth" w="med" len="med"/>
          </a:ln>
        </p:spPr>
        <p:txBody>
          <a:bodyPr wrap="none" anchor="ctr"/>
          <a:lstStyle/>
          <a:p>
            <a:endParaRPr lang="en-US"/>
          </a:p>
        </p:txBody>
      </p:sp>
      <p:sp>
        <p:nvSpPr>
          <p:cNvPr id="401" name="Line 164"/>
          <p:cNvSpPr>
            <a:spLocks noChangeShapeType="1"/>
          </p:cNvSpPr>
          <p:nvPr/>
        </p:nvSpPr>
        <p:spPr bwMode="auto">
          <a:xfrm flipH="1">
            <a:off x="6262688" y="4086225"/>
            <a:ext cx="169862" cy="233363"/>
          </a:xfrm>
          <a:prstGeom prst="line">
            <a:avLst/>
          </a:prstGeom>
          <a:noFill/>
          <a:ln w="28575">
            <a:solidFill>
              <a:srgbClr val="FF3300"/>
            </a:solidFill>
            <a:round/>
            <a:headEnd/>
            <a:tailEnd/>
          </a:ln>
        </p:spPr>
        <p:txBody>
          <a:bodyPr wrap="none" anchor="ctr"/>
          <a:lstStyle/>
          <a:p>
            <a:endParaRPr lang="en-US"/>
          </a:p>
        </p:txBody>
      </p:sp>
      <p:grpSp>
        <p:nvGrpSpPr>
          <p:cNvPr id="402" name="Group 165"/>
          <p:cNvGrpSpPr>
            <a:grpSpLocks/>
          </p:cNvGrpSpPr>
          <p:nvPr/>
        </p:nvGrpSpPr>
        <p:grpSpPr bwMode="auto">
          <a:xfrm>
            <a:off x="8374063" y="2976563"/>
            <a:ext cx="290512" cy="303212"/>
            <a:chOff x="4736" y="2707"/>
            <a:chExt cx="624" cy="624"/>
          </a:xfrm>
        </p:grpSpPr>
        <p:sp>
          <p:nvSpPr>
            <p:cNvPr id="403" name="Oval 166"/>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04" name="Oval 167"/>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5" name="Oval 168"/>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6" name="Oval 169"/>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7" name="Oval 170"/>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8" name="Oval 171"/>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09" name="Oval 172"/>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0" name="Oval 173"/>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1" name="Oval 174"/>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2" name="Oval 175"/>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3" name="Oval 176"/>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14" name="Group 177"/>
          <p:cNvGrpSpPr>
            <a:grpSpLocks/>
          </p:cNvGrpSpPr>
          <p:nvPr/>
        </p:nvGrpSpPr>
        <p:grpSpPr bwMode="auto">
          <a:xfrm>
            <a:off x="7934325" y="4116388"/>
            <a:ext cx="290513" cy="303212"/>
            <a:chOff x="4736" y="2707"/>
            <a:chExt cx="624" cy="624"/>
          </a:xfrm>
        </p:grpSpPr>
        <p:sp>
          <p:nvSpPr>
            <p:cNvPr id="415" name="Oval 178"/>
            <p:cNvSpPr>
              <a:spLocks noChangeArrowheads="1"/>
            </p:cNvSpPr>
            <p:nvPr/>
          </p:nvSpPr>
          <p:spPr bwMode="auto">
            <a:xfrm>
              <a:off x="4880" y="2851"/>
              <a:ext cx="336" cy="336"/>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r>
                <a:rPr lang="en-US" sz="2400">
                  <a:latin typeface="Times" pitchFamily="18" charset="0"/>
                </a:rPr>
                <a:t>-</a:t>
              </a:r>
            </a:p>
          </p:txBody>
        </p:sp>
        <p:sp>
          <p:nvSpPr>
            <p:cNvPr id="416" name="Oval 179"/>
            <p:cNvSpPr>
              <a:spLocks noChangeArrowheads="1"/>
            </p:cNvSpPr>
            <p:nvPr/>
          </p:nvSpPr>
          <p:spPr bwMode="auto">
            <a:xfrm>
              <a:off x="4880"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7" name="Oval 180"/>
            <p:cNvSpPr>
              <a:spLocks noChangeArrowheads="1"/>
            </p:cNvSpPr>
            <p:nvPr/>
          </p:nvSpPr>
          <p:spPr bwMode="auto">
            <a:xfrm>
              <a:off x="5024" y="318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8" name="Oval 181"/>
            <p:cNvSpPr>
              <a:spLocks noChangeArrowheads="1"/>
            </p:cNvSpPr>
            <p:nvPr/>
          </p:nvSpPr>
          <p:spPr bwMode="auto">
            <a:xfrm>
              <a:off x="5168"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19" name="Oval 182"/>
            <p:cNvSpPr>
              <a:spLocks noChangeArrowheads="1"/>
            </p:cNvSpPr>
            <p:nvPr/>
          </p:nvSpPr>
          <p:spPr bwMode="auto">
            <a:xfrm>
              <a:off x="521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0" name="Oval 183"/>
            <p:cNvSpPr>
              <a:spLocks noChangeArrowheads="1"/>
            </p:cNvSpPr>
            <p:nvPr/>
          </p:nvSpPr>
          <p:spPr bwMode="auto">
            <a:xfrm>
              <a:off x="5168"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1" name="Oval 184"/>
            <p:cNvSpPr>
              <a:spLocks noChangeArrowheads="1"/>
            </p:cNvSpPr>
            <p:nvPr/>
          </p:nvSpPr>
          <p:spPr bwMode="auto">
            <a:xfrm>
              <a:off x="5024"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2" name="Oval 185"/>
            <p:cNvSpPr>
              <a:spLocks noChangeArrowheads="1"/>
            </p:cNvSpPr>
            <p:nvPr/>
          </p:nvSpPr>
          <p:spPr bwMode="auto">
            <a:xfrm>
              <a:off x="4880" y="270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3" name="Oval 186"/>
            <p:cNvSpPr>
              <a:spLocks noChangeArrowheads="1"/>
            </p:cNvSpPr>
            <p:nvPr/>
          </p:nvSpPr>
          <p:spPr bwMode="auto">
            <a:xfrm>
              <a:off x="4784" y="3091"/>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4" name="Oval 187"/>
            <p:cNvSpPr>
              <a:spLocks noChangeArrowheads="1"/>
            </p:cNvSpPr>
            <p:nvPr/>
          </p:nvSpPr>
          <p:spPr bwMode="auto">
            <a:xfrm>
              <a:off x="4736" y="2947"/>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sp>
          <p:nvSpPr>
            <p:cNvPr id="425" name="Oval 188"/>
            <p:cNvSpPr>
              <a:spLocks noChangeArrowheads="1"/>
            </p:cNvSpPr>
            <p:nvPr/>
          </p:nvSpPr>
          <p:spPr bwMode="auto">
            <a:xfrm>
              <a:off x="4784" y="2803"/>
              <a:ext cx="144" cy="144"/>
            </a:xfrm>
            <a:prstGeom prst="ellipse">
              <a:avLst/>
            </a:prstGeom>
            <a:gradFill rotWithShape="0">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426" name="Line 191"/>
          <p:cNvSpPr>
            <a:spLocks noChangeShapeType="1"/>
          </p:cNvSpPr>
          <p:nvPr/>
        </p:nvSpPr>
        <p:spPr bwMode="auto">
          <a:xfrm flipH="1">
            <a:off x="6257925" y="3265488"/>
            <a:ext cx="577850" cy="0"/>
          </a:xfrm>
          <a:prstGeom prst="line">
            <a:avLst/>
          </a:prstGeom>
          <a:noFill/>
          <a:ln w="19050">
            <a:solidFill>
              <a:schemeClr val="tx1"/>
            </a:solidFill>
            <a:prstDash val="sysDot"/>
            <a:round/>
            <a:headEnd/>
            <a:tailEnd/>
          </a:ln>
        </p:spPr>
        <p:txBody>
          <a:bodyPr/>
          <a:lstStyle/>
          <a:p>
            <a:endParaRPr lang="en-US"/>
          </a:p>
        </p:txBody>
      </p:sp>
      <p:sp>
        <p:nvSpPr>
          <p:cNvPr id="427" name="Rectangle 195"/>
          <p:cNvSpPr>
            <a:spLocks noChangeArrowheads="1"/>
          </p:cNvSpPr>
          <p:nvPr/>
        </p:nvSpPr>
        <p:spPr bwMode="auto">
          <a:xfrm>
            <a:off x="5791200" y="3505200"/>
            <a:ext cx="417513" cy="457200"/>
          </a:xfrm>
          <a:prstGeom prst="rect">
            <a:avLst/>
          </a:prstGeom>
          <a:noFill/>
          <a:ln w="12700">
            <a:noFill/>
            <a:miter lim="800000"/>
            <a:headEnd/>
            <a:tailEnd/>
          </a:ln>
        </p:spPr>
        <p:txBody>
          <a:bodyPr wrap="none" anchor="ctr">
            <a:spAutoFit/>
          </a:bodyPr>
          <a:lstStyle/>
          <a:p>
            <a:r>
              <a:rPr lang="el-GR" sz="2400" dirty="0" smtClean="0">
                <a:cs typeface="Times New Roman" pitchFamily="18" charset="0"/>
                <a:sym typeface="Symbol" pitchFamily="18" charset="2"/>
              </a:rPr>
              <a:t>Φ</a:t>
            </a:r>
            <a:endParaRPr lang="en-US" sz="2400" dirty="0">
              <a:cs typeface="Times New Roman" pitchFamily="18" charset="0"/>
              <a:sym typeface="Symbol" pitchFamily="18" charset="2"/>
            </a:endParaRPr>
          </a:p>
        </p:txBody>
      </p:sp>
      <p:cxnSp>
        <p:nvCxnSpPr>
          <p:cNvPr id="429" name="Straight Connector 428"/>
          <p:cNvCxnSpPr/>
          <p:nvPr/>
        </p:nvCxnSpPr>
        <p:spPr bwMode="auto">
          <a:xfrm rot="5400000">
            <a:off x="5562600" y="3733800"/>
            <a:ext cx="2514600" cy="76200"/>
          </a:xfrm>
          <a:prstGeom prst="line">
            <a:avLst/>
          </a:prstGeom>
          <a:noFill/>
          <a:ln w="12700" cap="flat" cmpd="sng" algn="ctr">
            <a:solidFill>
              <a:schemeClr val="tx1"/>
            </a:solidFill>
            <a:prstDash val="solid"/>
            <a:round/>
            <a:headEnd type="none" w="med" len="med"/>
            <a:tailEnd type="triangle" w="med" len="med"/>
          </a:ln>
          <a:effectLst/>
        </p:spPr>
      </p:cxnSp>
      <p:sp>
        <p:nvSpPr>
          <p:cNvPr id="430" name="TextBox 429"/>
          <p:cNvSpPr txBox="1"/>
          <p:nvPr/>
        </p:nvSpPr>
        <p:spPr>
          <a:xfrm>
            <a:off x="6553200" y="5257800"/>
            <a:ext cx="1281120" cy="369332"/>
          </a:xfrm>
          <a:prstGeom prst="rect">
            <a:avLst/>
          </a:prstGeom>
          <a:noFill/>
        </p:spPr>
        <p:txBody>
          <a:bodyPr wrap="none" rtlCol="0">
            <a:spAutoFit/>
          </a:bodyPr>
          <a:lstStyle/>
          <a:p>
            <a:r>
              <a:rPr lang="en-US" dirty="0" smtClean="0"/>
              <a:t>Shear Plane</a:t>
            </a:r>
            <a:endParaRPr lang="en-US" dirty="0"/>
          </a:p>
        </p:txBody>
      </p:sp>
      <p:sp>
        <p:nvSpPr>
          <p:cNvPr id="431" name="Freeform 162"/>
          <p:cNvSpPr>
            <a:spLocks/>
          </p:cNvSpPr>
          <p:nvPr/>
        </p:nvSpPr>
        <p:spPr bwMode="auto">
          <a:xfrm>
            <a:off x="6457950" y="2819400"/>
            <a:ext cx="933450" cy="1208088"/>
          </a:xfrm>
          <a:custGeom>
            <a:avLst/>
            <a:gdLst>
              <a:gd name="T0" fmla="*/ 0 w 3546"/>
              <a:gd name="T1" fmla="*/ 1920 h 1920"/>
              <a:gd name="T2" fmla="*/ 614 w 3546"/>
              <a:gd name="T3" fmla="*/ 793 h 1920"/>
              <a:gd name="T4" fmla="*/ 1472 w 3546"/>
              <a:gd name="T5" fmla="*/ 262 h 1920"/>
              <a:gd name="T6" fmla="*/ 2522 w 3546"/>
              <a:gd name="T7" fmla="*/ 44 h 1920"/>
              <a:gd name="T8" fmla="*/ 3546 w 3546"/>
              <a:gd name="T9" fmla="*/ 0 h 1920"/>
              <a:gd name="T10" fmla="*/ 0 60000 65536"/>
              <a:gd name="T11" fmla="*/ 0 60000 65536"/>
              <a:gd name="T12" fmla="*/ 0 60000 65536"/>
              <a:gd name="T13" fmla="*/ 0 60000 65536"/>
              <a:gd name="T14" fmla="*/ 0 60000 65536"/>
              <a:gd name="T15" fmla="*/ 0 w 3546"/>
              <a:gd name="T16" fmla="*/ 0 h 1920"/>
              <a:gd name="T17" fmla="*/ 3546 w 3546"/>
              <a:gd name="T18" fmla="*/ 1920 h 1920"/>
            </a:gdLst>
            <a:ahLst/>
            <a:cxnLst>
              <a:cxn ang="T10">
                <a:pos x="T0" y="T1"/>
              </a:cxn>
              <a:cxn ang="T11">
                <a:pos x="T2" y="T3"/>
              </a:cxn>
              <a:cxn ang="T12">
                <a:pos x="T4" y="T5"/>
              </a:cxn>
              <a:cxn ang="T13">
                <a:pos x="T6" y="T7"/>
              </a:cxn>
              <a:cxn ang="T14">
                <a:pos x="T8" y="T9"/>
              </a:cxn>
            </a:cxnLst>
            <a:rect l="T15" t="T16" r="T17" b="T18"/>
            <a:pathLst>
              <a:path w="3546" h="1920">
                <a:moveTo>
                  <a:pt x="0" y="1920"/>
                </a:moveTo>
                <a:cubicBezTo>
                  <a:pt x="184" y="1494"/>
                  <a:pt x="369" y="1069"/>
                  <a:pt x="614" y="793"/>
                </a:cubicBezTo>
                <a:cubicBezTo>
                  <a:pt x="859" y="517"/>
                  <a:pt x="1154" y="387"/>
                  <a:pt x="1472" y="262"/>
                </a:cubicBezTo>
                <a:cubicBezTo>
                  <a:pt x="1790" y="137"/>
                  <a:pt x="2176" y="88"/>
                  <a:pt x="2522" y="44"/>
                </a:cubicBezTo>
                <a:cubicBezTo>
                  <a:pt x="2868" y="0"/>
                  <a:pt x="3207" y="0"/>
                  <a:pt x="3546" y="0"/>
                </a:cubicBezTo>
              </a:path>
            </a:pathLst>
          </a:custGeom>
          <a:noFill/>
          <a:ln w="28575">
            <a:solidFill>
              <a:srgbClr val="00B0F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6726238" y="1600200"/>
            <a:ext cx="2225675" cy="1552575"/>
          </a:xfrm>
          <a:prstGeom prst="rect">
            <a:avLst/>
          </a:prstGeom>
          <a:noFill/>
          <a:ln w="9525">
            <a:noFill/>
            <a:miter lim="800000"/>
            <a:headEnd/>
            <a:tailEnd/>
          </a:ln>
        </p:spPr>
        <p:txBody>
          <a:bodyPr>
            <a:spAutoFit/>
          </a:bodyPr>
          <a:lstStyle/>
          <a:p>
            <a:pPr algn="l" eaLnBrk="1" hangingPunct="1"/>
            <a:r>
              <a:rPr lang="en-US" sz="2400" dirty="0">
                <a:solidFill>
                  <a:schemeClr val="accent2"/>
                </a:solidFill>
                <a:latin typeface="Times" pitchFamily="18" charset="0"/>
              </a:rPr>
              <a:t>Stability diagram for Si</a:t>
            </a:r>
            <a:r>
              <a:rPr lang="en-US" sz="2400" baseline="-25000" dirty="0">
                <a:solidFill>
                  <a:schemeClr val="accent2"/>
                </a:solidFill>
                <a:latin typeface="Times" pitchFamily="18" charset="0"/>
              </a:rPr>
              <a:t>3</a:t>
            </a:r>
            <a:r>
              <a:rPr lang="en-US" sz="2400" dirty="0">
                <a:solidFill>
                  <a:schemeClr val="accent2"/>
                </a:solidFill>
                <a:latin typeface="Times" pitchFamily="18" charset="0"/>
              </a:rPr>
              <a:t>N</a:t>
            </a:r>
            <a:r>
              <a:rPr lang="en-US" sz="2400" baseline="-25000" dirty="0">
                <a:solidFill>
                  <a:schemeClr val="accent2"/>
                </a:solidFill>
                <a:latin typeface="Times" pitchFamily="18" charset="0"/>
              </a:rPr>
              <a:t>4</a:t>
            </a:r>
            <a:r>
              <a:rPr lang="en-US" sz="2400" dirty="0">
                <a:solidFill>
                  <a:schemeClr val="accent2"/>
                </a:solidFill>
                <a:latin typeface="Times" pitchFamily="18" charset="0"/>
              </a:rPr>
              <a:t>(M11) particles. </a:t>
            </a:r>
          </a:p>
        </p:txBody>
      </p:sp>
      <p:grpSp>
        <p:nvGrpSpPr>
          <p:cNvPr id="8" name="Group 7"/>
          <p:cNvGrpSpPr/>
          <p:nvPr/>
        </p:nvGrpSpPr>
        <p:grpSpPr>
          <a:xfrm>
            <a:off x="85725" y="728663"/>
            <a:ext cx="6532563" cy="5789612"/>
            <a:chOff x="85725" y="728663"/>
            <a:chExt cx="6532563" cy="5789612"/>
          </a:xfrm>
        </p:grpSpPr>
        <p:pic>
          <p:nvPicPr>
            <p:cNvPr id="82947" name="Picture 4" descr="solid_liquid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5" y="728663"/>
              <a:ext cx="6532563" cy="5789612"/>
            </a:xfrm>
            <a:prstGeom prst="rect">
              <a:avLst/>
            </a:prstGeom>
            <a:noFill/>
            <a:ln w="9525">
              <a:noFill/>
              <a:miter lim="800000"/>
              <a:headEnd/>
              <a:tailEnd/>
            </a:ln>
          </p:spPr>
        </p:pic>
        <p:sp>
          <p:nvSpPr>
            <p:cNvPr id="82948" name="Text Box 5"/>
            <p:cNvSpPr txBox="1">
              <a:spLocks noChangeArrowheads="1"/>
            </p:cNvSpPr>
            <p:nvPr/>
          </p:nvSpPr>
          <p:spPr bwMode="auto">
            <a:xfrm>
              <a:off x="4032250" y="3724275"/>
              <a:ext cx="1504950" cy="822325"/>
            </a:xfrm>
            <a:prstGeom prst="rect">
              <a:avLst/>
            </a:prstGeom>
            <a:solidFill>
              <a:srgbClr val="FF9934"/>
            </a:solidFill>
            <a:ln w="9525">
              <a:noFill/>
              <a:miter lim="800000"/>
              <a:headEnd/>
              <a:tailEnd/>
            </a:ln>
          </p:spPr>
          <p:txBody>
            <a:bodyPr wrap="none">
              <a:spAutoFit/>
            </a:bodyPr>
            <a:lstStyle/>
            <a:p>
              <a:pPr eaLnBrk="1" hangingPunct="1"/>
              <a:r>
                <a:rPr lang="en-US" sz="2400"/>
                <a:t>Dispersion</a:t>
              </a:r>
            </a:p>
            <a:p>
              <a:pPr eaLnBrk="1" hangingPunct="1"/>
              <a:endParaRPr lang="en-US" sz="2400"/>
            </a:p>
          </p:txBody>
        </p:sp>
        <p:sp>
          <p:nvSpPr>
            <p:cNvPr id="82949" name="Text Box 6"/>
            <p:cNvSpPr txBox="1">
              <a:spLocks noChangeArrowheads="1"/>
            </p:cNvSpPr>
            <p:nvPr/>
          </p:nvSpPr>
          <p:spPr bwMode="auto">
            <a:xfrm>
              <a:off x="1033463" y="5095875"/>
              <a:ext cx="954087" cy="517525"/>
            </a:xfrm>
            <a:prstGeom prst="rect">
              <a:avLst/>
            </a:prstGeom>
            <a:solidFill>
              <a:srgbClr val="FB9933"/>
            </a:solidFill>
            <a:ln w="9525">
              <a:noFill/>
              <a:miter lim="800000"/>
              <a:headEnd/>
              <a:tailEnd/>
            </a:ln>
          </p:spPr>
          <p:txBody>
            <a:bodyPr wrap="none">
              <a:spAutoFit/>
            </a:bodyPr>
            <a:lstStyle/>
            <a:p>
              <a:pPr eaLnBrk="1" hangingPunct="1"/>
              <a:r>
                <a:rPr lang="en-US" sz="1400" dirty="0"/>
                <a:t>Dispersion</a:t>
              </a:r>
            </a:p>
            <a:p>
              <a:pPr eaLnBrk="1" hangingPunct="1"/>
              <a:endParaRPr lang="en-US" sz="1400" dirty="0"/>
            </a:p>
          </p:txBody>
        </p:sp>
        <p:sp>
          <p:nvSpPr>
            <p:cNvPr id="82950" name="Text Box 7"/>
            <p:cNvSpPr txBox="1">
              <a:spLocks noChangeArrowheads="1"/>
            </p:cNvSpPr>
            <p:nvPr/>
          </p:nvSpPr>
          <p:spPr bwMode="auto">
            <a:xfrm>
              <a:off x="942975" y="3295650"/>
              <a:ext cx="1784350" cy="457200"/>
            </a:xfrm>
            <a:prstGeom prst="rect">
              <a:avLst/>
            </a:prstGeom>
            <a:solidFill>
              <a:schemeClr val="bg1"/>
            </a:solidFill>
            <a:ln w="9525">
              <a:noFill/>
              <a:miter lim="800000"/>
              <a:headEnd/>
              <a:tailEnd/>
            </a:ln>
          </p:spPr>
          <p:txBody>
            <a:bodyPr>
              <a:spAutoFit/>
            </a:bodyPr>
            <a:lstStyle/>
            <a:p>
              <a:pPr algn="l" eaLnBrk="1" hangingPunct="1">
                <a:spcBef>
                  <a:spcPct val="50000"/>
                </a:spcBef>
              </a:pPr>
              <a:r>
                <a:rPr lang="en-US" sz="2400" dirty="0" smtClean="0"/>
                <a:t>Coagulate</a:t>
              </a:r>
              <a:endParaRPr lang="en-US" sz="2400" dirty="0"/>
            </a:p>
          </p:txBody>
        </p:sp>
      </p:grpSp>
      <p:sp>
        <p:nvSpPr>
          <p:cNvPr id="82951" name="Rectangle 8"/>
          <p:cNvSpPr>
            <a:spLocks noGrp="1" noChangeArrowheads="1"/>
          </p:cNvSpPr>
          <p:nvPr>
            <p:ph type="title"/>
          </p:nvPr>
        </p:nvSpPr>
        <p:spPr/>
        <p:txBody>
          <a:bodyPr/>
          <a:lstStyle/>
          <a:p>
            <a:pPr eaLnBrk="1" hangingPunct="1"/>
            <a:r>
              <a:rPr lang="en-US" smtClean="0"/>
              <a:t>pH and Salt Concentration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2400" y="762000"/>
            <a:ext cx="8763000" cy="457200"/>
          </a:xfrm>
          <a:prstGeom prst="rect">
            <a:avLst/>
          </a:prstGeom>
          <a:noFill/>
          <a:ln w="12700">
            <a:noFill/>
            <a:miter lim="800000"/>
            <a:headEnd type="none" w="sm" len="sm"/>
            <a:tailEnd type="none" w="sm" len="sm"/>
          </a:ln>
        </p:spPr>
        <p:txBody>
          <a:bodyPr>
            <a:spAutoFit/>
          </a:bodyPr>
          <a:lstStyle/>
          <a:p>
            <a:pPr marL="111125" indent="-111125" algn="l">
              <a:buClr>
                <a:schemeClr val="accent2"/>
              </a:buClr>
              <a:buFontTx/>
              <a:buChar char="•"/>
            </a:pPr>
            <a:r>
              <a:rPr lang="en-US" sz="2400" dirty="0">
                <a:solidFill>
                  <a:schemeClr val="accent2"/>
                </a:solidFill>
              </a:rPr>
              <a:t> Shifting the </a:t>
            </a:r>
            <a:r>
              <a:rPr lang="en-US" sz="2400" dirty="0" err="1">
                <a:solidFill>
                  <a:schemeClr val="accent2"/>
                </a:solidFill>
              </a:rPr>
              <a:t>isoelectric</a:t>
            </a:r>
            <a:r>
              <a:rPr lang="en-US" sz="2400" dirty="0">
                <a:solidFill>
                  <a:schemeClr val="accent2"/>
                </a:solidFill>
              </a:rPr>
              <a:t> point</a:t>
            </a:r>
            <a:r>
              <a:rPr lang="en-US" sz="2400" dirty="0" smtClean="0">
                <a:solidFill>
                  <a:schemeClr val="accent2"/>
                </a:solidFill>
              </a:rPr>
              <a:t> to reverse the zeta </a:t>
            </a:r>
            <a:r>
              <a:rPr lang="en-US" sz="2400" dirty="0">
                <a:solidFill>
                  <a:schemeClr val="accent2"/>
                </a:solidFill>
              </a:rPr>
              <a:t>potential</a:t>
            </a:r>
          </a:p>
        </p:txBody>
      </p:sp>
      <p:sp>
        <p:nvSpPr>
          <p:cNvPr id="62467" name="Text Box 3"/>
          <p:cNvSpPr txBox="1">
            <a:spLocks noChangeArrowheads="1"/>
          </p:cNvSpPr>
          <p:nvPr/>
        </p:nvSpPr>
        <p:spPr bwMode="auto">
          <a:xfrm>
            <a:off x="4464050" y="76200"/>
            <a:ext cx="203200" cy="650875"/>
          </a:xfrm>
          <a:prstGeom prst="rect">
            <a:avLst/>
          </a:prstGeom>
          <a:noFill/>
          <a:ln w="9525">
            <a:noFill/>
            <a:miter lim="800000"/>
            <a:headEnd/>
            <a:tailEnd/>
          </a:ln>
        </p:spPr>
        <p:txBody>
          <a:bodyPr wrap="none" lIns="101882" tIns="50941" rIns="101882" bIns="50941">
            <a:spAutoFit/>
          </a:bodyPr>
          <a:lstStyle/>
          <a:p>
            <a:pPr defTabSz="1019175"/>
            <a:endParaRPr lang="en-US" sz="3600" b="1">
              <a:solidFill>
                <a:srgbClr val="FF3300"/>
              </a:solidFill>
            </a:endParaRPr>
          </a:p>
        </p:txBody>
      </p:sp>
      <p:grpSp>
        <p:nvGrpSpPr>
          <p:cNvPr id="62468" name="Group 4"/>
          <p:cNvGrpSpPr>
            <a:grpSpLocks/>
          </p:cNvGrpSpPr>
          <p:nvPr/>
        </p:nvGrpSpPr>
        <p:grpSpPr bwMode="auto">
          <a:xfrm rot="-5400000">
            <a:off x="4101307" y="475456"/>
            <a:ext cx="228600" cy="6919913"/>
            <a:chOff x="288" y="528"/>
            <a:chExt cx="144" cy="3360"/>
          </a:xfrm>
        </p:grpSpPr>
        <p:sp>
          <p:nvSpPr>
            <p:cNvPr id="251909" name="Rectangle 5"/>
            <p:cNvSpPr>
              <a:spLocks noChangeArrowheads="1"/>
            </p:cNvSpPr>
            <p:nvPr/>
          </p:nvSpPr>
          <p:spPr bwMode="auto">
            <a:xfrm>
              <a:off x="288" y="528"/>
              <a:ext cx="144" cy="336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a:p>
          </p:txBody>
        </p:sp>
        <p:sp>
          <p:nvSpPr>
            <p:cNvPr id="62493" name="Line 6"/>
            <p:cNvSpPr>
              <a:spLocks noChangeShapeType="1"/>
            </p:cNvSpPr>
            <p:nvPr/>
          </p:nvSpPr>
          <p:spPr bwMode="auto">
            <a:xfrm>
              <a:off x="432" y="528"/>
              <a:ext cx="0" cy="3360"/>
            </a:xfrm>
            <a:prstGeom prst="line">
              <a:avLst/>
            </a:prstGeom>
            <a:noFill/>
            <a:ln w="28575">
              <a:solidFill>
                <a:schemeClr val="tx1"/>
              </a:solidFill>
              <a:round/>
              <a:headEnd/>
              <a:tailEnd/>
            </a:ln>
          </p:spPr>
          <p:txBody>
            <a:bodyPr wrap="none" anchor="ctr"/>
            <a:lstStyle/>
            <a:p>
              <a:endParaRPr lang="en-US"/>
            </a:p>
          </p:txBody>
        </p:sp>
      </p:grpSp>
      <p:sp>
        <p:nvSpPr>
          <p:cNvPr id="62469" name="Oval 7"/>
          <p:cNvSpPr>
            <a:spLocks noChangeArrowheads="1"/>
          </p:cNvSpPr>
          <p:nvPr/>
        </p:nvSpPr>
        <p:spPr bwMode="auto">
          <a:xfrm>
            <a:off x="3206750" y="3152775"/>
            <a:ext cx="658813" cy="658813"/>
          </a:xfrm>
          <a:prstGeom prst="ellipse">
            <a:avLst/>
          </a:prstGeom>
          <a:gradFill rotWithShape="0">
            <a:gsLst>
              <a:gs pos="0">
                <a:schemeClr val="bg1"/>
              </a:gs>
              <a:gs pos="100000">
                <a:srgbClr val="1ED31A"/>
              </a:gs>
            </a:gsLst>
            <a:path path="shape">
              <a:fillToRect l="50000" t="50000" r="50000" b="50000"/>
            </a:path>
          </a:gradFill>
          <a:ln w="9525">
            <a:solidFill>
              <a:schemeClr val="tx1"/>
            </a:solidFill>
            <a:round/>
            <a:headEnd/>
            <a:tailEnd/>
          </a:ln>
        </p:spPr>
        <p:txBody>
          <a:bodyPr wrap="none" anchor="ctr"/>
          <a:lstStyle/>
          <a:p>
            <a:r>
              <a:rPr lang="en-US" sz="2400">
                <a:cs typeface="Times New Roman" pitchFamily="18" charset="0"/>
              </a:rPr>
              <a:t>+2</a:t>
            </a:r>
          </a:p>
        </p:txBody>
      </p:sp>
      <p:sp>
        <p:nvSpPr>
          <p:cNvPr id="62470" name="Oval 8"/>
          <p:cNvSpPr>
            <a:spLocks noChangeArrowheads="1"/>
          </p:cNvSpPr>
          <p:nvPr/>
        </p:nvSpPr>
        <p:spPr bwMode="auto">
          <a:xfrm rot="-5400000">
            <a:off x="1690688" y="3424238"/>
            <a:ext cx="381000" cy="381000"/>
          </a:xfrm>
          <a:prstGeom prst="ellipse">
            <a:avLst/>
          </a:prstGeom>
          <a:gradFill rotWithShape="0">
            <a:gsLst>
              <a:gs pos="0">
                <a:srgbClr val="FFFFFF"/>
              </a:gs>
              <a:gs pos="100000">
                <a:srgbClr val="993366"/>
              </a:gs>
            </a:gsLst>
            <a:path path="shape">
              <a:fillToRect l="50000" t="50000" r="50000" b="50000"/>
            </a:path>
          </a:gradFill>
          <a:ln w="9525">
            <a:solidFill>
              <a:schemeClr val="tx1"/>
            </a:solidFill>
            <a:round/>
            <a:headEnd/>
            <a:tailEnd/>
          </a:ln>
        </p:spPr>
        <p:txBody>
          <a:bodyPr wrap="none" anchor="ctr"/>
          <a:lstStyle/>
          <a:p>
            <a:r>
              <a:rPr lang="en-US" sz="2400">
                <a:cs typeface="Times New Roman" pitchFamily="18" charset="0"/>
              </a:rPr>
              <a:t>+</a:t>
            </a:r>
          </a:p>
        </p:txBody>
      </p:sp>
      <p:sp>
        <p:nvSpPr>
          <p:cNvPr id="62471" name="Text Box 9"/>
          <p:cNvSpPr txBox="1">
            <a:spLocks noChangeArrowheads="1"/>
          </p:cNvSpPr>
          <p:nvPr/>
        </p:nvSpPr>
        <p:spPr bwMode="auto">
          <a:xfrm>
            <a:off x="795338" y="3765550"/>
            <a:ext cx="7077075" cy="457200"/>
          </a:xfrm>
          <a:prstGeom prst="rect">
            <a:avLst/>
          </a:prstGeom>
          <a:noFill/>
          <a:ln w="9525">
            <a:noFill/>
            <a:miter lim="800000"/>
            <a:headEnd/>
            <a:tailEnd/>
          </a:ln>
        </p:spPr>
        <p:txBody>
          <a:bodyPr>
            <a:spAutoFit/>
          </a:bodyPr>
          <a:lstStyle/>
          <a:p>
            <a:pPr algn="l"/>
            <a:r>
              <a:rPr lang="en-US" sz="2400"/>
              <a:t>           -                  -                 -           -             -       </a:t>
            </a:r>
          </a:p>
        </p:txBody>
      </p:sp>
      <p:sp>
        <p:nvSpPr>
          <p:cNvPr id="62472" name="Freeform 10"/>
          <p:cNvSpPr>
            <a:spLocks/>
          </p:cNvSpPr>
          <p:nvPr/>
        </p:nvSpPr>
        <p:spPr bwMode="auto">
          <a:xfrm>
            <a:off x="1741488" y="1957388"/>
            <a:ext cx="242887" cy="1463675"/>
          </a:xfrm>
          <a:custGeom>
            <a:avLst/>
            <a:gdLst>
              <a:gd name="T0" fmla="*/ 85 w 153"/>
              <a:gd name="T1" fmla="*/ 922 h 922"/>
              <a:gd name="T2" fmla="*/ 9 w 153"/>
              <a:gd name="T3" fmla="*/ 813 h 922"/>
              <a:gd name="T4" fmla="*/ 137 w 153"/>
              <a:gd name="T5" fmla="*/ 467 h 922"/>
              <a:gd name="T6" fmla="*/ 21 w 153"/>
              <a:gd name="T7" fmla="*/ 320 h 922"/>
              <a:gd name="T8" fmla="*/ 149 w 153"/>
              <a:gd name="T9" fmla="*/ 128 h 922"/>
              <a:gd name="T10" fmla="*/ 47 w 153"/>
              <a:gd name="T11" fmla="*/ 0 h 922"/>
              <a:gd name="T12" fmla="*/ 0 60000 65536"/>
              <a:gd name="T13" fmla="*/ 0 60000 65536"/>
              <a:gd name="T14" fmla="*/ 0 60000 65536"/>
              <a:gd name="T15" fmla="*/ 0 60000 65536"/>
              <a:gd name="T16" fmla="*/ 0 60000 65536"/>
              <a:gd name="T17" fmla="*/ 0 60000 65536"/>
              <a:gd name="T18" fmla="*/ 0 w 153"/>
              <a:gd name="T19" fmla="*/ 0 h 922"/>
              <a:gd name="T20" fmla="*/ 153 w 153"/>
              <a:gd name="T21" fmla="*/ 922 h 922"/>
            </a:gdLst>
            <a:ahLst/>
            <a:cxnLst>
              <a:cxn ang="T12">
                <a:pos x="T0" y="T1"/>
              </a:cxn>
              <a:cxn ang="T13">
                <a:pos x="T2" y="T3"/>
              </a:cxn>
              <a:cxn ang="T14">
                <a:pos x="T4" y="T5"/>
              </a:cxn>
              <a:cxn ang="T15">
                <a:pos x="T6" y="T7"/>
              </a:cxn>
              <a:cxn ang="T16">
                <a:pos x="T8" y="T9"/>
              </a:cxn>
              <a:cxn ang="T17">
                <a:pos x="T10" y="T11"/>
              </a:cxn>
            </a:cxnLst>
            <a:rect l="T18" t="T19" r="T20" b="T21"/>
            <a:pathLst>
              <a:path w="153" h="922">
                <a:moveTo>
                  <a:pt x="85" y="922"/>
                </a:moveTo>
                <a:cubicBezTo>
                  <a:pt x="42" y="905"/>
                  <a:pt x="0" y="889"/>
                  <a:pt x="9" y="813"/>
                </a:cubicBezTo>
                <a:cubicBezTo>
                  <a:pt x="18" y="737"/>
                  <a:pt x="135" y="549"/>
                  <a:pt x="137" y="467"/>
                </a:cubicBezTo>
                <a:cubicBezTo>
                  <a:pt x="139" y="385"/>
                  <a:pt x="19" y="376"/>
                  <a:pt x="21" y="320"/>
                </a:cubicBezTo>
                <a:cubicBezTo>
                  <a:pt x="23" y="264"/>
                  <a:pt x="145" y="181"/>
                  <a:pt x="149" y="128"/>
                </a:cubicBezTo>
                <a:cubicBezTo>
                  <a:pt x="153" y="75"/>
                  <a:pt x="100" y="37"/>
                  <a:pt x="47" y="0"/>
                </a:cubicBezTo>
              </a:path>
            </a:pathLst>
          </a:custGeom>
          <a:noFill/>
          <a:ln w="76200">
            <a:solidFill>
              <a:srgbClr val="56D755"/>
            </a:solidFill>
            <a:round/>
            <a:headEnd/>
            <a:tailEnd/>
          </a:ln>
        </p:spPr>
        <p:txBody>
          <a:bodyPr wrap="none" anchor="ctr"/>
          <a:lstStyle/>
          <a:p>
            <a:endParaRPr lang="en-US"/>
          </a:p>
        </p:txBody>
      </p:sp>
      <p:sp>
        <p:nvSpPr>
          <p:cNvPr id="62473" name="Freeform 11"/>
          <p:cNvSpPr>
            <a:spLocks/>
          </p:cNvSpPr>
          <p:nvPr/>
        </p:nvSpPr>
        <p:spPr bwMode="auto">
          <a:xfrm>
            <a:off x="4114800" y="2057400"/>
            <a:ext cx="3768725" cy="1846263"/>
          </a:xfrm>
          <a:custGeom>
            <a:avLst/>
            <a:gdLst>
              <a:gd name="T0" fmla="*/ 0 w 2374"/>
              <a:gd name="T1" fmla="*/ 0 h 1163"/>
              <a:gd name="T2" fmla="*/ 557 w 2374"/>
              <a:gd name="T3" fmla="*/ 1069 h 1163"/>
              <a:gd name="T4" fmla="*/ 704 w 2374"/>
              <a:gd name="T5" fmla="*/ 237 h 1163"/>
              <a:gd name="T6" fmla="*/ 998 w 2374"/>
              <a:gd name="T7" fmla="*/ 403 h 1163"/>
              <a:gd name="T8" fmla="*/ 1165 w 2374"/>
              <a:gd name="T9" fmla="*/ 1011 h 1163"/>
              <a:gd name="T10" fmla="*/ 1318 w 2374"/>
              <a:gd name="T11" fmla="*/ 1024 h 1163"/>
              <a:gd name="T12" fmla="*/ 1549 w 2374"/>
              <a:gd name="T13" fmla="*/ 551 h 1163"/>
              <a:gd name="T14" fmla="*/ 2009 w 2374"/>
              <a:gd name="T15" fmla="*/ 1082 h 1163"/>
              <a:gd name="T16" fmla="*/ 2374 w 2374"/>
              <a:gd name="T17" fmla="*/ 64 h 1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4"/>
              <a:gd name="T28" fmla="*/ 0 h 1163"/>
              <a:gd name="T29" fmla="*/ 2374 w 2374"/>
              <a:gd name="T30" fmla="*/ 1163 h 1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4" h="1163">
                <a:moveTo>
                  <a:pt x="0" y="0"/>
                </a:moveTo>
                <a:cubicBezTo>
                  <a:pt x="220" y="515"/>
                  <a:pt x="440" y="1030"/>
                  <a:pt x="557" y="1069"/>
                </a:cubicBezTo>
                <a:cubicBezTo>
                  <a:pt x="674" y="1108"/>
                  <a:pt x="630" y="348"/>
                  <a:pt x="704" y="237"/>
                </a:cubicBezTo>
                <a:cubicBezTo>
                  <a:pt x="778" y="126"/>
                  <a:pt x="921" y="274"/>
                  <a:pt x="998" y="403"/>
                </a:cubicBezTo>
                <a:cubicBezTo>
                  <a:pt x="1075" y="532"/>
                  <a:pt x="1112" y="907"/>
                  <a:pt x="1165" y="1011"/>
                </a:cubicBezTo>
                <a:cubicBezTo>
                  <a:pt x="1218" y="1115"/>
                  <a:pt x="1254" y="1101"/>
                  <a:pt x="1318" y="1024"/>
                </a:cubicBezTo>
                <a:cubicBezTo>
                  <a:pt x="1382" y="947"/>
                  <a:pt x="1434" y="541"/>
                  <a:pt x="1549" y="551"/>
                </a:cubicBezTo>
                <a:cubicBezTo>
                  <a:pt x="1664" y="561"/>
                  <a:pt x="1872" y="1163"/>
                  <a:pt x="2009" y="1082"/>
                </a:cubicBezTo>
                <a:cubicBezTo>
                  <a:pt x="2146" y="1001"/>
                  <a:pt x="2260" y="532"/>
                  <a:pt x="2374" y="64"/>
                </a:cubicBezTo>
              </a:path>
            </a:pathLst>
          </a:custGeom>
          <a:noFill/>
          <a:ln w="76200">
            <a:solidFill>
              <a:srgbClr val="FF3300"/>
            </a:solidFill>
            <a:round/>
            <a:headEnd/>
            <a:tailEnd/>
          </a:ln>
        </p:spPr>
        <p:txBody>
          <a:bodyPr wrap="none" anchor="ctr"/>
          <a:lstStyle/>
          <a:p>
            <a:endParaRPr lang="en-US"/>
          </a:p>
        </p:txBody>
      </p:sp>
      <p:sp>
        <p:nvSpPr>
          <p:cNvPr id="62474" name="Text Box 12"/>
          <p:cNvSpPr txBox="1">
            <a:spLocks noChangeArrowheads="1"/>
          </p:cNvSpPr>
          <p:nvPr/>
        </p:nvSpPr>
        <p:spPr bwMode="auto">
          <a:xfrm>
            <a:off x="5343525" y="2070100"/>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75" name="Text Box 13"/>
          <p:cNvSpPr txBox="1">
            <a:spLocks noChangeArrowheads="1"/>
          </p:cNvSpPr>
          <p:nvPr/>
        </p:nvSpPr>
        <p:spPr bwMode="auto">
          <a:xfrm>
            <a:off x="4572000" y="2860675"/>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76" name="Text Box 14"/>
          <p:cNvSpPr txBox="1">
            <a:spLocks noChangeArrowheads="1"/>
          </p:cNvSpPr>
          <p:nvPr/>
        </p:nvSpPr>
        <p:spPr bwMode="auto">
          <a:xfrm>
            <a:off x="5910263" y="3378200"/>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77" name="Text Box 15"/>
          <p:cNvSpPr txBox="1">
            <a:spLocks noChangeArrowheads="1"/>
          </p:cNvSpPr>
          <p:nvPr/>
        </p:nvSpPr>
        <p:spPr bwMode="auto">
          <a:xfrm>
            <a:off x="5740400" y="2597150"/>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78" name="Text Box 16"/>
          <p:cNvSpPr txBox="1">
            <a:spLocks noChangeArrowheads="1"/>
          </p:cNvSpPr>
          <p:nvPr/>
        </p:nvSpPr>
        <p:spPr bwMode="auto">
          <a:xfrm>
            <a:off x="4897438" y="3430588"/>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79" name="Text Box 17"/>
          <p:cNvSpPr txBox="1">
            <a:spLocks noChangeArrowheads="1"/>
          </p:cNvSpPr>
          <p:nvPr/>
        </p:nvSpPr>
        <p:spPr bwMode="auto">
          <a:xfrm>
            <a:off x="4906963" y="2495550"/>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80" name="Text Box 18"/>
          <p:cNvSpPr txBox="1">
            <a:spLocks noChangeArrowheads="1"/>
          </p:cNvSpPr>
          <p:nvPr/>
        </p:nvSpPr>
        <p:spPr bwMode="auto">
          <a:xfrm>
            <a:off x="6502400" y="2608263"/>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81" name="Text Box 19"/>
          <p:cNvSpPr txBox="1">
            <a:spLocks noChangeArrowheads="1"/>
          </p:cNvSpPr>
          <p:nvPr/>
        </p:nvSpPr>
        <p:spPr bwMode="auto">
          <a:xfrm>
            <a:off x="7081838" y="3317875"/>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82" name="Text Box 20"/>
          <p:cNvSpPr txBox="1">
            <a:spLocks noChangeArrowheads="1"/>
          </p:cNvSpPr>
          <p:nvPr/>
        </p:nvSpPr>
        <p:spPr bwMode="auto">
          <a:xfrm>
            <a:off x="7467600" y="2689225"/>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83" name="Text Box 21"/>
          <p:cNvSpPr txBox="1">
            <a:spLocks noChangeArrowheads="1"/>
          </p:cNvSpPr>
          <p:nvPr/>
        </p:nvSpPr>
        <p:spPr bwMode="auto">
          <a:xfrm>
            <a:off x="7802563" y="1905000"/>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sp>
        <p:nvSpPr>
          <p:cNvPr id="62484" name="Text Box 22"/>
          <p:cNvSpPr txBox="1">
            <a:spLocks noChangeArrowheads="1"/>
          </p:cNvSpPr>
          <p:nvPr/>
        </p:nvSpPr>
        <p:spPr bwMode="auto">
          <a:xfrm>
            <a:off x="4144963" y="1865313"/>
            <a:ext cx="339725"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chemeClr val="tx2"/>
                </a:solidFill>
              </a:rPr>
              <a:t>+</a:t>
            </a:r>
          </a:p>
        </p:txBody>
      </p:sp>
      <p:grpSp>
        <p:nvGrpSpPr>
          <p:cNvPr id="62485" name="Group 23"/>
          <p:cNvGrpSpPr>
            <a:grpSpLocks/>
          </p:cNvGrpSpPr>
          <p:nvPr/>
        </p:nvGrpSpPr>
        <p:grpSpPr bwMode="auto">
          <a:xfrm rot="10800000">
            <a:off x="1465263" y="1560513"/>
            <a:ext cx="381000" cy="1847850"/>
            <a:chOff x="886" y="2768"/>
            <a:chExt cx="240" cy="1164"/>
          </a:xfrm>
        </p:grpSpPr>
        <p:sp>
          <p:nvSpPr>
            <p:cNvPr id="62490" name="Oval 24"/>
            <p:cNvSpPr>
              <a:spLocks noChangeArrowheads="1"/>
            </p:cNvSpPr>
            <p:nvPr/>
          </p:nvSpPr>
          <p:spPr bwMode="auto">
            <a:xfrm rot="-5400000">
              <a:off x="886" y="3692"/>
              <a:ext cx="240" cy="240"/>
            </a:xfrm>
            <a:prstGeom prst="ellipse">
              <a:avLst/>
            </a:prstGeom>
            <a:gradFill rotWithShape="0">
              <a:gsLst>
                <a:gs pos="0">
                  <a:srgbClr val="FFFFFF"/>
                </a:gs>
                <a:gs pos="100000">
                  <a:srgbClr val="993366"/>
                </a:gs>
              </a:gsLst>
              <a:path path="shape">
                <a:fillToRect l="50000" t="50000" r="50000" b="50000"/>
              </a:path>
            </a:gradFill>
            <a:ln w="9525">
              <a:solidFill>
                <a:schemeClr val="tx1"/>
              </a:solidFill>
              <a:round/>
              <a:headEnd/>
              <a:tailEnd/>
            </a:ln>
          </p:spPr>
          <p:txBody>
            <a:bodyPr wrap="none" anchor="ctr"/>
            <a:lstStyle/>
            <a:p>
              <a:r>
                <a:rPr lang="en-US" sz="2400">
                  <a:cs typeface="Times New Roman" pitchFamily="18" charset="0"/>
                </a:rPr>
                <a:t>+</a:t>
              </a:r>
            </a:p>
          </p:txBody>
        </p:sp>
        <p:sp>
          <p:nvSpPr>
            <p:cNvPr id="62491" name="Freeform 25"/>
            <p:cNvSpPr>
              <a:spLocks/>
            </p:cNvSpPr>
            <p:nvPr/>
          </p:nvSpPr>
          <p:spPr bwMode="auto">
            <a:xfrm>
              <a:off x="918" y="2768"/>
              <a:ext cx="153" cy="922"/>
            </a:xfrm>
            <a:custGeom>
              <a:avLst/>
              <a:gdLst>
                <a:gd name="T0" fmla="*/ 85 w 153"/>
                <a:gd name="T1" fmla="*/ 922 h 922"/>
                <a:gd name="T2" fmla="*/ 9 w 153"/>
                <a:gd name="T3" fmla="*/ 813 h 922"/>
                <a:gd name="T4" fmla="*/ 137 w 153"/>
                <a:gd name="T5" fmla="*/ 467 h 922"/>
                <a:gd name="T6" fmla="*/ 21 w 153"/>
                <a:gd name="T7" fmla="*/ 320 h 922"/>
                <a:gd name="T8" fmla="*/ 149 w 153"/>
                <a:gd name="T9" fmla="*/ 128 h 922"/>
                <a:gd name="T10" fmla="*/ 47 w 153"/>
                <a:gd name="T11" fmla="*/ 0 h 922"/>
                <a:gd name="T12" fmla="*/ 0 60000 65536"/>
                <a:gd name="T13" fmla="*/ 0 60000 65536"/>
                <a:gd name="T14" fmla="*/ 0 60000 65536"/>
                <a:gd name="T15" fmla="*/ 0 60000 65536"/>
                <a:gd name="T16" fmla="*/ 0 60000 65536"/>
                <a:gd name="T17" fmla="*/ 0 60000 65536"/>
                <a:gd name="T18" fmla="*/ 0 w 153"/>
                <a:gd name="T19" fmla="*/ 0 h 922"/>
                <a:gd name="T20" fmla="*/ 153 w 153"/>
                <a:gd name="T21" fmla="*/ 922 h 922"/>
              </a:gdLst>
              <a:ahLst/>
              <a:cxnLst>
                <a:cxn ang="T12">
                  <a:pos x="T0" y="T1"/>
                </a:cxn>
                <a:cxn ang="T13">
                  <a:pos x="T2" y="T3"/>
                </a:cxn>
                <a:cxn ang="T14">
                  <a:pos x="T4" y="T5"/>
                </a:cxn>
                <a:cxn ang="T15">
                  <a:pos x="T6" y="T7"/>
                </a:cxn>
                <a:cxn ang="T16">
                  <a:pos x="T8" y="T9"/>
                </a:cxn>
                <a:cxn ang="T17">
                  <a:pos x="T10" y="T11"/>
                </a:cxn>
              </a:cxnLst>
              <a:rect l="T18" t="T19" r="T20" b="T21"/>
              <a:pathLst>
                <a:path w="153" h="922">
                  <a:moveTo>
                    <a:pt x="85" y="922"/>
                  </a:moveTo>
                  <a:cubicBezTo>
                    <a:pt x="42" y="905"/>
                    <a:pt x="0" y="889"/>
                    <a:pt x="9" y="813"/>
                  </a:cubicBezTo>
                  <a:cubicBezTo>
                    <a:pt x="18" y="737"/>
                    <a:pt x="135" y="549"/>
                    <a:pt x="137" y="467"/>
                  </a:cubicBezTo>
                  <a:cubicBezTo>
                    <a:pt x="139" y="385"/>
                    <a:pt x="19" y="376"/>
                    <a:pt x="21" y="320"/>
                  </a:cubicBezTo>
                  <a:cubicBezTo>
                    <a:pt x="23" y="264"/>
                    <a:pt x="145" y="181"/>
                    <a:pt x="149" y="128"/>
                  </a:cubicBezTo>
                  <a:cubicBezTo>
                    <a:pt x="153" y="75"/>
                    <a:pt x="100" y="37"/>
                    <a:pt x="47" y="0"/>
                  </a:cubicBezTo>
                </a:path>
              </a:pathLst>
            </a:custGeom>
            <a:noFill/>
            <a:ln w="76200">
              <a:solidFill>
                <a:srgbClr val="56D755"/>
              </a:solidFill>
              <a:round/>
              <a:headEnd/>
              <a:tailEnd/>
            </a:ln>
          </p:spPr>
          <p:txBody>
            <a:bodyPr wrap="none" anchor="ctr"/>
            <a:lstStyle/>
            <a:p>
              <a:endParaRPr lang="en-US"/>
            </a:p>
          </p:txBody>
        </p:sp>
      </p:grpSp>
      <p:grpSp>
        <p:nvGrpSpPr>
          <p:cNvPr id="62486" name="Group 26"/>
          <p:cNvGrpSpPr>
            <a:grpSpLocks/>
          </p:cNvGrpSpPr>
          <p:nvPr/>
        </p:nvGrpSpPr>
        <p:grpSpPr bwMode="auto">
          <a:xfrm rot="10800000">
            <a:off x="1941513" y="1577975"/>
            <a:ext cx="381000" cy="1847850"/>
            <a:chOff x="886" y="2768"/>
            <a:chExt cx="240" cy="1164"/>
          </a:xfrm>
        </p:grpSpPr>
        <p:sp>
          <p:nvSpPr>
            <p:cNvPr id="62488" name="Oval 27"/>
            <p:cNvSpPr>
              <a:spLocks noChangeArrowheads="1"/>
            </p:cNvSpPr>
            <p:nvPr/>
          </p:nvSpPr>
          <p:spPr bwMode="auto">
            <a:xfrm rot="-5400000">
              <a:off x="886" y="3692"/>
              <a:ext cx="240" cy="240"/>
            </a:xfrm>
            <a:prstGeom prst="ellipse">
              <a:avLst/>
            </a:prstGeom>
            <a:gradFill rotWithShape="0">
              <a:gsLst>
                <a:gs pos="0">
                  <a:srgbClr val="FFFFFF"/>
                </a:gs>
                <a:gs pos="100000">
                  <a:srgbClr val="993366"/>
                </a:gs>
              </a:gsLst>
              <a:path path="shape">
                <a:fillToRect l="50000" t="50000" r="50000" b="50000"/>
              </a:path>
            </a:gradFill>
            <a:ln w="9525">
              <a:solidFill>
                <a:schemeClr val="tx1"/>
              </a:solidFill>
              <a:round/>
              <a:headEnd/>
              <a:tailEnd/>
            </a:ln>
          </p:spPr>
          <p:txBody>
            <a:bodyPr wrap="none" anchor="ctr"/>
            <a:lstStyle/>
            <a:p>
              <a:r>
                <a:rPr lang="en-US" sz="2400">
                  <a:cs typeface="Times New Roman" pitchFamily="18" charset="0"/>
                </a:rPr>
                <a:t>+</a:t>
              </a:r>
            </a:p>
          </p:txBody>
        </p:sp>
        <p:sp>
          <p:nvSpPr>
            <p:cNvPr id="62489" name="Freeform 28"/>
            <p:cNvSpPr>
              <a:spLocks/>
            </p:cNvSpPr>
            <p:nvPr/>
          </p:nvSpPr>
          <p:spPr bwMode="auto">
            <a:xfrm>
              <a:off x="918" y="2768"/>
              <a:ext cx="153" cy="922"/>
            </a:xfrm>
            <a:custGeom>
              <a:avLst/>
              <a:gdLst>
                <a:gd name="T0" fmla="*/ 85 w 153"/>
                <a:gd name="T1" fmla="*/ 922 h 922"/>
                <a:gd name="T2" fmla="*/ 9 w 153"/>
                <a:gd name="T3" fmla="*/ 813 h 922"/>
                <a:gd name="T4" fmla="*/ 137 w 153"/>
                <a:gd name="T5" fmla="*/ 467 h 922"/>
                <a:gd name="T6" fmla="*/ 21 w 153"/>
                <a:gd name="T7" fmla="*/ 320 h 922"/>
                <a:gd name="T8" fmla="*/ 149 w 153"/>
                <a:gd name="T9" fmla="*/ 128 h 922"/>
                <a:gd name="T10" fmla="*/ 47 w 153"/>
                <a:gd name="T11" fmla="*/ 0 h 922"/>
                <a:gd name="T12" fmla="*/ 0 60000 65536"/>
                <a:gd name="T13" fmla="*/ 0 60000 65536"/>
                <a:gd name="T14" fmla="*/ 0 60000 65536"/>
                <a:gd name="T15" fmla="*/ 0 60000 65536"/>
                <a:gd name="T16" fmla="*/ 0 60000 65536"/>
                <a:gd name="T17" fmla="*/ 0 60000 65536"/>
                <a:gd name="T18" fmla="*/ 0 w 153"/>
                <a:gd name="T19" fmla="*/ 0 h 922"/>
                <a:gd name="T20" fmla="*/ 153 w 153"/>
                <a:gd name="T21" fmla="*/ 922 h 922"/>
              </a:gdLst>
              <a:ahLst/>
              <a:cxnLst>
                <a:cxn ang="T12">
                  <a:pos x="T0" y="T1"/>
                </a:cxn>
                <a:cxn ang="T13">
                  <a:pos x="T2" y="T3"/>
                </a:cxn>
                <a:cxn ang="T14">
                  <a:pos x="T4" y="T5"/>
                </a:cxn>
                <a:cxn ang="T15">
                  <a:pos x="T6" y="T7"/>
                </a:cxn>
                <a:cxn ang="T16">
                  <a:pos x="T8" y="T9"/>
                </a:cxn>
                <a:cxn ang="T17">
                  <a:pos x="T10" y="T11"/>
                </a:cxn>
              </a:cxnLst>
              <a:rect l="T18" t="T19" r="T20" b="T21"/>
              <a:pathLst>
                <a:path w="153" h="922">
                  <a:moveTo>
                    <a:pt x="85" y="922"/>
                  </a:moveTo>
                  <a:cubicBezTo>
                    <a:pt x="42" y="905"/>
                    <a:pt x="0" y="889"/>
                    <a:pt x="9" y="813"/>
                  </a:cubicBezTo>
                  <a:cubicBezTo>
                    <a:pt x="18" y="737"/>
                    <a:pt x="135" y="549"/>
                    <a:pt x="137" y="467"/>
                  </a:cubicBezTo>
                  <a:cubicBezTo>
                    <a:pt x="139" y="385"/>
                    <a:pt x="19" y="376"/>
                    <a:pt x="21" y="320"/>
                  </a:cubicBezTo>
                  <a:cubicBezTo>
                    <a:pt x="23" y="264"/>
                    <a:pt x="145" y="181"/>
                    <a:pt x="149" y="128"/>
                  </a:cubicBezTo>
                  <a:cubicBezTo>
                    <a:pt x="153" y="75"/>
                    <a:pt x="100" y="37"/>
                    <a:pt x="47" y="0"/>
                  </a:cubicBezTo>
                </a:path>
              </a:pathLst>
            </a:custGeom>
            <a:noFill/>
            <a:ln w="76200">
              <a:solidFill>
                <a:srgbClr val="56D755"/>
              </a:solidFill>
              <a:round/>
              <a:headEnd/>
              <a:tailEnd/>
            </a:ln>
          </p:spPr>
          <p:txBody>
            <a:bodyPr wrap="none" anchor="ctr"/>
            <a:lstStyle/>
            <a:p>
              <a:endParaRPr lang="en-US"/>
            </a:p>
          </p:txBody>
        </p:sp>
      </p:grpSp>
      <p:sp>
        <p:nvSpPr>
          <p:cNvPr id="62487" name="Rectangle 29"/>
          <p:cNvSpPr>
            <a:spLocks noGrp="1" noChangeArrowheads="1"/>
          </p:cNvSpPr>
          <p:nvPr>
            <p:ph type="title" idx="4294967295"/>
          </p:nvPr>
        </p:nvSpPr>
        <p:spPr/>
        <p:txBody>
          <a:bodyPr/>
          <a:lstStyle/>
          <a:p>
            <a:pPr eaLnBrk="1" hangingPunct="1"/>
            <a:r>
              <a:rPr lang="en-US" smtClean="0"/>
              <a:t>Specific Adsorption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1295400" y="861441"/>
            <a:ext cx="5410200" cy="5313134"/>
          </a:xfrm>
          <a:prstGeom prst="rect">
            <a:avLst/>
          </a:prstGeom>
          <a:noFill/>
          <a:ln w="9525">
            <a:noFill/>
            <a:miter lim="800000"/>
            <a:headEnd/>
            <a:tailEnd/>
          </a:ln>
        </p:spPr>
      </p:pic>
      <p:sp>
        <p:nvSpPr>
          <p:cNvPr id="66563" name="Rectangle 4"/>
          <p:cNvSpPr>
            <a:spLocks noChangeArrowheads="1"/>
          </p:cNvSpPr>
          <p:nvPr/>
        </p:nvSpPr>
        <p:spPr bwMode="auto">
          <a:xfrm>
            <a:off x="685800" y="609600"/>
            <a:ext cx="7842250" cy="366713"/>
          </a:xfrm>
          <a:prstGeom prst="rect">
            <a:avLst/>
          </a:prstGeom>
          <a:noFill/>
          <a:ln w="9525">
            <a:noFill/>
            <a:miter lim="800000"/>
            <a:headEnd/>
            <a:tailEnd/>
          </a:ln>
        </p:spPr>
        <p:txBody>
          <a:bodyPr wrap="none">
            <a:spAutoFit/>
          </a:bodyPr>
          <a:lstStyle/>
          <a:p>
            <a:pPr algn="l"/>
            <a:r>
              <a:rPr lang="en-US" dirty="0">
                <a:latin typeface="Times" pitchFamily="18" charset="0"/>
              </a:rPr>
              <a:t>ZETA POTENTIAL AS A QC VARIABLE FOR WASTEWATER TREATMENT</a:t>
            </a:r>
          </a:p>
        </p:txBody>
      </p:sp>
      <p:sp>
        <p:nvSpPr>
          <p:cNvPr id="66564" name="Freeform 5"/>
          <p:cNvSpPr>
            <a:spLocks/>
          </p:cNvSpPr>
          <p:nvPr/>
        </p:nvSpPr>
        <p:spPr bwMode="auto">
          <a:xfrm>
            <a:off x="2057400" y="1600200"/>
            <a:ext cx="3276600" cy="4076700"/>
          </a:xfrm>
          <a:custGeom>
            <a:avLst/>
            <a:gdLst>
              <a:gd name="T0" fmla="*/ 0 w 1296"/>
              <a:gd name="T1" fmla="*/ 1584 h 1656"/>
              <a:gd name="T2" fmla="*/ 96 w 1296"/>
              <a:gd name="T3" fmla="*/ 1632 h 1656"/>
              <a:gd name="T4" fmla="*/ 288 w 1296"/>
              <a:gd name="T5" fmla="*/ 1632 h 1656"/>
              <a:gd name="T6" fmla="*/ 528 w 1296"/>
              <a:gd name="T7" fmla="*/ 1488 h 1656"/>
              <a:gd name="T8" fmla="*/ 672 w 1296"/>
              <a:gd name="T9" fmla="*/ 1296 h 1656"/>
              <a:gd name="T10" fmla="*/ 864 w 1296"/>
              <a:gd name="T11" fmla="*/ 960 h 1656"/>
              <a:gd name="T12" fmla="*/ 960 w 1296"/>
              <a:gd name="T13" fmla="*/ 624 h 1656"/>
              <a:gd name="T14" fmla="*/ 1008 w 1296"/>
              <a:gd name="T15" fmla="*/ 432 h 1656"/>
              <a:gd name="T16" fmla="*/ 1104 w 1296"/>
              <a:gd name="T17" fmla="*/ 192 h 1656"/>
              <a:gd name="T18" fmla="*/ 1195 w 1296"/>
              <a:gd name="T19" fmla="*/ 69 h 1656"/>
              <a:gd name="T20" fmla="*/ 1296 w 1296"/>
              <a:gd name="T21" fmla="*/ 0 h 16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6"/>
              <a:gd name="T34" fmla="*/ 0 h 1656"/>
              <a:gd name="T35" fmla="*/ 1296 w 1296"/>
              <a:gd name="T36" fmla="*/ 1656 h 16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6" h="1656">
                <a:moveTo>
                  <a:pt x="0" y="1584"/>
                </a:moveTo>
                <a:cubicBezTo>
                  <a:pt x="24" y="1604"/>
                  <a:pt x="48" y="1624"/>
                  <a:pt x="96" y="1632"/>
                </a:cubicBezTo>
                <a:cubicBezTo>
                  <a:pt x="144" y="1640"/>
                  <a:pt x="216" y="1656"/>
                  <a:pt x="288" y="1632"/>
                </a:cubicBezTo>
                <a:cubicBezTo>
                  <a:pt x="360" y="1608"/>
                  <a:pt x="464" y="1544"/>
                  <a:pt x="528" y="1488"/>
                </a:cubicBezTo>
                <a:cubicBezTo>
                  <a:pt x="592" y="1432"/>
                  <a:pt x="616" y="1384"/>
                  <a:pt x="672" y="1296"/>
                </a:cubicBezTo>
                <a:cubicBezTo>
                  <a:pt x="728" y="1208"/>
                  <a:pt x="816" y="1072"/>
                  <a:pt x="864" y="960"/>
                </a:cubicBezTo>
                <a:cubicBezTo>
                  <a:pt x="912" y="848"/>
                  <a:pt x="936" y="712"/>
                  <a:pt x="960" y="624"/>
                </a:cubicBezTo>
                <a:cubicBezTo>
                  <a:pt x="984" y="536"/>
                  <a:pt x="984" y="504"/>
                  <a:pt x="1008" y="432"/>
                </a:cubicBezTo>
                <a:cubicBezTo>
                  <a:pt x="1032" y="360"/>
                  <a:pt x="1073" y="252"/>
                  <a:pt x="1104" y="192"/>
                </a:cubicBezTo>
                <a:cubicBezTo>
                  <a:pt x="1135" y="132"/>
                  <a:pt x="1163" y="101"/>
                  <a:pt x="1195" y="69"/>
                </a:cubicBezTo>
                <a:cubicBezTo>
                  <a:pt x="1227" y="37"/>
                  <a:pt x="1275" y="14"/>
                  <a:pt x="1296" y="0"/>
                </a:cubicBezTo>
              </a:path>
            </a:pathLst>
          </a:custGeom>
          <a:noFill/>
          <a:ln w="76200">
            <a:solidFill>
              <a:srgbClr val="FF0000"/>
            </a:solidFill>
            <a:round/>
            <a:headEnd/>
            <a:tailEnd/>
          </a:ln>
        </p:spPr>
        <p:txBody>
          <a:bodyPr wrap="none" anchor="ctr"/>
          <a:lstStyle/>
          <a:p>
            <a:endParaRPr lang="en-US"/>
          </a:p>
        </p:txBody>
      </p:sp>
      <p:sp>
        <p:nvSpPr>
          <p:cNvPr id="66565" name="Rectangle 7"/>
          <p:cNvSpPr>
            <a:spLocks noGrp="1" noChangeArrowheads="1"/>
          </p:cNvSpPr>
          <p:nvPr>
            <p:ph type="title" idx="4294967295"/>
          </p:nvPr>
        </p:nvSpPr>
        <p:spPr/>
        <p:txBody>
          <a:bodyPr/>
          <a:lstStyle/>
          <a:p>
            <a:pPr eaLnBrk="1" hangingPunct="1"/>
            <a:r>
              <a:rPr lang="en-US" smtClean="0"/>
              <a:t>Wastewater</a:t>
            </a:r>
          </a:p>
        </p:txBody>
      </p:sp>
      <p:sp>
        <p:nvSpPr>
          <p:cNvPr id="66566" name="Text Box 8"/>
          <p:cNvSpPr txBox="1">
            <a:spLocks noChangeArrowheads="1"/>
          </p:cNvSpPr>
          <p:nvPr/>
        </p:nvSpPr>
        <p:spPr bwMode="auto">
          <a:xfrm rot="-5400000">
            <a:off x="5387631" y="4558057"/>
            <a:ext cx="2475047" cy="369332"/>
          </a:xfrm>
          <a:prstGeom prst="rect">
            <a:avLst/>
          </a:prstGeom>
          <a:solidFill>
            <a:schemeClr val="bg1"/>
          </a:solidFill>
          <a:ln w="12700">
            <a:noFill/>
            <a:miter lim="800000"/>
            <a:headEnd/>
            <a:tailEnd/>
          </a:ln>
        </p:spPr>
        <p:txBody>
          <a:bodyPr wrap="square" anchor="ctr">
            <a:spAutoFit/>
          </a:bodyPr>
          <a:lstStyle/>
          <a:p>
            <a:r>
              <a:rPr lang="en-US" dirty="0"/>
              <a:t>Effluent </a:t>
            </a:r>
            <a:r>
              <a:rPr lang="en-US" dirty="0" smtClean="0"/>
              <a:t>turbidity    </a:t>
            </a:r>
            <a:endParaRPr lang="en-US" dirty="0"/>
          </a:p>
        </p:txBody>
      </p:sp>
      <p:sp>
        <p:nvSpPr>
          <p:cNvPr id="66567" name="Text Box 9"/>
          <p:cNvSpPr txBox="1">
            <a:spLocks noChangeArrowheads="1"/>
          </p:cNvSpPr>
          <p:nvPr/>
        </p:nvSpPr>
        <p:spPr bwMode="auto">
          <a:xfrm rot="-5400000">
            <a:off x="672306" y="3048794"/>
            <a:ext cx="1460500" cy="366712"/>
          </a:xfrm>
          <a:prstGeom prst="rect">
            <a:avLst/>
          </a:prstGeom>
          <a:solidFill>
            <a:schemeClr val="bg1"/>
          </a:solidFill>
          <a:ln w="12700">
            <a:noFill/>
            <a:miter lim="800000"/>
            <a:headEnd/>
            <a:tailEnd/>
          </a:ln>
        </p:spPr>
        <p:txBody>
          <a:bodyPr wrap="none" anchor="ctr">
            <a:spAutoFit/>
          </a:bodyPr>
          <a:lstStyle/>
          <a:p>
            <a:r>
              <a:rPr lang="en-US" dirty="0">
                <a:solidFill>
                  <a:srgbClr val="F70C09"/>
                </a:solidFill>
              </a:rPr>
              <a:t>Zeta Potential</a:t>
            </a:r>
            <a:endParaRPr lang="en-US" dirty="0"/>
          </a:p>
        </p:txBody>
      </p:sp>
      <p:sp>
        <p:nvSpPr>
          <p:cNvPr id="66568" name="Text Box 10"/>
          <p:cNvSpPr txBox="1">
            <a:spLocks noChangeArrowheads="1"/>
          </p:cNvSpPr>
          <p:nvPr/>
        </p:nvSpPr>
        <p:spPr bwMode="auto">
          <a:xfrm>
            <a:off x="2971800" y="1447800"/>
            <a:ext cx="1866900" cy="366713"/>
          </a:xfrm>
          <a:prstGeom prst="rect">
            <a:avLst/>
          </a:prstGeom>
          <a:noFill/>
          <a:ln w="12700">
            <a:noFill/>
            <a:miter lim="800000"/>
            <a:headEnd/>
            <a:tailEnd/>
          </a:ln>
        </p:spPr>
        <p:txBody>
          <a:bodyPr wrap="none" anchor="ctr">
            <a:spAutoFit/>
          </a:bodyPr>
          <a:lstStyle/>
          <a:p>
            <a:r>
              <a:rPr lang="en-US" dirty="0"/>
              <a:t>Coagulant Dosage</a:t>
            </a:r>
          </a:p>
        </p:txBody>
      </p:sp>
      <p:sp>
        <p:nvSpPr>
          <p:cNvPr id="66569" name="Line 11"/>
          <p:cNvSpPr>
            <a:spLocks noChangeShapeType="1"/>
          </p:cNvSpPr>
          <p:nvPr/>
        </p:nvSpPr>
        <p:spPr bwMode="auto">
          <a:xfrm>
            <a:off x="3048000" y="1905000"/>
            <a:ext cx="1676400" cy="0"/>
          </a:xfrm>
          <a:prstGeom prst="line">
            <a:avLst/>
          </a:prstGeom>
          <a:noFill/>
          <a:ln w="12700">
            <a:solidFill>
              <a:schemeClr val="tx1"/>
            </a:solidFill>
            <a:round/>
            <a:headEnd/>
            <a:tailEnd type="triangle" w="med" len="med"/>
          </a:ln>
        </p:spPr>
        <p:txBody>
          <a:bodyPr wrap="none" anchor="ctr"/>
          <a:lstStyle/>
          <a:p>
            <a:endParaRPr lang="en-US"/>
          </a:p>
        </p:txBody>
      </p:sp>
      <p:cxnSp>
        <p:nvCxnSpPr>
          <p:cNvPr id="11" name="Straight Arrow Connector 10"/>
          <p:cNvCxnSpPr/>
          <p:nvPr/>
        </p:nvCxnSpPr>
        <p:spPr bwMode="auto">
          <a:xfrm rot="10800000">
            <a:off x="3048000" y="5029200"/>
            <a:ext cx="457200" cy="1588"/>
          </a:xfrm>
          <a:prstGeom prst="straightConnector1">
            <a:avLst/>
          </a:prstGeom>
          <a:noFill/>
          <a:ln w="127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5105400" y="5257800"/>
            <a:ext cx="457200" cy="1588"/>
          </a:xfrm>
          <a:prstGeom prst="straightConnector1">
            <a:avLst/>
          </a:prstGeom>
          <a:noFill/>
          <a:ln w="12700" cap="flat" cmpd="sng" algn="ctr">
            <a:solidFill>
              <a:schemeClr val="tx1"/>
            </a:solidFill>
            <a:prstDash val="solid"/>
            <a:round/>
            <a:headEnd type="none" w="med" len="med"/>
            <a:tailEnd type="arrow"/>
          </a:ln>
          <a:effectLst/>
        </p:spPr>
      </p:cxnSp>
      <p:sp>
        <p:nvSpPr>
          <p:cNvPr id="14" name="Left Brace 13"/>
          <p:cNvSpPr/>
          <p:nvPr/>
        </p:nvSpPr>
        <p:spPr bwMode="auto">
          <a:xfrm rot="16200000">
            <a:off x="5105400" y="5334000"/>
            <a:ext cx="381000" cy="1752600"/>
          </a:xfrm>
          <a:prstGeom prst="lef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5" name="TextBox 14"/>
          <p:cNvSpPr txBox="1"/>
          <p:nvPr/>
        </p:nvSpPr>
        <p:spPr>
          <a:xfrm>
            <a:off x="3582648" y="6324600"/>
            <a:ext cx="5064382" cy="369332"/>
          </a:xfrm>
          <a:prstGeom prst="rect">
            <a:avLst/>
          </a:prstGeom>
          <a:noFill/>
        </p:spPr>
        <p:txBody>
          <a:bodyPr wrap="none" rtlCol="0">
            <a:spAutoFit/>
          </a:bodyPr>
          <a:lstStyle/>
          <a:p>
            <a:r>
              <a:rPr lang="en-US" dirty="0" smtClean="0"/>
              <a:t>overdose (charge reversal due to specific adsorption)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799" y="990602"/>
          <a:ext cx="8153400" cy="5638803"/>
        </p:xfrm>
        <a:graphic>
          <a:graphicData uri="http://schemas.openxmlformats.org/drawingml/2006/table">
            <a:tbl>
              <a:tblPr/>
              <a:tblGrid>
                <a:gridCol w="872306"/>
                <a:gridCol w="356044"/>
                <a:gridCol w="2919558"/>
                <a:gridCol w="890110"/>
                <a:gridCol w="1103735"/>
                <a:gridCol w="1388571"/>
                <a:gridCol w="623076"/>
              </a:tblGrid>
              <a:tr h="660342">
                <a:tc>
                  <a:txBody>
                    <a:bodyPr/>
                    <a:lstStyle/>
                    <a:p>
                      <a:pPr algn="ctr" fontAlgn="ctr"/>
                      <a:r>
                        <a:rPr lang="en-US" sz="1800" b="0" i="0" u="none" strike="noStrike">
                          <a:latin typeface="time"/>
                        </a:rPr>
                        <a:t>8/2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Colloids II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Colloids III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DD0806"/>
                          </a:solidFill>
                          <a:latin typeface="time"/>
                        </a:rPr>
                        <a:t>Quiz 4</a:t>
                      </a:r>
                      <a:r>
                        <a:rPr lang="en-US" sz="1800" b="0" i="0" u="none" strike="noStrike">
                          <a:solidFill>
                            <a:srgbClr val="000000"/>
                          </a:solidFill>
                          <a:latin typeface="time"/>
                        </a:rPr>
                        <a:t> Polymer Properties I</a:t>
                      </a:r>
                      <a:endParaRPr lang="en-US" sz="1800" b="0" i="0" u="none" strike="noStrike">
                        <a:solidFill>
                          <a:srgbClr val="DD0806"/>
                        </a:solidFill>
                        <a:latin typeface="time"/>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C532-561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8/11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time"/>
                        </a:rPr>
                        <a:t> Polymer Properties  II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333333"/>
                          </a:solidFill>
                          <a:latin typeface="time"/>
                        </a:rPr>
                        <a:t>C570-587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time"/>
                        </a:rPr>
                        <a:t> Polymer Properties  III</a:t>
                      </a:r>
                      <a:endParaRPr lang="en-US" sz="1800" b="0" i="0" u="none" strike="noStrike" dirty="0">
                        <a:latin typeface="time"/>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C588-607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Stainless Steel and Corrosion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C673 - 690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8/23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Corrosion and electrochem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C691-706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342">
                <a:tc>
                  <a:txBody>
                    <a:bodyPr/>
                    <a:lstStyle/>
                    <a:p>
                      <a:pPr algn="ctr" fontAlgn="ctr"/>
                      <a:r>
                        <a:rPr lang="en-US" sz="1800" b="0" i="0" u="none" strike="noStrike">
                          <a:latin typeface="time"/>
                        </a:rPr>
                        <a:t>8/25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20884"/>
                          </a:solidFill>
                          <a:latin typeface="time"/>
                        </a:rPr>
                        <a:t>Quiz 5   </a:t>
                      </a:r>
                      <a:r>
                        <a:rPr lang="en-US" sz="1800" b="0" i="0" u="none" strike="noStrike" dirty="0">
                          <a:solidFill>
                            <a:schemeClr val="tx2"/>
                          </a:solidFill>
                          <a:latin typeface="time"/>
                        </a:rPr>
                        <a:t>Corrosion Prevention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C14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Schaefer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067">
                <a:tc>
                  <a:txBody>
                    <a:bodyPr/>
                    <a:lstStyle/>
                    <a:p>
                      <a:pPr algn="ctr" fontAlgn="ctr"/>
                      <a:r>
                        <a:rPr lang="en-US" sz="1800" b="0" i="0" u="none" strike="noStrike">
                          <a:latin typeface="time"/>
                        </a:rPr>
                        <a:t>9/1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DD0806"/>
                          </a:solidFill>
                          <a:latin typeface="time"/>
                        </a:rPr>
                        <a:t>Final 10:30-12:30 p.m.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DD0806"/>
                          </a:solidFill>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333333"/>
                          </a:solidFill>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latin typeface="time"/>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time"/>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3" name="Picture 10" descr="Untitled"/>
          <p:cNvPicPr>
            <a:picLocks noChangeAspect="1" noChangeArrowheads="1"/>
          </p:cNvPicPr>
          <p:nvPr/>
        </p:nvPicPr>
        <p:blipFill>
          <a:blip r:embed="rId4"/>
          <a:srcRect/>
          <a:stretch>
            <a:fillRect/>
          </a:stretch>
        </p:blipFill>
        <p:spPr bwMode="auto">
          <a:xfrm>
            <a:off x="381000" y="762000"/>
            <a:ext cx="4648200" cy="4067175"/>
          </a:xfrm>
          <a:prstGeom prst="rect">
            <a:avLst/>
          </a:prstGeom>
          <a:noFill/>
          <a:ln w="9525">
            <a:noFill/>
            <a:miter lim="800000"/>
            <a:headEnd/>
            <a:tailEnd/>
          </a:ln>
        </p:spPr>
      </p:pic>
      <p:sp>
        <p:nvSpPr>
          <p:cNvPr id="76804" name="Rectangle 2"/>
          <p:cNvSpPr>
            <a:spLocks noGrp="1" noChangeArrowheads="1"/>
          </p:cNvSpPr>
          <p:nvPr>
            <p:ph type="title"/>
          </p:nvPr>
        </p:nvSpPr>
        <p:spPr/>
        <p:txBody>
          <a:bodyPr/>
          <a:lstStyle/>
          <a:p>
            <a:pPr eaLnBrk="1" hangingPunct="1"/>
            <a:r>
              <a:rPr lang="en-US" sz="2000" dirty="0" err="1" smtClean="0"/>
              <a:t>Derjaguin</a:t>
            </a:r>
            <a:r>
              <a:rPr lang="en-US" sz="2000" dirty="0" smtClean="0"/>
              <a:t>, Landau, </a:t>
            </a:r>
            <a:r>
              <a:rPr lang="en-US" sz="2000" dirty="0" err="1" smtClean="0"/>
              <a:t>Verwey</a:t>
            </a:r>
            <a:r>
              <a:rPr lang="en-US" sz="2000" dirty="0" smtClean="0"/>
              <a:t> and </a:t>
            </a:r>
            <a:r>
              <a:rPr lang="en-US" sz="2000" dirty="0" err="1" smtClean="0"/>
              <a:t>Overbeek</a:t>
            </a:r>
            <a:r>
              <a:rPr lang="en-US" sz="2000" dirty="0" smtClean="0"/>
              <a:t> (DLVO) Potential</a:t>
            </a:r>
          </a:p>
        </p:txBody>
      </p:sp>
      <p:graphicFrame>
        <p:nvGraphicFramePr>
          <p:cNvPr id="76802" name="Object 2"/>
          <p:cNvGraphicFramePr>
            <a:graphicFrameLocks noChangeAspect="1"/>
          </p:cNvGraphicFramePr>
          <p:nvPr/>
        </p:nvGraphicFramePr>
        <p:xfrm>
          <a:off x="4114800" y="1371600"/>
          <a:ext cx="4805910" cy="692150"/>
        </p:xfrm>
        <a:graphic>
          <a:graphicData uri="http://schemas.openxmlformats.org/presentationml/2006/ole">
            <p:oleObj spid="_x0000_s76802" name="Equation" r:id="rId5" imgW="7315200" imgH="1104900" progId="Equation.3">
              <p:embed/>
            </p:oleObj>
          </a:graphicData>
        </a:graphic>
      </p:graphicFrame>
      <p:sp>
        <p:nvSpPr>
          <p:cNvPr id="76805" name="Text Box 5"/>
          <p:cNvSpPr txBox="1">
            <a:spLocks noChangeArrowheads="1"/>
          </p:cNvSpPr>
          <p:nvPr/>
        </p:nvSpPr>
        <p:spPr bwMode="auto">
          <a:xfrm>
            <a:off x="5638800" y="4114800"/>
            <a:ext cx="3257096" cy="2308324"/>
          </a:xfrm>
          <a:prstGeom prst="rect">
            <a:avLst/>
          </a:prstGeom>
          <a:noFill/>
          <a:ln w="12700">
            <a:noFill/>
            <a:miter lim="800000"/>
            <a:headEnd/>
            <a:tailEnd/>
          </a:ln>
        </p:spPr>
        <p:txBody>
          <a:bodyPr wrap="none" anchor="ctr">
            <a:spAutoFit/>
          </a:bodyPr>
          <a:lstStyle/>
          <a:p>
            <a:r>
              <a:rPr lang="en-US" dirty="0">
                <a:latin typeface="+mn-lt"/>
              </a:rPr>
              <a:t>R = particle radius (</a:t>
            </a:r>
            <a:r>
              <a:rPr lang="en-US" dirty="0" err="1">
                <a:latin typeface="+mn-lt"/>
              </a:rPr>
              <a:t>m</a:t>
            </a:r>
            <a:r>
              <a:rPr lang="en-US" dirty="0">
                <a:latin typeface="+mn-lt"/>
              </a:rPr>
              <a:t>)</a:t>
            </a:r>
            <a:endParaRPr lang="en-US" dirty="0" smtClean="0">
              <a:latin typeface="+mn-lt"/>
            </a:endParaRPr>
          </a:p>
          <a:p>
            <a:r>
              <a:rPr lang="en-US" dirty="0" smtClean="0">
                <a:latin typeface="Times New Roman"/>
                <a:cs typeface="Times New Roman"/>
                <a:sym typeface="Symbol" pitchFamily="18" charset="2"/>
              </a:rPr>
              <a:t>κ</a:t>
            </a:r>
            <a:r>
              <a:rPr lang="en-US" baseline="30000" dirty="0" smtClean="0">
                <a:latin typeface="+mn-lt"/>
                <a:sym typeface="Symbol" pitchFamily="18" charset="2"/>
              </a:rPr>
              <a:t>-1</a:t>
            </a:r>
            <a:r>
              <a:rPr lang="en-US" dirty="0" smtClean="0">
                <a:latin typeface="+mn-lt"/>
              </a:rPr>
              <a:t> </a:t>
            </a:r>
            <a:r>
              <a:rPr lang="en-US" dirty="0">
                <a:latin typeface="+mn-lt"/>
              </a:rPr>
              <a:t>= Debye screening length (</a:t>
            </a:r>
            <a:r>
              <a:rPr lang="en-US" dirty="0" err="1">
                <a:latin typeface="+mn-lt"/>
              </a:rPr>
              <a:t>m</a:t>
            </a:r>
            <a:r>
              <a:rPr lang="en-US" dirty="0">
                <a:latin typeface="+mn-lt"/>
              </a:rPr>
              <a:t>)</a:t>
            </a:r>
          </a:p>
          <a:p>
            <a:r>
              <a:rPr lang="en-US" dirty="0">
                <a:latin typeface="+mn-lt"/>
              </a:rPr>
              <a:t>c</a:t>
            </a:r>
            <a:r>
              <a:rPr lang="en-US" baseline="-25000" dirty="0">
                <a:latin typeface="+mn-lt"/>
              </a:rPr>
              <a:t>o</a:t>
            </a:r>
            <a:r>
              <a:rPr lang="en-US" dirty="0" smtClean="0">
                <a:latin typeface="+mn-lt"/>
              </a:rPr>
              <a:t>= ions</a:t>
            </a:r>
            <a:r>
              <a:rPr lang="en-US" dirty="0">
                <a:latin typeface="+mn-lt"/>
              </a:rPr>
              <a:t>/m</a:t>
            </a:r>
            <a:r>
              <a:rPr lang="en-US" baseline="30000" dirty="0">
                <a:latin typeface="+mn-lt"/>
              </a:rPr>
              <a:t>3</a:t>
            </a:r>
            <a:endParaRPr lang="en-US" baseline="30000" dirty="0" smtClean="0">
              <a:latin typeface="+mn-lt"/>
            </a:endParaRPr>
          </a:p>
          <a:p>
            <a:r>
              <a:rPr lang="en-US" dirty="0" err="1" smtClean="0">
                <a:latin typeface="+mn-lt"/>
                <a:sym typeface="Symbol" pitchFamily="18" charset="2"/>
              </a:rPr>
              <a:t>Φ</a:t>
            </a:r>
            <a:r>
              <a:rPr lang="en-US" baseline="-25000" dirty="0" err="1" smtClean="0">
                <a:latin typeface="+mn-lt"/>
                <a:sym typeface="Symbol" pitchFamily="18" charset="2"/>
              </a:rPr>
              <a:t>o</a:t>
            </a:r>
            <a:r>
              <a:rPr lang="en-US" dirty="0" smtClean="0">
                <a:latin typeface="+mn-lt"/>
              </a:rPr>
              <a:t> </a:t>
            </a:r>
            <a:r>
              <a:rPr lang="en-US" dirty="0">
                <a:latin typeface="+mn-lt"/>
              </a:rPr>
              <a:t>= </a:t>
            </a:r>
            <a:r>
              <a:rPr lang="en-US" dirty="0" smtClean="0">
                <a:latin typeface="+mn-lt"/>
              </a:rPr>
              <a:t>Stern </a:t>
            </a:r>
            <a:r>
              <a:rPr lang="en-US" dirty="0">
                <a:latin typeface="+mn-lt"/>
              </a:rPr>
              <a:t>potential (V)</a:t>
            </a:r>
          </a:p>
          <a:p>
            <a:r>
              <a:rPr lang="en-US" dirty="0" err="1" smtClean="0">
                <a:latin typeface="+mn-lt"/>
              </a:rPr>
              <a:t>h</a:t>
            </a:r>
            <a:r>
              <a:rPr lang="en-US" dirty="0" smtClean="0">
                <a:latin typeface="+mn-lt"/>
              </a:rPr>
              <a:t> = </a:t>
            </a:r>
            <a:r>
              <a:rPr lang="en-US" dirty="0">
                <a:latin typeface="+mn-lt"/>
              </a:rPr>
              <a:t>separation (</a:t>
            </a:r>
            <a:r>
              <a:rPr lang="en-US" dirty="0" err="1">
                <a:latin typeface="+mn-lt"/>
              </a:rPr>
              <a:t>m</a:t>
            </a:r>
            <a:r>
              <a:rPr lang="en-US" dirty="0">
                <a:latin typeface="+mn-lt"/>
              </a:rPr>
              <a:t>)</a:t>
            </a:r>
          </a:p>
          <a:p>
            <a:r>
              <a:rPr lang="en-US" dirty="0" err="1" smtClean="0">
                <a:latin typeface="+mn-lt"/>
              </a:rPr>
              <a:t>z</a:t>
            </a:r>
            <a:r>
              <a:rPr lang="en-US" dirty="0" smtClean="0">
                <a:latin typeface="+mn-lt"/>
              </a:rPr>
              <a:t> = valence</a:t>
            </a:r>
            <a:endParaRPr lang="en-US" dirty="0">
              <a:latin typeface="+mn-lt"/>
            </a:endParaRPr>
          </a:p>
          <a:p>
            <a:r>
              <a:rPr lang="en-US" dirty="0" err="1" smtClean="0">
                <a:latin typeface="+mn-lt"/>
              </a:rPr>
              <a:t>e</a:t>
            </a:r>
            <a:r>
              <a:rPr lang="en-US" dirty="0" smtClean="0">
                <a:latin typeface="+mn-lt"/>
              </a:rPr>
              <a:t> = electronic </a:t>
            </a:r>
            <a:r>
              <a:rPr lang="en-US" dirty="0">
                <a:latin typeface="+mn-lt"/>
              </a:rPr>
              <a:t>charge </a:t>
            </a:r>
            <a:r>
              <a:rPr lang="en-US" dirty="0" smtClean="0">
                <a:latin typeface="+mn-lt"/>
              </a:rPr>
              <a:t>(C)</a:t>
            </a:r>
            <a:endParaRPr lang="en-US" dirty="0">
              <a:latin typeface="+mn-lt"/>
            </a:endParaRPr>
          </a:p>
          <a:p>
            <a:r>
              <a:rPr lang="en-US" dirty="0">
                <a:latin typeface="+mn-lt"/>
              </a:rPr>
              <a:t>A</a:t>
            </a:r>
            <a:r>
              <a:rPr lang="en-US" baseline="-25000" dirty="0">
                <a:latin typeface="+mn-lt"/>
              </a:rPr>
              <a:t>H</a:t>
            </a:r>
            <a:r>
              <a:rPr lang="en-US" dirty="0">
                <a:latin typeface="+mn-lt"/>
              </a:rPr>
              <a:t> = </a:t>
            </a:r>
            <a:r>
              <a:rPr lang="en-US" dirty="0" err="1">
                <a:latin typeface="+mn-lt"/>
              </a:rPr>
              <a:t>Hamaker</a:t>
            </a:r>
            <a:r>
              <a:rPr lang="en-US" dirty="0">
                <a:latin typeface="+mn-lt"/>
              </a:rPr>
              <a:t> Constant (J)</a:t>
            </a:r>
          </a:p>
        </p:txBody>
      </p:sp>
      <p:sp>
        <p:nvSpPr>
          <p:cNvPr id="76806" name="Freeform 6"/>
          <p:cNvSpPr>
            <a:spLocks/>
          </p:cNvSpPr>
          <p:nvPr/>
        </p:nvSpPr>
        <p:spPr bwMode="auto">
          <a:xfrm>
            <a:off x="3048000" y="1905000"/>
            <a:ext cx="1752600" cy="685800"/>
          </a:xfrm>
          <a:custGeom>
            <a:avLst/>
            <a:gdLst>
              <a:gd name="T0" fmla="*/ 1392 w 1392"/>
              <a:gd name="T1" fmla="*/ 0 h 480"/>
              <a:gd name="T2" fmla="*/ 576 w 1392"/>
              <a:gd name="T3" fmla="*/ 240 h 480"/>
              <a:gd name="T4" fmla="*/ 864 w 1392"/>
              <a:gd name="T5" fmla="*/ 384 h 480"/>
              <a:gd name="T6" fmla="*/ 0 w 1392"/>
              <a:gd name="T7" fmla="*/ 480 h 480"/>
              <a:gd name="T8" fmla="*/ 0 60000 65536"/>
              <a:gd name="T9" fmla="*/ 0 60000 65536"/>
              <a:gd name="T10" fmla="*/ 0 60000 65536"/>
              <a:gd name="T11" fmla="*/ 0 60000 65536"/>
              <a:gd name="T12" fmla="*/ 0 w 1392"/>
              <a:gd name="T13" fmla="*/ 0 h 480"/>
              <a:gd name="T14" fmla="*/ 1392 w 1392"/>
              <a:gd name="T15" fmla="*/ 480 h 480"/>
            </a:gdLst>
            <a:ahLst/>
            <a:cxnLst>
              <a:cxn ang="T8">
                <a:pos x="T0" y="T1"/>
              </a:cxn>
              <a:cxn ang="T9">
                <a:pos x="T2" y="T3"/>
              </a:cxn>
              <a:cxn ang="T10">
                <a:pos x="T4" y="T5"/>
              </a:cxn>
              <a:cxn ang="T11">
                <a:pos x="T6" y="T7"/>
              </a:cxn>
            </a:cxnLst>
            <a:rect l="T12" t="T13" r="T14" b="T15"/>
            <a:pathLst>
              <a:path w="1392" h="480">
                <a:moveTo>
                  <a:pt x="1392" y="0"/>
                </a:moveTo>
                <a:cubicBezTo>
                  <a:pt x="1028" y="88"/>
                  <a:pt x="664" y="176"/>
                  <a:pt x="576" y="240"/>
                </a:cubicBezTo>
                <a:cubicBezTo>
                  <a:pt x="488" y="304"/>
                  <a:pt x="960" y="344"/>
                  <a:pt x="864" y="384"/>
                </a:cubicBezTo>
                <a:cubicBezTo>
                  <a:pt x="768" y="424"/>
                  <a:pt x="384" y="452"/>
                  <a:pt x="0" y="480"/>
                </a:cubicBezTo>
              </a:path>
            </a:pathLst>
          </a:custGeom>
          <a:noFill/>
          <a:ln w="12700">
            <a:solidFill>
              <a:schemeClr val="tx1"/>
            </a:solidFill>
            <a:round/>
            <a:headEnd/>
            <a:tailEnd type="triangle" w="med" len="med"/>
          </a:ln>
        </p:spPr>
        <p:txBody>
          <a:bodyPr wrap="none" anchor="ctr"/>
          <a:lstStyle/>
          <a:p>
            <a:endParaRPr lang="en-US"/>
          </a:p>
        </p:txBody>
      </p:sp>
      <p:sp>
        <p:nvSpPr>
          <p:cNvPr id="76807" name="Freeform 7"/>
          <p:cNvSpPr>
            <a:spLocks/>
          </p:cNvSpPr>
          <p:nvPr/>
        </p:nvSpPr>
        <p:spPr bwMode="auto">
          <a:xfrm>
            <a:off x="2514600" y="1981200"/>
            <a:ext cx="5943600" cy="2595563"/>
          </a:xfrm>
          <a:custGeom>
            <a:avLst/>
            <a:gdLst>
              <a:gd name="T0" fmla="*/ 3562 w 3562"/>
              <a:gd name="T1" fmla="*/ 0 h 1539"/>
              <a:gd name="T2" fmla="*/ 1276 w 3562"/>
              <a:gd name="T3" fmla="*/ 1344 h 1539"/>
              <a:gd name="T4" fmla="*/ 1160 w 3562"/>
              <a:gd name="T5" fmla="*/ 1172 h 1539"/>
              <a:gd name="T6" fmla="*/ 0 w 3562"/>
              <a:gd name="T7" fmla="*/ 1152 h 1539"/>
              <a:gd name="T8" fmla="*/ 0 60000 65536"/>
              <a:gd name="T9" fmla="*/ 0 60000 65536"/>
              <a:gd name="T10" fmla="*/ 0 60000 65536"/>
              <a:gd name="T11" fmla="*/ 0 60000 65536"/>
              <a:gd name="T12" fmla="*/ 0 w 3562"/>
              <a:gd name="T13" fmla="*/ 0 h 1539"/>
              <a:gd name="T14" fmla="*/ 3562 w 3562"/>
              <a:gd name="T15" fmla="*/ 1539 h 1539"/>
            </a:gdLst>
            <a:ahLst/>
            <a:cxnLst>
              <a:cxn ang="T8">
                <a:pos x="T0" y="T1"/>
              </a:cxn>
              <a:cxn ang="T9">
                <a:pos x="T2" y="T3"/>
              </a:cxn>
              <a:cxn ang="T10">
                <a:pos x="T4" y="T5"/>
              </a:cxn>
              <a:cxn ang="T11">
                <a:pos x="T6" y="T7"/>
              </a:cxn>
            </a:cxnLst>
            <a:rect l="T12" t="T13" r="T14" b="T15"/>
            <a:pathLst>
              <a:path w="3562" h="1539">
                <a:moveTo>
                  <a:pt x="3562" y="0"/>
                </a:moveTo>
                <a:cubicBezTo>
                  <a:pt x="3181" y="224"/>
                  <a:pt x="1677" y="1149"/>
                  <a:pt x="1276" y="1344"/>
                </a:cubicBezTo>
                <a:cubicBezTo>
                  <a:pt x="875" y="1539"/>
                  <a:pt x="1372" y="1204"/>
                  <a:pt x="1160" y="1172"/>
                </a:cubicBezTo>
                <a:cubicBezTo>
                  <a:pt x="947" y="1140"/>
                  <a:pt x="241" y="1156"/>
                  <a:pt x="0" y="1152"/>
                </a:cubicBezTo>
              </a:path>
            </a:pathLst>
          </a:custGeom>
          <a:noFill/>
          <a:ln w="12700">
            <a:solidFill>
              <a:schemeClr val="tx1"/>
            </a:solidFill>
            <a:round/>
            <a:headEnd/>
            <a:tailEnd type="triangle" w="med" len="med"/>
          </a:ln>
        </p:spPr>
        <p:txBody>
          <a:bodyPr wrap="none" anchor="ctr"/>
          <a:lstStyle/>
          <a:p>
            <a:endParaRPr lang="en-US"/>
          </a:p>
        </p:txBody>
      </p:sp>
      <p:sp>
        <p:nvSpPr>
          <p:cNvPr id="76808" name="Text Box 8"/>
          <p:cNvSpPr txBox="1">
            <a:spLocks noChangeArrowheads="1"/>
          </p:cNvSpPr>
          <p:nvPr/>
        </p:nvSpPr>
        <p:spPr bwMode="auto">
          <a:xfrm rot="-5400000">
            <a:off x="-532336" y="2207697"/>
            <a:ext cx="1913987" cy="369332"/>
          </a:xfrm>
          <a:prstGeom prst="rect">
            <a:avLst/>
          </a:prstGeom>
          <a:solidFill>
            <a:schemeClr val="bg1"/>
          </a:solidFill>
          <a:ln w="12700">
            <a:noFill/>
            <a:miter lim="800000"/>
            <a:headEnd/>
            <a:tailEnd/>
          </a:ln>
        </p:spPr>
        <p:txBody>
          <a:bodyPr wrap="none" anchor="ctr">
            <a:spAutoFit/>
          </a:bodyPr>
          <a:lstStyle/>
          <a:p>
            <a:r>
              <a:rPr lang="en-US" dirty="0"/>
              <a:t>    </a:t>
            </a:r>
            <a:r>
              <a:rPr lang="en-US" dirty="0" smtClean="0"/>
              <a:t> V(h</a:t>
            </a:r>
            <a:r>
              <a:rPr lang="en-US" dirty="0"/>
              <a:t>) /</a:t>
            </a:r>
            <a:r>
              <a:rPr lang="en-US" dirty="0" err="1"/>
              <a:t>kT</a:t>
            </a:r>
            <a:r>
              <a:rPr lang="en-US" dirty="0"/>
              <a:t>           </a:t>
            </a:r>
          </a:p>
        </p:txBody>
      </p:sp>
      <p:sp>
        <p:nvSpPr>
          <p:cNvPr id="76810" name="Text Box 11"/>
          <p:cNvSpPr txBox="1">
            <a:spLocks noChangeArrowheads="1"/>
          </p:cNvSpPr>
          <p:nvPr/>
        </p:nvSpPr>
        <p:spPr bwMode="auto">
          <a:xfrm>
            <a:off x="2630086" y="4845328"/>
            <a:ext cx="378629" cy="369332"/>
          </a:xfrm>
          <a:prstGeom prst="rect">
            <a:avLst/>
          </a:prstGeom>
          <a:noFill/>
          <a:ln w="12700">
            <a:noFill/>
            <a:miter lim="800000"/>
            <a:headEnd/>
            <a:tailEnd/>
          </a:ln>
        </p:spPr>
        <p:txBody>
          <a:bodyPr wrap="none" anchor="ctr">
            <a:spAutoFit/>
          </a:bodyPr>
          <a:lstStyle/>
          <a:p>
            <a:r>
              <a:rPr lang="en-US" i="1" dirty="0" err="1"/>
              <a:t>h</a:t>
            </a:r>
            <a:endParaRPr lang="en-US" i="1" dirty="0"/>
          </a:p>
        </p:txBody>
      </p:sp>
      <p:sp>
        <p:nvSpPr>
          <p:cNvPr id="11" name="TextBox 10"/>
          <p:cNvSpPr txBox="1"/>
          <p:nvPr/>
        </p:nvSpPr>
        <p:spPr>
          <a:xfrm>
            <a:off x="5181600" y="1066800"/>
            <a:ext cx="3444213" cy="369332"/>
          </a:xfrm>
          <a:prstGeom prst="rect">
            <a:avLst/>
          </a:prstGeom>
          <a:noFill/>
        </p:spPr>
        <p:txBody>
          <a:bodyPr wrap="none" rtlCol="0">
            <a:spAutoFit/>
          </a:bodyPr>
          <a:lstStyle/>
          <a:p>
            <a:r>
              <a:rPr lang="en-US" dirty="0" smtClean="0"/>
              <a:t>Potential Energy Between Particles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106488" y="47625"/>
            <a:ext cx="6934200" cy="579438"/>
          </a:xfrm>
          <a:prstGeom prst="rect">
            <a:avLst/>
          </a:prstGeom>
          <a:noFill/>
          <a:ln w="9525">
            <a:noFill/>
            <a:miter lim="800000"/>
            <a:headEnd/>
            <a:tailEnd/>
          </a:ln>
        </p:spPr>
        <p:txBody>
          <a:bodyPr>
            <a:spAutoFit/>
          </a:bodyPr>
          <a:lstStyle/>
          <a:p>
            <a:pPr eaLnBrk="1" hangingPunct="1">
              <a:spcBef>
                <a:spcPct val="50000"/>
              </a:spcBef>
            </a:pPr>
            <a:endParaRPr lang="en-US" sz="3200" b="1">
              <a:solidFill>
                <a:srgbClr val="FF3300"/>
              </a:solidFill>
            </a:endParaRPr>
          </a:p>
        </p:txBody>
      </p:sp>
      <p:pic>
        <p:nvPicPr>
          <p:cNvPr id="78851" name="Picture 3" descr="DLV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04913" y="533400"/>
            <a:ext cx="6681787" cy="5846763"/>
          </a:xfrm>
          <a:prstGeom prst="rect">
            <a:avLst/>
          </a:prstGeom>
          <a:noFill/>
          <a:ln w="9525">
            <a:noFill/>
            <a:miter lim="800000"/>
            <a:headEnd/>
            <a:tailEnd/>
          </a:ln>
        </p:spPr>
      </p:pic>
      <p:sp>
        <p:nvSpPr>
          <p:cNvPr id="78852" name="Text Box 4"/>
          <p:cNvSpPr txBox="1">
            <a:spLocks noChangeArrowheads="1"/>
          </p:cNvSpPr>
          <p:nvPr/>
        </p:nvSpPr>
        <p:spPr bwMode="auto">
          <a:xfrm>
            <a:off x="4440238" y="1027113"/>
            <a:ext cx="3395662" cy="366712"/>
          </a:xfrm>
          <a:prstGeom prst="rect">
            <a:avLst/>
          </a:prstGeom>
          <a:noFill/>
          <a:ln w="9525">
            <a:noFill/>
            <a:miter lim="800000"/>
            <a:headEnd/>
            <a:tailEnd/>
          </a:ln>
        </p:spPr>
        <p:txBody>
          <a:bodyPr>
            <a:spAutoFit/>
          </a:bodyPr>
          <a:lstStyle/>
          <a:p>
            <a:pPr algn="r" eaLnBrk="1" hangingPunct="1">
              <a:spcBef>
                <a:spcPct val="50000"/>
              </a:spcBef>
            </a:pPr>
            <a:r>
              <a:rPr lang="en-US" dirty="0">
                <a:solidFill>
                  <a:schemeClr val="accent2"/>
                </a:solidFill>
              </a:rPr>
              <a:t>100 nm Alumina,</a:t>
            </a:r>
            <a:r>
              <a:rPr lang="en-US" dirty="0" smtClean="0">
                <a:solidFill>
                  <a:schemeClr val="accent2"/>
                </a:solidFill>
              </a:rPr>
              <a:t> </a:t>
            </a:r>
            <a:r>
              <a:rPr lang="en-US" dirty="0" err="1" smtClean="0">
                <a:solidFill>
                  <a:schemeClr val="accent2"/>
                </a:solidFill>
                <a:sym typeface="Symbol" pitchFamily="18" charset="2"/>
              </a:rPr>
              <a:t>ζ</a:t>
            </a:r>
            <a:r>
              <a:rPr lang="en-US" dirty="0" smtClean="0">
                <a:solidFill>
                  <a:schemeClr val="accent2"/>
                </a:solidFill>
                <a:sym typeface="Symbol" pitchFamily="18" charset="2"/>
              </a:rPr>
              <a:t> =</a:t>
            </a:r>
            <a:r>
              <a:rPr lang="en-US" dirty="0">
                <a:solidFill>
                  <a:schemeClr val="accent2"/>
                </a:solidFill>
                <a:sym typeface="Symbol" pitchFamily="18" charset="2"/>
              </a:rPr>
              <a:t>-30 mV</a:t>
            </a:r>
            <a:endParaRPr lang="en-US" dirty="0">
              <a:solidFill>
                <a:schemeClr val="accent2"/>
              </a:solidFill>
            </a:endParaRPr>
          </a:p>
        </p:txBody>
      </p:sp>
      <p:sp>
        <p:nvSpPr>
          <p:cNvPr id="78853" name="Line 5"/>
          <p:cNvSpPr>
            <a:spLocks noChangeShapeType="1"/>
          </p:cNvSpPr>
          <p:nvPr/>
        </p:nvSpPr>
        <p:spPr bwMode="auto">
          <a:xfrm>
            <a:off x="4206875" y="4318000"/>
            <a:ext cx="0" cy="212725"/>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78854" name="Line 6"/>
          <p:cNvSpPr>
            <a:spLocks noChangeShapeType="1"/>
          </p:cNvSpPr>
          <p:nvPr/>
        </p:nvSpPr>
        <p:spPr bwMode="auto">
          <a:xfrm>
            <a:off x="2743200" y="1076325"/>
            <a:ext cx="0" cy="3232150"/>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78855" name="Line 7"/>
          <p:cNvSpPr>
            <a:spLocks noChangeShapeType="1"/>
          </p:cNvSpPr>
          <p:nvPr/>
        </p:nvSpPr>
        <p:spPr bwMode="auto">
          <a:xfrm>
            <a:off x="2571750" y="3276600"/>
            <a:ext cx="0" cy="1031875"/>
          </a:xfrm>
          <a:prstGeom prst="line">
            <a:avLst/>
          </a:prstGeom>
          <a:noFill/>
          <a:ln w="19050">
            <a:solidFill>
              <a:schemeClr val="tx1"/>
            </a:solidFill>
            <a:round/>
            <a:headEnd type="stealth" w="med" len="med"/>
            <a:tailEnd type="stealth" w="med" len="med"/>
          </a:ln>
        </p:spPr>
        <p:txBody>
          <a:bodyPr wrap="none" anchor="ctr"/>
          <a:lstStyle/>
          <a:p>
            <a:endParaRPr lang="en-US"/>
          </a:p>
        </p:txBody>
      </p:sp>
      <p:sp>
        <p:nvSpPr>
          <p:cNvPr id="78856" name="Rectangle 8"/>
          <p:cNvSpPr>
            <a:spLocks noGrp="1" noChangeArrowheads="1"/>
          </p:cNvSpPr>
          <p:nvPr>
            <p:ph type="title"/>
          </p:nvPr>
        </p:nvSpPr>
        <p:spPr/>
        <p:txBody>
          <a:bodyPr/>
          <a:lstStyle/>
          <a:p>
            <a:pPr eaLnBrk="1" hangingPunct="1"/>
            <a:r>
              <a:rPr lang="en-US" smtClean="0"/>
              <a:t>Effect of Salt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1524000" y="1524000"/>
            <a:ext cx="0" cy="4419600"/>
          </a:xfrm>
          <a:prstGeom prst="line">
            <a:avLst/>
          </a:prstGeom>
          <a:noFill/>
          <a:ln w="9525">
            <a:solidFill>
              <a:schemeClr val="tx1"/>
            </a:solidFill>
            <a:round/>
            <a:headEnd/>
            <a:tailEnd/>
          </a:ln>
        </p:spPr>
        <p:txBody>
          <a:bodyPr/>
          <a:lstStyle/>
          <a:p>
            <a:endParaRPr lang="en-US"/>
          </a:p>
        </p:txBody>
      </p:sp>
      <p:sp>
        <p:nvSpPr>
          <p:cNvPr id="80899" name="Line 3"/>
          <p:cNvSpPr>
            <a:spLocks noChangeShapeType="1"/>
          </p:cNvSpPr>
          <p:nvPr/>
        </p:nvSpPr>
        <p:spPr bwMode="auto">
          <a:xfrm>
            <a:off x="1066800" y="3810000"/>
            <a:ext cx="6248400" cy="0"/>
          </a:xfrm>
          <a:prstGeom prst="line">
            <a:avLst/>
          </a:prstGeom>
          <a:noFill/>
          <a:ln w="9525">
            <a:solidFill>
              <a:schemeClr val="tx1"/>
            </a:solidFill>
            <a:round/>
            <a:headEnd/>
            <a:tailEnd/>
          </a:ln>
        </p:spPr>
        <p:txBody>
          <a:bodyPr/>
          <a:lstStyle/>
          <a:p>
            <a:endParaRPr lang="en-US"/>
          </a:p>
        </p:txBody>
      </p:sp>
      <p:grpSp>
        <p:nvGrpSpPr>
          <p:cNvPr id="80900" name="Group 4"/>
          <p:cNvGrpSpPr>
            <a:grpSpLocks/>
          </p:cNvGrpSpPr>
          <p:nvPr/>
        </p:nvGrpSpPr>
        <p:grpSpPr bwMode="auto">
          <a:xfrm>
            <a:off x="1576388" y="1755775"/>
            <a:ext cx="5500687" cy="3667125"/>
            <a:chOff x="993" y="914"/>
            <a:chExt cx="3465" cy="2310"/>
          </a:xfrm>
        </p:grpSpPr>
        <p:sp>
          <p:nvSpPr>
            <p:cNvPr id="80916" name="Freeform 5"/>
            <p:cNvSpPr>
              <a:spLocks/>
            </p:cNvSpPr>
            <p:nvPr/>
          </p:nvSpPr>
          <p:spPr bwMode="auto">
            <a:xfrm>
              <a:off x="993" y="914"/>
              <a:ext cx="540" cy="2310"/>
            </a:xfrm>
            <a:custGeom>
              <a:avLst/>
              <a:gdLst>
                <a:gd name="T0" fmla="*/ 0 w 540"/>
                <a:gd name="T1" fmla="*/ 0 h 2310"/>
                <a:gd name="T2" fmla="*/ 167 w 540"/>
                <a:gd name="T3" fmla="*/ 2258 h 2310"/>
                <a:gd name="T4" fmla="*/ 540 w 540"/>
                <a:gd name="T5" fmla="*/ 315 h 2310"/>
                <a:gd name="T6" fmla="*/ 0 60000 65536"/>
                <a:gd name="T7" fmla="*/ 0 60000 65536"/>
                <a:gd name="T8" fmla="*/ 0 60000 65536"/>
                <a:gd name="T9" fmla="*/ 0 w 540"/>
                <a:gd name="T10" fmla="*/ 0 h 2310"/>
                <a:gd name="T11" fmla="*/ 540 w 540"/>
                <a:gd name="T12" fmla="*/ 2310 h 2310"/>
              </a:gdLst>
              <a:ahLst/>
              <a:cxnLst>
                <a:cxn ang="T6">
                  <a:pos x="T0" y="T1"/>
                </a:cxn>
                <a:cxn ang="T7">
                  <a:pos x="T2" y="T3"/>
                </a:cxn>
                <a:cxn ang="T8">
                  <a:pos x="T4" y="T5"/>
                </a:cxn>
              </a:cxnLst>
              <a:rect l="T9" t="T10" r="T11" b="T12"/>
              <a:pathLst>
                <a:path w="540" h="2310">
                  <a:moveTo>
                    <a:pt x="0" y="0"/>
                  </a:moveTo>
                  <a:cubicBezTo>
                    <a:pt x="28" y="376"/>
                    <a:pt x="77" y="2206"/>
                    <a:pt x="167" y="2258"/>
                  </a:cubicBezTo>
                  <a:cubicBezTo>
                    <a:pt x="257" y="2310"/>
                    <a:pt x="462" y="720"/>
                    <a:pt x="540" y="315"/>
                  </a:cubicBezTo>
                </a:path>
              </a:pathLst>
            </a:custGeom>
            <a:noFill/>
            <a:ln w="25400">
              <a:solidFill>
                <a:schemeClr val="tx1"/>
              </a:solidFill>
              <a:round/>
              <a:headEnd/>
              <a:tailEnd/>
            </a:ln>
          </p:spPr>
          <p:txBody>
            <a:bodyPr/>
            <a:lstStyle/>
            <a:p>
              <a:endParaRPr lang="en-US"/>
            </a:p>
          </p:txBody>
        </p:sp>
        <p:sp>
          <p:nvSpPr>
            <p:cNvPr id="80917" name="Freeform 6"/>
            <p:cNvSpPr>
              <a:spLocks/>
            </p:cNvSpPr>
            <p:nvPr/>
          </p:nvSpPr>
          <p:spPr bwMode="auto">
            <a:xfrm>
              <a:off x="1496" y="919"/>
              <a:ext cx="2962" cy="1553"/>
            </a:xfrm>
            <a:custGeom>
              <a:avLst/>
              <a:gdLst>
                <a:gd name="T0" fmla="*/ 0 w 2962"/>
                <a:gd name="T1" fmla="*/ 481 h 1553"/>
                <a:gd name="T2" fmla="*/ 336 w 2962"/>
                <a:gd name="T3" fmla="*/ 145 h 1553"/>
                <a:gd name="T4" fmla="*/ 1326 w 2962"/>
                <a:gd name="T5" fmla="*/ 1352 h 1553"/>
                <a:gd name="T6" fmla="*/ 2327 w 2962"/>
                <a:gd name="T7" fmla="*/ 1352 h 1553"/>
                <a:gd name="T8" fmla="*/ 2962 w 2962"/>
                <a:gd name="T9" fmla="*/ 1327 h 1553"/>
                <a:gd name="T10" fmla="*/ 0 60000 65536"/>
                <a:gd name="T11" fmla="*/ 0 60000 65536"/>
                <a:gd name="T12" fmla="*/ 0 60000 65536"/>
                <a:gd name="T13" fmla="*/ 0 60000 65536"/>
                <a:gd name="T14" fmla="*/ 0 60000 65536"/>
                <a:gd name="T15" fmla="*/ 0 w 2962"/>
                <a:gd name="T16" fmla="*/ 0 h 1553"/>
                <a:gd name="T17" fmla="*/ 2962 w 2962"/>
                <a:gd name="T18" fmla="*/ 1553 h 1553"/>
              </a:gdLst>
              <a:ahLst/>
              <a:cxnLst>
                <a:cxn ang="T10">
                  <a:pos x="T0" y="T1"/>
                </a:cxn>
                <a:cxn ang="T11">
                  <a:pos x="T2" y="T3"/>
                </a:cxn>
                <a:cxn ang="T12">
                  <a:pos x="T4" y="T5"/>
                </a:cxn>
                <a:cxn ang="T13">
                  <a:pos x="T6" y="T7"/>
                </a:cxn>
                <a:cxn ang="T14">
                  <a:pos x="T8" y="T9"/>
                </a:cxn>
              </a:cxnLst>
              <a:rect l="T15" t="T16" r="T17" b="T18"/>
              <a:pathLst>
                <a:path w="2962" h="1553">
                  <a:moveTo>
                    <a:pt x="0" y="481"/>
                  </a:moveTo>
                  <a:cubicBezTo>
                    <a:pt x="60" y="225"/>
                    <a:pt x="115" y="0"/>
                    <a:pt x="336" y="145"/>
                  </a:cubicBezTo>
                  <a:cubicBezTo>
                    <a:pt x="557" y="290"/>
                    <a:pt x="994" y="1151"/>
                    <a:pt x="1326" y="1352"/>
                  </a:cubicBezTo>
                  <a:cubicBezTo>
                    <a:pt x="1658" y="1553"/>
                    <a:pt x="2054" y="1356"/>
                    <a:pt x="2327" y="1352"/>
                  </a:cubicBezTo>
                  <a:cubicBezTo>
                    <a:pt x="2600" y="1348"/>
                    <a:pt x="2830" y="1332"/>
                    <a:pt x="2962" y="1327"/>
                  </a:cubicBezTo>
                </a:path>
              </a:pathLst>
            </a:custGeom>
            <a:noFill/>
            <a:ln w="25400">
              <a:solidFill>
                <a:schemeClr val="tx1"/>
              </a:solidFill>
              <a:round/>
              <a:headEnd/>
              <a:tailEnd/>
            </a:ln>
          </p:spPr>
          <p:txBody>
            <a:bodyPr/>
            <a:lstStyle/>
            <a:p>
              <a:endParaRPr lang="en-US"/>
            </a:p>
          </p:txBody>
        </p:sp>
      </p:grpSp>
      <p:sp>
        <p:nvSpPr>
          <p:cNvPr id="80901" name="Text Box 7"/>
          <p:cNvSpPr txBox="1">
            <a:spLocks noChangeArrowheads="1"/>
          </p:cNvSpPr>
          <p:nvPr/>
        </p:nvSpPr>
        <p:spPr bwMode="auto">
          <a:xfrm>
            <a:off x="1905000" y="5105400"/>
            <a:ext cx="3048000"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rgbClr val="CC0000"/>
                </a:solidFill>
              </a:rPr>
              <a:t>Primary Minimum</a:t>
            </a:r>
          </a:p>
        </p:txBody>
      </p:sp>
      <p:sp>
        <p:nvSpPr>
          <p:cNvPr id="80902" name="Line 8"/>
          <p:cNvSpPr>
            <a:spLocks noChangeShapeType="1"/>
          </p:cNvSpPr>
          <p:nvPr/>
        </p:nvSpPr>
        <p:spPr bwMode="auto">
          <a:xfrm>
            <a:off x="2692400" y="1905000"/>
            <a:ext cx="0" cy="1905000"/>
          </a:xfrm>
          <a:prstGeom prst="line">
            <a:avLst/>
          </a:prstGeom>
          <a:noFill/>
          <a:ln w="38100">
            <a:solidFill>
              <a:srgbClr val="FF0000"/>
            </a:solidFill>
            <a:round/>
            <a:headEnd type="triangle" w="med" len="med"/>
            <a:tailEnd type="triangle" w="med" len="med"/>
          </a:ln>
        </p:spPr>
        <p:txBody>
          <a:bodyPr/>
          <a:lstStyle/>
          <a:p>
            <a:endParaRPr lang="en-US"/>
          </a:p>
        </p:txBody>
      </p:sp>
      <p:sp>
        <p:nvSpPr>
          <p:cNvPr id="80903" name="Text Box 9"/>
          <p:cNvSpPr txBox="1">
            <a:spLocks noChangeArrowheads="1"/>
          </p:cNvSpPr>
          <p:nvPr/>
        </p:nvSpPr>
        <p:spPr bwMode="auto">
          <a:xfrm>
            <a:off x="4724400" y="4114800"/>
            <a:ext cx="3124200"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rgbClr val="CC0000"/>
                </a:solidFill>
              </a:rPr>
              <a:t>Secondary Minimum</a:t>
            </a:r>
          </a:p>
        </p:txBody>
      </p:sp>
      <p:sp>
        <p:nvSpPr>
          <p:cNvPr id="80904" name="Text Box 10"/>
          <p:cNvSpPr txBox="1">
            <a:spLocks noChangeArrowheads="1"/>
          </p:cNvSpPr>
          <p:nvPr/>
        </p:nvSpPr>
        <p:spPr bwMode="auto">
          <a:xfrm>
            <a:off x="3429000" y="2286000"/>
            <a:ext cx="2438400"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rgbClr val="CC0000"/>
                </a:solidFill>
              </a:rPr>
              <a:t>Energy Barrier</a:t>
            </a:r>
          </a:p>
        </p:txBody>
      </p:sp>
      <p:sp>
        <p:nvSpPr>
          <p:cNvPr id="80905" name="Text Box 11"/>
          <p:cNvSpPr txBox="1">
            <a:spLocks noChangeArrowheads="1"/>
          </p:cNvSpPr>
          <p:nvPr/>
        </p:nvSpPr>
        <p:spPr bwMode="auto">
          <a:xfrm>
            <a:off x="152400" y="838200"/>
            <a:ext cx="3962400" cy="457200"/>
          </a:xfrm>
          <a:prstGeom prst="rect">
            <a:avLst/>
          </a:prstGeom>
          <a:noFill/>
          <a:ln w="9525">
            <a:noFill/>
            <a:miter lim="800000"/>
            <a:headEnd/>
            <a:tailEnd/>
          </a:ln>
        </p:spPr>
        <p:txBody>
          <a:bodyPr>
            <a:spAutoFit/>
          </a:bodyPr>
          <a:lstStyle/>
          <a:p>
            <a:pPr algn="l" eaLnBrk="1" hangingPunct="1">
              <a:spcBef>
                <a:spcPct val="50000"/>
              </a:spcBef>
            </a:pPr>
            <a:r>
              <a:rPr lang="en-US" sz="2400" b="1">
                <a:solidFill>
                  <a:srgbClr val="CC0000"/>
                </a:solidFill>
              </a:rPr>
              <a:t>Hard Repulsion (&lt; 0.5 nm)</a:t>
            </a:r>
          </a:p>
        </p:txBody>
      </p:sp>
      <p:sp>
        <p:nvSpPr>
          <p:cNvPr id="80907" name="Text Box 13"/>
          <p:cNvSpPr txBox="1">
            <a:spLocks noChangeArrowheads="1"/>
          </p:cNvSpPr>
          <p:nvPr/>
        </p:nvSpPr>
        <p:spPr bwMode="auto">
          <a:xfrm>
            <a:off x="2362200" y="3810000"/>
            <a:ext cx="1828800" cy="457200"/>
          </a:xfrm>
          <a:prstGeom prst="rect">
            <a:avLst/>
          </a:prstGeom>
          <a:noFill/>
          <a:ln w="9525">
            <a:noFill/>
            <a:miter lim="800000"/>
            <a:headEnd/>
            <a:tailEnd/>
          </a:ln>
        </p:spPr>
        <p:txBody>
          <a:bodyPr>
            <a:spAutoFit/>
          </a:bodyPr>
          <a:lstStyle/>
          <a:p>
            <a:pPr algn="l" eaLnBrk="1" hangingPunct="1">
              <a:spcBef>
                <a:spcPct val="50000"/>
              </a:spcBef>
            </a:pPr>
            <a:r>
              <a:rPr lang="en-US" sz="2400" b="1"/>
              <a:t>x (distance)</a:t>
            </a:r>
          </a:p>
        </p:txBody>
      </p:sp>
      <p:sp>
        <p:nvSpPr>
          <p:cNvPr id="80908" name="Line 14"/>
          <p:cNvSpPr>
            <a:spLocks noChangeShapeType="1"/>
          </p:cNvSpPr>
          <p:nvPr/>
        </p:nvSpPr>
        <p:spPr bwMode="auto">
          <a:xfrm>
            <a:off x="2895600" y="4343400"/>
            <a:ext cx="1447800" cy="0"/>
          </a:xfrm>
          <a:prstGeom prst="line">
            <a:avLst/>
          </a:prstGeom>
          <a:noFill/>
          <a:ln w="25400">
            <a:solidFill>
              <a:schemeClr val="tx1"/>
            </a:solidFill>
            <a:round/>
            <a:headEnd/>
            <a:tailEnd type="triangle" w="med" len="med"/>
          </a:ln>
        </p:spPr>
        <p:txBody>
          <a:bodyPr/>
          <a:lstStyle/>
          <a:p>
            <a:endParaRPr lang="en-US"/>
          </a:p>
        </p:txBody>
      </p:sp>
      <p:sp>
        <p:nvSpPr>
          <p:cNvPr id="80909" name="Text Box 15"/>
          <p:cNvSpPr txBox="1">
            <a:spLocks noChangeArrowheads="1"/>
          </p:cNvSpPr>
          <p:nvPr/>
        </p:nvSpPr>
        <p:spPr bwMode="auto">
          <a:xfrm>
            <a:off x="1905000" y="76200"/>
            <a:ext cx="5257800" cy="579438"/>
          </a:xfrm>
          <a:prstGeom prst="rect">
            <a:avLst/>
          </a:prstGeom>
          <a:noFill/>
          <a:ln w="9525">
            <a:noFill/>
            <a:miter lim="800000"/>
            <a:headEnd/>
            <a:tailEnd/>
          </a:ln>
        </p:spPr>
        <p:txBody>
          <a:bodyPr>
            <a:spAutoFit/>
          </a:bodyPr>
          <a:lstStyle/>
          <a:p>
            <a:pPr eaLnBrk="1" hangingPunct="1">
              <a:spcBef>
                <a:spcPct val="50000"/>
              </a:spcBef>
            </a:pPr>
            <a:endParaRPr lang="en-US" sz="3200" b="1">
              <a:solidFill>
                <a:srgbClr val="0000FF"/>
              </a:solidFill>
            </a:endParaRPr>
          </a:p>
        </p:txBody>
      </p:sp>
      <p:sp>
        <p:nvSpPr>
          <p:cNvPr id="80910" name="Text Box 16"/>
          <p:cNvSpPr txBox="1">
            <a:spLocks noChangeArrowheads="1"/>
          </p:cNvSpPr>
          <p:nvPr/>
        </p:nvSpPr>
        <p:spPr bwMode="auto">
          <a:xfrm>
            <a:off x="5257800" y="4495800"/>
            <a:ext cx="2209800" cy="457200"/>
          </a:xfrm>
          <a:prstGeom prst="rect">
            <a:avLst/>
          </a:prstGeom>
          <a:noFill/>
          <a:ln w="9525">
            <a:noFill/>
            <a:miter lim="800000"/>
            <a:headEnd/>
            <a:tailEnd/>
          </a:ln>
        </p:spPr>
        <p:txBody>
          <a:bodyPr>
            <a:spAutoFit/>
          </a:bodyPr>
          <a:lstStyle/>
          <a:p>
            <a:pPr algn="l" eaLnBrk="1" hangingPunct="1">
              <a:spcBef>
                <a:spcPct val="50000"/>
              </a:spcBef>
            </a:pPr>
            <a:r>
              <a:rPr lang="en-US" sz="2400" b="1"/>
              <a:t>(Flocculation)</a:t>
            </a:r>
          </a:p>
        </p:txBody>
      </p:sp>
      <p:sp>
        <p:nvSpPr>
          <p:cNvPr id="80911" name="Text Box 17"/>
          <p:cNvSpPr txBox="1">
            <a:spLocks noChangeArrowheads="1"/>
          </p:cNvSpPr>
          <p:nvPr/>
        </p:nvSpPr>
        <p:spPr bwMode="auto">
          <a:xfrm>
            <a:off x="2057400" y="5486400"/>
            <a:ext cx="2209800" cy="457200"/>
          </a:xfrm>
          <a:prstGeom prst="rect">
            <a:avLst/>
          </a:prstGeom>
          <a:noFill/>
          <a:ln w="9525">
            <a:noFill/>
            <a:miter lim="800000"/>
            <a:headEnd/>
            <a:tailEnd/>
          </a:ln>
        </p:spPr>
        <p:txBody>
          <a:bodyPr>
            <a:spAutoFit/>
          </a:bodyPr>
          <a:lstStyle/>
          <a:p>
            <a:pPr algn="l" eaLnBrk="1" hangingPunct="1">
              <a:spcBef>
                <a:spcPct val="50000"/>
              </a:spcBef>
            </a:pPr>
            <a:r>
              <a:rPr lang="en-US" sz="2400" b="1"/>
              <a:t>(Coagulation)</a:t>
            </a:r>
          </a:p>
        </p:txBody>
      </p:sp>
      <p:sp>
        <p:nvSpPr>
          <p:cNvPr id="80912" name="Line 18"/>
          <p:cNvSpPr>
            <a:spLocks noChangeShapeType="1"/>
          </p:cNvSpPr>
          <p:nvPr/>
        </p:nvSpPr>
        <p:spPr bwMode="auto">
          <a:xfrm>
            <a:off x="5715000" y="1600200"/>
            <a:ext cx="685800" cy="0"/>
          </a:xfrm>
          <a:prstGeom prst="line">
            <a:avLst/>
          </a:prstGeom>
          <a:noFill/>
          <a:ln w="25400">
            <a:solidFill>
              <a:schemeClr val="tx1"/>
            </a:solidFill>
            <a:round/>
            <a:headEnd/>
            <a:tailEnd/>
          </a:ln>
        </p:spPr>
        <p:txBody>
          <a:bodyPr/>
          <a:lstStyle/>
          <a:p>
            <a:endParaRPr lang="en-US"/>
          </a:p>
        </p:txBody>
      </p:sp>
      <p:sp>
        <p:nvSpPr>
          <p:cNvPr id="80913" name="Text Box 19"/>
          <p:cNvSpPr txBox="1">
            <a:spLocks noChangeArrowheads="1"/>
          </p:cNvSpPr>
          <p:nvPr/>
        </p:nvSpPr>
        <p:spPr bwMode="auto">
          <a:xfrm>
            <a:off x="6477000" y="1295400"/>
            <a:ext cx="2209800" cy="457200"/>
          </a:xfrm>
          <a:prstGeom prst="rect">
            <a:avLst/>
          </a:prstGeom>
          <a:noFill/>
          <a:ln w="9525">
            <a:noFill/>
            <a:miter lim="800000"/>
            <a:headEnd/>
            <a:tailEnd/>
          </a:ln>
        </p:spPr>
        <p:txBody>
          <a:bodyPr>
            <a:spAutoFit/>
          </a:bodyPr>
          <a:lstStyle/>
          <a:p>
            <a:pPr algn="l" eaLnBrk="1" hangingPunct="1">
              <a:spcBef>
                <a:spcPct val="50000"/>
              </a:spcBef>
            </a:pPr>
            <a:r>
              <a:rPr lang="en-US" sz="2400" b="1"/>
              <a:t>No Salt added</a:t>
            </a:r>
          </a:p>
        </p:txBody>
      </p:sp>
      <p:sp>
        <p:nvSpPr>
          <p:cNvPr id="80914" name="Rectangle 20"/>
          <p:cNvSpPr>
            <a:spLocks noGrp="1" noChangeArrowheads="1"/>
          </p:cNvSpPr>
          <p:nvPr>
            <p:ph type="title"/>
          </p:nvPr>
        </p:nvSpPr>
        <p:spPr/>
        <p:txBody>
          <a:bodyPr/>
          <a:lstStyle/>
          <a:p>
            <a:pPr eaLnBrk="1" hangingPunct="1"/>
            <a:r>
              <a:rPr lang="en-US" smtClean="0"/>
              <a:t>Flocculation vs Coagulation</a:t>
            </a:r>
          </a:p>
        </p:txBody>
      </p:sp>
      <p:sp>
        <p:nvSpPr>
          <p:cNvPr id="80915" name="Freeform 21"/>
          <p:cNvSpPr>
            <a:spLocks/>
          </p:cNvSpPr>
          <p:nvPr/>
        </p:nvSpPr>
        <p:spPr bwMode="auto">
          <a:xfrm>
            <a:off x="1676400" y="1295400"/>
            <a:ext cx="546100" cy="914400"/>
          </a:xfrm>
          <a:custGeom>
            <a:avLst/>
            <a:gdLst>
              <a:gd name="T0" fmla="*/ 336 w 344"/>
              <a:gd name="T1" fmla="*/ 0 h 576"/>
              <a:gd name="T2" fmla="*/ 48 w 344"/>
              <a:gd name="T3" fmla="*/ 240 h 576"/>
              <a:gd name="T4" fmla="*/ 336 w 344"/>
              <a:gd name="T5" fmla="*/ 240 h 576"/>
              <a:gd name="T6" fmla="*/ 0 w 344"/>
              <a:gd name="T7" fmla="*/ 576 h 576"/>
              <a:gd name="T8" fmla="*/ 0 60000 65536"/>
              <a:gd name="T9" fmla="*/ 0 60000 65536"/>
              <a:gd name="T10" fmla="*/ 0 60000 65536"/>
              <a:gd name="T11" fmla="*/ 0 60000 65536"/>
              <a:gd name="T12" fmla="*/ 0 w 344"/>
              <a:gd name="T13" fmla="*/ 0 h 576"/>
              <a:gd name="T14" fmla="*/ 344 w 344"/>
              <a:gd name="T15" fmla="*/ 576 h 576"/>
            </a:gdLst>
            <a:ahLst/>
            <a:cxnLst>
              <a:cxn ang="T8">
                <a:pos x="T0" y="T1"/>
              </a:cxn>
              <a:cxn ang="T9">
                <a:pos x="T2" y="T3"/>
              </a:cxn>
              <a:cxn ang="T10">
                <a:pos x="T4" y="T5"/>
              </a:cxn>
              <a:cxn ang="T11">
                <a:pos x="T6" y="T7"/>
              </a:cxn>
            </a:cxnLst>
            <a:rect l="T12" t="T13" r="T14" b="T15"/>
            <a:pathLst>
              <a:path w="344" h="576">
                <a:moveTo>
                  <a:pt x="336" y="0"/>
                </a:moveTo>
                <a:cubicBezTo>
                  <a:pt x="192" y="100"/>
                  <a:pt x="48" y="200"/>
                  <a:pt x="48" y="240"/>
                </a:cubicBezTo>
                <a:cubicBezTo>
                  <a:pt x="48" y="280"/>
                  <a:pt x="344" y="184"/>
                  <a:pt x="336" y="240"/>
                </a:cubicBezTo>
                <a:cubicBezTo>
                  <a:pt x="328" y="296"/>
                  <a:pt x="164" y="436"/>
                  <a:pt x="0" y="576"/>
                </a:cubicBezTo>
              </a:path>
            </a:pathLst>
          </a:custGeom>
          <a:noFill/>
          <a:ln w="12700">
            <a:solidFill>
              <a:schemeClr val="tx1"/>
            </a:solidFill>
            <a:round/>
            <a:headEnd/>
            <a:tailEnd type="triangle" w="med" len="med"/>
          </a:ln>
        </p:spPr>
        <p:txBody>
          <a:bodyPr wrap="none" anchor="ctr"/>
          <a:lstStyle/>
          <a:p>
            <a:endParaRPr lang="en-US"/>
          </a:p>
        </p:txBody>
      </p:sp>
      <p:graphicFrame>
        <p:nvGraphicFramePr>
          <p:cNvPr id="191490" name="Object 2"/>
          <p:cNvGraphicFramePr>
            <a:graphicFrameLocks noChangeAspect="1"/>
          </p:cNvGraphicFramePr>
          <p:nvPr/>
        </p:nvGraphicFramePr>
        <p:xfrm>
          <a:off x="609600" y="2667000"/>
          <a:ext cx="533400" cy="606425"/>
        </p:xfrm>
        <a:graphic>
          <a:graphicData uri="http://schemas.openxmlformats.org/presentationml/2006/ole">
            <p:oleObj spid="_x0000_s191490" name="Equation" r:id="rId4" imgW="0" imgH="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Steric Stabilization</a:t>
            </a:r>
          </a:p>
        </p:txBody>
      </p:sp>
      <p:grpSp>
        <p:nvGrpSpPr>
          <p:cNvPr id="87045" name="Group 49"/>
          <p:cNvGrpSpPr>
            <a:grpSpLocks/>
          </p:cNvGrpSpPr>
          <p:nvPr/>
        </p:nvGrpSpPr>
        <p:grpSpPr bwMode="auto">
          <a:xfrm>
            <a:off x="479425" y="601663"/>
            <a:ext cx="1752600" cy="1665287"/>
            <a:chOff x="3484" y="599"/>
            <a:chExt cx="1492" cy="1417"/>
          </a:xfrm>
        </p:grpSpPr>
        <p:sp>
          <p:nvSpPr>
            <p:cNvPr id="87078" name="Oval 50"/>
            <p:cNvSpPr>
              <a:spLocks noChangeArrowheads="1"/>
            </p:cNvSpPr>
            <p:nvPr/>
          </p:nvSpPr>
          <p:spPr bwMode="auto">
            <a:xfrm>
              <a:off x="3940" y="993"/>
              <a:ext cx="720" cy="720"/>
            </a:xfrm>
            <a:prstGeom prst="ellipse">
              <a:avLst/>
            </a:prstGeom>
            <a:solidFill>
              <a:schemeClr val="bg2"/>
            </a:solidFill>
            <a:ln w="28575">
              <a:solidFill>
                <a:schemeClr val="tx1"/>
              </a:solidFill>
              <a:round/>
              <a:headEnd/>
              <a:tailEnd/>
            </a:ln>
          </p:spPr>
          <p:txBody>
            <a:bodyPr wrap="none" anchor="ctr"/>
            <a:lstStyle/>
            <a:p>
              <a:endParaRPr lang="en-US"/>
            </a:p>
          </p:txBody>
        </p:sp>
        <p:sp>
          <p:nvSpPr>
            <p:cNvPr id="87079" name="Freeform 51"/>
            <p:cNvSpPr>
              <a:spLocks/>
            </p:cNvSpPr>
            <p:nvPr/>
          </p:nvSpPr>
          <p:spPr bwMode="auto">
            <a:xfrm>
              <a:off x="3982" y="599"/>
              <a:ext cx="337" cy="394"/>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8575">
              <a:solidFill>
                <a:schemeClr val="tx1"/>
              </a:solidFill>
              <a:round/>
              <a:headEnd/>
              <a:tailEnd/>
            </a:ln>
          </p:spPr>
          <p:txBody>
            <a:bodyPr wrap="none" anchor="ctr"/>
            <a:lstStyle/>
            <a:p>
              <a:endParaRPr lang="en-US"/>
            </a:p>
          </p:txBody>
        </p:sp>
        <p:sp>
          <p:nvSpPr>
            <p:cNvPr id="87080" name="Freeform 52"/>
            <p:cNvSpPr>
              <a:spLocks/>
            </p:cNvSpPr>
            <p:nvPr/>
          </p:nvSpPr>
          <p:spPr bwMode="auto">
            <a:xfrm>
              <a:off x="3765" y="690"/>
              <a:ext cx="372" cy="354"/>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8575">
              <a:solidFill>
                <a:schemeClr val="tx1"/>
              </a:solidFill>
              <a:round/>
              <a:headEnd/>
              <a:tailEnd/>
            </a:ln>
          </p:spPr>
          <p:txBody>
            <a:bodyPr wrap="none" anchor="ctr"/>
            <a:lstStyle/>
            <a:p>
              <a:endParaRPr lang="en-US"/>
            </a:p>
          </p:txBody>
        </p:sp>
        <p:sp>
          <p:nvSpPr>
            <p:cNvPr id="87081" name="Freeform 53"/>
            <p:cNvSpPr>
              <a:spLocks/>
            </p:cNvSpPr>
            <p:nvPr/>
          </p:nvSpPr>
          <p:spPr bwMode="auto">
            <a:xfrm>
              <a:off x="3662" y="939"/>
              <a:ext cx="337" cy="197"/>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8575">
              <a:solidFill>
                <a:schemeClr val="tx1"/>
              </a:solidFill>
              <a:round/>
              <a:headEnd/>
              <a:tailEnd/>
            </a:ln>
          </p:spPr>
          <p:txBody>
            <a:bodyPr wrap="none" anchor="ctr"/>
            <a:lstStyle/>
            <a:p>
              <a:endParaRPr lang="en-US"/>
            </a:p>
          </p:txBody>
        </p:sp>
        <p:sp>
          <p:nvSpPr>
            <p:cNvPr id="87082" name="Freeform 54"/>
            <p:cNvSpPr>
              <a:spLocks/>
            </p:cNvSpPr>
            <p:nvPr/>
          </p:nvSpPr>
          <p:spPr bwMode="auto">
            <a:xfrm>
              <a:off x="3484" y="1186"/>
              <a:ext cx="474"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8575">
              <a:solidFill>
                <a:schemeClr val="tx1"/>
              </a:solidFill>
              <a:round/>
              <a:headEnd/>
              <a:tailEnd/>
            </a:ln>
          </p:spPr>
          <p:txBody>
            <a:bodyPr wrap="none" anchor="ctr"/>
            <a:lstStyle/>
            <a:p>
              <a:endParaRPr lang="en-US"/>
            </a:p>
          </p:txBody>
        </p:sp>
        <p:sp>
          <p:nvSpPr>
            <p:cNvPr id="87083" name="Freeform 55"/>
            <p:cNvSpPr>
              <a:spLocks/>
            </p:cNvSpPr>
            <p:nvPr/>
          </p:nvSpPr>
          <p:spPr bwMode="auto">
            <a:xfrm>
              <a:off x="3490" y="1239"/>
              <a:ext cx="446"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8575">
              <a:solidFill>
                <a:schemeClr val="tx1"/>
              </a:solidFill>
              <a:round/>
              <a:headEnd/>
              <a:tailEnd/>
            </a:ln>
          </p:spPr>
          <p:txBody>
            <a:bodyPr wrap="none" anchor="ctr"/>
            <a:lstStyle/>
            <a:p>
              <a:endParaRPr lang="en-US"/>
            </a:p>
          </p:txBody>
        </p:sp>
        <p:sp>
          <p:nvSpPr>
            <p:cNvPr id="87084" name="Freeform 56"/>
            <p:cNvSpPr>
              <a:spLocks/>
            </p:cNvSpPr>
            <p:nvPr/>
          </p:nvSpPr>
          <p:spPr bwMode="auto">
            <a:xfrm>
              <a:off x="3621" y="1479"/>
              <a:ext cx="338" cy="325"/>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8575">
              <a:solidFill>
                <a:schemeClr val="tx1"/>
              </a:solidFill>
              <a:round/>
              <a:headEnd/>
              <a:tailEnd/>
            </a:ln>
          </p:spPr>
          <p:txBody>
            <a:bodyPr wrap="none" anchor="ctr"/>
            <a:lstStyle/>
            <a:p>
              <a:endParaRPr lang="en-US"/>
            </a:p>
          </p:txBody>
        </p:sp>
        <p:sp>
          <p:nvSpPr>
            <p:cNvPr id="87085" name="Freeform 57"/>
            <p:cNvSpPr>
              <a:spLocks/>
            </p:cNvSpPr>
            <p:nvPr/>
          </p:nvSpPr>
          <p:spPr bwMode="auto">
            <a:xfrm>
              <a:off x="3925" y="1542"/>
              <a:ext cx="182" cy="382"/>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8575">
              <a:solidFill>
                <a:schemeClr val="tx1"/>
              </a:solidFill>
              <a:round/>
              <a:headEnd/>
              <a:tailEnd/>
            </a:ln>
          </p:spPr>
          <p:txBody>
            <a:bodyPr wrap="none" anchor="ctr"/>
            <a:lstStyle/>
            <a:p>
              <a:endParaRPr lang="en-US"/>
            </a:p>
          </p:txBody>
        </p:sp>
        <p:sp>
          <p:nvSpPr>
            <p:cNvPr id="87086" name="Freeform 58"/>
            <p:cNvSpPr>
              <a:spLocks/>
            </p:cNvSpPr>
            <p:nvPr/>
          </p:nvSpPr>
          <p:spPr bwMode="auto">
            <a:xfrm>
              <a:off x="3838" y="1677"/>
              <a:ext cx="300" cy="171"/>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8575">
              <a:solidFill>
                <a:schemeClr val="tx1"/>
              </a:solidFill>
              <a:round/>
              <a:headEnd/>
              <a:tailEnd/>
            </a:ln>
          </p:spPr>
          <p:txBody>
            <a:bodyPr wrap="none" anchor="ctr"/>
            <a:lstStyle/>
            <a:p>
              <a:endParaRPr lang="en-US"/>
            </a:p>
          </p:txBody>
        </p:sp>
        <p:sp>
          <p:nvSpPr>
            <p:cNvPr id="87087" name="Freeform 59"/>
            <p:cNvSpPr>
              <a:spLocks/>
            </p:cNvSpPr>
            <p:nvPr/>
          </p:nvSpPr>
          <p:spPr bwMode="auto">
            <a:xfrm>
              <a:off x="4170" y="1713"/>
              <a:ext cx="155" cy="276"/>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8575">
              <a:solidFill>
                <a:schemeClr val="tx1"/>
              </a:solidFill>
              <a:round/>
              <a:headEnd/>
              <a:tailEnd/>
            </a:ln>
          </p:spPr>
          <p:txBody>
            <a:bodyPr wrap="none" anchor="ctr"/>
            <a:lstStyle/>
            <a:p>
              <a:endParaRPr lang="en-US"/>
            </a:p>
          </p:txBody>
        </p:sp>
        <p:sp>
          <p:nvSpPr>
            <p:cNvPr id="87088" name="Freeform 60"/>
            <p:cNvSpPr>
              <a:spLocks/>
            </p:cNvSpPr>
            <p:nvPr/>
          </p:nvSpPr>
          <p:spPr bwMode="auto">
            <a:xfrm>
              <a:off x="4353" y="1707"/>
              <a:ext cx="345" cy="14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8575">
              <a:solidFill>
                <a:schemeClr val="tx1"/>
              </a:solidFill>
              <a:round/>
              <a:headEnd/>
              <a:tailEnd/>
            </a:ln>
          </p:spPr>
          <p:txBody>
            <a:bodyPr wrap="none" anchor="ctr"/>
            <a:lstStyle/>
            <a:p>
              <a:endParaRPr lang="en-US"/>
            </a:p>
          </p:txBody>
        </p:sp>
        <p:sp>
          <p:nvSpPr>
            <p:cNvPr id="87089" name="Freeform 61"/>
            <p:cNvSpPr>
              <a:spLocks/>
            </p:cNvSpPr>
            <p:nvPr/>
          </p:nvSpPr>
          <p:spPr bwMode="auto">
            <a:xfrm>
              <a:off x="4402" y="1667"/>
              <a:ext cx="220" cy="349"/>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8575">
              <a:solidFill>
                <a:schemeClr val="tx1"/>
              </a:solidFill>
              <a:round/>
              <a:headEnd/>
              <a:tailEnd/>
            </a:ln>
          </p:spPr>
          <p:txBody>
            <a:bodyPr wrap="none" anchor="ctr"/>
            <a:lstStyle/>
            <a:p>
              <a:endParaRPr lang="en-US"/>
            </a:p>
          </p:txBody>
        </p:sp>
        <p:sp>
          <p:nvSpPr>
            <p:cNvPr id="87090" name="Freeform 62"/>
            <p:cNvSpPr>
              <a:spLocks/>
            </p:cNvSpPr>
            <p:nvPr/>
          </p:nvSpPr>
          <p:spPr bwMode="auto">
            <a:xfrm>
              <a:off x="4565" y="1604"/>
              <a:ext cx="346" cy="338"/>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8575">
              <a:solidFill>
                <a:schemeClr val="tx1"/>
              </a:solidFill>
              <a:round/>
              <a:headEnd/>
              <a:tailEnd/>
            </a:ln>
          </p:spPr>
          <p:txBody>
            <a:bodyPr wrap="none" anchor="ctr"/>
            <a:lstStyle/>
            <a:p>
              <a:endParaRPr lang="en-US"/>
            </a:p>
          </p:txBody>
        </p:sp>
        <p:sp>
          <p:nvSpPr>
            <p:cNvPr id="87091" name="Freeform 63"/>
            <p:cNvSpPr>
              <a:spLocks/>
            </p:cNvSpPr>
            <p:nvPr/>
          </p:nvSpPr>
          <p:spPr bwMode="auto">
            <a:xfrm>
              <a:off x="4639" y="1490"/>
              <a:ext cx="291" cy="229"/>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8575">
              <a:solidFill>
                <a:schemeClr val="tx1"/>
              </a:solidFill>
              <a:round/>
              <a:headEnd/>
              <a:tailEnd/>
            </a:ln>
          </p:spPr>
          <p:txBody>
            <a:bodyPr wrap="none" anchor="ctr"/>
            <a:lstStyle/>
            <a:p>
              <a:endParaRPr lang="en-US"/>
            </a:p>
          </p:txBody>
        </p:sp>
        <p:sp>
          <p:nvSpPr>
            <p:cNvPr id="87092" name="Freeform 64"/>
            <p:cNvSpPr>
              <a:spLocks/>
            </p:cNvSpPr>
            <p:nvPr/>
          </p:nvSpPr>
          <p:spPr bwMode="auto">
            <a:xfrm>
              <a:off x="4667" y="1174"/>
              <a:ext cx="297" cy="214"/>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8575">
              <a:solidFill>
                <a:schemeClr val="tx1"/>
              </a:solidFill>
              <a:round/>
              <a:headEnd/>
              <a:tailEnd/>
            </a:ln>
          </p:spPr>
          <p:txBody>
            <a:bodyPr wrap="none" anchor="ctr"/>
            <a:lstStyle/>
            <a:p>
              <a:endParaRPr lang="en-US"/>
            </a:p>
          </p:txBody>
        </p:sp>
        <p:sp>
          <p:nvSpPr>
            <p:cNvPr id="87093" name="Freeform 65"/>
            <p:cNvSpPr>
              <a:spLocks/>
            </p:cNvSpPr>
            <p:nvPr/>
          </p:nvSpPr>
          <p:spPr bwMode="auto">
            <a:xfrm>
              <a:off x="4662" y="1284"/>
              <a:ext cx="314" cy="109"/>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8575">
              <a:solidFill>
                <a:schemeClr val="tx1"/>
              </a:solidFill>
              <a:round/>
              <a:headEnd/>
              <a:tailEnd/>
            </a:ln>
          </p:spPr>
          <p:txBody>
            <a:bodyPr wrap="none" anchor="ctr"/>
            <a:lstStyle/>
            <a:p>
              <a:endParaRPr lang="en-US"/>
            </a:p>
          </p:txBody>
        </p:sp>
        <p:sp>
          <p:nvSpPr>
            <p:cNvPr id="87094" name="Freeform 66"/>
            <p:cNvSpPr>
              <a:spLocks/>
            </p:cNvSpPr>
            <p:nvPr/>
          </p:nvSpPr>
          <p:spPr bwMode="auto">
            <a:xfrm>
              <a:off x="4645" y="919"/>
              <a:ext cx="280" cy="268"/>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8575">
              <a:solidFill>
                <a:schemeClr val="tx1"/>
              </a:solidFill>
              <a:round/>
              <a:headEnd/>
              <a:tailEnd/>
            </a:ln>
          </p:spPr>
          <p:txBody>
            <a:bodyPr wrap="none" anchor="ctr"/>
            <a:lstStyle/>
            <a:p>
              <a:endParaRPr lang="en-US"/>
            </a:p>
          </p:txBody>
        </p:sp>
        <p:sp>
          <p:nvSpPr>
            <p:cNvPr id="87095" name="Freeform 67"/>
            <p:cNvSpPr>
              <a:spLocks/>
            </p:cNvSpPr>
            <p:nvPr/>
          </p:nvSpPr>
          <p:spPr bwMode="auto">
            <a:xfrm>
              <a:off x="4547" y="802"/>
              <a:ext cx="304" cy="276"/>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8575">
              <a:solidFill>
                <a:schemeClr val="tx1"/>
              </a:solidFill>
              <a:round/>
              <a:headEnd/>
              <a:tailEnd/>
            </a:ln>
          </p:spPr>
          <p:txBody>
            <a:bodyPr wrap="none" anchor="ctr"/>
            <a:lstStyle/>
            <a:p>
              <a:endParaRPr lang="en-US"/>
            </a:p>
          </p:txBody>
        </p:sp>
        <p:sp>
          <p:nvSpPr>
            <p:cNvPr id="87096" name="Freeform 68"/>
            <p:cNvSpPr>
              <a:spLocks/>
            </p:cNvSpPr>
            <p:nvPr/>
          </p:nvSpPr>
          <p:spPr bwMode="auto">
            <a:xfrm>
              <a:off x="4349" y="810"/>
              <a:ext cx="266" cy="194"/>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8575">
              <a:solidFill>
                <a:schemeClr val="tx1"/>
              </a:solidFill>
              <a:round/>
              <a:headEnd/>
              <a:tailEnd/>
            </a:ln>
          </p:spPr>
          <p:txBody>
            <a:bodyPr wrap="none" anchor="ctr"/>
            <a:lstStyle/>
            <a:p>
              <a:endParaRPr lang="en-US"/>
            </a:p>
          </p:txBody>
        </p:sp>
      </p:grpSp>
      <p:grpSp>
        <p:nvGrpSpPr>
          <p:cNvPr id="87046" name="Group 69"/>
          <p:cNvGrpSpPr>
            <a:grpSpLocks/>
          </p:cNvGrpSpPr>
          <p:nvPr/>
        </p:nvGrpSpPr>
        <p:grpSpPr bwMode="auto">
          <a:xfrm rot="-4756580">
            <a:off x="2166144" y="729456"/>
            <a:ext cx="1752600" cy="1665288"/>
            <a:chOff x="3484" y="599"/>
            <a:chExt cx="1492" cy="1417"/>
          </a:xfrm>
        </p:grpSpPr>
        <p:sp>
          <p:nvSpPr>
            <p:cNvPr id="87059" name="Oval 70"/>
            <p:cNvSpPr>
              <a:spLocks noChangeArrowheads="1"/>
            </p:cNvSpPr>
            <p:nvPr/>
          </p:nvSpPr>
          <p:spPr bwMode="auto">
            <a:xfrm>
              <a:off x="3940" y="993"/>
              <a:ext cx="720" cy="720"/>
            </a:xfrm>
            <a:prstGeom prst="ellipse">
              <a:avLst/>
            </a:prstGeom>
            <a:solidFill>
              <a:schemeClr val="bg2"/>
            </a:solidFill>
            <a:ln w="28575">
              <a:solidFill>
                <a:schemeClr val="tx1"/>
              </a:solidFill>
              <a:round/>
              <a:headEnd/>
              <a:tailEnd/>
            </a:ln>
          </p:spPr>
          <p:txBody>
            <a:bodyPr wrap="none" anchor="ctr"/>
            <a:lstStyle/>
            <a:p>
              <a:endParaRPr lang="en-US"/>
            </a:p>
          </p:txBody>
        </p:sp>
        <p:sp>
          <p:nvSpPr>
            <p:cNvPr id="87060" name="Freeform 71"/>
            <p:cNvSpPr>
              <a:spLocks/>
            </p:cNvSpPr>
            <p:nvPr/>
          </p:nvSpPr>
          <p:spPr bwMode="auto">
            <a:xfrm>
              <a:off x="3982" y="599"/>
              <a:ext cx="337" cy="394"/>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8575">
              <a:solidFill>
                <a:schemeClr val="tx1"/>
              </a:solidFill>
              <a:round/>
              <a:headEnd/>
              <a:tailEnd/>
            </a:ln>
          </p:spPr>
          <p:txBody>
            <a:bodyPr wrap="none" anchor="ctr"/>
            <a:lstStyle/>
            <a:p>
              <a:endParaRPr lang="en-US"/>
            </a:p>
          </p:txBody>
        </p:sp>
        <p:sp>
          <p:nvSpPr>
            <p:cNvPr id="87061" name="Freeform 72"/>
            <p:cNvSpPr>
              <a:spLocks/>
            </p:cNvSpPr>
            <p:nvPr/>
          </p:nvSpPr>
          <p:spPr bwMode="auto">
            <a:xfrm>
              <a:off x="3765" y="690"/>
              <a:ext cx="372" cy="354"/>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8575">
              <a:solidFill>
                <a:schemeClr val="tx1"/>
              </a:solidFill>
              <a:round/>
              <a:headEnd/>
              <a:tailEnd/>
            </a:ln>
          </p:spPr>
          <p:txBody>
            <a:bodyPr wrap="none" anchor="ctr"/>
            <a:lstStyle/>
            <a:p>
              <a:endParaRPr lang="en-US"/>
            </a:p>
          </p:txBody>
        </p:sp>
        <p:sp>
          <p:nvSpPr>
            <p:cNvPr id="87062" name="Freeform 73"/>
            <p:cNvSpPr>
              <a:spLocks/>
            </p:cNvSpPr>
            <p:nvPr/>
          </p:nvSpPr>
          <p:spPr bwMode="auto">
            <a:xfrm>
              <a:off x="3662" y="939"/>
              <a:ext cx="337" cy="197"/>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8575">
              <a:solidFill>
                <a:schemeClr val="tx1"/>
              </a:solidFill>
              <a:round/>
              <a:headEnd/>
              <a:tailEnd/>
            </a:ln>
          </p:spPr>
          <p:txBody>
            <a:bodyPr wrap="none" anchor="ctr"/>
            <a:lstStyle/>
            <a:p>
              <a:endParaRPr lang="en-US"/>
            </a:p>
          </p:txBody>
        </p:sp>
        <p:sp>
          <p:nvSpPr>
            <p:cNvPr id="87063" name="Freeform 74"/>
            <p:cNvSpPr>
              <a:spLocks/>
            </p:cNvSpPr>
            <p:nvPr/>
          </p:nvSpPr>
          <p:spPr bwMode="auto">
            <a:xfrm>
              <a:off x="3484" y="1186"/>
              <a:ext cx="474"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8575">
              <a:solidFill>
                <a:schemeClr val="tx1"/>
              </a:solidFill>
              <a:round/>
              <a:headEnd/>
              <a:tailEnd/>
            </a:ln>
          </p:spPr>
          <p:txBody>
            <a:bodyPr wrap="none" anchor="ctr"/>
            <a:lstStyle/>
            <a:p>
              <a:endParaRPr lang="en-US"/>
            </a:p>
          </p:txBody>
        </p:sp>
        <p:sp>
          <p:nvSpPr>
            <p:cNvPr id="87064" name="Freeform 75"/>
            <p:cNvSpPr>
              <a:spLocks/>
            </p:cNvSpPr>
            <p:nvPr/>
          </p:nvSpPr>
          <p:spPr bwMode="auto">
            <a:xfrm>
              <a:off x="3490" y="1239"/>
              <a:ext cx="446"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8575">
              <a:solidFill>
                <a:schemeClr val="tx1"/>
              </a:solidFill>
              <a:round/>
              <a:headEnd/>
              <a:tailEnd/>
            </a:ln>
          </p:spPr>
          <p:txBody>
            <a:bodyPr wrap="none" anchor="ctr"/>
            <a:lstStyle/>
            <a:p>
              <a:endParaRPr lang="en-US"/>
            </a:p>
          </p:txBody>
        </p:sp>
        <p:sp>
          <p:nvSpPr>
            <p:cNvPr id="87065" name="Freeform 76"/>
            <p:cNvSpPr>
              <a:spLocks/>
            </p:cNvSpPr>
            <p:nvPr/>
          </p:nvSpPr>
          <p:spPr bwMode="auto">
            <a:xfrm>
              <a:off x="3621" y="1479"/>
              <a:ext cx="338" cy="325"/>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8575">
              <a:solidFill>
                <a:schemeClr val="tx1"/>
              </a:solidFill>
              <a:round/>
              <a:headEnd/>
              <a:tailEnd/>
            </a:ln>
          </p:spPr>
          <p:txBody>
            <a:bodyPr wrap="none" anchor="ctr"/>
            <a:lstStyle/>
            <a:p>
              <a:endParaRPr lang="en-US"/>
            </a:p>
          </p:txBody>
        </p:sp>
        <p:sp>
          <p:nvSpPr>
            <p:cNvPr id="87066" name="Freeform 77"/>
            <p:cNvSpPr>
              <a:spLocks/>
            </p:cNvSpPr>
            <p:nvPr/>
          </p:nvSpPr>
          <p:spPr bwMode="auto">
            <a:xfrm>
              <a:off x="3925" y="1542"/>
              <a:ext cx="182" cy="382"/>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8575">
              <a:solidFill>
                <a:schemeClr val="tx1"/>
              </a:solidFill>
              <a:round/>
              <a:headEnd/>
              <a:tailEnd/>
            </a:ln>
          </p:spPr>
          <p:txBody>
            <a:bodyPr wrap="none" anchor="ctr"/>
            <a:lstStyle/>
            <a:p>
              <a:endParaRPr lang="en-US"/>
            </a:p>
          </p:txBody>
        </p:sp>
        <p:sp>
          <p:nvSpPr>
            <p:cNvPr id="87067" name="Freeform 78"/>
            <p:cNvSpPr>
              <a:spLocks/>
            </p:cNvSpPr>
            <p:nvPr/>
          </p:nvSpPr>
          <p:spPr bwMode="auto">
            <a:xfrm>
              <a:off x="3838" y="1677"/>
              <a:ext cx="300" cy="171"/>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8575">
              <a:solidFill>
                <a:schemeClr val="tx1"/>
              </a:solidFill>
              <a:round/>
              <a:headEnd/>
              <a:tailEnd/>
            </a:ln>
          </p:spPr>
          <p:txBody>
            <a:bodyPr wrap="none" anchor="ctr"/>
            <a:lstStyle/>
            <a:p>
              <a:endParaRPr lang="en-US"/>
            </a:p>
          </p:txBody>
        </p:sp>
        <p:sp>
          <p:nvSpPr>
            <p:cNvPr id="87068" name="Freeform 79"/>
            <p:cNvSpPr>
              <a:spLocks/>
            </p:cNvSpPr>
            <p:nvPr/>
          </p:nvSpPr>
          <p:spPr bwMode="auto">
            <a:xfrm>
              <a:off x="4170" y="1713"/>
              <a:ext cx="155" cy="276"/>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8575">
              <a:solidFill>
                <a:schemeClr val="tx1"/>
              </a:solidFill>
              <a:round/>
              <a:headEnd/>
              <a:tailEnd/>
            </a:ln>
          </p:spPr>
          <p:txBody>
            <a:bodyPr wrap="none" anchor="ctr"/>
            <a:lstStyle/>
            <a:p>
              <a:endParaRPr lang="en-US"/>
            </a:p>
          </p:txBody>
        </p:sp>
        <p:sp>
          <p:nvSpPr>
            <p:cNvPr id="87069" name="Freeform 80"/>
            <p:cNvSpPr>
              <a:spLocks/>
            </p:cNvSpPr>
            <p:nvPr/>
          </p:nvSpPr>
          <p:spPr bwMode="auto">
            <a:xfrm>
              <a:off x="4353" y="1707"/>
              <a:ext cx="345" cy="14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8575">
              <a:solidFill>
                <a:schemeClr val="tx1"/>
              </a:solidFill>
              <a:round/>
              <a:headEnd/>
              <a:tailEnd/>
            </a:ln>
          </p:spPr>
          <p:txBody>
            <a:bodyPr wrap="none" anchor="ctr"/>
            <a:lstStyle/>
            <a:p>
              <a:endParaRPr lang="en-US"/>
            </a:p>
          </p:txBody>
        </p:sp>
        <p:sp>
          <p:nvSpPr>
            <p:cNvPr id="87070" name="Freeform 81"/>
            <p:cNvSpPr>
              <a:spLocks/>
            </p:cNvSpPr>
            <p:nvPr/>
          </p:nvSpPr>
          <p:spPr bwMode="auto">
            <a:xfrm>
              <a:off x="4402" y="1667"/>
              <a:ext cx="220" cy="349"/>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8575">
              <a:solidFill>
                <a:schemeClr val="tx1"/>
              </a:solidFill>
              <a:round/>
              <a:headEnd/>
              <a:tailEnd/>
            </a:ln>
          </p:spPr>
          <p:txBody>
            <a:bodyPr wrap="none" anchor="ctr"/>
            <a:lstStyle/>
            <a:p>
              <a:endParaRPr lang="en-US"/>
            </a:p>
          </p:txBody>
        </p:sp>
        <p:sp>
          <p:nvSpPr>
            <p:cNvPr id="87071" name="Freeform 82"/>
            <p:cNvSpPr>
              <a:spLocks/>
            </p:cNvSpPr>
            <p:nvPr/>
          </p:nvSpPr>
          <p:spPr bwMode="auto">
            <a:xfrm>
              <a:off x="4565" y="1604"/>
              <a:ext cx="346" cy="338"/>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8575">
              <a:solidFill>
                <a:schemeClr val="tx1"/>
              </a:solidFill>
              <a:round/>
              <a:headEnd/>
              <a:tailEnd/>
            </a:ln>
          </p:spPr>
          <p:txBody>
            <a:bodyPr wrap="none" anchor="ctr"/>
            <a:lstStyle/>
            <a:p>
              <a:endParaRPr lang="en-US"/>
            </a:p>
          </p:txBody>
        </p:sp>
        <p:sp>
          <p:nvSpPr>
            <p:cNvPr id="87072" name="Freeform 83"/>
            <p:cNvSpPr>
              <a:spLocks/>
            </p:cNvSpPr>
            <p:nvPr/>
          </p:nvSpPr>
          <p:spPr bwMode="auto">
            <a:xfrm>
              <a:off x="4639" y="1490"/>
              <a:ext cx="291" cy="229"/>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8575">
              <a:solidFill>
                <a:schemeClr val="tx1"/>
              </a:solidFill>
              <a:round/>
              <a:headEnd/>
              <a:tailEnd/>
            </a:ln>
          </p:spPr>
          <p:txBody>
            <a:bodyPr wrap="none" anchor="ctr"/>
            <a:lstStyle/>
            <a:p>
              <a:endParaRPr lang="en-US"/>
            </a:p>
          </p:txBody>
        </p:sp>
        <p:sp>
          <p:nvSpPr>
            <p:cNvPr id="87073" name="Freeform 84"/>
            <p:cNvSpPr>
              <a:spLocks/>
            </p:cNvSpPr>
            <p:nvPr/>
          </p:nvSpPr>
          <p:spPr bwMode="auto">
            <a:xfrm>
              <a:off x="4667" y="1174"/>
              <a:ext cx="297" cy="214"/>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8575">
              <a:solidFill>
                <a:schemeClr val="tx1"/>
              </a:solidFill>
              <a:round/>
              <a:headEnd/>
              <a:tailEnd/>
            </a:ln>
          </p:spPr>
          <p:txBody>
            <a:bodyPr wrap="none" anchor="ctr"/>
            <a:lstStyle/>
            <a:p>
              <a:endParaRPr lang="en-US"/>
            </a:p>
          </p:txBody>
        </p:sp>
        <p:sp>
          <p:nvSpPr>
            <p:cNvPr id="87074" name="Freeform 85"/>
            <p:cNvSpPr>
              <a:spLocks/>
            </p:cNvSpPr>
            <p:nvPr/>
          </p:nvSpPr>
          <p:spPr bwMode="auto">
            <a:xfrm>
              <a:off x="4662" y="1284"/>
              <a:ext cx="314" cy="109"/>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8575">
              <a:solidFill>
                <a:schemeClr val="tx1"/>
              </a:solidFill>
              <a:round/>
              <a:headEnd/>
              <a:tailEnd/>
            </a:ln>
          </p:spPr>
          <p:txBody>
            <a:bodyPr wrap="none" anchor="ctr"/>
            <a:lstStyle/>
            <a:p>
              <a:endParaRPr lang="en-US"/>
            </a:p>
          </p:txBody>
        </p:sp>
        <p:sp>
          <p:nvSpPr>
            <p:cNvPr id="87075" name="Freeform 86"/>
            <p:cNvSpPr>
              <a:spLocks/>
            </p:cNvSpPr>
            <p:nvPr/>
          </p:nvSpPr>
          <p:spPr bwMode="auto">
            <a:xfrm>
              <a:off x="4645" y="919"/>
              <a:ext cx="280" cy="268"/>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8575">
              <a:solidFill>
                <a:schemeClr val="tx1"/>
              </a:solidFill>
              <a:round/>
              <a:headEnd/>
              <a:tailEnd/>
            </a:ln>
          </p:spPr>
          <p:txBody>
            <a:bodyPr wrap="none" anchor="ctr"/>
            <a:lstStyle/>
            <a:p>
              <a:endParaRPr lang="en-US"/>
            </a:p>
          </p:txBody>
        </p:sp>
        <p:sp>
          <p:nvSpPr>
            <p:cNvPr id="87076" name="Freeform 87"/>
            <p:cNvSpPr>
              <a:spLocks/>
            </p:cNvSpPr>
            <p:nvPr/>
          </p:nvSpPr>
          <p:spPr bwMode="auto">
            <a:xfrm>
              <a:off x="4547" y="802"/>
              <a:ext cx="304" cy="276"/>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8575">
              <a:solidFill>
                <a:schemeClr val="tx1"/>
              </a:solidFill>
              <a:round/>
              <a:headEnd/>
              <a:tailEnd/>
            </a:ln>
          </p:spPr>
          <p:txBody>
            <a:bodyPr wrap="none" anchor="ctr"/>
            <a:lstStyle/>
            <a:p>
              <a:endParaRPr lang="en-US"/>
            </a:p>
          </p:txBody>
        </p:sp>
        <p:sp>
          <p:nvSpPr>
            <p:cNvPr id="87077" name="Freeform 88"/>
            <p:cNvSpPr>
              <a:spLocks/>
            </p:cNvSpPr>
            <p:nvPr/>
          </p:nvSpPr>
          <p:spPr bwMode="auto">
            <a:xfrm>
              <a:off x="4349" y="810"/>
              <a:ext cx="266" cy="194"/>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8575">
              <a:solidFill>
                <a:schemeClr val="tx1"/>
              </a:solidFill>
              <a:round/>
              <a:headEnd/>
              <a:tailEnd/>
            </a:ln>
          </p:spPr>
          <p:txBody>
            <a:bodyPr wrap="none" anchor="ctr"/>
            <a:lstStyle/>
            <a:p>
              <a:endParaRPr lang="en-US"/>
            </a:p>
          </p:txBody>
        </p:sp>
      </p:grpSp>
      <p:sp>
        <p:nvSpPr>
          <p:cNvPr id="87047" name="Text Box 4"/>
          <p:cNvSpPr txBox="1">
            <a:spLocks noChangeArrowheads="1"/>
          </p:cNvSpPr>
          <p:nvPr/>
        </p:nvSpPr>
        <p:spPr bwMode="auto">
          <a:xfrm>
            <a:off x="4114800" y="838200"/>
            <a:ext cx="3149600" cy="915988"/>
          </a:xfrm>
          <a:prstGeom prst="rect">
            <a:avLst/>
          </a:prstGeom>
          <a:noFill/>
          <a:ln w="9525">
            <a:noFill/>
            <a:miter lim="800000"/>
            <a:headEnd/>
            <a:tailEnd/>
          </a:ln>
        </p:spPr>
        <p:txBody>
          <a:bodyPr wrap="none">
            <a:spAutoFit/>
          </a:bodyPr>
          <a:lstStyle/>
          <a:p>
            <a:pPr marL="457200" indent="-457200" algn="l">
              <a:buFont typeface="Arial" pitchFamily="34" charset="0"/>
              <a:buAutoNum type="arabicPeriod"/>
            </a:pPr>
            <a:r>
              <a:rPr lang="en-US"/>
              <a:t>Good Solvent for Polymers</a:t>
            </a:r>
          </a:p>
          <a:p>
            <a:pPr marL="457200" indent="-457200" algn="l">
              <a:buFont typeface="Arial" pitchFamily="34" charset="0"/>
              <a:buAutoNum type="arabicPeriod"/>
            </a:pPr>
            <a:r>
              <a:rPr lang="en-US"/>
              <a:t>Long chains</a:t>
            </a:r>
          </a:p>
          <a:p>
            <a:pPr marL="457200" indent="-457200" algn="l">
              <a:buFont typeface="Arial" pitchFamily="34" charset="0"/>
              <a:buAutoNum type="arabicPeriod"/>
            </a:pPr>
            <a:r>
              <a:rPr lang="en-US"/>
              <a:t>Strongly grafted</a:t>
            </a:r>
          </a:p>
        </p:txBody>
      </p:sp>
      <p:sp>
        <p:nvSpPr>
          <p:cNvPr id="87048" name="Text Box 93"/>
          <p:cNvSpPr txBox="1">
            <a:spLocks noChangeArrowheads="1"/>
          </p:cNvSpPr>
          <p:nvPr/>
        </p:nvSpPr>
        <p:spPr bwMode="auto">
          <a:xfrm>
            <a:off x="5486400" y="3276600"/>
            <a:ext cx="3349625" cy="646331"/>
          </a:xfrm>
          <a:prstGeom prst="rect">
            <a:avLst/>
          </a:prstGeom>
          <a:noFill/>
          <a:ln w="12700">
            <a:noFill/>
            <a:miter lim="800000"/>
            <a:headEnd/>
            <a:tailEnd/>
          </a:ln>
        </p:spPr>
        <p:txBody>
          <a:bodyPr wrap="square" anchor="ctr">
            <a:spAutoFit/>
          </a:bodyPr>
          <a:lstStyle/>
          <a:p>
            <a:r>
              <a:rPr lang="en-US" dirty="0"/>
              <a:t>Poor </a:t>
            </a:r>
            <a:r>
              <a:rPr lang="en-US" dirty="0" smtClean="0"/>
              <a:t>Solvent </a:t>
            </a:r>
            <a:r>
              <a:rPr lang="en-US" dirty="0"/>
              <a:t>for Polymer:</a:t>
            </a:r>
          </a:p>
          <a:p>
            <a:r>
              <a:rPr lang="en-US" dirty="0" smtClean="0"/>
              <a:t> Unstable (Larger effective R)</a:t>
            </a:r>
            <a:endParaRPr lang="en-US" dirty="0"/>
          </a:p>
        </p:txBody>
      </p:sp>
      <p:grpSp>
        <p:nvGrpSpPr>
          <p:cNvPr id="87049" name="Group 96"/>
          <p:cNvGrpSpPr>
            <a:grpSpLocks/>
          </p:cNvGrpSpPr>
          <p:nvPr/>
        </p:nvGrpSpPr>
        <p:grpSpPr bwMode="auto">
          <a:xfrm>
            <a:off x="1066800" y="3352800"/>
            <a:ext cx="4343400" cy="2222500"/>
            <a:chOff x="993" y="914"/>
            <a:chExt cx="3465" cy="2310"/>
          </a:xfrm>
        </p:grpSpPr>
        <p:sp>
          <p:nvSpPr>
            <p:cNvPr id="87057" name="Freeform 97"/>
            <p:cNvSpPr>
              <a:spLocks/>
            </p:cNvSpPr>
            <p:nvPr/>
          </p:nvSpPr>
          <p:spPr bwMode="auto">
            <a:xfrm>
              <a:off x="993" y="914"/>
              <a:ext cx="540" cy="2310"/>
            </a:xfrm>
            <a:custGeom>
              <a:avLst/>
              <a:gdLst>
                <a:gd name="T0" fmla="*/ 0 w 540"/>
                <a:gd name="T1" fmla="*/ 0 h 2310"/>
                <a:gd name="T2" fmla="*/ 167 w 540"/>
                <a:gd name="T3" fmla="*/ 2258 h 2310"/>
                <a:gd name="T4" fmla="*/ 540 w 540"/>
                <a:gd name="T5" fmla="*/ 315 h 2310"/>
                <a:gd name="T6" fmla="*/ 0 60000 65536"/>
                <a:gd name="T7" fmla="*/ 0 60000 65536"/>
                <a:gd name="T8" fmla="*/ 0 60000 65536"/>
                <a:gd name="T9" fmla="*/ 0 w 540"/>
                <a:gd name="T10" fmla="*/ 0 h 2310"/>
                <a:gd name="T11" fmla="*/ 540 w 540"/>
                <a:gd name="T12" fmla="*/ 2310 h 2310"/>
              </a:gdLst>
              <a:ahLst/>
              <a:cxnLst>
                <a:cxn ang="T6">
                  <a:pos x="T0" y="T1"/>
                </a:cxn>
                <a:cxn ang="T7">
                  <a:pos x="T2" y="T3"/>
                </a:cxn>
                <a:cxn ang="T8">
                  <a:pos x="T4" y="T5"/>
                </a:cxn>
              </a:cxnLst>
              <a:rect l="T9" t="T10" r="T11" b="T12"/>
              <a:pathLst>
                <a:path w="540" h="2310">
                  <a:moveTo>
                    <a:pt x="0" y="0"/>
                  </a:moveTo>
                  <a:cubicBezTo>
                    <a:pt x="28" y="376"/>
                    <a:pt x="77" y="2206"/>
                    <a:pt x="167" y="2258"/>
                  </a:cubicBezTo>
                  <a:cubicBezTo>
                    <a:pt x="257" y="2310"/>
                    <a:pt x="462" y="720"/>
                    <a:pt x="540" y="315"/>
                  </a:cubicBezTo>
                </a:path>
              </a:pathLst>
            </a:custGeom>
            <a:noFill/>
            <a:ln w="25400">
              <a:solidFill>
                <a:schemeClr val="tx1"/>
              </a:solidFill>
              <a:round/>
              <a:headEnd/>
              <a:tailEnd/>
            </a:ln>
          </p:spPr>
          <p:txBody>
            <a:bodyPr/>
            <a:lstStyle/>
            <a:p>
              <a:endParaRPr lang="en-US"/>
            </a:p>
          </p:txBody>
        </p:sp>
        <p:sp>
          <p:nvSpPr>
            <p:cNvPr id="87058" name="Freeform 98"/>
            <p:cNvSpPr>
              <a:spLocks/>
            </p:cNvSpPr>
            <p:nvPr/>
          </p:nvSpPr>
          <p:spPr bwMode="auto">
            <a:xfrm>
              <a:off x="1496" y="919"/>
              <a:ext cx="2962" cy="1553"/>
            </a:xfrm>
            <a:custGeom>
              <a:avLst/>
              <a:gdLst>
                <a:gd name="T0" fmla="*/ 0 w 2962"/>
                <a:gd name="T1" fmla="*/ 481 h 1553"/>
                <a:gd name="T2" fmla="*/ 336 w 2962"/>
                <a:gd name="T3" fmla="*/ 145 h 1553"/>
                <a:gd name="T4" fmla="*/ 1326 w 2962"/>
                <a:gd name="T5" fmla="*/ 1352 h 1553"/>
                <a:gd name="T6" fmla="*/ 2327 w 2962"/>
                <a:gd name="T7" fmla="*/ 1352 h 1553"/>
                <a:gd name="T8" fmla="*/ 2962 w 2962"/>
                <a:gd name="T9" fmla="*/ 1327 h 1553"/>
                <a:gd name="T10" fmla="*/ 0 60000 65536"/>
                <a:gd name="T11" fmla="*/ 0 60000 65536"/>
                <a:gd name="T12" fmla="*/ 0 60000 65536"/>
                <a:gd name="T13" fmla="*/ 0 60000 65536"/>
                <a:gd name="T14" fmla="*/ 0 60000 65536"/>
                <a:gd name="T15" fmla="*/ 0 w 2962"/>
                <a:gd name="T16" fmla="*/ 0 h 1553"/>
                <a:gd name="T17" fmla="*/ 2962 w 2962"/>
                <a:gd name="T18" fmla="*/ 1553 h 1553"/>
              </a:gdLst>
              <a:ahLst/>
              <a:cxnLst>
                <a:cxn ang="T10">
                  <a:pos x="T0" y="T1"/>
                </a:cxn>
                <a:cxn ang="T11">
                  <a:pos x="T2" y="T3"/>
                </a:cxn>
                <a:cxn ang="T12">
                  <a:pos x="T4" y="T5"/>
                </a:cxn>
                <a:cxn ang="T13">
                  <a:pos x="T6" y="T7"/>
                </a:cxn>
                <a:cxn ang="T14">
                  <a:pos x="T8" y="T9"/>
                </a:cxn>
              </a:cxnLst>
              <a:rect l="T15" t="T16" r="T17" b="T18"/>
              <a:pathLst>
                <a:path w="2962" h="1553">
                  <a:moveTo>
                    <a:pt x="0" y="481"/>
                  </a:moveTo>
                  <a:cubicBezTo>
                    <a:pt x="60" y="225"/>
                    <a:pt x="115" y="0"/>
                    <a:pt x="336" y="145"/>
                  </a:cubicBezTo>
                  <a:cubicBezTo>
                    <a:pt x="557" y="290"/>
                    <a:pt x="994" y="1151"/>
                    <a:pt x="1326" y="1352"/>
                  </a:cubicBezTo>
                  <a:cubicBezTo>
                    <a:pt x="1658" y="1553"/>
                    <a:pt x="2054" y="1356"/>
                    <a:pt x="2327" y="1352"/>
                  </a:cubicBezTo>
                  <a:cubicBezTo>
                    <a:pt x="2600" y="1348"/>
                    <a:pt x="2830" y="1332"/>
                    <a:pt x="2962" y="1327"/>
                  </a:cubicBezTo>
                </a:path>
              </a:pathLst>
            </a:custGeom>
            <a:noFill/>
            <a:ln w="25400">
              <a:solidFill>
                <a:schemeClr val="tx1"/>
              </a:solidFill>
              <a:round/>
              <a:headEnd/>
              <a:tailEnd/>
            </a:ln>
          </p:spPr>
          <p:txBody>
            <a:bodyPr/>
            <a:lstStyle/>
            <a:p>
              <a:endParaRPr lang="en-US"/>
            </a:p>
          </p:txBody>
        </p:sp>
      </p:grpSp>
      <p:sp>
        <p:nvSpPr>
          <p:cNvPr id="87051" name="Line 109"/>
          <p:cNvSpPr>
            <a:spLocks noChangeShapeType="1"/>
          </p:cNvSpPr>
          <p:nvPr/>
        </p:nvSpPr>
        <p:spPr bwMode="auto">
          <a:xfrm flipH="1">
            <a:off x="881063" y="4627563"/>
            <a:ext cx="4648200" cy="0"/>
          </a:xfrm>
          <a:prstGeom prst="line">
            <a:avLst/>
          </a:prstGeom>
          <a:noFill/>
          <a:ln w="38100">
            <a:solidFill>
              <a:schemeClr val="tx1"/>
            </a:solidFill>
            <a:round/>
            <a:headEnd/>
            <a:tailEnd/>
          </a:ln>
        </p:spPr>
        <p:txBody>
          <a:bodyPr wrap="none" anchor="ctr"/>
          <a:lstStyle/>
          <a:p>
            <a:endParaRPr lang="en-US"/>
          </a:p>
        </p:txBody>
      </p:sp>
      <p:sp>
        <p:nvSpPr>
          <p:cNvPr id="87052" name="Line 110"/>
          <p:cNvSpPr>
            <a:spLocks noChangeShapeType="1"/>
          </p:cNvSpPr>
          <p:nvPr/>
        </p:nvSpPr>
        <p:spPr bwMode="auto">
          <a:xfrm flipV="1">
            <a:off x="871538" y="2743200"/>
            <a:ext cx="0" cy="3276600"/>
          </a:xfrm>
          <a:prstGeom prst="line">
            <a:avLst/>
          </a:prstGeom>
          <a:noFill/>
          <a:ln w="28575">
            <a:solidFill>
              <a:schemeClr val="tx1"/>
            </a:solidFill>
            <a:round/>
            <a:headEnd/>
            <a:tailEnd/>
          </a:ln>
        </p:spPr>
        <p:txBody>
          <a:bodyPr wrap="none" anchor="ctr"/>
          <a:lstStyle/>
          <a:p>
            <a:endParaRPr lang="en-US"/>
          </a:p>
        </p:txBody>
      </p:sp>
      <p:sp>
        <p:nvSpPr>
          <p:cNvPr id="87053" name="Freeform 111"/>
          <p:cNvSpPr>
            <a:spLocks/>
          </p:cNvSpPr>
          <p:nvPr/>
        </p:nvSpPr>
        <p:spPr bwMode="auto">
          <a:xfrm>
            <a:off x="901700" y="3086100"/>
            <a:ext cx="1489075" cy="1023938"/>
          </a:xfrm>
          <a:custGeom>
            <a:avLst/>
            <a:gdLst>
              <a:gd name="T0" fmla="*/ 127 w 938"/>
              <a:gd name="T1" fmla="*/ 259 h 645"/>
              <a:gd name="T2" fmla="*/ 155 w 938"/>
              <a:gd name="T3" fmla="*/ 217 h 645"/>
              <a:gd name="T4" fmla="*/ 85 w 938"/>
              <a:gd name="T5" fmla="*/ 161 h 645"/>
              <a:gd name="T6" fmla="*/ 50 w 938"/>
              <a:gd name="T7" fmla="*/ 210 h 645"/>
              <a:gd name="T8" fmla="*/ 183 w 938"/>
              <a:gd name="T9" fmla="*/ 505 h 645"/>
              <a:gd name="T10" fmla="*/ 176 w 938"/>
              <a:gd name="T11" fmla="*/ 386 h 645"/>
              <a:gd name="T12" fmla="*/ 295 w 938"/>
              <a:gd name="T13" fmla="*/ 273 h 645"/>
              <a:gd name="T14" fmla="*/ 415 w 938"/>
              <a:gd name="T15" fmla="*/ 358 h 645"/>
              <a:gd name="T16" fmla="*/ 562 w 938"/>
              <a:gd name="T17" fmla="*/ 224 h 645"/>
              <a:gd name="T18" fmla="*/ 176 w 938"/>
              <a:gd name="T19" fmla="*/ 84 h 645"/>
              <a:gd name="T20" fmla="*/ 288 w 938"/>
              <a:gd name="T21" fmla="*/ 252 h 645"/>
              <a:gd name="T22" fmla="*/ 415 w 938"/>
              <a:gd name="T23" fmla="*/ 351 h 645"/>
              <a:gd name="T24" fmla="*/ 471 w 938"/>
              <a:gd name="T25" fmla="*/ 393 h 645"/>
              <a:gd name="T26" fmla="*/ 422 w 938"/>
              <a:gd name="T27" fmla="*/ 603 h 645"/>
              <a:gd name="T28" fmla="*/ 365 w 938"/>
              <a:gd name="T29" fmla="*/ 638 h 645"/>
              <a:gd name="T30" fmla="*/ 323 w 938"/>
              <a:gd name="T31" fmla="*/ 484 h 645"/>
              <a:gd name="T32" fmla="*/ 450 w 938"/>
              <a:gd name="T33" fmla="*/ 449 h 645"/>
              <a:gd name="T34" fmla="*/ 541 w 938"/>
              <a:gd name="T35" fmla="*/ 505 h 645"/>
              <a:gd name="T36" fmla="*/ 646 w 938"/>
              <a:gd name="T37" fmla="*/ 266 h 645"/>
              <a:gd name="T38" fmla="*/ 541 w 938"/>
              <a:gd name="T39" fmla="*/ 175 h 645"/>
              <a:gd name="T40" fmla="*/ 365 w 938"/>
              <a:gd name="T41" fmla="*/ 295 h 645"/>
              <a:gd name="T42" fmla="*/ 365 w 938"/>
              <a:gd name="T43" fmla="*/ 400 h 645"/>
              <a:gd name="T44" fmla="*/ 625 w 938"/>
              <a:gd name="T45" fmla="*/ 519 h 645"/>
              <a:gd name="T46" fmla="*/ 737 w 938"/>
              <a:gd name="T47" fmla="*/ 645 h 645"/>
              <a:gd name="T48" fmla="*/ 611 w 938"/>
              <a:gd name="T49" fmla="*/ 540 h 645"/>
              <a:gd name="T50" fmla="*/ 751 w 938"/>
              <a:gd name="T51" fmla="*/ 421 h 645"/>
              <a:gd name="T52" fmla="*/ 653 w 938"/>
              <a:gd name="T53" fmla="*/ 316 h 645"/>
              <a:gd name="T54" fmla="*/ 520 w 938"/>
              <a:gd name="T55" fmla="*/ 217 h 645"/>
              <a:gd name="T56" fmla="*/ 702 w 938"/>
              <a:gd name="T57" fmla="*/ 0 h 645"/>
              <a:gd name="T58" fmla="*/ 871 w 938"/>
              <a:gd name="T59" fmla="*/ 203 h 645"/>
              <a:gd name="T60" fmla="*/ 751 w 938"/>
              <a:gd name="T61" fmla="*/ 245 h 645"/>
              <a:gd name="T62" fmla="*/ 878 w 938"/>
              <a:gd name="T63" fmla="*/ 428 h 645"/>
              <a:gd name="T64" fmla="*/ 927 w 938"/>
              <a:gd name="T65" fmla="*/ 449 h 645"/>
              <a:gd name="T66" fmla="*/ 822 w 938"/>
              <a:gd name="T67" fmla="*/ 540 h 6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8"/>
              <a:gd name="T103" fmla="*/ 0 h 645"/>
              <a:gd name="T104" fmla="*/ 938 w 938"/>
              <a:gd name="T105" fmla="*/ 645 h 6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8" h="645">
                <a:moveTo>
                  <a:pt x="0" y="252"/>
                </a:moveTo>
                <a:cubicBezTo>
                  <a:pt x="47" y="263"/>
                  <a:pt x="76" y="277"/>
                  <a:pt x="127" y="259"/>
                </a:cubicBezTo>
                <a:cubicBezTo>
                  <a:pt x="133" y="256"/>
                  <a:pt x="129" y="244"/>
                  <a:pt x="134" y="238"/>
                </a:cubicBezTo>
                <a:cubicBezTo>
                  <a:pt x="139" y="229"/>
                  <a:pt x="148" y="224"/>
                  <a:pt x="155" y="217"/>
                </a:cubicBezTo>
                <a:cubicBezTo>
                  <a:pt x="157" y="210"/>
                  <a:pt x="164" y="202"/>
                  <a:pt x="162" y="196"/>
                </a:cubicBezTo>
                <a:cubicBezTo>
                  <a:pt x="155" y="180"/>
                  <a:pt x="95" y="165"/>
                  <a:pt x="85" y="161"/>
                </a:cubicBezTo>
                <a:cubicBezTo>
                  <a:pt x="78" y="163"/>
                  <a:pt x="68" y="161"/>
                  <a:pt x="64" y="168"/>
                </a:cubicBezTo>
                <a:cubicBezTo>
                  <a:pt x="55" y="180"/>
                  <a:pt x="50" y="210"/>
                  <a:pt x="50" y="210"/>
                </a:cubicBezTo>
                <a:cubicBezTo>
                  <a:pt x="79" y="269"/>
                  <a:pt x="156" y="302"/>
                  <a:pt x="218" y="323"/>
                </a:cubicBezTo>
                <a:cubicBezTo>
                  <a:pt x="255" y="379"/>
                  <a:pt x="219" y="456"/>
                  <a:pt x="183" y="505"/>
                </a:cubicBezTo>
                <a:cubicBezTo>
                  <a:pt x="171" y="500"/>
                  <a:pt x="152" y="502"/>
                  <a:pt x="148" y="491"/>
                </a:cubicBezTo>
                <a:cubicBezTo>
                  <a:pt x="135" y="455"/>
                  <a:pt x="161" y="414"/>
                  <a:pt x="176" y="386"/>
                </a:cubicBezTo>
                <a:cubicBezTo>
                  <a:pt x="184" y="344"/>
                  <a:pt x="203" y="280"/>
                  <a:pt x="246" y="266"/>
                </a:cubicBezTo>
                <a:cubicBezTo>
                  <a:pt x="262" y="268"/>
                  <a:pt x="279" y="268"/>
                  <a:pt x="295" y="273"/>
                </a:cubicBezTo>
                <a:cubicBezTo>
                  <a:pt x="318" y="279"/>
                  <a:pt x="327" y="301"/>
                  <a:pt x="351" y="309"/>
                </a:cubicBezTo>
                <a:cubicBezTo>
                  <a:pt x="368" y="322"/>
                  <a:pt x="394" y="348"/>
                  <a:pt x="415" y="358"/>
                </a:cubicBezTo>
                <a:cubicBezTo>
                  <a:pt x="428" y="364"/>
                  <a:pt x="457" y="372"/>
                  <a:pt x="457" y="372"/>
                </a:cubicBezTo>
                <a:cubicBezTo>
                  <a:pt x="502" y="326"/>
                  <a:pt x="532" y="282"/>
                  <a:pt x="562" y="224"/>
                </a:cubicBezTo>
                <a:cubicBezTo>
                  <a:pt x="508" y="153"/>
                  <a:pt x="330" y="119"/>
                  <a:pt x="246" y="77"/>
                </a:cubicBezTo>
                <a:cubicBezTo>
                  <a:pt x="222" y="79"/>
                  <a:pt x="187" y="63"/>
                  <a:pt x="176" y="84"/>
                </a:cubicBezTo>
                <a:cubicBezTo>
                  <a:pt x="162" y="106"/>
                  <a:pt x="185" y="137"/>
                  <a:pt x="197" y="161"/>
                </a:cubicBezTo>
                <a:cubicBezTo>
                  <a:pt x="212" y="192"/>
                  <a:pt x="262" y="228"/>
                  <a:pt x="288" y="252"/>
                </a:cubicBezTo>
                <a:cubicBezTo>
                  <a:pt x="305" y="267"/>
                  <a:pt x="316" y="291"/>
                  <a:pt x="337" y="302"/>
                </a:cubicBezTo>
                <a:cubicBezTo>
                  <a:pt x="364" y="315"/>
                  <a:pt x="387" y="338"/>
                  <a:pt x="415" y="351"/>
                </a:cubicBezTo>
                <a:cubicBezTo>
                  <a:pt x="428" y="356"/>
                  <a:pt x="457" y="365"/>
                  <a:pt x="457" y="365"/>
                </a:cubicBezTo>
                <a:cubicBezTo>
                  <a:pt x="461" y="374"/>
                  <a:pt x="468" y="382"/>
                  <a:pt x="471" y="393"/>
                </a:cubicBezTo>
                <a:cubicBezTo>
                  <a:pt x="477" y="415"/>
                  <a:pt x="485" y="463"/>
                  <a:pt x="485" y="463"/>
                </a:cubicBezTo>
                <a:cubicBezTo>
                  <a:pt x="472" y="512"/>
                  <a:pt x="445" y="557"/>
                  <a:pt x="422" y="603"/>
                </a:cubicBezTo>
                <a:cubicBezTo>
                  <a:pt x="417" y="612"/>
                  <a:pt x="417" y="629"/>
                  <a:pt x="407" y="631"/>
                </a:cubicBezTo>
                <a:cubicBezTo>
                  <a:pt x="393" y="633"/>
                  <a:pt x="379" y="635"/>
                  <a:pt x="365" y="638"/>
                </a:cubicBezTo>
                <a:cubicBezTo>
                  <a:pt x="334" y="625"/>
                  <a:pt x="304" y="620"/>
                  <a:pt x="274" y="610"/>
                </a:cubicBezTo>
                <a:cubicBezTo>
                  <a:pt x="282" y="553"/>
                  <a:pt x="296" y="536"/>
                  <a:pt x="323" y="484"/>
                </a:cubicBezTo>
                <a:cubicBezTo>
                  <a:pt x="336" y="456"/>
                  <a:pt x="341" y="438"/>
                  <a:pt x="372" y="428"/>
                </a:cubicBezTo>
                <a:cubicBezTo>
                  <a:pt x="406" y="432"/>
                  <a:pt x="423" y="429"/>
                  <a:pt x="450" y="449"/>
                </a:cubicBezTo>
                <a:cubicBezTo>
                  <a:pt x="482" y="472"/>
                  <a:pt x="459" y="471"/>
                  <a:pt x="499" y="491"/>
                </a:cubicBezTo>
                <a:cubicBezTo>
                  <a:pt x="512" y="497"/>
                  <a:pt x="541" y="505"/>
                  <a:pt x="541" y="505"/>
                </a:cubicBezTo>
                <a:cubicBezTo>
                  <a:pt x="576" y="493"/>
                  <a:pt x="553" y="507"/>
                  <a:pt x="569" y="470"/>
                </a:cubicBezTo>
                <a:cubicBezTo>
                  <a:pt x="598" y="399"/>
                  <a:pt x="633" y="342"/>
                  <a:pt x="646" y="266"/>
                </a:cubicBezTo>
                <a:cubicBezTo>
                  <a:pt x="636" y="218"/>
                  <a:pt x="647" y="232"/>
                  <a:pt x="597" y="203"/>
                </a:cubicBezTo>
                <a:cubicBezTo>
                  <a:pt x="578" y="192"/>
                  <a:pt x="541" y="175"/>
                  <a:pt x="541" y="175"/>
                </a:cubicBezTo>
                <a:cubicBezTo>
                  <a:pt x="482" y="187"/>
                  <a:pt x="408" y="190"/>
                  <a:pt x="372" y="245"/>
                </a:cubicBezTo>
                <a:cubicBezTo>
                  <a:pt x="369" y="261"/>
                  <a:pt x="368" y="278"/>
                  <a:pt x="365" y="295"/>
                </a:cubicBezTo>
                <a:cubicBezTo>
                  <a:pt x="361" y="309"/>
                  <a:pt x="351" y="322"/>
                  <a:pt x="351" y="337"/>
                </a:cubicBezTo>
                <a:cubicBezTo>
                  <a:pt x="351" y="358"/>
                  <a:pt x="353" y="381"/>
                  <a:pt x="365" y="400"/>
                </a:cubicBezTo>
                <a:cubicBezTo>
                  <a:pt x="379" y="423"/>
                  <a:pt x="477" y="458"/>
                  <a:pt x="499" y="463"/>
                </a:cubicBezTo>
                <a:cubicBezTo>
                  <a:pt x="540" y="483"/>
                  <a:pt x="581" y="504"/>
                  <a:pt x="625" y="519"/>
                </a:cubicBezTo>
                <a:cubicBezTo>
                  <a:pt x="657" y="551"/>
                  <a:pt x="737" y="596"/>
                  <a:pt x="737" y="596"/>
                </a:cubicBezTo>
                <a:cubicBezTo>
                  <a:pt x="738" y="599"/>
                  <a:pt x="757" y="645"/>
                  <a:pt x="737" y="645"/>
                </a:cubicBezTo>
                <a:cubicBezTo>
                  <a:pt x="707" y="645"/>
                  <a:pt x="653" y="617"/>
                  <a:pt x="653" y="617"/>
                </a:cubicBezTo>
                <a:cubicBezTo>
                  <a:pt x="636" y="592"/>
                  <a:pt x="627" y="564"/>
                  <a:pt x="611" y="540"/>
                </a:cubicBezTo>
                <a:cubicBezTo>
                  <a:pt x="617" y="512"/>
                  <a:pt x="639" y="459"/>
                  <a:pt x="667" y="442"/>
                </a:cubicBezTo>
                <a:cubicBezTo>
                  <a:pt x="682" y="432"/>
                  <a:pt x="732" y="425"/>
                  <a:pt x="751" y="421"/>
                </a:cubicBezTo>
                <a:cubicBezTo>
                  <a:pt x="808" y="382"/>
                  <a:pt x="754" y="366"/>
                  <a:pt x="723" y="351"/>
                </a:cubicBezTo>
                <a:cubicBezTo>
                  <a:pt x="700" y="339"/>
                  <a:pt x="679" y="319"/>
                  <a:pt x="653" y="316"/>
                </a:cubicBezTo>
                <a:cubicBezTo>
                  <a:pt x="620" y="312"/>
                  <a:pt x="587" y="311"/>
                  <a:pt x="555" y="309"/>
                </a:cubicBezTo>
                <a:cubicBezTo>
                  <a:pt x="518" y="286"/>
                  <a:pt x="488" y="261"/>
                  <a:pt x="520" y="217"/>
                </a:cubicBezTo>
                <a:cubicBezTo>
                  <a:pt x="531" y="200"/>
                  <a:pt x="549" y="190"/>
                  <a:pt x="562" y="175"/>
                </a:cubicBezTo>
                <a:cubicBezTo>
                  <a:pt x="612" y="109"/>
                  <a:pt x="631" y="47"/>
                  <a:pt x="702" y="0"/>
                </a:cubicBezTo>
                <a:cubicBezTo>
                  <a:pt x="763" y="12"/>
                  <a:pt x="755" y="39"/>
                  <a:pt x="786" y="84"/>
                </a:cubicBezTo>
                <a:cubicBezTo>
                  <a:pt x="813" y="123"/>
                  <a:pt x="841" y="164"/>
                  <a:pt x="871" y="203"/>
                </a:cubicBezTo>
                <a:cubicBezTo>
                  <a:pt x="866" y="217"/>
                  <a:pt x="869" y="237"/>
                  <a:pt x="857" y="245"/>
                </a:cubicBezTo>
                <a:cubicBezTo>
                  <a:pt x="825" y="263"/>
                  <a:pt x="783" y="251"/>
                  <a:pt x="751" y="245"/>
                </a:cubicBezTo>
                <a:cubicBezTo>
                  <a:pt x="640" y="249"/>
                  <a:pt x="574" y="208"/>
                  <a:pt x="541" y="295"/>
                </a:cubicBezTo>
                <a:cubicBezTo>
                  <a:pt x="618" y="372"/>
                  <a:pt x="771" y="410"/>
                  <a:pt x="878" y="428"/>
                </a:cubicBezTo>
                <a:cubicBezTo>
                  <a:pt x="887" y="432"/>
                  <a:pt x="896" y="437"/>
                  <a:pt x="906" y="442"/>
                </a:cubicBezTo>
                <a:cubicBezTo>
                  <a:pt x="912" y="444"/>
                  <a:pt x="925" y="441"/>
                  <a:pt x="927" y="449"/>
                </a:cubicBezTo>
                <a:cubicBezTo>
                  <a:pt x="938" y="500"/>
                  <a:pt x="926" y="500"/>
                  <a:pt x="899" y="519"/>
                </a:cubicBezTo>
                <a:cubicBezTo>
                  <a:pt x="884" y="562"/>
                  <a:pt x="899" y="540"/>
                  <a:pt x="822" y="540"/>
                </a:cubicBezTo>
              </a:path>
            </a:pathLst>
          </a:custGeom>
          <a:noFill/>
          <a:ln w="12700">
            <a:solidFill>
              <a:srgbClr val="F70C09"/>
            </a:solidFill>
            <a:round/>
            <a:headEnd/>
            <a:tailEnd/>
          </a:ln>
        </p:spPr>
        <p:txBody>
          <a:bodyPr wrap="none" anchor="ctr"/>
          <a:lstStyle/>
          <a:p>
            <a:endParaRPr lang="en-US"/>
          </a:p>
        </p:txBody>
      </p:sp>
      <p:sp>
        <p:nvSpPr>
          <p:cNvPr id="87054" name="Text Box 112"/>
          <p:cNvSpPr txBox="1">
            <a:spLocks noChangeArrowheads="1"/>
          </p:cNvSpPr>
          <p:nvPr/>
        </p:nvSpPr>
        <p:spPr bwMode="auto">
          <a:xfrm>
            <a:off x="1371600" y="2590800"/>
            <a:ext cx="415573" cy="369332"/>
          </a:xfrm>
          <a:prstGeom prst="rect">
            <a:avLst/>
          </a:prstGeom>
          <a:noFill/>
          <a:ln w="12700">
            <a:noFill/>
            <a:miter lim="800000"/>
            <a:headEnd/>
            <a:tailEnd/>
          </a:ln>
        </p:spPr>
        <p:txBody>
          <a:bodyPr wrap="none" anchor="ctr">
            <a:spAutoFit/>
          </a:bodyPr>
          <a:lstStyle/>
          <a:p>
            <a:r>
              <a:rPr lang="en-US" dirty="0" err="1"/>
              <a:t>R</a:t>
            </a:r>
            <a:r>
              <a:rPr lang="en-US" baseline="-25000" dirty="0" err="1"/>
              <a:t>g</a:t>
            </a:r>
            <a:endParaRPr lang="en-US" baseline="-25000" dirty="0"/>
          </a:p>
        </p:txBody>
      </p:sp>
      <p:sp>
        <p:nvSpPr>
          <p:cNvPr id="87055" name="Line 113"/>
          <p:cNvSpPr>
            <a:spLocks noChangeShapeType="1"/>
          </p:cNvSpPr>
          <p:nvPr/>
        </p:nvSpPr>
        <p:spPr bwMode="auto">
          <a:xfrm>
            <a:off x="1143000" y="3048000"/>
            <a:ext cx="8382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87056" name="Text Box 114"/>
          <p:cNvSpPr txBox="1">
            <a:spLocks noChangeArrowheads="1"/>
          </p:cNvSpPr>
          <p:nvPr/>
        </p:nvSpPr>
        <p:spPr bwMode="auto">
          <a:xfrm>
            <a:off x="2057400" y="4953000"/>
            <a:ext cx="6030417" cy="338554"/>
          </a:xfrm>
          <a:prstGeom prst="rect">
            <a:avLst/>
          </a:prstGeom>
          <a:noFill/>
          <a:ln w="12700">
            <a:noFill/>
            <a:miter lim="800000"/>
            <a:headEnd/>
            <a:tailEnd/>
          </a:ln>
        </p:spPr>
        <p:txBody>
          <a:bodyPr wrap="none" anchor="ctr">
            <a:spAutoFit/>
          </a:bodyPr>
          <a:lstStyle/>
          <a:p>
            <a:r>
              <a:rPr lang="en-US" sz="1600" dirty="0"/>
              <a:t>Problem:  Calculate the molecular weight needed to stabilize a </a:t>
            </a:r>
            <a:r>
              <a:rPr lang="en-US" sz="1600" dirty="0" smtClean="0"/>
              <a:t>colloid?</a:t>
            </a:r>
          </a:p>
        </p:txBody>
      </p:sp>
      <p:sp>
        <p:nvSpPr>
          <p:cNvPr id="95" name="Rectangle 94"/>
          <p:cNvSpPr/>
          <p:nvPr/>
        </p:nvSpPr>
        <p:spPr>
          <a:xfrm>
            <a:off x="2057400" y="4267200"/>
            <a:ext cx="429925" cy="369332"/>
          </a:xfrm>
          <a:prstGeom prst="rect">
            <a:avLst/>
          </a:prstGeom>
        </p:spPr>
        <p:txBody>
          <a:bodyPr wrap="none">
            <a:spAutoFit/>
          </a:bodyPr>
          <a:lstStyle/>
          <a:p>
            <a:r>
              <a:rPr lang="en-US" dirty="0" smtClean="0">
                <a:sym typeface="Symbol" pitchFamily="18" charset="2"/>
              </a:rPr>
              <a:t>κ</a:t>
            </a:r>
            <a:r>
              <a:rPr lang="en-US" baseline="30000" dirty="0" smtClean="0"/>
              <a:t>-1</a:t>
            </a:r>
            <a:endParaRPr lang="en-US" dirty="0"/>
          </a:p>
        </p:txBody>
      </p:sp>
      <p:cxnSp>
        <p:nvCxnSpPr>
          <p:cNvPr id="97" name="Straight Arrow Connector 96"/>
          <p:cNvCxnSpPr/>
          <p:nvPr/>
        </p:nvCxnSpPr>
        <p:spPr bwMode="auto">
          <a:xfrm rot="5400000" flipH="1" flipV="1">
            <a:off x="1828800" y="4419600"/>
            <a:ext cx="457200" cy="1588"/>
          </a:xfrm>
          <a:prstGeom prst="straightConnector1">
            <a:avLst/>
          </a:prstGeom>
          <a:noFill/>
          <a:ln w="12700" cap="flat" cmpd="sng" algn="ctr">
            <a:solidFill>
              <a:schemeClr val="tx1"/>
            </a:solidFill>
            <a:prstDash val="solid"/>
            <a:round/>
            <a:headEnd type="none" w="med" len="med"/>
            <a:tailEnd type="arrow"/>
          </a:ln>
          <a:effectLst/>
        </p:spPr>
      </p:cxnSp>
      <p:sp>
        <p:nvSpPr>
          <p:cNvPr id="98" name="TextBox 97"/>
          <p:cNvSpPr txBox="1"/>
          <p:nvPr/>
        </p:nvSpPr>
        <p:spPr>
          <a:xfrm>
            <a:off x="4876800" y="4648200"/>
            <a:ext cx="300083" cy="369332"/>
          </a:xfrm>
          <a:prstGeom prst="rect">
            <a:avLst/>
          </a:prstGeom>
          <a:noFill/>
        </p:spPr>
        <p:txBody>
          <a:bodyPr wrap="none" rtlCol="0">
            <a:spAutoFit/>
          </a:bodyPr>
          <a:lstStyle/>
          <a:p>
            <a:r>
              <a:rPr lang="en-US" dirty="0" smtClean="0"/>
              <a:t>h</a:t>
            </a:r>
            <a:endParaRPr lang="en-US" dirty="0"/>
          </a:p>
        </p:txBody>
      </p:sp>
      <p:sp>
        <p:nvSpPr>
          <p:cNvPr id="100" name="TextBox 99"/>
          <p:cNvSpPr txBox="1"/>
          <p:nvPr/>
        </p:nvSpPr>
        <p:spPr>
          <a:xfrm>
            <a:off x="2895600" y="6488668"/>
            <a:ext cx="620745" cy="369332"/>
          </a:xfrm>
          <a:prstGeom prst="rect">
            <a:avLst/>
          </a:prstGeom>
          <a:noFill/>
        </p:spPr>
        <p:txBody>
          <a:bodyPr wrap="none" rtlCol="0">
            <a:spAutoFit/>
          </a:bodyPr>
          <a:lstStyle/>
          <a:p>
            <a:r>
              <a:rPr lang="en-US" dirty="0" smtClean="0"/>
              <a:t>PEO</a:t>
            </a:r>
            <a:endParaRPr lang="en-US" dirty="0"/>
          </a:p>
        </p:txBody>
      </p:sp>
      <p:pic>
        <p:nvPicPr>
          <p:cNvPr id="102" name="Picture 101"/>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981200" y="5791200"/>
            <a:ext cx="2311400" cy="609600"/>
          </a:xfrm>
          <a:prstGeom prst="rect">
            <a:avLst/>
          </a:prstGeom>
        </p:spPr>
      </p:pic>
      <p:pic>
        <p:nvPicPr>
          <p:cNvPr id="103" name="Picture 102"/>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90600" y="5943600"/>
            <a:ext cx="457200" cy="431800"/>
          </a:xfrm>
          <a:prstGeom prst="rect">
            <a:avLst/>
          </a:prstGeom>
        </p:spPr>
      </p:pic>
      <p:sp>
        <p:nvSpPr>
          <p:cNvPr id="104" name="TextBox 103"/>
          <p:cNvSpPr txBox="1"/>
          <p:nvPr/>
        </p:nvSpPr>
        <p:spPr>
          <a:xfrm>
            <a:off x="990600" y="6488668"/>
            <a:ext cx="492367" cy="369332"/>
          </a:xfrm>
          <a:prstGeom prst="rect">
            <a:avLst/>
          </a:prstGeom>
          <a:noFill/>
        </p:spPr>
        <p:txBody>
          <a:bodyPr wrap="none" rtlCol="0">
            <a:spAutoFit/>
          </a:bodyPr>
          <a:lstStyle/>
          <a:p>
            <a:r>
              <a:rPr lang="en-US" dirty="0" smtClean="0"/>
              <a:t>EO</a:t>
            </a:r>
            <a:endParaRPr lang="en-US" dirty="0"/>
          </a:p>
        </p:txBody>
      </p:sp>
      <p:cxnSp>
        <p:nvCxnSpPr>
          <p:cNvPr id="106" name="Straight Arrow Connector 105"/>
          <p:cNvCxnSpPr/>
          <p:nvPr/>
        </p:nvCxnSpPr>
        <p:spPr bwMode="auto">
          <a:xfrm>
            <a:off x="2667000" y="5715000"/>
            <a:ext cx="914400" cy="1588"/>
          </a:xfrm>
          <a:prstGeom prst="straightConnector1">
            <a:avLst/>
          </a:prstGeom>
          <a:noFill/>
          <a:ln w="12700" cap="flat" cmpd="sng" algn="ctr">
            <a:solidFill>
              <a:schemeClr val="tx1"/>
            </a:solidFill>
            <a:prstDash val="solid"/>
            <a:round/>
            <a:headEnd type="triangle" w="med" len="med"/>
            <a:tailEnd type="triangle"/>
          </a:ln>
          <a:effectLst/>
        </p:spPr>
      </p:cxnSp>
      <p:sp>
        <p:nvSpPr>
          <p:cNvPr id="107" name="TextBox 106"/>
          <p:cNvSpPr txBox="1"/>
          <p:nvPr/>
        </p:nvSpPr>
        <p:spPr>
          <a:xfrm>
            <a:off x="2971800" y="5562600"/>
            <a:ext cx="248787" cy="369332"/>
          </a:xfrm>
          <a:prstGeom prst="rect">
            <a:avLst/>
          </a:prstGeom>
          <a:solidFill>
            <a:schemeClr val="bg1"/>
          </a:solidFill>
        </p:spPr>
        <p:txBody>
          <a:bodyPr wrap="none" rtlCol="0">
            <a:spAutoFit/>
          </a:bodyPr>
          <a:lstStyle/>
          <a:p>
            <a:r>
              <a:rPr lang="en-US" i="1" dirty="0" smtClean="0"/>
              <a:t>l</a:t>
            </a:r>
            <a:endParaRPr lang="en-US" i="1" dirty="0"/>
          </a:p>
        </p:txBody>
      </p:sp>
      <p:grpSp>
        <p:nvGrpSpPr>
          <p:cNvPr id="114" name="Group 113"/>
          <p:cNvGrpSpPr/>
          <p:nvPr/>
        </p:nvGrpSpPr>
        <p:grpSpPr>
          <a:xfrm>
            <a:off x="6019800" y="1981200"/>
            <a:ext cx="1295656" cy="1253006"/>
            <a:chOff x="6019240" y="2514181"/>
            <a:chExt cx="1295656" cy="1253006"/>
          </a:xfrm>
        </p:grpSpPr>
        <p:grpSp>
          <p:nvGrpSpPr>
            <p:cNvPr id="87043" name="Group 9"/>
            <p:cNvGrpSpPr>
              <a:grpSpLocks/>
            </p:cNvGrpSpPr>
            <p:nvPr/>
          </p:nvGrpSpPr>
          <p:grpSpPr bwMode="auto">
            <a:xfrm>
              <a:off x="6019240" y="2514181"/>
              <a:ext cx="1295656" cy="1143489"/>
              <a:chOff x="3743" y="858"/>
              <a:chExt cx="1103" cy="973"/>
            </a:xfrm>
          </p:grpSpPr>
          <p:sp>
            <p:nvSpPr>
              <p:cNvPr id="87116" name="Oval 10"/>
              <p:cNvSpPr>
                <a:spLocks noChangeArrowheads="1"/>
              </p:cNvSpPr>
              <p:nvPr/>
            </p:nvSpPr>
            <p:spPr bwMode="auto">
              <a:xfrm>
                <a:off x="3940" y="993"/>
                <a:ext cx="720" cy="720"/>
              </a:xfrm>
              <a:prstGeom prst="ellipse">
                <a:avLst/>
              </a:prstGeom>
              <a:solidFill>
                <a:schemeClr val="bg2"/>
              </a:solidFill>
              <a:ln w="25400">
                <a:solidFill>
                  <a:schemeClr val="tx1"/>
                </a:solidFill>
                <a:round/>
                <a:headEnd/>
                <a:tailEnd type="none"/>
              </a:ln>
            </p:spPr>
            <p:txBody>
              <a:bodyPr wrap="none" anchor="ctr"/>
              <a:lstStyle/>
              <a:p>
                <a:endParaRPr lang="en-US"/>
              </a:p>
            </p:txBody>
          </p:sp>
          <p:sp>
            <p:nvSpPr>
              <p:cNvPr id="87117" name="Freeform 11"/>
              <p:cNvSpPr>
                <a:spLocks/>
              </p:cNvSpPr>
              <p:nvPr/>
            </p:nvSpPr>
            <p:spPr bwMode="auto">
              <a:xfrm>
                <a:off x="4198" y="858"/>
                <a:ext cx="121" cy="135"/>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5400">
                <a:solidFill>
                  <a:schemeClr val="tx1"/>
                </a:solidFill>
                <a:round/>
                <a:headEnd/>
                <a:tailEnd type="none"/>
              </a:ln>
            </p:spPr>
            <p:txBody>
              <a:bodyPr wrap="none" anchor="ctr"/>
              <a:lstStyle/>
              <a:p>
                <a:endParaRPr lang="en-US"/>
              </a:p>
            </p:txBody>
          </p:sp>
          <p:sp>
            <p:nvSpPr>
              <p:cNvPr id="87118" name="Freeform 12"/>
              <p:cNvSpPr>
                <a:spLocks/>
              </p:cNvSpPr>
              <p:nvPr/>
            </p:nvSpPr>
            <p:spPr bwMode="auto">
              <a:xfrm>
                <a:off x="3938" y="858"/>
                <a:ext cx="195" cy="195"/>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5400">
                <a:solidFill>
                  <a:schemeClr val="tx1"/>
                </a:solidFill>
                <a:round/>
                <a:headEnd/>
                <a:tailEnd type="none"/>
              </a:ln>
            </p:spPr>
            <p:txBody>
              <a:bodyPr wrap="none" anchor="ctr"/>
              <a:lstStyle/>
              <a:p>
                <a:endParaRPr lang="en-US"/>
              </a:p>
            </p:txBody>
          </p:sp>
          <p:sp>
            <p:nvSpPr>
              <p:cNvPr id="87119" name="Freeform 13"/>
              <p:cNvSpPr>
                <a:spLocks/>
              </p:cNvSpPr>
              <p:nvPr/>
            </p:nvSpPr>
            <p:spPr bwMode="auto">
              <a:xfrm>
                <a:off x="3938" y="988"/>
                <a:ext cx="61" cy="148"/>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5400">
                <a:solidFill>
                  <a:schemeClr val="tx1"/>
                </a:solidFill>
                <a:round/>
                <a:headEnd/>
                <a:tailEnd type="none"/>
              </a:ln>
            </p:spPr>
            <p:txBody>
              <a:bodyPr wrap="none" anchor="ctr"/>
              <a:lstStyle/>
              <a:p>
                <a:endParaRPr lang="en-US"/>
              </a:p>
            </p:txBody>
          </p:sp>
          <p:sp>
            <p:nvSpPr>
              <p:cNvPr id="87120" name="Freeform 14"/>
              <p:cNvSpPr>
                <a:spLocks/>
              </p:cNvSpPr>
              <p:nvPr/>
            </p:nvSpPr>
            <p:spPr bwMode="auto">
              <a:xfrm>
                <a:off x="3743" y="1186"/>
                <a:ext cx="215"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5400">
                <a:solidFill>
                  <a:schemeClr val="tx1"/>
                </a:solidFill>
                <a:round/>
                <a:headEnd/>
                <a:tailEnd type="none"/>
              </a:ln>
            </p:spPr>
            <p:txBody>
              <a:bodyPr wrap="none" anchor="ctr"/>
              <a:lstStyle/>
              <a:p>
                <a:endParaRPr lang="en-US"/>
              </a:p>
            </p:txBody>
          </p:sp>
          <p:sp>
            <p:nvSpPr>
              <p:cNvPr id="87121" name="Freeform 15"/>
              <p:cNvSpPr>
                <a:spLocks/>
              </p:cNvSpPr>
              <p:nvPr/>
            </p:nvSpPr>
            <p:spPr bwMode="auto">
              <a:xfrm>
                <a:off x="3808" y="1239"/>
                <a:ext cx="128"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5400">
                <a:solidFill>
                  <a:schemeClr val="tx1"/>
                </a:solidFill>
                <a:round/>
                <a:headEnd/>
                <a:tailEnd type="none"/>
              </a:ln>
            </p:spPr>
            <p:txBody>
              <a:bodyPr wrap="none" anchor="ctr"/>
              <a:lstStyle/>
              <a:p>
                <a:endParaRPr lang="en-US"/>
              </a:p>
            </p:txBody>
          </p:sp>
          <p:sp>
            <p:nvSpPr>
              <p:cNvPr id="87122" name="Freeform 16"/>
              <p:cNvSpPr>
                <a:spLocks/>
              </p:cNvSpPr>
              <p:nvPr/>
            </p:nvSpPr>
            <p:spPr bwMode="auto">
              <a:xfrm>
                <a:off x="3808" y="1479"/>
                <a:ext cx="151" cy="157"/>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5400">
                <a:solidFill>
                  <a:schemeClr val="tx1"/>
                </a:solidFill>
                <a:round/>
                <a:headEnd/>
                <a:tailEnd type="none"/>
              </a:ln>
            </p:spPr>
            <p:txBody>
              <a:bodyPr wrap="none" anchor="ctr"/>
              <a:lstStyle/>
              <a:p>
                <a:endParaRPr lang="en-US"/>
              </a:p>
            </p:txBody>
          </p:sp>
          <p:sp>
            <p:nvSpPr>
              <p:cNvPr id="87123" name="Freeform 17"/>
              <p:cNvSpPr>
                <a:spLocks/>
              </p:cNvSpPr>
              <p:nvPr/>
            </p:nvSpPr>
            <p:spPr bwMode="auto">
              <a:xfrm>
                <a:off x="4003" y="1542"/>
                <a:ext cx="104" cy="224"/>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5400">
                <a:solidFill>
                  <a:schemeClr val="tx1"/>
                </a:solidFill>
                <a:round/>
                <a:headEnd/>
                <a:tailEnd type="none"/>
              </a:ln>
            </p:spPr>
            <p:txBody>
              <a:bodyPr wrap="none" anchor="ctr"/>
              <a:lstStyle/>
              <a:p>
                <a:endParaRPr lang="en-US"/>
              </a:p>
            </p:txBody>
          </p:sp>
          <p:sp>
            <p:nvSpPr>
              <p:cNvPr id="87124" name="Freeform 18"/>
              <p:cNvSpPr>
                <a:spLocks/>
              </p:cNvSpPr>
              <p:nvPr/>
            </p:nvSpPr>
            <p:spPr bwMode="auto">
              <a:xfrm>
                <a:off x="4003" y="1677"/>
                <a:ext cx="135" cy="39"/>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5400">
                <a:solidFill>
                  <a:schemeClr val="tx1"/>
                </a:solidFill>
                <a:round/>
                <a:headEnd/>
                <a:tailEnd type="none"/>
              </a:ln>
            </p:spPr>
            <p:txBody>
              <a:bodyPr wrap="none" anchor="ctr"/>
              <a:lstStyle/>
              <a:p>
                <a:endParaRPr lang="en-US"/>
              </a:p>
            </p:txBody>
          </p:sp>
          <p:sp>
            <p:nvSpPr>
              <p:cNvPr id="87125" name="Freeform 19"/>
              <p:cNvSpPr>
                <a:spLocks/>
              </p:cNvSpPr>
              <p:nvPr/>
            </p:nvSpPr>
            <p:spPr bwMode="auto">
              <a:xfrm>
                <a:off x="4170" y="1713"/>
                <a:ext cx="157" cy="53"/>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5400">
                <a:solidFill>
                  <a:schemeClr val="tx1"/>
                </a:solidFill>
                <a:round/>
                <a:headEnd/>
                <a:tailEnd type="none"/>
              </a:ln>
            </p:spPr>
            <p:txBody>
              <a:bodyPr wrap="none" anchor="ctr"/>
              <a:lstStyle/>
              <a:p>
                <a:endParaRPr lang="en-US"/>
              </a:p>
            </p:txBody>
          </p:sp>
          <p:sp>
            <p:nvSpPr>
              <p:cNvPr id="87126" name="Freeform 20"/>
              <p:cNvSpPr>
                <a:spLocks/>
              </p:cNvSpPr>
              <p:nvPr/>
            </p:nvSpPr>
            <p:spPr bwMode="auto">
              <a:xfrm flipV="1">
                <a:off x="4353" y="1668"/>
                <a:ext cx="234" cy="3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5400">
                <a:solidFill>
                  <a:schemeClr val="tx1"/>
                </a:solidFill>
                <a:round/>
                <a:headEnd/>
                <a:tailEnd type="none"/>
              </a:ln>
            </p:spPr>
            <p:txBody>
              <a:bodyPr wrap="none" anchor="ctr"/>
              <a:lstStyle/>
              <a:p>
                <a:endParaRPr lang="en-US"/>
              </a:p>
            </p:txBody>
          </p:sp>
          <p:sp>
            <p:nvSpPr>
              <p:cNvPr id="87127" name="Freeform 21"/>
              <p:cNvSpPr>
                <a:spLocks/>
              </p:cNvSpPr>
              <p:nvPr/>
            </p:nvSpPr>
            <p:spPr bwMode="auto">
              <a:xfrm>
                <a:off x="4402" y="1667"/>
                <a:ext cx="120" cy="164"/>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5400">
                <a:solidFill>
                  <a:schemeClr val="tx1"/>
                </a:solidFill>
                <a:round/>
                <a:headEnd/>
                <a:tailEnd type="none"/>
              </a:ln>
            </p:spPr>
            <p:txBody>
              <a:bodyPr wrap="none" anchor="ctr"/>
              <a:lstStyle/>
              <a:p>
                <a:endParaRPr lang="en-US"/>
              </a:p>
            </p:txBody>
          </p:sp>
          <p:sp>
            <p:nvSpPr>
              <p:cNvPr id="87128" name="Freeform 22"/>
              <p:cNvSpPr>
                <a:spLocks/>
              </p:cNvSpPr>
              <p:nvPr/>
            </p:nvSpPr>
            <p:spPr bwMode="auto">
              <a:xfrm>
                <a:off x="4565" y="1604"/>
                <a:ext cx="152" cy="97"/>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5400">
                <a:solidFill>
                  <a:schemeClr val="tx1"/>
                </a:solidFill>
                <a:round/>
                <a:headEnd/>
                <a:tailEnd type="none"/>
              </a:ln>
            </p:spPr>
            <p:txBody>
              <a:bodyPr wrap="none" anchor="ctr"/>
              <a:lstStyle/>
              <a:p>
                <a:endParaRPr lang="en-US"/>
              </a:p>
            </p:txBody>
          </p:sp>
          <p:sp>
            <p:nvSpPr>
              <p:cNvPr id="87129" name="Freeform 23"/>
              <p:cNvSpPr>
                <a:spLocks/>
              </p:cNvSpPr>
              <p:nvPr/>
            </p:nvSpPr>
            <p:spPr bwMode="auto">
              <a:xfrm>
                <a:off x="4639" y="1490"/>
                <a:ext cx="207" cy="82"/>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5400">
                <a:solidFill>
                  <a:schemeClr val="tx1"/>
                </a:solidFill>
                <a:round/>
                <a:headEnd/>
                <a:tailEnd type="none"/>
              </a:ln>
            </p:spPr>
            <p:txBody>
              <a:bodyPr wrap="none" anchor="ctr"/>
              <a:lstStyle/>
              <a:p>
                <a:endParaRPr lang="en-US"/>
              </a:p>
            </p:txBody>
          </p:sp>
          <p:sp>
            <p:nvSpPr>
              <p:cNvPr id="87130" name="Freeform 24"/>
              <p:cNvSpPr>
                <a:spLocks/>
              </p:cNvSpPr>
              <p:nvPr/>
            </p:nvSpPr>
            <p:spPr bwMode="auto">
              <a:xfrm>
                <a:off x="4667" y="1247"/>
                <a:ext cx="114" cy="141"/>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5400">
                <a:solidFill>
                  <a:schemeClr val="tx1"/>
                </a:solidFill>
                <a:round/>
                <a:headEnd/>
                <a:tailEnd type="none"/>
              </a:ln>
            </p:spPr>
            <p:txBody>
              <a:bodyPr wrap="none" anchor="ctr"/>
              <a:lstStyle/>
              <a:p>
                <a:endParaRPr lang="en-US"/>
              </a:p>
            </p:txBody>
          </p:sp>
          <p:sp>
            <p:nvSpPr>
              <p:cNvPr id="87131" name="Freeform 25"/>
              <p:cNvSpPr>
                <a:spLocks/>
              </p:cNvSpPr>
              <p:nvPr/>
            </p:nvSpPr>
            <p:spPr bwMode="auto">
              <a:xfrm>
                <a:off x="4662" y="1312"/>
                <a:ext cx="184" cy="81"/>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5400">
                <a:solidFill>
                  <a:schemeClr val="tx1"/>
                </a:solidFill>
                <a:round/>
                <a:headEnd/>
                <a:tailEnd type="none"/>
              </a:ln>
            </p:spPr>
            <p:txBody>
              <a:bodyPr wrap="none" anchor="ctr"/>
              <a:lstStyle/>
              <a:p>
                <a:endParaRPr lang="en-US"/>
              </a:p>
            </p:txBody>
          </p:sp>
          <p:sp>
            <p:nvSpPr>
              <p:cNvPr id="87132" name="Freeform 26"/>
              <p:cNvSpPr>
                <a:spLocks/>
              </p:cNvSpPr>
              <p:nvPr/>
            </p:nvSpPr>
            <p:spPr bwMode="auto">
              <a:xfrm>
                <a:off x="4645" y="1053"/>
                <a:ext cx="72" cy="134"/>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5400">
                <a:solidFill>
                  <a:schemeClr val="tx1"/>
                </a:solidFill>
                <a:round/>
                <a:headEnd/>
                <a:tailEnd type="none"/>
              </a:ln>
            </p:spPr>
            <p:txBody>
              <a:bodyPr wrap="none" anchor="ctr"/>
              <a:lstStyle/>
              <a:p>
                <a:endParaRPr lang="en-US"/>
              </a:p>
            </p:txBody>
          </p:sp>
          <p:sp>
            <p:nvSpPr>
              <p:cNvPr id="87133" name="Freeform 27"/>
              <p:cNvSpPr>
                <a:spLocks/>
              </p:cNvSpPr>
              <p:nvPr/>
            </p:nvSpPr>
            <p:spPr bwMode="auto">
              <a:xfrm>
                <a:off x="4547" y="988"/>
                <a:ext cx="105" cy="90"/>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5400">
                <a:solidFill>
                  <a:schemeClr val="tx1"/>
                </a:solidFill>
                <a:round/>
                <a:headEnd/>
                <a:tailEnd type="none"/>
              </a:ln>
            </p:spPr>
            <p:txBody>
              <a:bodyPr wrap="none" anchor="ctr"/>
              <a:lstStyle/>
              <a:p>
                <a:endParaRPr lang="en-US"/>
              </a:p>
            </p:txBody>
          </p:sp>
          <p:sp>
            <p:nvSpPr>
              <p:cNvPr id="87134" name="Freeform 28"/>
              <p:cNvSpPr>
                <a:spLocks/>
              </p:cNvSpPr>
              <p:nvPr/>
            </p:nvSpPr>
            <p:spPr bwMode="auto">
              <a:xfrm>
                <a:off x="4349" y="858"/>
                <a:ext cx="266" cy="146"/>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5400">
                <a:solidFill>
                  <a:schemeClr val="tx1"/>
                </a:solidFill>
                <a:round/>
                <a:headEnd/>
                <a:tailEnd type="none"/>
              </a:ln>
            </p:spPr>
            <p:txBody>
              <a:bodyPr wrap="none" anchor="ctr"/>
              <a:lstStyle/>
              <a:p>
                <a:endParaRPr lang="en-US"/>
              </a:p>
            </p:txBody>
          </p:sp>
        </p:grpSp>
        <p:sp>
          <p:nvSpPr>
            <p:cNvPr id="109" name="Freeform 108"/>
            <p:cNvSpPr/>
            <p:nvPr/>
          </p:nvSpPr>
          <p:spPr bwMode="auto">
            <a:xfrm>
              <a:off x="6300248" y="2554664"/>
              <a:ext cx="330700" cy="188536"/>
            </a:xfrm>
            <a:custGeom>
              <a:avLst/>
              <a:gdLst>
                <a:gd name="connsiteX0" fmla="*/ 270234 w 330700"/>
                <a:gd name="connsiteY0" fmla="*/ 188536 h 188536"/>
                <a:gd name="connsiteX1" fmla="*/ 298515 w 330700"/>
                <a:gd name="connsiteY1" fmla="*/ 150829 h 188536"/>
                <a:gd name="connsiteX2" fmla="*/ 317368 w 330700"/>
                <a:gd name="connsiteY2" fmla="*/ 75414 h 188536"/>
                <a:gd name="connsiteX3" fmla="*/ 185393 w 330700"/>
                <a:gd name="connsiteY3" fmla="*/ 0 h 188536"/>
                <a:gd name="connsiteX4" fmla="*/ 157113 w 330700"/>
                <a:gd name="connsiteY4" fmla="*/ 37707 h 188536"/>
                <a:gd name="connsiteX5" fmla="*/ 128832 w 330700"/>
                <a:gd name="connsiteY5" fmla="*/ 131975 h 188536"/>
                <a:gd name="connsiteX6" fmla="*/ 72272 w 330700"/>
                <a:gd name="connsiteY6" fmla="*/ 160256 h 188536"/>
                <a:gd name="connsiteX7" fmla="*/ 25138 w 330700"/>
                <a:gd name="connsiteY7" fmla="*/ 131975 h 188536"/>
                <a:gd name="connsiteX8" fmla="*/ 6284 w 330700"/>
                <a:gd name="connsiteY8" fmla="*/ 103695 h 188536"/>
                <a:gd name="connsiteX9" fmla="*/ 100552 w 330700"/>
                <a:gd name="connsiteY9" fmla="*/ 65988 h 188536"/>
                <a:gd name="connsiteX10" fmla="*/ 138259 w 330700"/>
                <a:gd name="connsiteY10" fmla="*/ 94268 h 188536"/>
                <a:gd name="connsiteX11" fmla="*/ 194820 w 330700"/>
                <a:gd name="connsiteY11" fmla="*/ 113122 h 18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00" h="188536">
                  <a:moveTo>
                    <a:pt x="270234" y="188536"/>
                  </a:moveTo>
                  <a:cubicBezTo>
                    <a:pt x="279661" y="175967"/>
                    <a:pt x="292472" y="165332"/>
                    <a:pt x="298515" y="150829"/>
                  </a:cubicBezTo>
                  <a:cubicBezTo>
                    <a:pt x="308481" y="126910"/>
                    <a:pt x="330700" y="97633"/>
                    <a:pt x="317368" y="75414"/>
                  </a:cubicBezTo>
                  <a:cubicBezTo>
                    <a:pt x="291896" y="32961"/>
                    <a:pt x="231536" y="15381"/>
                    <a:pt x="185393" y="0"/>
                  </a:cubicBezTo>
                  <a:cubicBezTo>
                    <a:pt x="175966" y="12569"/>
                    <a:pt x="163302" y="23266"/>
                    <a:pt x="157113" y="37707"/>
                  </a:cubicBezTo>
                  <a:cubicBezTo>
                    <a:pt x="144190" y="67861"/>
                    <a:pt x="147506" y="105002"/>
                    <a:pt x="128832" y="131975"/>
                  </a:cubicBezTo>
                  <a:cubicBezTo>
                    <a:pt x="116834" y="149306"/>
                    <a:pt x="91125" y="150829"/>
                    <a:pt x="72272" y="160256"/>
                  </a:cubicBezTo>
                  <a:cubicBezTo>
                    <a:pt x="56561" y="150829"/>
                    <a:pt x="39050" y="143899"/>
                    <a:pt x="25138" y="131975"/>
                  </a:cubicBezTo>
                  <a:cubicBezTo>
                    <a:pt x="16536" y="124602"/>
                    <a:pt x="0" y="113122"/>
                    <a:pt x="6284" y="103695"/>
                  </a:cubicBezTo>
                  <a:cubicBezTo>
                    <a:pt x="19915" y="83248"/>
                    <a:pt x="75903" y="72150"/>
                    <a:pt x="100552" y="65988"/>
                  </a:cubicBezTo>
                  <a:cubicBezTo>
                    <a:pt x="113121" y="75415"/>
                    <a:pt x="124206" y="87242"/>
                    <a:pt x="138259" y="94268"/>
                  </a:cubicBezTo>
                  <a:cubicBezTo>
                    <a:pt x="156034" y="103156"/>
                    <a:pt x="194820" y="113122"/>
                    <a:pt x="194820" y="113122"/>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0" name="Freeform 109"/>
            <p:cNvSpPr/>
            <p:nvPr/>
          </p:nvSpPr>
          <p:spPr bwMode="auto">
            <a:xfrm>
              <a:off x="6094535" y="2855568"/>
              <a:ext cx="259131" cy="349545"/>
            </a:xfrm>
            <a:custGeom>
              <a:avLst/>
              <a:gdLst>
                <a:gd name="connsiteX0" fmla="*/ 259131 w 259131"/>
                <a:gd name="connsiteY0" fmla="*/ 66741 h 349545"/>
                <a:gd name="connsiteX1" fmla="*/ 211997 w 259131"/>
                <a:gd name="connsiteY1" fmla="*/ 19607 h 349545"/>
                <a:gd name="connsiteX2" fmla="*/ 183717 w 259131"/>
                <a:gd name="connsiteY2" fmla="*/ 754 h 349545"/>
                <a:gd name="connsiteX3" fmla="*/ 70595 w 259131"/>
                <a:gd name="connsiteY3" fmla="*/ 29034 h 349545"/>
                <a:gd name="connsiteX4" fmla="*/ 80022 w 259131"/>
                <a:gd name="connsiteY4" fmla="*/ 123302 h 349545"/>
                <a:gd name="connsiteX5" fmla="*/ 183717 w 259131"/>
                <a:gd name="connsiteY5" fmla="*/ 151583 h 349545"/>
                <a:gd name="connsiteX6" fmla="*/ 193143 w 259131"/>
                <a:gd name="connsiteY6" fmla="*/ 208143 h 349545"/>
                <a:gd name="connsiteX7" fmla="*/ 80022 w 259131"/>
                <a:gd name="connsiteY7" fmla="*/ 255277 h 349545"/>
                <a:gd name="connsiteX8" fmla="*/ 42314 w 259131"/>
                <a:gd name="connsiteY8" fmla="*/ 236424 h 349545"/>
                <a:gd name="connsiteX9" fmla="*/ 4607 w 259131"/>
                <a:gd name="connsiteY9" fmla="*/ 321265 h 349545"/>
                <a:gd name="connsiteX10" fmla="*/ 51741 w 259131"/>
                <a:gd name="connsiteY10" fmla="*/ 340119 h 349545"/>
                <a:gd name="connsiteX11" fmla="*/ 80022 w 259131"/>
                <a:gd name="connsiteY11" fmla="*/ 349545 h 349545"/>
                <a:gd name="connsiteX12" fmla="*/ 89449 w 259131"/>
                <a:gd name="connsiteY12" fmla="*/ 340119 h 3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1" h="349545">
                  <a:moveTo>
                    <a:pt x="259131" y="66741"/>
                  </a:moveTo>
                  <a:cubicBezTo>
                    <a:pt x="243420" y="51030"/>
                    <a:pt x="228719" y="34238"/>
                    <a:pt x="211997" y="19607"/>
                  </a:cubicBezTo>
                  <a:cubicBezTo>
                    <a:pt x="203471" y="12147"/>
                    <a:pt x="195021" y="0"/>
                    <a:pt x="183717" y="754"/>
                  </a:cubicBezTo>
                  <a:cubicBezTo>
                    <a:pt x="144935" y="3340"/>
                    <a:pt x="108302" y="19607"/>
                    <a:pt x="70595" y="29034"/>
                  </a:cubicBezTo>
                  <a:cubicBezTo>
                    <a:pt x="73737" y="60457"/>
                    <a:pt x="64110" y="96024"/>
                    <a:pt x="80022" y="123302"/>
                  </a:cubicBezTo>
                  <a:cubicBezTo>
                    <a:pt x="86341" y="134134"/>
                    <a:pt x="169857" y="148811"/>
                    <a:pt x="183717" y="151583"/>
                  </a:cubicBezTo>
                  <a:cubicBezTo>
                    <a:pt x="186859" y="170436"/>
                    <a:pt x="196892" y="189401"/>
                    <a:pt x="193143" y="208143"/>
                  </a:cubicBezTo>
                  <a:cubicBezTo>
                    <a:pt x="181804" y="264836"/>
                    <a:pt x="118878" y="250960"/>
                    <a:pt x="80022" y="255277"/>
                  </a:cubicBezTo>
                  <a:cubicBezTo>
                    <a:pt x="67453" y="248993"/>
                    <a:pt x="56367" y="236424"/>
                    <a:pt x="42314" y="236424"/>
                  </a:cubicBezTo>
                  <a:cubicBezTo>
                    <a:pt x="0" y="236424"/>
                    <a:pt x="6901" y="305208"/>
                    <a:pt x="4607" y="321265"/>
                  </a:cubicBezTo>
                  <a:cubicBezTo>
                    <a:pt x="20318" y="327550"/>
                    <a:pt x="35897" y="334178"/>
                    <a:pt x="51741" y="340119"/>
                  </a:cubicBezTo>
                  <a:cubicBezTo>
                    <a:pt x="61045" y="343608"/>
                    <a:pt x="70085" y="349545"/>
                    <a:pt x="80022" y="349545"/>
                  </a:cubicBezTo>
                  <a:cubicBezTo>
                    <a:pt x="84466" y="349545"/>
                    <a:pt x="86307" y="343261"/>
                    <a:pt x="89449" y="340119"/>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1" name="Freeform 110"/>
            <p:cNvSpPr/>
            <p:nvPr/>
          </p:nvSpPr>
          <p:spPr bwMode="auto">
            <a:xfrm>
              <a:off x="6721311" y="2582944"/>
              <a:ext cx="527628" cy="650976"/>
            </a:xfrm>
            <a:custGeom>
              <a:avLst/>
              <a:gdLst>
                <a:gd name="connsiteX0" fmla="*/ 0 w 527628"/>
                <a:gd name="connsiteY0" fmla="*/ 84842 h 650976"/>
                <a:gd name="connsiteX1" fmla="*/ 37708 w 527628"/>
                <a:gd name="connsiteY1" fmla="*/ 47134 h 650976"/>
                <a:gd name="connsiteX2" fmla="*/ 131976 w 527628"/>
                <a:gd name="connsiteY2" fmla="*/ 0 h 650976"/>
                <a:gd name="connsiteX3" fmla="*/ 169683 w 527628"/>
                <a:gd name="connsiteY3" fmla="*/ 65988 h 650976"/>
                <a:gd name="connsiteX4" fmla="*/ 207390 w 527628"/>
                <a:gd name="connsiteY4" fmla="*/ 216817 h 650976"/>
                <a:gd name="connsiteX5" fmla="*/ 235670 w 527628"/>
                <a:gd name="connsiteY5" fmla="*/ 254524 h 650976"/>
                <a:gd name="connsiteX6" fmla="*/ 311085 w 527628"/>
                <a:gd name="connsiteY6" fmla="*/ 273378 h 650976"/>
                <a:gd name="connsiteX7" fmla="*/ 358219 w 527628"/>
                <a:gd name="connsiteY7" fmla="*/ 245097 h 650976"/>
                <a:gd name="connsiteX8" fmla="*/ 367646 w 527628"/>
                <a:gd name="connsiteY8" fmla="*/ 216817 h 650976"/>
                <a:gd name="connsiteX9" fmla="*/ 311085 w 527628"/>
                <a:gd name="connsiteY9" fmla="*/ 141402 h 650976"/>
                <a:gd name="connsiteX10" fmla="*/ 358219 w 527628"/>
                <a:gd name="connsiteY10" fmla="*/ 263951 h 650976"/>
                <a:gd name="connsiteX11" fmla="*/ 509048 w 527628"/>
                <a:gd name="connsiteY11" fmla="*/ 329938 h 650976"/>
                <a:gd name="connsiteX12" fmla="*/ 452487 w 527628"/>
                <a:gd name="connsiteY12" fmla="*/ 424207 h 650976"/>
                <a:gd name="connsiteX13" fmla="*/ 367646 w 527628"/>
                <a:gd name="connsiteY13" fmla="*/ 480767 h 650976"/>
                <a:gd name="connsiteX14" fmla="*/ 348792 w 527628"/>
                <a:gd name="connsiteY14" fmla="*/ 527901 h 650976"/>
                <a:gd name="connsiteX15" fmla="*/ 509048 w 527628"/>
                <a:gd name="connsiteY15" fmla="*/ 593889 h 650976"/>
                <a:gd name="connsiteX16" fmla="*/ 499621 w 527628"/>
                <a:gd name="connsiteY16" fmla="*/ 641023 h 650976"/>
                <a:gd name="connsiteX17" fmla="*/ 461914 w 527628"/>
                <a:gd name="connsiteY17" fmla="*/ 650450 h 650976"/>
                <a:gd name="connsiteX18" fmla="*/ 235670 w 527628"/>
                <a:gd name="connsiteY18" fmla="*/ 641023 h 6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628" h="650976">
                  <a:moveTo>
                    <a:pt x="0" y="84842"/>
                  </a:moveTo>
                  <a:cubicBezTo>
                    <a:pt x="12569" y="72273"/>
                    <a:pt x="22755" y="56746"/>
                    <a:pt x="37708" y="47134"/>
                  </a:cubicBezTo>
                  <a:cubicBezTo>
                    <a:pt x="67260" y="28136"/>
                    <a:pt x="131976" y="0"/>
                    <a:pt x="131976" y="0"/>
                  </a:cubicBezTo>
                  <a:cubicBezTo>
                    <a:pt x="144545" y="21996"/>
                    <a:pt x="163539" y="41411"/>
                    <a:pt x="169683" y="65988"/>
                  </a:cubicBezTo>
                  <a:cubicBezTo>
                    <a:pt x="223673" y="281947"/>
                    <a:pt x="135972" y="133495"/>
                    <a:pt x="207390" y="216817"/>
                  </a:cubicBezTo>
                  <a:cubicBezTo>
                    <a:pt x="217615" y="228746"/>
                    <a:pt x="221877" y="247001"/>
                    <a:pt x="235670" y="254524"/>
                  </a:cubicBezTo>
                  <a:cubicBezTo>
                    <a:pt x="258418" y="266932"/>
                    <a:pt x="285947" y="267093"/>
                    <a:pt x="311085" y="273378"/>
                  </a:cubicBezTo>
                  <a:cubicBezTo>
                    <a:pt x="326796" y="263951"/>
                    <a:pt x="345263" y="258053"/>
                    <a:pt x="358219" y="245097"/>
                  </a:cubicBezTo>
                  <a:cubicBezTo>
                    <a:pt x="365245" y="238071"/>
                    <a:pt x="369802" y="226517"/>
                    <a:pt x="367646" y="216817"/>
                  </a:cubicBezTo>
                  <a:cubicBezTo>
                    <a:pt x="356047" y="164622"/>
                    <a:pt x="345214" y="164156"/>
                    <a:pt x="311085" y="141402"/>
                  </a:cubicBezTo>
                  <a:cubicBezTo>
                    <a:pt x="326796" y="182252"/>
                    <a:pt x="326526" y="233767"/>
                    <a:pt x="358219" y="263951"/>
                  </a:cubicBezTo>
                  <a:cubicBezTo>
                    <a:pt x="397958" y="301797"/>
                    <a:pt x="481224" y="282637"/>
                    <a:pt x="509048" y="329938"/>
                  </a:cubicBezTo>
                  <a:cubicBezTo>
                    <a:pt x="527628" y="361524"/>
                    <a:pt x="477550" y="397473"/>
                    <a:pt x="452487" y="424207"/>
                  </a:cubicBezTo>
                  <a:cubicBezTo>
                    <a:pt x="429241" y="449003"/>
                    <a:pt x="367646" y="480767"/>
                    <a:pt x="367646" y="480767"/>
                  </a:cubicBezTo>
                  <a:cubicBezTo>
                    <a:pt x="361361" y="496478"/>
                    <a:pt x="336318" y="516467"/>
                    <a:pt x="348792" y="527901"/>
                  </a:cubicBezTo>
                  <a:cubicBezTo>
                    <a:pt x="371830" y="549020"/>
                    <a:pt x="459875" y="577498"/>
                    <a:pt x="509048" y="593889"/>
                  </a:cubicBezTo>
                  <a:cubicBezTo>
                    <a:pt x="505906" y="609600"/>
                    <a:pt x="509878" y="628714"/>
                    <a:pt x="499621" y="641023"/>
                  </a:cubicBezTo>
                  <a:cubicBezTo>
                    <a:pt x="491327" y="650976"/>
                    <a:pt x="474870" y="650450"/>
                    <a:pt x="461914" y="650450"/>
                  </a:cubicBezTo>
                  <a:cubicBezTo>
                    <a:pt x="386434" y="650450"/>
                    <a:pt x="235670" y="641023"/>
                    <a:pt x="235670" y="64102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2" name="Freeform 111"/>
            <p:cNvSpPr/>
            <p:nvPr/>
          </p:nvSpPr>
          <p:spPr bwMode="auto">
            <a:xfrm>
              <a:off x="6090254" y="2895198"/>
              <a:ext cx="1191348" cy="871989"/>
            </a:xfrm>
            <a:custGeom>
              <a:avLst/>
              <a:gdLst>
                <a:gd name="connsiteX0" fmla="*/ 263412 w 1191348"/>
                <a:gd name="connsiteY0" fmla="*/ 404183 h 871989"/>
                <a:gd name="connsiteX1" fmla="*/ 18315 w 1191348"/>
                <a:gd name="connsiteY1" fmla="*/ 413610 h 871989"/>
                <a:gd name="connsiteX2" fmla="*/ 8888 w 1191348"/>
                <a:gd name="connsiteY2" fmla="*/ 441891 h 871989"/>
                <a:gd name="connsiteX3" fmla="*/ 169144 w 1191348"/>
                <a:gd name="connsiteY3" fmla="*/ 489025 h 871989"/>
                <a:gd name="connsiteX4" fmla="*/ 216278 w 1191348"/>
                <a:gd name="connsiteY4" fmla="*/ 526732 h 871989"/>
                <a:gd name="connsiteX5" fmla="*/ 206851 w 1191348"/>
                <a:gd name="connsiteY5" fmla="*/ 592720 h 871989"/>
                <a:gd name="connsiteX6" fmla="*/ 225705 w 1191348"/>
                <a:gd name="connsiteY6" fmla="*/ 630427 h 871989"/>
                <a:gd name="connsiteX7" fmla="*/ 206851 w 1191348"/>
                <a:gd name="connsiteY7" fmla="*/ 517305 h 871989"/>
                <a:gd name="connsiteX8" fmla="*/ 150290 w 1191348"/>
                <a:gd name="connsiteY8" fmla="*/ 536159 h 871989"/>
                <a:gd name="connsiteX9" fmla="*/ 263412 w 1191348"/>
                <a:gd name="connsiteY9" fmla="*/ 639854 h 871989"/>
                <a:gd name="connsiteX10" fmla="*/ 461375 w 1191348"/>
                <a:gd name="connsiteY10" fmla="*/ 828390 h 871989"/>
                <a:gd name="connsiteX11" fmla="*/ 631057 w 1191348"/>
                <a:gd name="connsiteY11" fmla="*/ 705841 h 871989"/>
                <a:gd name="connsiteX12" fmla="*/ 649911 w 1191348"/>
                <a:gd name="connsiteY12" fmla="*/ 752975 h 871989"/>
                <a:gd name="connsiteX13" fmla="*/ 602777 w 1191348"/>
                <a:gd name="connsiteY13" fmla="*/ 762402 h 871989"/>
                <a:gd name="connsiteX14" fmla="*/ 810167 w 1191348"/>
                <a:gd name="connsiteY14" fmla="*/ 705841 h 871989"/>
                <a:gd name="connsiteX15" fmla="*/ 857301 w 1191348"/>
                <a:gd name="connsiteY15" fmla="*/ 649280 h 871989"/>
                <a:gd name="connsiteX16" fmla="*/ 876154 w 1191348"/>
                <a:gd name="connsiteY16" fmla="*/ 621000 h 871989"/>
                <a:gd name="connsiteX17" fmla="*/ 913861 w 1191348"/>
                <a:gd name="connsiteY17" fmla="*/ 639854 h 871989"/>
                <a:gd name="connsiteX18" fmla="*/ 951569 w 1191348"/>
                <a:gd name="connsiteY18" fmla="*/ 649280 h 871989"/>
                <a:gd name="connsiteX19" fmla="*/ 1008130 w 1191348"/>
                <a:gd name="connsiteY19" fmla="*/ 602146 h 871989"/>
                <a:gd name="connsiteX20" fmla="*/ 1026983 w 1191348"/>
                <a:gd name="connsiteY20" fmla="*/ 555012 h 871989"/>
                <a:gd name="connsiteX21" fmla="*/ 960995 w 1191348"/>
                <a:gd name="connsiteY21" fmla="*/ 545586 h 871989"/>
                <a:gd name="connsiteX22" fmla="*/ 810167 w 1191348"/>
                <a:gd name="connsiteY22" fmla="*/ 649280 h 871989"/>
                <a:gd name="connsiteX23" fmla="*/ 791313 w 1191348"/>
                <a:gd name="connsiteY23" fmla="*/ 677561 h 871989"/>
                <a:gd name="connsiteX24" fmla="*/ 668765 w 1191348"/>
                <a:gd name="connsiteY24" fmla="*/ 715268 h 871989"/>
                <a:gd name="connsiteX25" fmla="*/ 574497 w 1191348"/>
                <a:gd name="connsiteY25" fmla="*/ 677561 h 871989"/>
                <a:gd name="connsiteX26" fmla="*/ 602777 w 1191348"/>
                <a:gd name="connsiteY26" fmla="*/ 649280 h 871989"/>
                <a:gd name="connsiteX27" fmla="*/ 763033 w 1191348"/>
                <a:gd name="connsiteY27" fmla="*/ 611573 h 871989"/>
                <a:gd name="connsiteX28" fmla="*/ 970422 w 1191348"/>
                <a:gd name="connsiteY28" fmla="*/ 592720 h 871989"/>
                <a:gd name="connsiteX29" fmla="*/ 1026983 w 1191348"/>
                <a:gd name="connsiteY29" fmla="*/ 536159 h 871989"/>
                <a:gd name="connsiteX30" fmla="*/ 970422 w 1191348"/>
                <a:gd name="connsiteY30" fmla="*/ 489025 h 871989"/>
                <a:gd name="connsiteX31" fmla="*/ 951569 w 1191348"/>
                <a:gd name="connsiteY31" fmla="*/ 545586 h 871989"/>
                <a:gd name="connsiteX32" fmla="*/ 1102398 w 1191348"/>
                <a:gd name="connsiteY32" fmla="*/ 498451 h 871989"/>
                <a:gd name="connsiteX33" fmla="*/ 1092971 w 1191348"/>
                <a:gd name="connsiteY33" fmla="*/ 366476 h 871989"/>
                <a:gd name="connsiteX34" fmla="*/ 1130678 w 1191348"/>
                <a:gd name="connsiteY34" fmla="*/ 300489 h 871989"/>
                <a:gd name="connsiteX35" fmla="*/ 1187239 w 1191348"/>
                <a:gd name="connsiteY35" fmla="*/ 206221 h 871989"/>
                <a:gd name="connsiteX36" fmla="*/ 1168385 w 1191348"/>
                <a:gd name="connsiteY36" fmla="*/ 140233 h 871989"/>
                <a:gd name="connsiteX37" fmla="*/ 1121251 w 1191348"/>
                <a:gd name="connsiteY37" fmla="*/ 111953 h 871989"/>
                <a:gd name="connsiteX38" fmla="*/ 1064690 w 1191348"/>
                <a:gd name="connsiteY38" fmla="*/ 27111 h 871989"/>
                <a:gd name="connsiteX39" fmla="*/ 1083544 w 1191348"/>
                <a:gd name="connsiteY39" fmla="*/ 432464 h 871989"/>
                <a:gd name="connsiteX40" fmla="*/ 1017556 w 1191348"/>
                <a:gd name="connsiteY40" fmla="*/ 470171 h 871989"/>
                <a:gd name="connsiteX41" fmla="*/ 857301 w 1191348"/>
                <a:gd name="connsiteY41" fmla="*/ 451317 h 87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1348" h="871989">
                  <a:moveTo>
                    <a:pt x="263412" y="404183"/>
                  </a:moveTo>
                  <a:cubicBezTo>
                    <a:pt x="181713" y="407325"/>
                    <a:pt x="99192" y="401628"/>
                    <a:pt x="18315" y="413610"/>
                  </a:cubicBezTo>
                  <a:cubicBezTo>
                    <a:pt x="8485" y="415066"/>
                    <a:pt x="0" y="437447"/>
                    <a:pt x="8888" y="441891"/>
                  </a:cubicBezTo>
                  <a:cubicBezTo>
                    <a:pt x="58691" y="466793"/>
                    <a:pt x="115725" y="473314"/>
                    <a:pt x="169144" y="489025"/>
                  </a:cubicBezTo>
                  <a:cubicBezTo>
                    <a:pt x="184855" y="501594"/>
                    <a:pt x="209402" y="507823"/>
                    <a:pt x="216278" y="526732"/>
                  </a:cubicBezTo>
                  <a:cubicBezTo>
                    <a:pt x="223871" y="547614"/>
                    <a:pt x="204839" y="570592"/>
                    <a:pt x="206851" y="592720"/>
                  </a:cubicBezTo>
                  <a:cubicBezTo>
                    <a:pt x="208123" y="606715"/>
                    <a:pt x="219420" y="617858"/>
                    <a:pt x="225705" y="630427"/>
                  </a:cubicBezTo>
                  <a:cubicBezTo>
                    <a:pt x="238397" y="592350"/>
                    <a:pt x="256758" y="556121"/>
                    <a:pt x="206851" y="517305"/>
                  </a:cubicBezTo>
                  <a:cubicBezTo>
                    <a:pt x="191164" y="505104"/>
                    <a:pt x="169144" y="529874"/>
                    <a:pt x="150290" y="536159"/>
                  </a:cubicBezTo>
                  <a:cubicBezTo>
                    <a:pt x="187997" y="570724"/>
                    <a:pt x="231755" y="599674"/>
                    <a:pt x="263412" y="639854"/>
                  </a:cubicBezTo>
                  <a:cubicBezTo>
                    <a:pt x="435705" y="858533"/>
                    <a:pt x="308772" y="871989"/>
                    <a:pt x="461375" y="828390"/>
                  </a:cubicBezTo>
                  <a:cubicBezTo>
                    <a:pt x="519973" y="711193"/>
                    <a:pt x="472614" y="762428"/>
                    <a:pt x="631057" y="705841"/>
                  </a:cubicBezTo>
                  <a:cubicBezTo>
                    <a:pt x="637342" y="721552"/>
                    <a:pt x="657478" y="737840"/>
                    <a:pt x="649911" y="752975"/>
                  </a:cubicBezTo>
                  <a:cubicBezTo>
                    <a:pt x="642746" y="767306"/>
                    <a:pt x="587406" y="766923"/>
                    <a:pt x="602777" y="762402"/>
                  </a:cubicBezTo>
                  <a:cubicBezTo>
                    <a:pt x="671520" y="742183"/>
                    <a:pt x="741037" y="724695"/>
                    <a:pt x="810167" y="705841"/>
                  </a:cubicBezTo>
                  <a:cubicBezTo>
                    <a:pt x="825878" y="686987"/>
                    <a:pt x="842234" y="668652"/>
                    <a:pt x="857301" y="649280"/>
                  </a:cubicBezTo>
                  <a:cubicBezTo>
                    <a:pt x="864257" y="640337"/>
                    <a:pt x="864979" y="622862"/>
                    <a:pt x="876154" y="621000"/>
                  </a:cubicBezTo>
                  <a:cubicBezTo>
                    <a:pt x="890015" y="618690"/>
                    <a:pt x="900703" y="634920"/>
                    <a:pt x="913861" y="639854"/>
                  </a:cubicBezTo>
                  <a:cubicBezTo>
                    <a:pt x="925992" y="644403"/>
                    <a:pt x="939000" y="646138"/>
                    <a:pt x="951569" y="649280"/>
                  </a:cubicBezTo>
                  <a:cubicBezTo>
                    <a:pt x="970423" y="633569"/>
                    <a:pt x="992799" y="621310"/>
                    <a:pt x="1008130" y="602146"/>
                  </a:cubicBezTo>
                  <a:cubicBezTo>
                    <a:pt x="1018701" y="588932"/>
                    <a:pt x="1037816" y="568011"/>
                    <a:pt x="1026983" y="555012"/>
                  </a:cubicBezTo>
                  <a:cubicBezTo>
                    <a:pt x="1012758" y="537943"/>
                    <a:pt x="982991" y="548728"/>
                    <a:pt x="960995" y="545586"/>
                  </a:cubicBezTo>
                  <a:cubicBezTo>
                    <a:pt x="834771" y="671810"/>
                    <a:pt x="987342" y="531163"/>
                    <a:pt x="810167" y="649280"/>
                  </a:cubicBezTo>
                  <a:cubicBezTo>
                    <a:pt x="800740" y="655565"/>
                    <a:pt x="799915" y="670188"/>
                    <a:pt x="791313" y="677561"/>
                  </a:cubicBezTo>
                  <a:cubicBezTo>
                    <a:pt x="746640" y="715852"/>
                    <a:pt x="728920" y="707748"/>
                    <a:pt x="668765" y="715268"/>
                  </a:cubicBezTo>
                  <a:cubicBezTo>
                    <a:pt x="637342" y="702699"/>
                    <a:pt x="598428" y="701492"/>
                    <a:pt x="574497" y="677561"/>
                  </a:cubicBezTo>
                  <a:cubicBezTo>
                    <a:pt x="565070" y="668134"/>
                    <a:pt x="590194" y="653684"/>
                    <a:pt x="602777" y="649280"/>
                  </a:cubicBezTo>
                  <a:cubicBezTo>
                    <a:pt x="654573" y="631151"/>
                    <a:pt x="708794" y="619917"/>
                    <a:pt x="763033" y="611573"/>
                  </a:cubicBezTo>
                  <a:cubicBezTo>
                    <a:pt x="831641" y="601018"/>
                    <a:pt x="901292" y="599004"/>
                    <a:pt x="970422" y="592720"/>
                  </a:cubicBezTo>
                  <a:cubicBezTo>
                    <a:pt x="989276" y="573866"/>
                    <a:pt x="1026983" y="562822"/>
                    <a:pt x="1026983" y="536159"/>
                  </a:cubicBezTo>
                  <a:cubicBezTo>
                    <a:pt x="1026983" y="511617"/>
                    <a:pt x="994774" y="485981"/>
                    <a:pt x="970422" y="489025"/>
                  </a:cubicBezTo>
                  <a:cubicBezTo>
                    <a:pt x="950702" y="491490"/>
                    <a:pt x="931746" y="544170"/>
                    <a:pt x="951569" y="545586"/>
                  </a:cubicBezTo>
                  <a:cubicBezTo>
                    <a:pt x="1004109" y="549339"/>
                    <a:pt x="1052122" y="514163"/>
                    <a:pt x="1102398" y="498451"/>
                  </a:cubicBezTo>
                  <a:cubicBezTo>
                    <a:pt x="1099256" y="454459"/>
                    <a:pt x="1086734" y="410136"/>
                    <a:pt x="1092971" y="366476"/>
                  </a:cubicBezTo>
                  <a:cubicBezTo>
                    <a:pt x="1096554" y="341397"/>
                    <a:pt x="1117401" y="322065"/>
                    <a:pt x="1130678" y="300489"/>
                  </a:cubicBezTo>
                  <a:cubicBezTo>
                    <a:pt x="1191348" y="201899"/>
                    <a:pt x="1148844" y="283008"/>
                    <a:pt x="1187239" y="206221"/>
                  </a:cubicBezTo>
                  <a:cubicBezTo>
                    <a:pt x="1180954" y="184225"/>
                    <a:pt x="1181504" y="158974"/>
                    <a:pt x="1168385" y="140233"/>
                  </a:cubicBezTo>
                  <a:cubicBezTo>
                    <a:pt x="1157878" y="125223"/>
                    <a:pt x="1131414" y="127198"/>
                    <a:pt x="1121251" y="111953"/>
                  </a:cubicBezTo>
                  <a:cubicBezTo>
                    <a:pt x="1046615" y="0"/>
                    <a:pt x="1187836" y="101000"/>
                    <a:pt x="1064690" y="27111"/>
                  </a:cubicBezTo>
                  <a:cubicBezTo>
                    <a:pt x="1159038" y="268220"/>
                    <a:pt x="1187831" y="203033"/>
                    <a:pt x="1083544" y="432464"/>
                  </a:cubicBezTo>
                  <a:cubicBezTo>
                    <a:pt x="1079625" y="441085"/>
                    <a:pt x="1020676" y="468611"/>
                    <a:pt x="1017556" y="470171"/>
                  </a:cubicBezTo>
                  <a:cubicBezTo>
                    <a:pt x="854164" y="460559"/>
                    <a:pt x="857301" y="514255"/>
                    <a:pt x="857301" y="451317"/>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3" name="Freeform 112"/>
            <p:cNvSpPr/>
            <p:nvPr/>
          </p:nvSpPr>
          <p:spPr bwMode="auto">
            <a:xfrm>
              <a:off x="6108569" y="2514484"/>
              <a:ext cx="777351" cy="558654"/>
            </a:xfrm>
            <a:custGeom>
              <a:avLst/>
              <a:gdLst>
                <a:gd name="connsiteX0" fmla="*/ 735291 w 777351"/>
                <a:gd name="connsiteY0" fmla="*/ 172155 h 558654"/>
                <a:gd name="connsiteX1" fmla="*/ 603316 w 777351"/>
                <a:gd name="connsiteY1" fmla="*/ 11900 h 558654"/>
                <a:gd name="connsiteX2" fmla="*/ 509047 w 777351"/>
                <a:gd name="connsiteY2" fmla="*/ 59034 h 558654"/>
                <a:gd name="connsiteX3" fmla="*/ 565608 w 777351"/>
                <a:gd name="connsiteY3" fmla="*/ 96741 h 558654"/>
                <a:gd name="connsiteX4" fmla="*/ 622169 w 777351"/>
                <a:gd name="connsiteY4" fmla="*/ 106168 h 558654"/>
                <a:gd name="connsiteX5" fmla="*/ 556182 w 777351"/>
                <a:gd name="connsiteY5" fmla="*/ 200436 h 558654"/>
                <a:gd name="connsiteX6" fmla="*/ 518474 w 777351"/>
                <a:gd name="connsiteY6" fmla="*/ 209862 h 558654"/>
                <a:gd name="connsiteX7" fmla="*/ 480767 w 777351"/>
                <a:gd name="connsiteY7" fmla="*/ 153302 h 558654"/>
                <a:gd name="connsiteX8" fmla="*/ 377072 w 777351"/>
                <a:gd name="connsiteY8" fmla="*/ 68460 h 558654"/>
                <a:gd name="connsiteX9" fmla="*/ 273377 w 777351"/>
                <a:gd name="connsiteY9" fmla="*/ 77887 h 558654"/>
                <a:gd name="connsiteX10" fmla="*/ 263951 w 777351"/>
                <a:gd name="connsiteY10" fmla="*/ 134448 h 558654"/>
                <a:gd name="connsiteX11" fmla="*/ 386499 w 777351"/>
                <a:gd name="connsiteY11" fmla="*/ 153302 h 558654"/>
                <a:gd name="connsiteX12" fmla="*/ 188536 w 777351"/>
                <a:gd name="connsiteY12" fmla="*/ 77887 h 558654"/>
                <a:gd name="connsiteX13" fmla="*/ 160256 w 777351"/>
                <a:gd name="connsiteY13" fmla="*/ 106168 h 558654"/>
                <a:gd name="connsiteX14" fmla="*/ 471340 w 777351"/>
                <a:gd name="connsiteY14" fmla="*/ 332411 h 558654"/>
                <a:gd name="connsiteX15" fmla="*/ 461913 w 777351"/>
                <a:gd name="connsiteY15" fmla="*/ 370118 h 558654"/>
                <a:gd name="connsiteX16" fmla="*/ 320511 w 777351"/>
                <a:gd name="connsiteY16" fmla="*/ 426679 h 558654"/>
                <a:gd name="connsiteX17" fmla="*/ 150829 w 777351"/>
                <a:gd name="connsiteY17" fmla="*/ 313557 h 558654"/>
                <a:gd name="connsiteX18" fmla="*/ 179109 w 777351"/>
                <a:gd name="connsiteY18" fmla="*/ 285277 h 558654"/>
                <a:gd name="connsiteX19" fmla="*/ 103695 w 777351"/>
                <a:gd name="connsiteY19" fmla="*/ 228716 h 558654"/>
                <a:gd name="connsiteX20" fmla="*/ 65988 w 777351"/>
                <a:gd name="connsiteY20" fmla="*/ 247570 h 558654"/>
                <a:gd name="connsiteX21" fmla="*/ 75415 w 777351"/>
                <a:gd name="connsiteY21" fmla="*/ 341838 h 558654"/>
                <a:gd name="connsiteX22" fmla="*/ 254524 w 777351"/>
                <a:gd name="connsiteY22" fmla="*/ 388972 h 558654"/>
                <a:gd name="connsiteX23" fmla="*/ 179109 w 777351"/>
                <a:gd name="connsiteY23" fmla="*/ 445532 h 558654"/>
                <a:gd name="connsiteX24" fmla="*/ 141402 w 777351"/>
                <a:gd name="connsiteY24" fmla="*/ 464386 h 558654"/>
                <a:gd name="connsiteX25" fmla="*/ 56561 w 777351"/>
                <a:gd name="connsiteY25" fmla="*/ 530374 h 558654"/>
                <a:gd name="connsiteX26" fmla="*/ 47134 w 777351"/>
                <a:gd name="connsiteY26" fmla="*/ 558654 h 558654"/>
                <a:gd name="connsiteX27" fmla="*/ 0 w 777351"/>
                <a:gd name="connsiteY27" fmla="*/ 483240 h 558654"/>
                <a:gd name="connsiteX28" fmla="*/ 37707 w 777351"/>
                <a:gd name="connsiteY28" fmla="*/ 445532 h 558654"/>
                <a:gd name="connsiteX29" fmla="*/ 75415 w 777351"/>
                <a:gd name="connsiteY29" fmla="*/ 398398 h 558654"/>
                <a:gd name="connsiteX30" fmla="*/ 84841 w 777351"/>
                <a:gd name="connsiteY30" fmla="*/ 379545 h 5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351" h="558654">
                  <a:moveTo>
                    <a:pt x="735291" y="172155"/>
                  </a:moveTo>
                  <a:cubicBezTo>
                    <a:pt x="761197" y="94439"/>
                    <a:pt x="777351" y="74552"/>
                    <a:pt x="603316" y="11900"/>
                  </a:cubicBezTo>
                  <a:cubicBezTo>
                    <a:pt x="570261" y="0"/>
                    <a:pt x="540470" y="43323"/>
                    <a:pt x="509047" y="59034"/>
                  </a:cubicBezTo>
                  <a:cubicBezTo>
                    <a:pt x="527901" y="71603"/>
                    <a:pt x="544692" y="88026"/>
                    <a:pt x="565608" y="96741"/>
                  </a:cubicBezTo>
                  <a:cubicBezTo>
                    <a:pt x="583251" y="104092"/>
                    <a:pt x="615458" y="88271"/>
                    <a:pt x="622169" y="106168"/>
                  </a:cubicBezTo>
                  <a:cubicBezTo>
                    <a:pt x="635288" y="141152"/>
                    <a:pt x="581790" y="187632"/>
                    <a:pt x="556182" y="200436"/>
                  </a:cubicBezTo>
                  <a:cubicBezTo>
                    <a:pt x="544594" y="206230"/>
                    <a:pt x="531043" y="206720"/>
                    <a:pt x="518474" y="209862"/>
                  </a:cubicBezTo>
                  <a:cubicBezTo>
                    <a:pt x="505905" y="191009"/>
                    <a:pt x="496078" y="170005"/>
                    <a:pt x="480767" y="153302"/>
                  </a:cubicBezTo>
                  <a:cubicBezTo>
                    <a:pt x="456282" y="126591"/>
                    <a:pt x="408978" y="92390"/>
                    <a:pt x="377072" y="68460"/>
                  </a:cubicBezTo>
                  <a:cubicBezTo>
                    <a:pt x="342507" y="71602"/>
                    <a:pt x="303357" y="60399"/>
                    <a:pt x="273377" y="77887"/>
                  </a:cubicBezTo>
                  <a:cubicBezTo>
                    <a:pt x="256867" y="87518"/>
                    <a:pt x="248047" y="123846"/>
                    <a:pt x="263951" y="134448"/>
                  </a:cubicBezTo>
                  <a:cubicBezTo>
                    <a:pt x="298340" y="157374"/>
                    <a:pt x="345650" y="147017"/>
                    <a:pt x="386499" y="153302"/>
                  </a:cubicBezTo>
                  <a:cubicBezTo>
                    <a:pt x="311338" y="103195"/>
                    <a:pt x="288523" y="71221"/>
                    <a:pt x="188536" y="77887"/>
                  </a:cubicBezTo>
                  <a:cubicBezTo>
                    <a:pt x="175234" y="78774"/>
                    <a:pt x="169683" y="96741"/>
                    <a:pt x="160256" y="106168"/>
                  </a:cubicBezTo>
                  <a:cubicBezTo>
                    <a:pt x="263951" y="181582"/>
                    <a:pt x="374846" y="247979"/>
                    <a:pt x="471340" y="332411"/>
                  </a:cubicBezTo>
                  <a:cubicBezTo>
                    <a:pt x="481090" y="340942"/>
                    <a:pt x="472900" y="363251"/>
                    <a:pt x="461913" y="370118"/>
                  </a:cubicBezTo>
                  <a:cubicBezTo>
                    <a:pt x="418864" y="397023"/>
                    <a:pt x="367645" y="407825"/>
                    <a:pt x="320511" y="426679"/>
                  </a:cubicBezTo>
                  <a:cubicBezTo>
                    <a:pt x="228336" y="403635"/>
                    <a:pt x="140356" y="428774"/>
                    <a:pt x="150829" y="313557"/>
                  </a:cubicBezTo>
                  <a:cubicBezTo>
                    <a:pt x="152036" y="300280"/>
                    <a:pt x="169682" y="294704"/>
                    <a:pt x="179109" y="285277"/>
                  </a:cubicBezTo>
                  <a:cubicBezTo>
                    <a:pt x="153971" y="266423"/>
                    <a:pt x="133505" y="238653"/>
                    <a:pt x="103695" y="228716"/>
                  </a:cubicBezTo>
                  <a:cubicBezTo>
                    <a:pt x="90363" y="224272"/>
                    <a:pt x="69396" y="233937"/>
                    <a:pt x="65988" y="247570"/>
                  </a:cubicBezTo>
                  <a:cubicBezTo>
                    <a:pt x="58329" y="278207"/>
                    <a:pt x="50151" y="322890"/>
                    <a:pt x="75415" y="341838"/>
                  </a:cubicBezTo>
                  <a:cubicBezTo>
                    <a:pt x="124804" y="378879"/>
                    <a:pt x="194821" y="373261"/>
                    <a:pt x="254524" y="388972"/>
                  </a:cubicBezTo>
                  <a:cubicBezTo>
                    <a:pt x="229386" y="407825"/>
                    <a:pt x="205254" y="428102"/>
                    <a:pt x="179109" y="445532"/>
                  </a:cubicBezTo>
                  <a:cubicBezTo>
                    <a:pt x="167416" y="453327"/>
                    <a:pt x="151978" y="455132"/>
                    <a:pt x="141402" y="464386"/>
                  </a:cubicBezTo>
                  <a:cubicBezTo>
                    <a:pt x="55011" y="539979"/>
                    <a:pt x="154431" y="491225"/>
                    <a:pt x="56561" y="530374"/>
                  </a:cubicBezTo>
                  <a:cubicBezTo>
                    <a:pt x="53419" y="539801"/>
                    <a:pt x="57071" y="558654"/>
                    <a:pt x="47134" y="558654"/>
                  </a:cubicBezTo>
                  <a:cubicBezTo>
                    <a:pt x="4188" y="558654"/>
                    <a:pt x="4779" y="507136"/>
                    <a:pt x="0" y="483240"/>
                  </a:cubicBezTo>
                  <a:cubicBezTo>
                    <a:pt x="51599" y="466040"/>
                    <a:pt x="11245" y="487871"/>
                    <a:pt x="37707" y="445532"/>
                  </a:cubicBezTo>
                  <a:cubicBezTo>
                    <a:pt x="48371" y="428470"/>
                    <a:pt x="63720" y="414771"/>
                    <a:pt x="75415" y="398398"/>
                  </a:cubicBezTo>
                  <a:cubicBezTo>
                    <a:pt x="79499" y="392681"/>
                    <a:pt x="81699" y="385829"/>
                    <a:pt x="84841" y="379545"/>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grpSp>
      <p:grpSp>
        <p:nvGrpSpPr>
          <p:cNvPr id="115" name="Group 114"/>
          <p:cNvGrpSpPr/>
          <p:nvPr/>
        </p:nvGrpSpPr>
        <p:grpSpPr>
          <a:xfrm rot="16200000">
            <a:off x="7218235" y="1926744"/>
            <a:ext cx="1295656" cy="1253006"/>
            <a:chOff x="6019240" y="2514181"/>
            <a:chExt cx="1295656" cy="1253006"/>
          </a:xfrm>
        </p:grpSpPr>
        <p:grpSp>
          <p:nvGrpSpPr>
            <p:cNvPr id="116" name="Group 9"/>
            <p:cNvGrpSpPr>
              <a:grpSpLocks/>
            </p:cNvGrpSpPr>
            <p:nvPr/>
          </p:nvGrpSpPr>
          <p:grpSpPr bwMode="auto">
            <a:xfrm>
              <a:off x="6019240" y="2514181"/>
              <a:ext cx="1295656" cy="1143489"/>
              <a:chOff x="3743" y="858"/>
              <a:chExt cx="1103" cy="973"/>
            </a:xfrm>
          </p:grpSpPr>
          <p:sp>
            <p:nvSpPr>
              <p:cNvPr id="122" name="Oval 10"/>
              <p:cNvSpPr>
                <a:spLocks noChangeArrowheads="1"/>
              </p:cNvSpPr>
              <p:nvPr/>
            </p:nvSpPr>
            <p:spPr bwMode="auto">
              <a:xfrm>
                <a:off x="3940" y="993"/>
                <a:ext cx="720" cy="720"/>
              </a:xfrm>
              <a:prstGeom prst="ellipse">
                <a:avLst/>
              </a:prstGeom>
              <a:solidFill>
                <a:schemeClr val="bg2"/>
              </a:solidFill>
              <a:ln w="25400">
                <a:solidFill>
                  <a:schemeClr val="tx1"/>
                </a:solidFill>
                <a:round/>
                <a:headEnd/>
                <a:tailEnd type="none"/>
              </a:ln>
            </p:spPr>
            <p:txBody>
              <a:bodyPr wrap="none" anchor="ctr"/>
              <a:lstStyle/>
              <a:p>
                <a:endParaRPr lang="en-US"/>
              </a:p>
            </p:txBody>
          </p:sp>
          <p:sp>
            <p:nvSpPr>
              <p:cNvPr id="123" name="Freeform 11"/>
              <p:cNvSpPr>
                <a:spLocks/>
              </p:cNvSpPr>
              <p:nvPr/>
            </p:nvSpPr>
            <p:spPr bwMode="auto">
              <a:xfrm>
                <a:off x="4198" y="858"/>
                <a:ext cx="121" cy="135"/>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5400">
                <a:solidFill>
                  <a:schemeClr val="tx1"/>
                </a:solidFill>
                <a:round/>
                <a:headEnd/>
                <a:tailEnd type="none"/>
              </a:ln>
            </p:spPr>
            <p:txBody>
              <a:bodyPr wrap="none" anchor="ctr"/>
              <a:lstStyle/>
              <a:p>
                <a:endParaRPr lang="en-US"/>
              </a:p>
            </p:txBody>
          </p:sp>
          <p:sp>
            <p:nvSpPr>
              <p:cNvPr id="124" name="Freeform 12"/>
              <p:cNvSpPr>
                <a:spLocks/>
              </p:cNvSpPr>
              <p:nvPr/>
            </p:nvSpPr>
            <p:spPr bwMode="auto">
              <a:xfrm>
                <a:off x="3938" y="858"/>
                <a:ext cx="195" cy="195"/>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5400">
                <a:solidFill>
                  <a:schemeClr val="tx1"/>
                </a:solidFill>
                <a:round/>
                <a:headEnd/>
                <a:tailEnd type="none"/>
              </a:ln>
            </p:spPr>
            <p:txBody>
              <a:bodyPr wrap="none" anchor="ctr"/>
              <a:lstStyle/>
              <a:p>
                <a:endParaRPr lang="en-US"/>
              </a:p>
            </p:txBody>
          </p:sp>
          <p:sp>
            <p:nvSpPr>
              <p:cNvPr id="125" name="Freeform 13"/>
              <p:cNvSpPr>
                <a:spLocks/>
              </p:cNvSpPr>
              <p:nvPr/>
            </p:nvSpPr>
            <p:spPr bwMode="auto">
              <a:xfrm>
                <a:off x="3938" y="988"/>
                <a:ext cx="61" cy="148"/>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5400">
                <a:solidFill>
                  <a:schemeClr val="tx1"/>
                </a:solidFill>
                <a:round/>
                <a:headEnd/>
                <a:tailEnd type="none"/>
              </a:ln>
            </p:spPr>
            <p:txBody>
              <a:bodyPr wrap="none" anchor="ctr"/>
              <a:lstStyle/>
              <a:p>
                <a:endParaRPr lang="en-US"/>
              </a:p>
            </p:txBody>
          </p:sp>
          <p:sp>
            <p:nvSpPr>
              <p:cNvPr id="126" name="Freeform 14"/>
              <p:cNvSpPr>
                <a:spLocks/>
              </p:cNvSpPr>
              <p:nvPr/>
            </p:nvSpPr>
            <p:spPr bwMode="auto">
              <a:xfrm>
                <a:off x="3743" y="1186"/>
                <a:ext cx="215"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5400">
                <a:solidFill>
                  <a:schemeClr val="tx1"/>
                </a:solidFill>
                <a:round/>
                <a:headEnd/>
                <a:tailEnd type="none"/>
              </a:ln>
            </p:spPr>
            <p:txBody>
              <a:bodyPr wrap="none" anchor="ctr"/>
              <a:lstStyle/>
              <a:p>
                <a:endParaRPr lang="en-US"/>
              </a:p>
            </p:txBody>
          </p:sp>
          <p:sp>
            <p:nvSpPr>
              <p:cNvPr id="127" name="Freeform 15"/>
              <p:cNvSpPr>
                <a:spLocks/>
              </p:cNvSpPr>
              <p:nvPr/>
            </p:nvSpPr>
            <p:spPr bwMode="auto">
              <a:xfrm>
                <a:off x="3808" y="1239"/>
                <a:ext cx="128"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5400">
                <a:solidFill>
                  <a:schemeClr val="tx1"/>
                </a:solidFill>
                <a:round/>
                <a:headEnd/>
                <a:tailEnd type="none"/>
              </a:ln>
            </p:spPr>
            <p:txBody>
              <a:bodyPr wrap="none" anchor="ctr"/>
              <a:lstStyle/>
              <a:p>
                <a:endParaRPr lang="en-US"/>
              </a:p>
            </p:txBody>
          </p:sp>
          <p:sp>
            <p:nvSpPr>
              <p:cNvPr id="128" name="Freeform 16"/>
              <p:cNvSpPr>
                <a:spLocks/>
              </p:cNvSpPr>
              <p:nvPr/>
            </p:nvSpPr>
            <p:spPr bwMode="auto">
              <a:xfrm>
                <a:off x="3808" y="1479"/>
                <a:ext cx="151" cy="157"/>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5400">
                <a:solidFill>
                  <a:schemeClr val="tx1"/>
                </a:solidFill>
                <a:round/>
                <a:headEnd/>
                <a:tailEnd type="none"/>
              </a:ln>
            </p:spPr>
            <p:txBody>
              <a:bodyPr wrap="none" anchor="ctr"/>
              <a:lstStyle/>
              <a:p>
                <a:endParaRPr lang="en-US"/>
              </a:p>
            </p:txBody>
          </p:sp>
          <p:sp>
            <p:nvSpPr>
              <p:cNvPr id="129" name="Freeform 17"/>
              <p:cNvSpPr>
                <a:spLocks/>
              </p:cNvSpPr>
              <p:nvPr/>
            </p:nvSpPr>
            <p:spPr bwMode="auto">
              <a:xfrm>
                <a:off x="4003" y="1542"/>
                <a:ext cx="104" cy="224"/>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5400">
                <a:solidFill>
                  <a:schemeClr val="tx1"/>
                </a:solidFill>
                <a:round/>
                <a:headEnd/>
                <a:tailEnd type="none"/>
              </a:ln>
            </p:spPr>
            <p:txBody>
              <a:bodyPr wrap="none" anchor="ctr"/>
              <a:lstStyle/>
              <a:p>
                <a:endParaRPr lang="en-US"/>
              </a:p>
            </p:txBody>
          </p:sp>
          <p:sp>
            <p:nvSpPr>
              <p:cNvPr id="130" name="Freeform 18"/>
              <p:cNvSpPr>
                <a:spLocks/>
              </p:cNvSpPr>
              <p:nvPr/>
            </p:nvSpPr>
            <p:spPr bwMode="auto">
              <a:xfrm>
                <a:off x="4003" y="1677"/>
                <a:ext cx="135" cy="39"/>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5400">
                <a:solidFill>
                  <a:schemeClr val="tx1"/>
                </a:solidFill>
                <a:round/>
                <a:headEnd/>
                <a:tailEnd type="none"/>
              </a:ln>
            </p:spPr>
            <p:txBody>
              <a:bodyPr wrap="none" anchor="ctr"/>
              <a:lstStyle/>
              <a:p>
                <a:endParaRPr lang="en-US"/>
              </a:p>
            </p:txBody>
          </p:sp>
          <p:sp>
            <p:nvSpPr>
              <p:cNvPr id="131" name="Freeform 19"/>
              <p:cNvSpPr>
                <a:spLocks/>
              </p:cNvSpPr>
              <p:nvPr/>
            </p:nvSpPr>
            <p:spPr bwMode="auto">
              <a:xfrm>
                <a:off x="4170" y="1713"/>
                <a:ext cx="157" cy="53"/>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5400">
                <a:solidFill>
                  <a:schemeClr val="tx1"/>
                </a:solidFill>
                <a:round/>
                <a:headEnd/>
                <a:tailEnd type="none"/>
              </a:ln>
            </p:spPr>
            <p:txBody>
              <a:bodyPr wrap="none" anchor="ctr"/>
              <a:lstStyle/>
              <a:p>
                <a:endParaRPr lang="en-US"/>
              </a:p>
            </p:txBody>
          </p:sp>
          <p:sp>
            <p:nvSpPr>
              <p:cNvPr id="132" name="Freeform 20"/>
              <p:cNvSpPr>
                <a:spLocks/>
              </p:cNvSpPr>
              <p:nvPr/>
            </p:nvSpPr>
            <p:spPr bwMode="auto">
              <a:xfrm flipV="1">
                <a:off x="4353" y="1668"/>
                <a:ext cx="234" cy="3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5400">
                <a:solidFill>
                  <a:schemeClr val="tx1"/>
                </a:solidFill>
                <a:round/>
                <a:headEnd/>
                <a:tailEnd type="none"/>
              </a:ln>
            </p:spPr>
            <p:txBody>
              <a:bodyPr wrap="none" anchor="ctr"/>
              <a:lstStyle/>
              <a:p>
                <a:endParaRPr lang="en-US"/>
              </a:p>
            </p:txBody>
          </p:sp>
          <p:sp>
            <p:nvSpPr>
              <p:cNvPr id="133" name="Freeform 21"/>
              <p:cNvSpPr>
                <a:spLocks/>
              </p:cNvSpPr>
              <p:nvPr/>
            </p:nvSpPr>
            <p:spPr bwMode="auto">
              <a:xfrm>
                <a:off x="4402" y="1667"/>
                <a:ext cx="120" cy="164"/>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5400">
                <a:solidFill>
                  <a:schemeClr val="tx1"/>
                </a:solidFill>
                <a:round/>
                <a:headEnd/>
                <a:tailEnd type="none"/>
              </a:ln>
            </p:spPr>
            <p:txBody>
              <a:bodyPr wrap="none" anchor="ctr"/>
              <a:lstStyle/>
              <a:p>
                <a:endParaRPr lang="en-US"/>
              </a:p>
            </p:txBody>
          </p:sp>
          <p:sp>
            <p:nvSpPr>
              <p:cNvPr id="134" name="Freeform 22"/>
              <p:cNvSpPr>
                <a:spLocks/>
              </p:cNvSpPr>
              <p:nvPr/>
            </p:nvSpPr>
            <p:spPr bwMode="auto">
              <a:xfrm>
                <a:off x="4565" y="1604"/>
                <a:ext cx="152" cy="97"/>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5400">
                <a:solidFill>
                  <a:schemeClr val="tx1"/>
                </a:solidFill>
                <a:round/>
                <a:headEnd/>
                <a:tailEnd type="none"/>
              </a:ln>
            </p:spPr>
            <p:txBody>
              <a:bodyPr wrap="none" anchor="ctr"/>
              <a:lstStyle/>
              <a:p>
                <a:endParaRPr lang="en-US"/>
              </a:p>
            </p:txBody>
          </p:sp>
          <p:sp>
            <p:nvSpPr>
              <p:cNvPr id="135" name="Freeform 23"/>
              <p:cNvSpPr>
                <a:spLocks/>
              </p:cNvSpPr>
              <p:nvPr/>
            </p:nvSpPr>
            <p:spPr bwMode="auto">
              <a:xfrm>
                <a:off x="4639" y="1490"/>
                <a:ext cx="207" cy="82"/>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5400">
                <a:solidFill>
                  <a:schemeClr val="tx1"/>
                </a:solidFill>
                <a:round/>
                <a:headEnd/>
                <a:tailEnd type="none"/>
              </a:ln>
            </p:spPr>
            <p:txBody>
              <a:bodyPr wrap="none" anchor="ctr"/>
              <a:lstStyle/>
              <a:p>
                <a:endParaRPr lang="en-US"/>
              </a:p>
            </p:txBody>
          </p:sp>
          <p:sp>
            <p:nvSpPr>
              <p:cNvPr id="136" name="Freeform 24"/>
              <p:cNvSpPr>
                <a:spLocks/>
              </p:cNvSpPr>
              <p:nvPr/>
            </p:nvSpPr>
            <p:spPr bwMode="auto">
              <a:xfrm>
                <a:off x="4667" y="1247"/>
                <a:ext cx="114" cy="141"/>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5400">
                <a:solidFill>
                  <a:schemeClr val="tx1"/>
                </a:solidFill>
                <a:round/>
                <a:headEnd/>
                <a:tailEnd type="none"/>
              </a:ln>
            </p:spPr>
            <p:txBody>
              <a:bodyPr wrap="none" anchor="ctr"/>
              <a:lstStyle/>
              <a:p>
                <a:endParaRPr lang="en-US"/>
              </a:p>
            </p:txBody>
          </p:sp>
          <p:sp>
            <p:nvSpPr>
              <p:cNvPr id="137" name="Freeform 25"/>
              <p:cNvSpPr>
                <a:spLocks/>
              </p:cNvSpPr>
              <p:nvPr/>
            </p:nvSpPr>
            <p:spPr bwMode="auto">
              <a:xfrm>
                <a:off x="4662" y="1312"/>
                <a:ext cx="184" cy="81"/>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5400">
                <a:solidFill>
                  <a:schemeClr val="tx1"/>
                </a:solidFill>
                <a:round/>
                <a:headEnd/>
                <a:tailEnd type="none"/>
              </a:ln>
            </p:spPr>
            <p:txBody>
              <a:bodyPr wrap="none" anchor="ctr"/>
              <a:lstStyle/>
              <a:p>
                <a:endParaRPr lang="en-US"/>
              </a:p>
            </p:txBody>
          </p:sp>
          <p:sp>
            <p:nvSpPr>
              <p:cNvPr id="138" name="Freeform 26"/>
              <p:cNvSpPr>
                <a:spLocks/>
              </p:cNvSpPr>
              <p:nvPr/>
            </p:nvSpPr>
            <p:spPr bwMode="auto">
              <a:xfrm>
                <a:off x="4645" y="1053"/>
                <a:ext cx="72" cy="134"/>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5400">
                <a:solidFill>
                  <a:schemeClr val="tx1"/>
                </a:solidFill>
                <a:round/>
                <a:headEnd/>
                <a:tailEnd type="none"/>
              </a:ln>
            </p:spPr>
            <p:txBody>
              <a:bodyPr wrap="none" anchor="ctr"/>
              <a:lstStyle/>
              <a:p>
                <a:endParaRPr lang="en-US"/>
              </a:p>
            </p:txBody>
          </p:sp>
          <p:sp>
            <p:nvSpPr>
              <p:cNvPr id="139" name="Freeform 27"/>
              <p:cNvSpPr>
                <a:spLocks/>
              </p:cNvSpPr>
              <p:nvPr/>
            </p:nvSpPr>
            <p:spPr bwMode="auto">
              <a:xfrm>
                <a:off x="4547" y="988"/>
                <a:ext cx="105" cy="90"/>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5400">
                <a:solidFill>
                  <a:schemeClr val="tx1"/>
                </a:solidFill>
                <a:round/>
                <a:headEnd/>
                <a:tailEnd type="none"/>
              </a:ln>
            </p:spPr>
            <p:txBody>
              <a:bodyPr wrap="none" anchor="ctr"/>
              <a:lstStyle/>
              <a:p>
                <a:endParaRPr lang="en-US"/>
              </a:p>
            </p:txBody>
          </p:sp>
          <p:sp>
            <p:nvSpPr>
              <p:cNvPr id="140" name="Freeform 28"/>
              <p:cNvSpPr>
                <a:spLocks/>
              </p:cNvSpPr>
              <p:nvPr/>
            </p:nvSpPr>
            <p:spPr bwMode="auto">
              <a:xfrm>
                <a:off x="4349" y="858"/>
                <a:ext cx="266" cy="146"/>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5400">
                <a:solidFill>
                  <a:schemeClr val="tx1"/>
                </a:solidFill>
                <a:round/>
                <a:headEnd/>
                <a:tailEnd type="none"/>
              </a:ln>
            </p:spPr>
            <p:txBody>
              <a:bodyPr wrap="none" anchor="ctr"/>
              <a:lstStyle/>
              <a:p>
                <a:endParaRPr lang="en-US"/>
              </a:p>
            </p:txBody>
          </p:sp>
        </p:grpSp>
        <p:sp>
          <p:nvSpPr>
            <p:cNvPr id="117" name="Freeform 116"/>
            <p:cNvSpPr/>
            <p:nvPr/>
          </p:nvSpPr>
          <p:spPr bwMode="auto">
            <a:xfrm>
              <a:off x="6300248" y="2554664"/>
              <a:ext cx="330700" cy="188536"/>
            </a:xfrm>
            <a:custGeom>
              <a:avLst/>
              <a:gdLst>
                <a:gd name="connsiteX0" fmla="*/ 270234 w 330700"/>
                <a:gd name="connsiteY0" fmla="*/ 188536 h 188536"/>
                <a:gd name="connsiteX1" fmla="*/ 298515 w 330700"/>
                <a:gd name="connsiteY1" fmla="*/ 150829 h 188536"/>
                <a:gd name="connsiteX2" fmla="*/ 317368 w 330700"/>
                <a:gd name="connsiteY2" fmla="*/ 75414 h 188536"/>
                <a:gd name="connsiteX3" fmla="*/ 185393 w 330700"/>
                <a:gd name="connsiteY3" fmla="*/ 0 h 188536"/>
                <a:gd name="connsiteX4" fmla="*/ 157113 w 330700"/>
                <a:gd name="connsiteY4" fmla="*/ 37707 h 188536"/>
                <a:gd name="connsiteX5" fmla="*/ 128832 w 330700"/>
                <a:gd name="connsiteY5" fmla="*/ 131975 h 188536"/>
                <a:gd name="connsiteX6" fmla="*/ 72272 w 330700"/>
                <a:gd name="connsiteY6" fmla="*/ 160256 h 188536"/>
                <a:gd name="connsiteX7" fmla="*/ 25138 w 330700"/>
                <a:gd name="connsiteY7" fmla="*/ 131975 h 188536"/>
                <a:gd name="connsiteX8" fmla="*/ 6284 w 330700"/>
                <a:gd name="connsiteY8" fmla="*/ 103695 h 188536"/>
                <a:gd name="connsiteX9" fmla="*/ 100552 w 330700"/>
                <a:gd name="connsiteY9" fmla="*/ 65988 h 188536"/>
                <a:gd name="connsiteX10" fmla="*/ 138259 w 330700"/>
                <a:gd name="connsiteY10" fmla="*/ 94268 h 188536"/>
                <a:gd name="connsiteX11" fmla="*/ 194820 w 330700"/>
                <a:gd name="connsiteY11" fmla="*/ 113122 h 18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00" h="188536">
                  <a:moveTo>
                    <a:pt x="270234" y="188536"/>
                  </a:moveTo>
                  <a:cubicBezTo>
                    <a:pt x="279661" y="175967"/>
                    <a:pt x="292472" y="165332"/>
                    <a:pt x="298515" y="150829"/>
                  </a:cubicBezTo>
                  <a:cubicBezTo>
                    <a:pt x="308481" y="126910"/>
                    <a:pt x="330700" y="97633"/>
                    <a:pt x="317368" y="75414"/>
                  </a:cubicBezTo>
                  <a:cubicBezTo>
                    <a:pt x="291896" y="32961"/>
                    <a:pt x="231536" y="15381"/>
                    <a:pt x="185393" y="0"/>
                  </a:cubicBezTo>
                  <a:cubicBezTo>
                    <a:pt x="175966" y="12569"/>
                    <a:pt x="163302" y="23266"/>
                    <a:pt x="157113" y="37707"/>
                  </a:cubicBezTo>
                  <a:cubicBezTo>
                    <a:pt x="144190" y="67861"/>
                    <a:pt x="147506" y="105002"/>
                    <a:pt x="128832" y="131975"/>
                  </a:cubicBezTo>
                  <a:cubicBezTo>
                    <a:pt x="116834" y="149306"/>
                    <a:pt x="91125" y="150829"/>
                    <a:pt x="72272" y="160256"/>
                  </a:cubicBezTo>
                  <a:cubicBezTo>
                    <a:pt x="56561" y="150829"/>
                    <a:pt x="39050" y="143899"/>
                    <a:pt x="25138" y="131975"/>
                  </a:cubicBezTo>
                  <a:cubicBezTo>
                    <a:pt x="16536" y="124602"/>
                    <a:pt x="0" y="113122"/>
                    <a:pt x="6284" y="103695"/>
                  </a:cubicBezTo>
                  <a:cubicBezTo>
                    <a:pt x="19915" y="83248"/>
                    <a:pt x="75903" y="72150"/>
                    <a:pt x="100552" y="65988"/>
                  </a:cubicBezTo>
                  <a:cubicBezTo>
                    <a:pt x="113121" y="75415"/>
                    <a:pt x="124206" y="87242"/>
                    <a:pt x="138259" y="94268"/>
                  </a:cubicBezTo>
                  <a:cubicBezTo>
                    <a:pt x="156034" y="103156"/>
                    <a:pt x="194820" y="113122"/>
                    <a:pt x="194820" y="113122"/>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8" name="Freeform 117"/>
            <p:cNvSpPr/>
            <p:nvPr/>
          </p:nvSpPr>
          <p:spPr bwMode="auto">
            <a:xfrm>
              <a:off x="6094535" y="2855568"/>
              <a:ext cx="259131" cy="349545"/>
            </a:xfrm>
            <a:custGeom>
              <a:avLst/>
              <a:gdLst>
                <a:gd name="connsiteX0" fmla="*/ 259131 w 259131"/>
                <a:gd name="connsiteY0" fmla="*/ 66741 h 349545"/>
                <a:gd name="connsiteX1" fmla="*/ 211997 w 259131"/>
                <a:gd name="connsiteY1" fmla="*/ 19607 h 349545"/>
                <a:gd name="connsiteX2" fmla="*/ 183717 w 259131"/>
                <a:gd name="connsiteY2" fmla="*/ 754 h 349545"/>
                <a:gd name="connsiteX3" fmla="*/ 70595 w 259131"/>
                <a:gd name="connsiteY3" fmla="*/ 29034 h 349545"/>
                <a:gd name="connsiteX4" fmla="*/ 80022 w 259131"/>
                <a:gd name="connsiteY4" fmla="*/ 123302 h 349545"/>
                <a:gd name="connsiteX5" fmla="*/ 183717 w 259131"/>
                <a:gd name="connsiteY5" fmla="*/ 151583 h 349545"/>
                <a:gd name="connsiteX6" fmla="*/ 193143 w 259131"/>
                <a:gd name="connsiteY6" fmla="*/ 208143 h 349545"/>
                <a:gd name="connsiteX7" fmla="*/ 80022 w 259131"/>
                <a:gd name="connsiteY7" fmla="*/ 255277 h 349545"/>
                <a:gd name="connsiteX8" fmla="*/ 42314 w 259131"/>
                <a:gd name="connsiteY8" fmla="*/ 236424 h 349545"/>
                <a:gd name="connsiteX9" fmla="*/ 4607 w 259131"/>
                <a:gd name="connsiteY9" fmla="*/ 321265 h 349545"/>
                <a:gd name="connsiteX10" fmla="*/ 51741 w 259131"/>
                <a:gd name="connsiteY10" fmla="*/ 340119 h 349545"/>
                <a:gd name="connsiteX11" fmla="*/ 80022 w 259131"/>
                <a:gd name="connsiteY11" fmla="*/ 349545 h 349545"/>
                <a:gd name="connsiteX12" fmla="*/ 89449 w 259131"/>
                <a:gd name="connsiteY12" fmla="*/ 340119 h 3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1" h="349545">
                  <a:moveTo>
                    <a:pt x="259131" y="66741"/>
                  </a:moveTo>
                  <a:cubicBezTo>
                    <a:pt x="243420" y="51030"/>
                    <a:pt x="228719" y="34238"/>
                    <a:pt x="211997" y="19607"/>
                  </a:cubicBezTo>
                  <a:cubicBezTo>
                    <a:pt x="203471" y="12147"/>
                    <a:pt x="195021" y="0"/>
                    <a:pt x="183717" y="754"/>
                  </a:cubicBezTo>
                  <a:cubicBezTo>
                    <a:pt x="144935" y="3340"/>
                    <a:pt x="108302" y="19607"/>
                    <a:pt x="70595" y="29034"/>
                  </a:cubicBezTo>
                  <a:cubicBezTo>
                    <a:pt x="73737" y="60457"/>
                    <a:pt x="64110" y="96024"/>
                    <a:pt x="80022" y="123302"/>
                  </a:cubicBezTo>
                  <a:cubicBezTo>
                    <a:pt x="86341" y="134134"/>
                    <a:pt x="169857" y="148811"/>
                    <a:pt x="183717" y="151583"/>
                  </a:cubicBezTo>
                  <a:cubicBezTo>
                    <a:pt x="186859" y="170436"/>
                    <a:pt x="196892" y="189401"/>
                    <a:pt x="193143" y="208143"/>
                  </a:cubicBezTo>
                  <a:cubicBezTo>
                    <a:pt x="181804" y="264836"/>
                    <a:pt x="118878" y="250960"/>
                    <a:pt x="80022" y="255277"/>
                  </a:cubicBezTo>
                  <a:cubicBezTo>
                    <a:pt x="67453" y="248993"/>
                    <a:pt x="56367" y="236424"/>
                    <a:pt x="42314" y="236424"/>
                  </a:cubicBezTo>
                  <a:cubicBezTo>
                    <a:pt x="0" y="236424"/>
                    <a:pt x="6901" y="305208"/>
                    <a:pt x="4607" y="321265"/>
                  </a:cubicBezTo>
                  <a:cubicBezTo>
                    <a:pt x="20318" y="327550"/>
                    <a:pt x="35897" y="334178"/>
                    <a:pt x="51741" y="340119"/>
                  </a:cubicBezTo>
                  <a:cubicBezTo>
                    <a:pt x="61045" y="343608"/>
                    <a:pt x="70085" y="349545"/>
                    <a:pt x="80022" y="349545"/>
                  </a:cubicBezTo>
                  <a:cubicBezTo>
                    <a:pt x="84466" y="349545"/>
                    <a:pt x="86307" y="343261"/>
                    <a:pt x="89449" y="340119"/>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9" name="Freeform 118"/>
            <p:cNvSpPr/>
            <p:nvPr/>
          </p:nvSpPr>
          <p:spPr bwMode="auto">
            <a:xfrm>
              <a:off x="6721311" y="2582944"/>
              <a:ext cx="527628" cy="650976"/>
            </a:xfrm>
            <a:custGeom>
              <a:avLst/>
              <a:gdLst>
                <a:gd name="connsiteX0" fmla="*/ 0 w 527628"/>
                <a:gd name="connsiteY0" fmla="*/ 84842 h 650976"/>
                <a:gd name="connsiteX1" fmla="*/ 37708 w 527628"/>
                <a:gd name="connsiteY1" fmla="*/ 47134 h 650976"/>
                <a:gd name="connsiteX2" fmla="*/ 131976 w 527628"/>
                <a:gd name="connsiteY2" fmla="*/ 0 h 650976"/>
                <a:gd name="connsiteX3" fmla="*/ 169683 w 527628"/>
                <a:gd name="connsiteY3" fmla="*/ 65988 h 650976"/>
                <a:gd name="connsiteX4" fmla="*/ 207390 w 527628"/>
                <a:gd name="connsiteY4" fmla="*/ 216817 h 650976"/>
                <a:gd name="connsiteX5" fmla="*/ 235670 w 527628"/>
                <a:gd name="connsiteY5" fmla="*/ 254524 h 650976"/>
                <a:gd name="connsiteX6" fmla="*/ 311085 w 527628"/>
                <a:gd name="connsiteY6" fmla="*/ 273378 h 650976"/>
                <a:gd name="connsiteX7" fmla="*/ 358219 w 527628"/>
                <a:gd name="connsiteY7" fmla="*/ 245097 h 650976"/>
                <a:gd name="connsiteX8" fmla="*/ 367646 w 527628"/>
                <a:gd name="connsiteY8" fmla="*/ 216817 h 650976"/>
                <a:gd name="connsiteX9" fmla="*/ 311085 w 527628"/>
                <a:gd name="connsiteY9" fmla="*/ 141402 h 650976"/>
                <a:gd name="connsiteX10" fmla="*/ 358219 w 527628"/>
                <a:gd name="connsiteY10" fmla="*/ 263951 h 650976"/>
                <a:gd name="connsiteX11" fmla="*/ 509048 w 527628"/>
                <a:gd name="connsiteY11" fmla="*/ 329938 h 650976"/>
                <a:gd name="connsiteX12" fmla="*/ 452487 w 527628"/>
                <a:gd name="connsiteY12" fmla="*/ 424207 h 650976"/>
                <a:gd name="connsiteX13" fmla="*/ 367646 w 527628"/>
                <a:gd name="connsiteY13" fmla="*/ 480767 h 650976"/>
                <a:gd name="connsiteX14" fmla="*/ 348792 w 527628"/>
                <a:gd name="connsiteY14" fmla="*/ 527901 h 650976"/>
                <a:gd name="connsiteX15" fmla="*/ 509048 w 527628"/>
                <a:gd name="connsiteY15" fmla="*/ 593889 h 650976"/>
                <a:gd name="connsiteX16" fmla="*/ 499621 w 527628"/>
                <a:gd name="connsiteY16" fmla="*/ 641023 h 650976"/>
                <a:gd name="connsiteX17" fmla="*/ 461914 w 527628"/>
                <a:gd name="connsiteY17" fmla="*/ 650450 h 650976"/>
                <a:gd name="connsiteX18" fmla="*/ 235670 w 527628"/>
                <a:gd name="connsiteY18" fmla="*/ 641023 h 6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628" h="650976">
                  <a:moveTo>
                    <a:pt x="0" y="84842"/>
                  </a:moveTo>
                  <a:cubicBezTo>
                    <a:pt x="12569" y="72273"/>
                    <a:pt x="22755" y="56746"/>
                    <a:pt x="37708" y="47134"/>
                  </a:cubicBezTo>
                  <a:cubicBezTo>
                    <a:pt x="67260" y="28136"/>
                    <a:pt x="131976" y="0"/>
                    <a:pt x="131976" y="0"/>
                  </a:cubicBezTo>
                  <a:cubicBezTo>
                    <a:pt x="144545" y="21996"/>
                    <a:pt x="163539" y="41411"/>
                    <a:pt x="169683" y="65988"/>
                  </a:cubicBezTo>
                  <a:cubicBezTo>
                    <a:pt x="223673" y="281947"/>
                    <a:pt x="135972" y="133495"/>
                    <a:pt x="207390" y="216817"/>
                  </a:cubicBezTo>
                  <a:cubicBezTo>
                    <a:pt x="217615" y="228746"/>
                    <a:pt x="221877" y="247001"/>
                    <a:pt x="235670" y="254524"/>
                  </a:cubicBezTo>
                  <a:cubicBezTo>
                    <a:pt x="258418" y="266932"/>
                    <a:pt x="285947" y="267093"/>
                    <a:pt x="311085" y="273378"/>
                  </a:cubicBezTo>
                  <a:cubicBezTo>
                    <a:pt x="326796" y="263951"/>
                    <a:pt x="345263" y="258053"/>
                    <a:pt x="358219" y="245097"/>
                  </a:cubicBezTo>
                  <a:cubicBezTo>
                    <a:pt x="365245" y="238071"/>
                    <a:pt x="369802" y="226517"/>
                    <a:pt x="367646" y="216817"/>
                  </a:cubicBezTo>
                  <a:cubicBezTo>
                    <a:pt x="356047" y="164622"/>
                    <a:pt x="345214" y="164156"/>
                    <a:pt x="311085" y="141402"/>
                  </a:cubicBezTo>
                  <a:cubicBezTo>
                    <a:pt x="326796" y="182252"/>
                    <a:pt x="326526" y="233767"/>
                    <a:pt x="358219" y="263951"/>
                  </a:cubicBezTo>
                  <a:cubicBezTo>
                    <a:pt x="397958" y="301797"/>
                    <a:pt x="481224" y="282637"/>
                    <a:pt x="509048" y="329938"/>
                  </a:cubicBezTo>
                  <a:cubicBezTo>
                    <a:pt x="527628" y="361524"/>
                    <a:pt x="477550" y="397473"/>
                    <a:pt x="452487" y="424207"/>
                  </a:cubicBezTo>
                  <a:cubicBezTo>
                    <a:pt x="429241" y="449003"/>
                    <a:pt x="367646" y="480767"/>
                    <a:pt x="367646" y="480767"/>
                  </a:cubicBezTo>
                  <a:cubicBezTo>
                    <a:pt x="361361" y="496478"/>
                    <a:pt x="336318" y="516467"/>
                    <a:pt x="348792" y="527901"/>
                  </a:cubicBezTo>
                  <a:cubicBezTo>
                    <a:pt x="371830" y="549020"/>
                    <a:pt x="459875" y="577498"/>
                    <a:pt x="509048" y="593889"/>
                  </a:cubicBezTo>
                  <a:cubicBezTo>
                    <a:pt x="505906" y="609600"/>
                    <a:pt x="509878" y="628714"/>
                    <a:pt x="499621" y="641023"/>
                  </a:cubicBezTo>
                  <a:cubicBezTo>
                    <a:pt x="491327" y="650976"/>
                    <a:pt x="474870" y="650450"/>
                    <a:pt x="461914" y="650450"/>
                  </a:cubicBezTo>
                  <a:cubicBezTo>
                    <a:pt x="386434" y="650450"/>
                    <a:pt x="235670" y="641023"/>
                    <a:pt x="235670" y="64102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20" name="Freeform 119"/>
            <p:cNvSpPr/>
            <p:nvPr/>
          </p:nvSpPr>
          <p:spPr bwMode="auto">
            <a:xfrm>
              <a:off x="6090254" y="2895198"/>
              <a:ext cx="1191348" cy="871989"/>
            </a:xfrm>
            <a:custGeom>
              <a:avLst/>
              <a:gdLst>
                <a:gd name="connsiteX0" fmla="*/ 263412 w 1191348"/>
                <a:gd name="connsiteY0" fmla="*/ 404183 h 871989"/>
                <a:gd name="connsiteX1" fmla="*/ 18315 w 1191348"/>
                <a:gd name="connsiteY1" fmla="*/ 413610 h 871989"/>
                <a:gd name="connsiteX2" fmla="*/ 8888 w 1191348"/>
                <a:gd name="connsiteY2" fmla="*/ 441891 h 871989"/>
                <a:gd name="connsiteX3" fmla="*/ 169144 w 1191348"/>
                <a:gd name="connsiteY3" fmla="*/ 489025 h 871989"/>
                <a:gd name="connsiteX4" fmla="*/ 216278 w 1191348"/>
                <a:gd name="connsiteY4" fmla="*/ 526732 h 871989"/>
                <a:gd name="connsiteX5" fmla="*/ 206851 w 1191348"/>
                <a:gd name="connsiteY5" fmla="*/ 592720 h 871989"/>
                <a:gd name="connsiteX6" fmla="*/ 225705 w 1191348"/>
                <a:gd name="connsiteY6" fmla="*/ 630427 h 871989"/>
                <a:gd name="connsiteX7" fmla="*/ 206851 w 1191348"/>
                <a:gd name="connsiteY7" fmla="*/ 517305 h 871989"/>
                <a:gd name="connsiteX8" fmla="*/ 150290 w 1191348"/>
                <a:gd name="connsiteY8" fmla="*/ 536159 h 871989"/>
                <a:gd name="connsiteX9" fmla="*/ 263412 w 1191348"/>
                <a:gd name="connsiteY9" fmla="*/ 639854 h 871989"/>
                <a:gd name="connsiteX10" fmla="*/ 461375 w 1191348"/>
                <a:gd name="connsiteY10" fmla="*/ 828390 h 871989"/>
                <a:gd name="connsiteX11" fmla="*/ 631057 w 1191348"/>
                <a:gd name="connsiteY11" fmla="*/ 705841 h 871989"/>
                <a:gd name="connsiteX12" fmla="*/ 649911 w 1191348"/>
                <a:gd name="connsiteY12" fmla="*/ 752975 h 871989"/>
                <a:gd name="connsiteX13" fmla="*/ 602777 w 1191348"/>
                <a:gd name="connsiteY13" fmla="*/ 762402 h 871989"/>
                <a:gd name="connsiteX14" fmla="*/ 810167 w 1191348"/>
                <a:gd name="connsiteY14" fmla="*/ 705841 h 871989"/>
                <a:gd name="connsiteX15" fmla="*/ 857301 w 1191348"/>
                <a:gd name="connsiteY15" fmla="*/ 649280 h 871989"/>
                <a:gd name="connsiteX16" fmla="*/ 876154 w 1191348"/>
                <a:gd name="connsiteY16" fmla="*/ 621000 h 871989"/>
                <a:gd name="connsiteX17" fmla="*/ 913861 w 1191348"/>
                <a:gd name="connsiteY17" fmla="*/ 639854 h 871989"/>
                <a:gd name="connsiteX18" fmla="*/ 951569 w 1191348"/>
                <a:gd name="connsiteY18" fmla="*/ 649280 h 871989"/>
                <a:gd name="connsiteX19" fmla="*/ 1008130 w 1191348"/>
                <a:gd name="connsiteY19" fmla="*/ 602146 h 871989"/>
                <a:gd name="connsiteX20" fmla="*/ 1026983 w 1191348"/>
                <a:gd name="connsiteY20" fmla="*/ 555012 h 871989"/>
                <a:gd name="connsiteX21" fmla="*/ 960995 w 1191348"/>
                <a:gd name="connsiteY21" fmla="*/ 545586 h 871989"/>
                <a:gd name="connsiteX22" fmla="*/ 810167 w 1191348"/>
                <a:gd name="connsiteY22" fmla="*/ 649280 h 871989"/>
                <a:gd name="connsiteX23" fmla="*/ 791313 w 1191348"/>
                <a:gd name="connsiteY23" fmla="*/ 677561 h 871989"/>
                <a:gd name="connsiteX24" fmla="*/ 668765 w 1191348"/>
                <a:gd name="connsiteY24" fmla="*/ 715268 h 871989"/>
                <a:gd name="connsiteX25" fmla="*/ 574497 w 1191348"/>
                <a:gd name="connsiteY25" fmla="*/ 677561 h 871989"/>
                <a:gd name="connsiteX26" fmla="*/ 602777 w 1191348"/>
                <a:gd name="connsiteY26" fmla="*/ 649280 h 871989"/>
                <a:gd name="connsiteX27" fmla="*/ 763033 w 1191348"/>
                <a:gd name="connsiteY27" fmla="*/ 611573 h 871989"/>
                <a:gd name="connsiteX28" fmla="*/ 970422 w 1191348"/>
                <a:gd name="connsiteY28" fmla="*/ 592720 h 871989"/>
                <a:gd name="connsiteX29" fmla="*/ 1026983 w 1191348"/>
                <a:gd name="connsiteY29" fmla="*/ 536159 h 871989"/>
                <a:gd name="connsiteX30" fmla="*/ 970422 w 1191348"/>
                <a:gd name="connsiteY30" fmla="*/ 489025 h 871989"/>
                <a:gd name="connsiteX31" fmla="*/ 951569 w 1191348"/>
                <a:gd name="connsiteY31" fmla="*/ 545586 h 871989"/>
                <a:gd name="connsiteX32" fmla="*/ 1102398 w 1191348"/>
                <a:gd name="connsiteY32" fmla="*/ 498451 h 871989"/>
                <a:gd name="connsiteX33" fmla="*/ 1092971 w 1191348"/>
                <a:gd name="connsiteY33" fmla="*/ 366476 h 871989"/>
                <a:gd name="connsiteX34" fmla="*/ 1130678 w 1191348"/>
                <a:gd name="connsiteY34" fmla="*/ 300489 h 871989"/>
                <a:gd name="connsiteX35" fmla="*/ 1187239 w 1191348"/>
                <a:gd name="connsiteY35" fmla="*/ 206221 h 871989"/>
                <a:gd name="connsiteX36" fmla="*/ 1168385 w 1191348"/>
                <a:gd name="connsiteY36" fmla="*/ 140233 h 871989"/>
                <a:gd name="connsiteX37" fmla="*/ 1121251 w 1191348"/>
                <a:gd name="connsiteY37" fmla="*/ 111953 h 871989"/>
                <a:gd name="connsiteX38" fmla="*/ 1064690 w 1191348"/>
                <a:gd name="connsiteY38" fmla="*/ 27111 h 871989"/>
                <a:gd name="connsiteX39" fmla="*/ 1083544 w 1191348"/>
                <a:gd name="connsiteY39" fmla="*/ 432464 h 871989"/>
                <a:gd name="connsiteX40" fmla="*/ 1017556 w 1191348"/>
                <a:gd name="connsiteY40" fmla="*/ 470171 h 871989"/>
                <a:gd name="connsiteX41" fmla="*/ 857301 w 1191348"/>
                <a:gd name="connsiteY41" fmla="*/ 451317 h 87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1348" h="871989">
                  <a:moveTo>
                    <a:pt x="263412" y="404183"/>
                  </a:moveTo>
                  <a:cubicBezTo>
                    <a:pt x="181713" y="407325"/>
                    <a:pt x="99192" y="401628"/>
                    <a:pt x="18315" y="413610"/>
                  </a:cubicBezTo>
                  <a:cubicBezTo>
                    <a:pt x="8485" y="415066"/>
                    <a:pt x="0" y="437447"/>
                    <a:pt x="8888" y="441891"/>
                  </a:cubicBezTo>
                  <a:cubicBezTo>
                    <a:pt x="58691" y="466793"/>
                    <a:pt x="115725" y="473314"/>
                    <a:pt x="169144" y="489025"/>
                  </a:cubicBezTo>
                  <a:cubicBezTo>
                    <a:pt x="184855" y="501594"/>
                    <a:pt x="209402" y="507823"/>
                    <a:pt x="216278" y="526732"/>
                  </a:cubicBezTo>
                  <a:cubicBezTo>
                    <a:pt x="223871" y="547614"/>
                    <a:pt x="204839" y="570592"/>
                    <a:pt x="206851" y="592720"/>
                  </a:cubicBezTo>
                  <a:cubicBezTo>
                    <a:pt x="208123" y="606715"/>
                    <a:pt x="219420" y="617858"/>
                    <a:pt x="225705" y="630427"/>
                  </a:cubicBezTo>
                  <a:cubicBezTo>
                    <a:pt x="238397" y="592350"/>
                    <a:pt x="256758" y="556121"/>
                    <a:pt x="206851" y="517305"/>
                  </a:cubicBezTo>
                  <a:cubicBezTo>
                    <a:pt x="191164" y="505104"/>
                    <a:pt x="169144" y="529874"/>
                    <a:pt x="150290" y="536159"/>
                  </a:cubicBezTo>
                  <a:cubicBezTo>
                    <a:pt x="187997" y="570724"/>
                    <a:pt x="231755" y="599674"/>
                    <a:pt x="263412" y="639854"/>
                  </a:cubicBezTo>
                  <a:cubicBezTo>
                    <a:pt x="435705" y="858533"/>
                    <a:pt x="308772" y="871989"/>
                    <a:pt x="461375" y="828390"/>
                  </a:cubicBezTo>
                  <a:cubicBezTo>
                    <a:pt x="519973" y="711193"/>
                    <a:pt x="472614" y="762428"/>
                    <a:pt x="631057" y="705841"/>
                  </a:cubicBezTo>
                  <a:cubicBezTo>
                    <a:pt x="637342" y="721552"/>
                    <a:pt x="657478" y="737840"/>
                    <a:pt x="649911" y="752975"/>
                  </a:cubicBezTo>
                  <a:cubicBezTo>
                    <a:pt x="642746" y="767306"/>
                    <a:pt x="587406" y="766923"/>
                    <a:pt x="602777" y="762402"/>
                  </a:cubicBezTo>
                  <a:cubicBezTo>
                    <a:pt x="671520" y="742183"/>
                    <a:pt x="741037" y="724695"/>
                    <a:pt x="810167" y="705841"/>
                  </a:cubicBezTo>
                  <a:cubicBezTo>
                    <a:pt x="825878" y="686987"/>
                    <a:pt x="842234" y="668652"/>
                    <a:pt x="857301" y="649280"/>
                  </a:cubicBezTo>
                  <a:cubicBezTo>
                    <a:pt x="864257" y="640337"/>
                    <a:pt x="864979" y="622862"/>
                    <a:pt x="876154" y="621000"/>
                  </a:cubicBezTo>
                  <a:cubicBezTo>
                    <a:pt x="890015" y="618690"/>
                    <a:pt x="900703" y="634920"/>
                    <a:pt x="913861" y="639854"/>
                  </a:cubicBezTo>
                  <a:cubicBezTo>
                    <a:pt x="925992" y="644403"/>
                    <a:pt x="939000" y="646138"/>
                    <a:pt x="951569" y="649280"/>
                  </a:cubicBezTo>
                  <a:cubicBezTo>
                    <a:pt x="970423" y="633569"/>
                    <a:pt x="992799" y="621310"/>
                    <a:pt x="1008130" y="602146"/>
                  </a:cubicBezTo>
                  <a:cubicBezTo>
                    <a:pt x="1018701" y="588932"/>
                    <a:pt x="1037816" y="568011"/>
                    <a:pt x="1026983" y="555012"/>
                  </a:cubicBezTo>
                  <a:cubicBezTo>
                    <a:pt x="1012758" y="537943"/>
                    <a:pt x="982991" y="548728"/>
                    <a:pt x="960995" y="545586"/>
                  </a:cubicBezTo>
                  <a:cubicBezTo>
                    <a:pt x="834771" y="671810"/>
                    <a:pt x="987342" y="531163"/>
                    <a:pt x="810167" y="649280"/>
                  </a:cubicBezTo>
                  <a:cubicBezTo>
                    <a:pt x="800740" y="655565"/>
                    <a:pt x="799915" y="670188"/>
                    <a:pt x="791313" y="677561"/>
                  </a:cubicBezTo>
                  <a:cubicBezTo>
                    <a:pt x="746640" y="715852"/>
                    <a:pt x="728920" y="707748"/>
                    <a:pt x="668765" y="715268"/>
                  </a:cubicBezTo>
                  <a:cubicBezTo>
                    <a:pt x="637342" y="702699"/>
                    <a:pt x="598428" y="701492"/>
                    <a:pt x="574497" y="677561"/>
                  </a:cubicBezTo>
                  <a:cubicBezTo>
                    <a:pt x="565070" y="668134"/>
                    <a:pt x="590194" y="653684"/>
                    <a:pt x="602777" y="649280"/>
                  </a:cubicBezTo>
                  <a:cubicBezTo>
                    <a:pt x="654573" y="631151"/>
                    <a:pt x="708794" y="619917"/>
                    <a:pt x="763033" y="611573"/>
                  </a:cubicBezTo>
                  <a:cubicBezTo>
                    <a:pt x="831641" y="601018"/>
                    <a:pt x="901292" y="599004"/>
                    <a:pt x="970422" y="592720"/>
                  </a:cubicBezTo>
                  <a:cubicBezTo>
                    <a:pt x="989276" y="573866"/>
                    <a:pt x="1026983" y="562822"/>
                    <a:pt x="1026983" y="536159"/>
                  </a:cubicBezTo>
                  <a:cubicBezTo>
                    <a:pt x="1026983" y="511617"/>
                    <a:pt x="994774" y="485981"/>
                    <a:pt x="970422" y="489025"/>
                  </a:cubicBezTo>
                  <a:cubicBezTo>
                    <a:pt x="950702" y="491490"/>
                    <a:pt x="931746" y="544170"/>
                    <a:pt x="951569" y="545586"/>
                  </a:cubicBezTo>
                  <a:cubicBezTo>
                    <a:pt x="1004109" y="549339"/>
                    <a:pt x="1052122" y="514163"/>
                    <a:pt x="1102398" y="498451"/>
                  </a:cubicBezTo>
                  <a:cubicBezTo>
                    <a:pt x="1099256" y="454459"/>
                    <a:pt x="1086734" y="410136"/>
                    <a:pt x="1092971" y="366476"/>
                  </a:cubicBezTo>
                  <a:cubicBezTo>
                    <a:pt x="1096554" y="341397"/>
                    <a:pt x="1117401" y="322065"/>
                    <a:pt x="1130678" y="300489"/>
                  </a:cubicBezTo>
                  <a:cubicBezTo>
                    <a:pt x="1191348" y="201899"/>
                    <a:pt x="1148844" y="283008"/>
                    <a:pt x="1187239" y="206221"/>
                  </a:cubicBezTo>
                  <a:cubicBezTo>
                    <a:pt x="1180954" y="184225"/>
                    <a:pt x="1181504" y="158974"/>
                    <a:pt x="1168385" y="140233"/>
                  </a:cubicBezTo>
                  <a:cubicBezTo>
                    <a:pt x="1157878" y="125223"/>
                    <a:pt x="1131414" y="127198"/>
                    <a:pt x="1121251" y="111953"/>
                  </a:cubicBezTo>
                  <a:cubicBezTo>
                    <a:pt x="1046615" y="0"/>
                    <a:pt x="1187836" y="101000"/>
                    <a:pt x="1064690" y="27111"/>
                  </a:cubicBezTo>
                  <a:cubicBezTo>
                    <a:pt x="1159038" y="268220"/>
                    <a:pt x="1187831" y="203033"/>
                    <a:pt x="1083544" y="432464"/>
                  </a:cubicBezTo>
                  <a:cubicBezTo>
                    <a:pt x="1079625" y="441085"/>
                    <a:pt x="1020676" y="468611"/>
                    <a:pt x="1017556" y="470171"/>
                  </a:cubicBezTo>
                  <a:cubicBezTo>
                    <a:pt x="854164" y="460559"/>
                    <a:pt x="857301" y="514255"/>
                    <a:pt x="857301" y="451317"/>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21" name="Freeform 120"/>
            <p:cNvSpPr/>
            <p:nvPr/>
          </p:nvSpPr>
          <p:spPr bwMode="auto">
            <a:xfrm>
              <a:off x="6108569" y="2514484"/>
              <a:ext cx="777351" cy="558654"/>
            </a:xfrm>
            <a:custGeom>
              <a:avLst/>
              <a:gdLst>
                <a:gd name="connsiteX0" fmla="*/ 735291 w 777351"/>
                <a:gd name="connsiteY0" fmla="*/ 172155 h 558654"/>
                <a:gd name="connsiteX1" fmla="*/ 603316 w 777351"/>
                <a:gd name="connsiteY1" fmla="*/ 11900 h 558654"/>
                <a:gd name="connsiteX2" fmla="*/ 509047 w 777351"/>
                <a:gd name="connsiteY2" fmla="*/ 59034 h 558654"/>
                <a:gd name="connsiteX3" fmla="*/ 565608 w 777351"/>
                <a:gd name="connsiteY3" fmla="*/ 96741 h 558654"/>
                <a:gd name="connsiteX4" fmla="*/ 622169 w 777351"/>
                <a:gd name="connsiteY4" fmla="*/ 106168 h 558654"/>
                <a:gd name="connsiteX5" fmla="*/ 556182 w 777351"/>
                <a:gd name="connsiteY5" fmla="*/ 200436 h 558654"/>
                <a:gd name="connsiteX6" fmla="*/ 518474 w 777351"/>
                <a:gd name="connsiteY6" fmla="*/ 209862 h 558654"/>
                <a:gd name="connsiteX7" fmla="*/ 480767 w 777351"/>
                <a:gd name="connsiteY7" fmla="*/ 153302 h 558654"/>
                <a:gd name="connsiteX8" fmla="*/ 377072 w 777351"/>
                <a:gd name="connsiteY8" fmla="*/ 68460 h 558654"/>
                <a:gd name="connsiteX9" fmla="*/ 273377 w 777351"/>
                <a:gd name="connsiteY9" fmla="*/ 77887 h 558654"/>
                <a:gd name="connsiteX10" fmla="*/ 263951 w 777351"/>
                <a:gd name="connsiteY10" fmla="*/ 134448 h 558654"/>
                <a:gd name="connsiteX11" fmla="*/ 386499 w 777351"/>
                <a:gd name="connsiteY11" fmla="*/ 153302 h 558654"/>
                <a:gd name="connsiteX12" fmla="*/ 188536 w 777351"/>
                <a:gd name="connsiteY12" fmla="*/ 77887 h 558654"/>
                <a:gd name="connsiteX13" fmla="*/ 160256 w 777351"/>
                <a:gd name="connsiteY13" fmla="*/ 106168 h 558654"/>
                <a:gd name="connsiteX14" fmla="*/ 471340 w 777351"/>
                <a:gd name="connsiteY14" fmla="*/ 332411 h 558654"/>
                <a:gd name="connsiteX15" fmla="*/ 461913 w 777351"/>
                <a:gd name="connsiteY15" fmla="*/ 370118 h 558654"/>
                <a:gd name="connsiteX16" fmla="*/ 320511 w 777351"/>
                <a:gd name="connsiteY16" fmla="*/ 426679 h 558654"/>
                <a:gd name="connsiteX17" fmla="*/ 150829 w 777351"/>
                <a:gd name="connsiteY17" fmla="*/ 313557 h 558654"/>
                <a:gd name="connsiteX18" fmla="*/ 179109 w 777351"/>
                <a:gd name="connsiteY18" fmla="*/ 285277 h 558654"/>
                <a:gd name="connsiteX19" fmla="*/ 103695 w 777351"/>
                <a:gd name="connsiteY19" fmla="*/ 228716 h 558654"/>
                <a:gd name="connsiteX20" fmla="*/ 65988 w 777351"/>
                <a:gd name="connsiteY20" fmla="*/ 247570 h 558654"/>
                <a:gd name="connsiteX21" fmla="*/ 75415 w 777351"/>
                <a:gd name="connsiteY21" fmla="*/ 341838 h 558654"/>
                <a:gd name="connsiteX22" fmla="*/ 254524 w 777351"/>
                <a:gd name="connsiteY22" fmla="*/ 388972 h 558654"/>
                <a:gd name="connsiteX23" fmla="*/ 179109 w 777351"/>
                <a:gd name="connsiteY23" fmla="*/ 445532 h 558654"/>
                <a:gd name="connsiteX24" fmla="*/ 141402 w 777351"/>
                <a:gd name="connsiteY24" fmla="*/ 464386 h 558654"/>
                <a:gd name="connsiteX25" fmla="*/ 56561 w 777351"/>
                <a:gd name="connsiteY25" fmla="*/ 530374 h 558654"/>
                <a:gd name="connsiteX26" fmla="*/ 47134 w 777351"/>
                <a:gd name="connsiteY26" fmla="*/ 558654 h 558654"/>
                <a:gd name="connsiteX27" fmla="*/ 0 w 777351"/>
                <a:gd name="connsiteY27" fmla="*/ 483240 h 558654"/>
                <a:gd name="connsiteX28" fmla="*/ 37707 w 777351"/>
                <a:gd name="connsiteY28" fmla="*/ 445532 h 558654"/>
                <a:gd name="connsiteX29" fmla="*/ 75415 w 777351"/>
                <a:gd name="connsiteY29" fmla="*/ 398398 h 558654"/>
                <a:gd name="connsiteX30" fmla="*/ 84841 w 777351"/>
                <a:gd name="connsiteY30" fmla="*/ 379545 h 5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351" h="558654">
                  <a:moveTo>
                    <a:pt x="735291" y="172155"/>
                  </a:moveTo>
                  <a:cubicBezTo>
                    <a:pt x="761197" y="94439"/>
                    <a:pt x="777351" y="74552"/>
                    <a:pt x="603316" y="11900"/>
                  </a:cubicBezTo>
                  <a:cubicBezTo>
                    <a:pt x="570261" y="0"/>
                    <a:pt x="540470" y="43323"/>
                    <a:pt x="509047" y="59034"/>
                  </a:cubicBezTo>
                  <a:cubicBezTo>
                    <a:pt x="527901" y="71603"/>
                    <a:pt x="544692" y="88026"/>
                    <a:pt x="565608" y="96741"/>
                  </a:cubicBezTo>
                  <a:cubicBezTo>
                    <a:pt x="583251" y="104092"/>
                    <a:pt x="615458" y="88271"/>
                    <a:pt x="622169" y="106168"/>
                  </a:cubicBezTo>
                  <a:cubicBezTo>
                    <a:pt x="635288" y="141152"/>
                    <a:pt x="581790" y="187632"/>
                    <a:pt x="556182" y="200436"/>
                  </a:cubicBezTo>
                  <a:cubicBezTo>
                    <a:pt x="544594" y="206230"/>
                    <a:pt x="531043" y="206720"/>
                    <a:pt x="518474" y="209862"/>
                  </a:cubicBezTo>
                  <a:cubicBezTo>
                    <a:pt x="505905" y="191009"/>
                    <a:pt x="496078" y="170005"/>
                    <a:pt x="480767" y="153302"/>
                  </a:cubicBezTo>
                  <a:cubicBezTo>
                    <a:pt x="456282" y="126591"/>
                    <a:pt x="408978" y="92390"/>
                    <a:pt x="377072" y="68460"/>
                  </a:cubicBezTo>
                  <a:cubicBezTo>
                    <a:pt x="342507" y="71602"/>
                    <a:pt x="303357" y="60399"/>
                    <a:pt x="273377" y="77887"/>
                  </a:cubicBezTo>
                  <a:cubicBezTo>
                    <a:pt x="256867" y="87518"/>
                    <a:pt x="248047" y="123846"/>
                    <a:pt x="263951" y="134448"/>
                  </a:cubicBezTo>
                  <a:cubicBezTo>
                    <a:pt x="298340" y="157374"/>
                    <a:pt x="345650" y="147017"/>
                    <a:pt x="386499" y="153302"/>
                  </a:cubicBezTo>
                  <a:cubicBezTo>
                    <a:pt x="311338" y="103195"/>
                    <a:pt x="288523" y="71221"/>
                    <a:pt x="188536" y="77887"/>
                  </a:cubicBezTo>
                  <a:cubicBezTo>
                    <a:pt x="175234" y="78774"/>
                    <a:pt x="169683" y="96741"/>
                    <a:pt x="160256" y="106168"/>
                  </a:cubicBezTo>
                  <a:cubicBezTo>
                    <a:pt x="263951" y="181582"/>
                    <a:pt x="374846" y="247979"/>
                    <a:pt x="471340" y="332411"/>
                  </a:cubicBezTo>
                  <a:cubicBezTo>
                    <a:pt x="481090" y="340942"/>
                    <a:pt x="472900" y="363251"/>
                    <a:pt x="461913" y="370118"/>
                  </a:cubicBezTo>
                  <a:cubicBezTo>
                    <a:pt x="418864" y="397023"/>
                    <a:pt x="367645" y="407825"/>
                    <a:pt x="320511" y="426679"/>
                  </a:cubicBezTo>
                  <a:cubicBezTo>
                    <a:pt x="228336" y="403635"/>
                    <a:pt x="140356" y="428774"/>
                    <a:pt x="150829" y="313557"/>
                  </a:cubicBezTo>
                  <a:cubicBezTo>
                    <a:pt x="152036" y="300280"/>
                    <a:pt x="169682" y="294704"/>
                    <a:pt x="179109" y="285277"/>
                  </a:cubicBezTo>
                  <a:cubicBezTo>
                    <a:pt x="153971" y="266423"/>
                    <a:pt x="133505" y="238653"/>
                    <a:pt x="103695" y="228716"/>
                  </a:cubicBezTo>
                  <a:cubicBezTo>
                    <a:pt x="90363" y="224272"/>
                    <a:pt x="69396" y="233937"/>
                    <a:pt x="65988" y="247570"/>
                  </a:cubicBezTo>
                  <a:cubicBezTo>
                    <a:pt x="58329" y="278207"/>
                    <a:pt x="50151" y="322890"/>
                    <a:pt x="75415" y="341838"/>
                  </a:cubicBezTo>
                  <a:cubicBezTo>
                    <a:pt x="124804" y="378879"/>
                    <a:pt x="194821" y="373261"/>
                    <a:pt x="254524" y="388972"/>
                  </a:cubicBezTo>
                  <a:cubicBezTo>
                    <a:pt x="229386" y="407825"/>
                    <a:pt x="205254" y="428102"/>
                    <a:pt x="179109" y="445532"/>
                  </a:cubicBezTo>
                  <a:cubicBezTo>
                    <a:pt x="167416" y="453327"/>
                    <a:pt x="151978" y="455132"/>
                    <a:pt x="141402" y="464386"/>
                  </a:cubicBezTo>
                  <a:cubicBezTo>
                    <a:pt x="55011" y="539979"/>
                    <a:pt x="154431" y="491225"/>
                    <a:pt x="56561" y="530374"/>
                  </a:cubicBezTo>
                  <a:cubicBezTo>
                    <a:pt x="53419" y="539801"/>
                    <a:pt x="57071" y="558654"/>
                    <a:pt x="47134" y="558654"/>
                  </a:cubicBezTo>
                  <a:cubicBezTo>
                    <a:pt x="4188" y="558654"/>
                    <a:pt x="4779" y="507136"/>
                    <a:pt x="0" y="483240"/>
                  </a:cubicBezTo>
                  <a:cubicBezTo>
                    <a:pt x="51599" y="466040"/>
                    <a:pt x="11245" y="487871"/>
                    <a:pt x="37707" y="445532"/>
                  </a:cubicBezTo>
                  <a:cubicBezTo>
                    <a:pt x="48371" y="428470"/>
                    <a:pt x="63720" y="414771"/>
                    <a:pt x="75415" y="398398"/>
                  </a:cubicBezTo>
                  <a:cubicBezTo>
                    <a:pt x="79499" y="392681"/>
                    <a:pt x="81699" y="385829"/>
                    <a:pt x="84841" y="379545"/>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grpSp>
      <p:graphicFrame>
        <p:nvGraphicFramePr>
          <p:cNvPr id="220161" name="Object 1"/>
          <p:cNvGraphicFramePr>
            <a:graphicFrameLocks noChangeAspect="1"/>
          </p:cNvGraphicFramePr>
          <p:nvPr/>
        </p:nvGraphicFramePr>
        <p:xfrm>
          <a:off x="4495800" y="2209800"/>
          <a:ext cx="1490662" cy="688975"/>
        </p:xfrm>
        <a:graphic>
          <a:graphicData uri="http://schemas.openxmlformats.org/presentationml/2006/ole">
            <p:oleObj spid="_x0000_s220161" name="Equation" r:id="rId8" imgW="1155700" imgH="533400" progId="Equation.3">
              <p:embed/>
            </p:oleObj>
          </a:graphicData>
        </a:graphic>
      </p:graphicFrame>
      <p:sp>
        <p:nvSpPr>
          <p:cNvPr id="141" name="TextBox 140"/>
          <p:cNvSpPr txBox="1"/>
          <p:nvPr/>
        </p:nvSpPr>
        <p:spPr>
          <a:xfrm rot="16200000">
            <a:off x="152783" y="4266818"/>
            <a:ext cx="673369" cy="369332"/>
          </a:xfrm>
          <a:prstGeom prst="rect">
            <a:avLst/>
          </a:prstGeom>
          <a:noFill/>
        </p:spPr>
        <p:txBody>
          <a:bodyPr wrap="none" rtlCol="0">
            <a:spAutoFit/>
          </a:bodyPr>
          <a:lstStyle/>
          <a:p>
            <a:r>
              <a:rPr lang="en-US" i="1" dirty="0" err="1" smtClean="0"/>
              <a:t>V(h</a:t>
            </a:r>
            <a:r>
              <a:rPr lang="en-US" i="1" dirty="0" smtClean="0"/>
              <a:t>)</a:t>
            </a:r>
            <a:endParaRPr lang="en-US" i="1" dirty="0"/>
          </a:p>
        </p:txBody>
      </p:sp>
      <p:graphicFrame>
        <p:nvGraphicFramePr>
          <p:cNvPr id="142" name="Object 141"/>
          <p:cNvGraphicFramePr>
            <a:graphicFrameLocks noChangeAspect="1"/>
          </p:cNvGraphicFramePr>
          <p:nvPr/>
        </p:nvGraphicFramePr>
        <p:xfrm>
          <a:off x="4648200" y="5791200"/>
          <a:ext cx="1524000" cy="635000"/>
        </p:xfrm>
        <a:graphic>
          <a:graphicData uri="http://schemas.openxmlformats.org/presentationml/2006/ole">
            <p:oleObj spid="_x0000_s220164" name="Equation" r:id="rId9" imgW="1524000" imgH="635000" progId="Equation.3">
              <p:embed/>
            </p:oleObj>
          </a:graphicData>
        </a:graphic>
      </p:graphicFrame>
      <p:sp>
        <p:nvSpPr>
          <p:cNvPr id="143" name="Rectangle 142"/>
          <p:cNvSpPr/>
          <p:nvPr/>
        </p:nvSpPr>
        <p:spPr>
          <a:xfrm>
            <a:off x="2225058" y="5334000"/>
            <a:ext cx="1654294" cy="369332"/>
          </a:xfrm>
          <a:prstGeom prst="rect">
            <a:avLst/>
          </a:prstGeom>
        </p:spPr>
        <p:txBody>
          <a:bodyPr wrap="none">
            <a:spAutoFit/>
          </a:bodyPr>
          <a:lstStyle/>
          <a:p>
            <a:r>
              <a:rPr lang="en-US" i="1" dirty="0" smtClean="0"/>
              <a:t>segment length</a:t>
            </a:r>
            <a:endParaRPr lang="en-US"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Polymer Stabilization</a:t>
            </a:r>
          </a:p>
        </p:txBody>
      </p:sp>
      <p:pic>
        <p:nvPicPr>
          <p:cNvPr id="89091" name="Picture 3"/>
          <p:cNvPicPr>
            <a:picLocks noChangeAspect="1" noChangeArrowheads="1"/>
          </p:cNvPicPr>
          <p:nvPr/>
        </p:nvPicPr>
        <p:blipFill>
          <a:blip r:embed="rId3"/>
          <a:srcRect/>
          <a:stretch>
            <a:fillRect/>
          </a:stretch>
        </p:blipFill>
        <p:spPr bwMode="auto">
          <a:xfrm>
            <a:off x="2590800" y="990600"/>
            <a:ext cx="4013200" cy="4864100"/>
          </a:xfrm>
          <a:prstGeom prst="rect">
            <a:avLst/>
          </a:prstGeom>
          <a:noFill/>
          <a:ln w="12700">
            <a:noFill/>
            <a:miter lim="800000"/>
            <a:headEnd/>
            <a:tailEnd/>
          </a:ln>
        </p:spPr>
      </p:pic>
      <p:sp>
        <p:nvSpPr>
          <p:cNvPr id="4" name="TextBox 3"/>
          <p:cNvSpPr txBox="1"/>
          <p:nvPr/>
        </p:nvSpPr>
        <p:spPr>
          <a:xfrm>
            <a:off x="2971800" y="6400800"/>
            <a:ext cx="3128549" cy="369332"/>
          </a:xfrm>
          <a:prstGeom prst="rect">
            <a:avLst/>
          </a:prstGeom>
          <a:noFill/>
        </p:spPr>
        <p:txBody>
          <a:bodyPr wrap="none" rtlCol="0">
            <a:spAutoFit/>
          </a:bodyPr>
          <a:lstStyle/>
          <a:p>
            <a:r>
              <a:rPr lang="en-US" dirty="0" smtClean="0"/>
              <a:t>Works in non-aqueous solvents.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60" name="Rectangle 2"/>
          <p:cNvSpPr>
            <a:spLocks noGrp="1" noChangeArrowheads="1"/>
          </p:cNvSpPr>
          <p:nvPr>
            <p:ph type="title"/>
          </p:nvPr>
        </p:nvSpPr>
        <p:spPr/>
        <p:txBody>
          <a:bodyPr/>
          <a:lstStyle/>
          <a:p>
            <a:pPr eaLnBrk="1" hangingPunct="1"/>
            <a:r>
              <a:rPr lang="en-US" dirty="0" smtClean="0"/>
              <a:t>Inter</a:t>
            </a:r>
            <a:r>
              <a:rPr lang="en-US" u="sng" dirty="0" smtClean="0"/>
              <a:t>molecular</a:t>
            </a:r>
            <a:r>
              <a:rPr lang="en-US" dirty="0" smtClean="0"/>
              <a:t> Forces</a:t>
            </a:r>
          </a:p>
        </p:txBody>
      </p:sp>
      <p:sp>
        <p:nvSpPr>
          <p:cNvPr id="188419" name="Text Box 3"/>
          <p:cNvSpPr txBox="1">
            <a:spLocks noChangeArrowheads="1"/>
          </p:cNvSpPr>
          <p:nvPr/>
        </p:nvSpPr>
        <p:spPr bwMode="auto">
          <a:xfrm>
            <a:off x="152400" y="990600"/>
            <a:ext cx="8991600" cy="488950"/>
          </a:xfrm>
          <a:prstGeom prst="rect">
            <a:avLst/>
          </a:prstGeom>
          <a:noFill/>
          <a:ln w="12700">
            <a:noFill/>
            <a:miter lim="800000"/>
            <a:headEnd type="none" w="sm" len="sm"/>
            <a:tailEnd type="none" w="sm" len="sm"/>
          </a:ln>
        </p:spPr>
        <p:txBody>
          <a:bodyPr>
            <a:spAutoFit/>
          </a:bodyPr>
          <a:lstStyle/>
          <a:p>
            <a:pPr algn="l">
              <a:buClr>
                <a:schemeClr val="tx2"/>
              </a:buClr>
            </a:pPr>
            <a:r>
              <a:rPr lang="en-US" sz="2600">
                <a:solidFill>
                  <a:srgbClr val="0000FF"/>
                </a:solidFill>
              </a:rPr>
              <a:t>The three components that constitute van der Waals Forces</a:t>
            </a:r>
            <a:endParaRPr lang="en-US" sz="2800">
              <a:solidFill>
                <a:srgbClr val="0000FF"/>
              </a:solidFill>
            </a:endParaRPr>
          </a:p>
        </p:txBody>
      </p:sp>
      <p:sp>
        <p:nvSpPr>
          <p:cNvPr id="23562" name="Rectangle 6"/>
          <p:cNvSpPr>
            <a:spLocks noChangeArrowheads="1"/>
          </p:cNvSpPr>
          <p:nvPr/>
        </p:nvSpPr>
        <p:spPr bwMode="auto">
          <a:xfrm>
            <a:off x="5160963" y="3565525"/>
            <a:ext cx="3678237" cy="884238"/>
          </a:xfrm>
          <a:prstGeom prst="rect">
            <a:avLst/>
          </a:prstGeom>
          <a:noFill/>
          <a:ln w="9525">
            <a:noFill/>
            <a:miter lim="800000"/>
            <a:headEnd/>
            <a:tailEnd/>
          </a:ln>
        </p:spPr>
        <p:txBody>
          <a:bodyPr/>
          <a:lstStyle/>
          <a:p>
            <a:pPr algn="l" eaLnBrk="1" hangingPunct="1">
              <a:spcBef>
                <a:spcPct val="20000"/>
              </a:spcBef>
            </a:pPr>
            <a:endParaRPr lang="en-US" sz="2800">
              <a:latin typeface="Times" pitchFamily="18" charset="0"/>
            </a:endParaRPr>
          </a:p>
        </p:txBody>
      </p:sp>
      <p:sp>
        <p:nvSpPr>
          <p:cNvPr id="23563" name="Rectangle 7"/>
          <p:cNvSpPr>
            <a:spLocks noChangeArrowheads="1"/>
          </p:cNvSpPr>
          <p:nvPr/>
        </p:nvSpPr>
        <p:spPr bwMode="auto">
          <a:xfrm>
            <a:off x="2365375" y="3565525"/>
            <a:ext cx="2795588" cy="884238"/>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Dipole – induced dipole</a:t>
            </a:r>
          </a:p>
        </p:txBody>
      </p:sp>
      <p:sp>
        <p:nvSpPr>
          <p:cNvPr id="23564" name="Rectangle 8"/>
          <p:cNvSpPr>
            <a:spLocks noChangeArrowheads="1"/>
          </p:cNvSpPr>
          <p:nvPr/>
        </p:nvSpPr>
        <p:spPr bwMode="auto">
          <a:xfrm>
            <a:off x="152400" y="3565525"/>
            <a:ext cx="2212975" cy="884238"/>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Debye</a:t>
            </a:r>
          </a:p>
        </p:txBody>
      </p:sp>
      <p:sp>
        <p:nvSpPr>
          <p:cNvPr id="23565" name="Rectangle 9"/>
          <p:cNvSpPr>
            <a:spLocks noChangeArrowheads="1"/>
          </p:cNvSpPr>
          <p:nvPr/>
        </p:nvSpPr>
        <p:spPr bwMode="auto">
          <a:xfrm>
            <a:off x="5160963" y="4449763"/>
            <a:ext cx="3678237" cy="884237"/>
          </a:xfrm>
          <a:prstGeom prst="rect">
            <a:avLst/>
          </a:prstGeom>
          <a:noFill/>
          <a:ln w="9525">
            <a:noFill/>
            <a:miter lim="800000"/>
            <a:headEnd/>
            <a:tailEnd/>
          </a:ln>
        </p:spPr>
        <p:txBody>
          <a:bodyPr/>
          <a:lstStyle/>
          <a:p>
            <a:pPr algn="l" eaLnBrk="1" hangingPunct="1">
              <a:spcBef>
                <a:spcPct val="20000"/>
              </a:spcBef>
            </a:pPr>
            <a:endParaRPr lang="en-US" sz="2800">
              <a:latin typeface="Times" pitchFamily="18" charset="0"/>
            </a:endParaRPr>
          </a:p>
        </p:txBody>
      </p:sp>
      <p:sp>
        <p:nvSpPr>
          <p:cNvPr id="23566" name="Rectangle 10"/>
          <p:cNvSpPr>
            <a:spLocks noChangeArrowheads="1"/>
          </p:cNvSpPr>
          <p:nvPr/>
        </p:nvSpPr>
        <p:spPr bwMode="auto">
          <a:xfrm>
            <a:off x="2365375" y="4449763"/>
            <a:ext cx="2795588" cy="884237"/>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Induced Dipole – Induced Dipole </a:t>
            </a:r>
          </a:p>
        </p:txBody>
      </p:sp>
      <p:sp>
        <p:nvSpPr>
          <p:cNvPr id="23567" name="Rectangle 11"/>
          <p:cNvSpPr>
            <a:spLocks noChangeArrowheads="1"/>
          </p:cNvSpPr>
          <p:nvPr/>
        </p:nvSpPr>
        <p:spPr bwMode="auto">
          <a:xfrm>
            <a:off x="152400" y="4449763"/>
            <a:ext cx="2212975" cy="884237"/>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London (Dispersion)</a:t>
            </a:r>
          </a:p>
        </p:txBody>
      </p:sp>
      <p:sp>
        <p:nvSpPr>
          <p:cNvPr id="23568" name="Rectangle 12"/>
          <p:cNvSpPr>
            <a:spLocks noChangeArrowheads="1"/>
          </p:cNvSpPr>
          <p:nvPr/>
        </p:nvSpPr>
        <p:spPr bwMode="auto">
          <a:xfrm>
            <a:off x="5160963" y="2601913"/>
            <a:ext cx="3678237" cy="963612"/>
          </a:xfrm>
          <a:prstGeom prst="rect">
            <a:avLst/>
          </a:prstGeom>
          <a:noFill/>
          <a:ln w="9525">
            <a:noFill/>
            <a:miter lim="800000"/>
            <a:headEnd/>
            <a:tailEnd/>
          </a:ln>
        </p:spPr>
        <p:txBody>
          <a:bodyPr/>
          <a:lstStyle/>
          <a:p>
            <a:pPr algn="l" eaLnBrk="1" hangingPunct="1">
              <a:spcBef>
                <a:spcPct val="20000"/>
              </a:spcBef>
            </a:pPr>
            <a:endParaRPr lang="en-US" sz="2800">
              <a:latin typeface="Times" pitchFamily="18" charset="0"/>
            </a:endParaRPr>
          </a:p>
        </p:txBody>
      </p:sp>
      <p:sp>
        <p:nvSpPr>
          <p:cNvPr id="23569" name="Rectangle 13"/>
          <p:cNvSpPr>
            <a:spLocks noChangeArrowheads="1"/>
          </p:cNvSpPr>
          <p:nvPr/>
        </p:nvSpPr>
        <p:spPr bwMode="auto">
          <a:xfrm>
            <a:off x="2365375" y="2601913"/>
            <a:ext cx="2795588" cy="963612"/>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Dipole-dipole </a:t>
            </a:r>
          </a:p>
          <a:p>
            <a:pPr algn="l" eaLnBrk="1" hangingPunct="1">
              <a:spcBef>
                <a:spcPct val="20000"/>
              </a:spcBef>
            </a:pPr>
            <a:endParaRPr lang="en-US" sz="2600">
              <a:latin typeface="Times" pitchFamily="18" charset="0"/>
            </a:endParaRPr>
          </a:p>
        </p:txBody>
      </p:sp>
      <p:sp>
        <p:nvSpPr>
          <p:cNvPr id="23570" name="Rectangle 14"/>
          <p:cNvSpPr>
            <a:spLocks noChangeArrowheads="1"/>
          </p:cNvSpPr>
          <p:nvPr/>
        </p:nvSpPr>
        <p:spPr bwMode="auto">
          <a:xfrm>
            <a:off x="152400" y="2601913"/>
            <a:ext cx="2212975" cy="963612"/>
          </a:xfrm>
          <a:prstGeom prst="rect">
            <a:avLst/>
          </a:prstGeom>
          <a:noFill/>
          <a:ln w="9525">
            <a:noFill/>
            <a:miter lim="800000"/>
            <a:headEnd/>
            <a:tailEnd/>
          </a:ln>
        </p:spPr>
        <p:txBody>
          <a:bodyPr/>
          <a:lstStyle/>
          <a:p>
            <a:pPr algn="l" eaLnBrk="1" hangingPunct="1">
              <a:spcBef>
                <a:spcPct val="20000"/>
              </a:spcBef>
            </a:pPr>
            <a:r>
              <a:rPr lang="en-US" sz="2600">
                <a:latin typeface="Times" pitchFamily="18" charset="0"/>
              </a:rPr>
              <a:t>Keesom</a:t>
            </a:r>
          </a:p>
        </p:txBody>
      </p:sp>
      <p:sp>
        <p:nvSpPr>
          <p:cNvPr id="23571" name="Rectangle 15"/>
          <p:cNvSpPr>
            <a:spLocks noChangeArrowheads="1"/>
          </p:cNvSpPr>
          <p:nvPr/>
        </p:nvSpPr>
        <p:spPr bwMode="auto">
          <a:xfrm>
            <a:off x="5160963" y="1717675"/>
            <a:ext cx="3678237" cy="884238"/>
          </a:xfrm>
          <a:prstGeom prst="rect">
            <a:avLst/>
          </a:prstGeom>
          <a:noFill/>
          <a:ln w="9525">
            <a:noFill/>
            <a:miter lim="800000"/>
            <a:headEnd/>
            <a:tailEnd/>
          </a:ln>
        </p:spPr>
        <p:txBody>
          <a:bodyPr/>
          <a:lstStyle/>
          <a:p>
            <a:pPr eaLnBrk="1" hangingPunct="1">
              <a:spcBef>
                <a:spcPct val="20000"/>
              </a:spcBef>
            </a:pPr>
            <a:r>
              <a:rPr lang="en-US" sz="2600" dirty="0">
                <a:solidFill>
                  <a:schemeClr val="accent2"/>
                </a:solidFill>
                <a:latin typeface="Times" pitchFamily="18" charset="0"/>
              </a:rPr>
              <a:t>Equation</a:t>
            </a:r>
          </a:p>
        </p:txBody>
      </p:sp>
      <p:sp>
        <p:nvSpPr>
          <p:cNvPr id="23572" name="Rectangle 16"/>
          <p:cNvSpPr>
            <a:spLocks noChangeArrowheads="1"/>
          </p:cNvSpPr>
          <p:nvPr/>
        </p:nvSpPr>
        <p:spPr bwMode="auto">
          <a:xfrm>
            <a:off x="2365375" y="1717675"/>
            <a:ext cx="2795588" cy="884238"/>
          </a:xfrm>
          <a:prstGeom prst="rect">
            <a:avLst/>
          </a:prstGeom>
          <a:noFill/>
          <a:ln w="9525">
            <a:noFill/>
            <a:miter lim="800000"/>
            <a:headEnd/>
            <a:tailEnd/>
          </a:ln>
        </p:spPr>
        <p:txBody>
          <a:bodyPr/>
          <a:lstStyle/>
          <a:p>
            <a:pPr eaLnBrk="1" hangingPunct="1">
              <a:spcBef>
                <a:spcPct val="20000"/>
              </a:spcBef>
            </a:pPr>
            <a:r>
              <a:rPr lang="en-US" sz="2600" dirty="0">
                <a:solidFill>
                  <a:schemeClr val="accent2"/>
                </a:solidFill>
                <a:latin typeface="Times" pitchFamily="18" charset="0"/>
              </a:rPr>
              <a:t>Origin of Interactions</a:t>
            </a:r>
          </a:p>
        </p:txBody>
      </p:sp>
      <p:sp>
        <p:nvSpPr>
          <p:cNvPr id="23573" name="Rectangle 17"/>
          <p:cNvSpPr>
            <a:spLocks noChangeArrowheads="1"/>
          </p:cNvSpPr>
          <p:nvPr/>
        </p:nvSpPr>
        <p:spPr bwMode="auto">
          <a:xfrm>
            <a:off x="152400" y="1717675"/>
            <a:ext cx="2212975" cy="884238"/>
          </a:xfrm>
          <a:prstGeom prst="rect">
            <a:avLst/>
          </a:prstGeom>
          <a:noFill/>
          <a:ln w="9525">
            <a:noFill/>
            <a:miter lim="800000"/>
            <a:headEnd/>
            <a:tailEnd/>
          </a:ln>
        </p:spPr>
        <p:txBody>
          <a:bodyPr/>
          <a:lstStyle/>
          <a:p>
            <a:pPr eaLnBrk="1" hangingPunct="1">
              <a:spcBef>
                <a:spcPct val="20000"/>
              </a:spcBef>
            </a:pPr>
            <a:r>
              <a:rPr lang="en-US" sz="2600" dirty="0" smtClean="0">
                <a:solidFill>
                  <a:schemeClr val="accent2"/>
                </a:solidFill>
                <a:latin typeface="Times" pitchFamily="18" charset="0"/>
              </a:rPr>
              <a:t>Interaction</a:t>
            </a:r>
            <a:endParaRPr lang="en-US" sz="2600" dirty="0">
              <a:solidFill>
                <a:schemeClr val="accent2"/>
              </a:solidFill>
              <a:latin typeface="Times" pitchFamily="18" charset="0"/>
            </a:endParaRPr>
          </a:p>
        </p:txBody>
      </p:sp>
      <p:sp>
        <p:nvSpPr>
          <p:cNvPr id="23574" name="Line 18"/>
          <p:cNvSpPr>
            <a:spLocks noChangeShapeType="1"/>
          </p:cNvSpPr>
          <p:nvPr/>
        </p:nvSpPr>
        <p:spPr bwMode="auto">
          <a:xfrm>
            <a:off x="152400" y="1717675"/>
            <a:ext cx="8686800" cy="0"/>
          </a:xfrm>
          <a:prstGeom prst="line">
            <a:avLst/>
          </a:prstGeom>
          <a:noFill/>
          <a:ln w="28575" cap="sq">
            <a:solidFill>
              <a:schemeClr val="tx1"/>
            </a:solidFill>
            <a:round/>
            <a:headEnd/>
            <a:tailEnd/>
          </a:ln>
        </p:spPr>
        <p:txBody>
          <a:bodyPr/>
          <a:lstStyle/>
          <a:p>
            <a:endParaRPr lang="en-US"/>
          </a:p>
        </p:txBody>
      </p:sp>
      <p:sp>
        <p:nvSpPr>
          <p:cNvPr id="23575" name="Line 19"/>
          <p:cNvSpPr>
            <a:spLocks noChangeShapeType="1"/>
          </p:cNvSpPr>
          <p:nvPr/>
        </p:nvSpPr>
        <p:spPr bwMode="auto">
          <a:xfrm>
            <a:off x="152400" y="2601913"/>
            <a:ext cx="8686800" cy="0"/>
          </a:xfrm>
          <a:prstGeom prst="line">
            <a:avLst/>
          </a:prstGeom>
          <a:noFill/>
          <a:ln w="12700">
            <a:solidFill>
              <a:schemeClr val="tx1"/>
            </a:solidFill>
            <a:round/>
            <a:headEnd/>
            <a:tailEnd/>
          </a:ln>
        </p:spPr>
        <p:txBody>
          <a:bodyPr/>
          <a:lstStyle/>
          <a:p>
            <a:endParaRPr lang="en-US"/>
          </a:p>
        </p:txBody>
      </p:sp>
      <p:sp>
        <p:nvSpPr>
          <p:cNvPr id="23576" name="Line 20"/>
          <p:cNvSpPr>
            <a:spLocks noChangeShapeType="1"/>
          </p:cNvSpPr>
          <p:nvPr/>
        </p:nvSpPr>
        <p:spPr bwMode="auto">
          <a:xfrm>
            <a:off x="152400" y="3565525"/>
            <a:ext cx="8686800" cy="0"/>
          </a:xfrm>
          <a:prstGeom prst="line">
            <a:avLst/>
          </a:prstGeom>
          <a:noFill/>
          <a:ln w="12700">
            <a:solidFill>
              <a:schemeClr val="tx1"/>
            </a:solidFill>
            <a:round/>
            <a:headEnd/>
            <a:tailEnd/>
          </a:ln>
        </p:spPr>
        <p:txBody>
          <a:bodyPr/>
          <a:lstStyle/>
          <a:p>
            <a:endParaRPr lang="en-US"/>
          </a:p>
        </p:txBody>
      </p:sp>
      <p:sp>
        <p:nvSpPr>
          <p:cNvPr id="23577" name="Line 21"/>
          <p:cNvSpPr>
            <a:spLocks noChangeShapeType="1"/>
          </p:cNvSpPr>
          <p:nvPr/>
        </p:nvSpPr>
        <p:spPr bwMode="auto">
          <a:xfrm>
            <a:off x="152400" y="5334000"/>
            <a:ext cx="8686800" cy="0"/>
          </a:xfrm>
          <a:prstGeom prst="line">
            <a:avLst/>
          </a:prstGeom>
          <a:noFill/>
          <a:ln w="28575" cap="sq">
            <a:solidFill>
              <a:schemeClr val="tx1"/>
            </a:solidFill>
            <a:round/>
            <a:headEnd/>
            <a:tailEnd/>
          </a:ln>
        </p:spPr>
        <p:txBody>
          <a:bodyPr/>
          <a:lstStyle/>
          <a:p>
            <a:endParaRPr lang="en-US"/>
          </a:p>
        </p:txBody>
      </p:sp>
      <p:sp>
        <p:nvSpPr>
          <p:cNvPr id="23578" name="Line 22"/>
          <p:cNvSpPr>
            <a:spLocks noChangeShapeType="1"/>
          </p:cNvSpPr>
          <p:nvPr/>
        </p:nvSpPr>
        <p:spPr bwMode="auto">
          <a:xfrm>
            <a:off x="152400" y="1717675"/>
            <a:ext cx="0" cy="3616325"/>
          </a:xfrm>
          <a:prstGeom prst="line">
            <a:avLst/>
          </a:prstGeom>
          <a:noFill/>
          <a:ln w="28575" cap="sq">
            <a:solidFill>
              <a:schemeClr val="tx1"/>
            </a:solidFill>
            <a:round/>
            <a:headEnd/>
            <a:tailEnd/>
          </a:ln>
        </p:spPr>
        <p:txBody>
          <a:bodyPr/>
          <a:lstStyle/>
          <a:p>
            <a:endParaRPr lang="en-US"/>
          </a:p>
        </p:txBody>
      </p:sp>
      <p:sp>
        <p:nvSpPr>
          <p:cNvPr id="23579" name="Line 23"/>
          <p:cNvSpPr>
            <a:spLocks noChangeShapeType="1"/>
          </p:cNvSpPr>
          <p:nvPr/>
        </p:nvSpPr>
        <p:spPr bwMode="auto">
          <a:xfrm>
            <a:off x="2365375" y="1717675"/>
            <a:ext cx="0" cy="3616325"/>
          </a:xfrm>
          <a:prstGeom prst="line">
            <a:avLst/>
          </a:prstGeom>
          <a:noFill/>
          <a:ln w="12700">
            <a:solidFill>
              <a:schemeClr val="tx1"/>
            </a:solidFill>
            <a:round/>
            <a:headEnd/>
            <a:tailEnd/>
          </a:ln>
        </p:spPr>
        <p:txBody>
          <a:bodyPr/>
          <a:lstStyle/>
          <a:p>
            <a:endParaRPr lang="en-US"/>
          </a:p>
        </p:txBody>
      </p:sp>
      <p:sp>
        <p:nvSpPr>
          <p:cNvPr id="23580" name="Line 24"/>
          <p:cNvSpPr>
            <a:spLocks noChangeShapeType="1"/>
          </p:cNvSpPr>
          <p:nvPr/>
        </p:nvSpPr>
        <p:spPr bwMode="auto">
          <a:xfrm>
            <a:off x="5160963" y="1717675"/>
            <a:ext cx="0" cy="3616325"/>
          </a:xfrm>
          <a:prstGeom prst="line">
            <a:avLst/>
          </a:prstGeom>
          <a:noFill/>
          <a:ln w="12700">
            <a:solidFill>
              <a:schemeClr val="tx1"/>
            </a:solidFill>
            <a:round/>
            <a:headEnd/>
            <a:tailEnd/>
          </a:ln>
        </p:spPr>
        <p:txBody>
          <a:bodyPr/>
          <a:lstStyle/>
          <a:p>
            <a:endParaRPr lang="en-US"/>
          </a:p>
        </p:txBody>
      </p:sp>
      <p:sp>
        <p:nvSpPr>
          <p:cNvPr id="23581" name="Line 25"/>
          <p:cNvSpPr>
            <a:spLocks noChangeShapeType="1"/>
          </p:cNvSpPr>
          <p:nvPr/>
        </p:nvSpPr>
        <p:spPr bwMode="auto">
          <a:xfrm>
            <a:off x="8839200" y="1717675"/>
            <a:ext cx="0" cy="3616325"/>
          </a:xfrm>
          <a:prstGeom prst="line">
            <a:avLst/>
          </a:prstGeom>
          <a:noFill/>
          <a:ln w="28575" cap="sq">
            <a:solidFill>
              <a:schemeClr val="tx1"/>
            </a:solidFill>
            <a:round/>
            <a:headEnd/>
            <a:tailEnd/>
          </a:ln>
        </p:spPr>
        <p:txBody>
          <a:bodyPr/>
          <a:lstStyle/>
          <a:p>
            <a:endParaRPr lang="en-US"/>
          </a:p>
        </p:txBody>
      </p:sp>
      <p:sp>
        <p:nvSpPr>
          <p:cNvPr id="23582" name="Line 26"/>
          <p:cNvSpPr>
            <a:spLocks noChangeShapeType="1"/>
          </p:cNvSpPr>
          <p:nvPr/>
        </p:nvSpPr>
        <p:spPr bwMode="auto">
          <a:xfrm>
            <a:off x="152400" y="4449763"/>
            <a:ext cx="8686800" cy="0"/>
          </a:xfrm>
          <a:prstGeom prst="line">
            <a:avLst/>
          </a:prstGeom>
          <a:noFill/>
          <a:ln w="12700">
            <a:solidFill>
              <a:schemeClr val="tx1"/>
            </a:solidFill>
            <a:round/>
            <a:headEnd/>
            <a:tailEnd/>
          </a:ln>
        </p:spPr>
        <p:txBody>
          <a:bodyPr/>
          <a:lstStyle/>
          <a:p>
            <a:endParaRPr lang="en-US"/>
          </a:p>
        </p:txBody>
      </p:sp>
      <p:graphicFrame>
        <p:nvGraphicFramePr>
          <p:cNvPr id="23554" name="Object 2"/>
          <p:cNvGraphicFramePr>
            <a:graphicFrameLocks noChangeAspect="1"/>
          </p:cNvGraphicFramePr>
          <p:nvPr/>
        </p:nvGraphicFramePr>
        <p:xfrm>
          <a:off x="5181600" y="4535488"/>
          <a:ext cx="3581400" cy="720725"/>
        </p:xfrm>
        <a:graphic>
          <a:graphicData uri="http://schemas.openxmlformats.org/presentationml/2006/ole">
            <p:oleObj spid="_x0000_s23554" name="Equation" r:id="rId4" imgW="7315200" imgH="1562100" progId="Equation.3">
              <p:embed/>
            </p:oleObj>
          </a:graphicData>
        </a:graphic>
      </p:graphicFrame>
      <p:graphicFrame>
        <p:nvGraphicFramePr>
          <p:cNvPr id="23555" name="Object 3"/>
          <p:cNvGraphicFramePr>
            <a:graphicFrameLocks noChangeAspect="1"/>
          </p:cNvGraphicFramePr>
          <p:nvPr/>
        </p:nvGraphicFramePr>
        <p:xfrm>
          <a:off x="5892800" y="3648075"/>
          <a:ext cx="2354263" cy="771525"/>
        </p:xfrm>
        <a:graphic>
          <a:graphicData uri="http://schemas.openxmlformats.org/presentationml/2006/ole">
            <p:oleObj spid="_x0000_s23555" name="Equation" r:id="rId5" imgW="7315200" imgH="2501900" progId="Equation.3">
              <p:embed/>
            </p:oleObj>
          </a:graphicData>
        </a:graphic>
      </p:graphicFrame>
      <p:graphicFrame>
        <p:nvGraphicFramePr>
          <p:cNvPr id="23556" name="Object 4"/>
          <p:cNvGraphicFramePr>
            <a:graphicFrameLocks noChangeAspect="1"/>
          </p:cNvGraphicFramePr>
          <p:nvPr/>
        </p:nvGraphicFramePr>
        <p:xfrm>
          <a:off x="5202238" y="2667000"/>
          <a:ext cx="3355975" cy="881063"/>
        </p:xfrm>
        <a:graphic>
          <a:graphicData uri="http://schemas.openxmlformats.org/presentationml/2006/ole">
            <p:oleObj spid="_x0000_s23556" name="Equation" r:id="rId6" imgW="7315200" imgH="1917700" progId="Equation.3">
              <p:embed/>
            </p:oleObj>
          </a:graphicData>
        </a:graphic>
      </p:graphicFrame>
      <p:graphicFrame>
        <p:nvGraphicFramePr>
          <p:cNvPr id="23558" name="Object 6"/>
          <p:cNvGraphicFramePr>
            <a:graphicFrameLocks noChangeAspect="1"/>
          </p:cNvGraphicFramePr>
          <p:nvPr/>
        </p:nvGraphicFramePr>
        <p:xfrm>
          <a:off x="4459288" y="5359400"/>
          <a:ext cx="4667250" cy="1379538"/>
        </p:xfrm>
        <a:graphic>
          <a:graphicData uri="http://schemas.openxmlformats.org/presentationml/2006/ole">
            <p:oleObj spid="_x0000_s23558" name="Equation" r:id="rId7" imgW="7315200" imgH="2260600" progId="Equation.3">
              <p:embed/>
            </p:oleObj>
          </a:graphicData>
        </a:graphic>
      </p:graphicFrame>
      <p:sp>
        <p:nvSpPr>
          <p:cNvPr id="30" name="TextBox 29"/>
          <p:cNvSpPr txBox="1"/>
          <p:nvPr/>
        </p:nvSpPr>
        <p:spPr>
          <a:xfrm>
            <a:off x="0" y="5562600"/>
            <a:ext cx="4419600" cy="646331"/>
          </a:xfrm>
          <a:prstGeom prst="rect">
            <a:avLst/>
          </a:prstGeom>
          <a:noFill/>
        </p:spPr>
        <p:txBody>
          <a:bodyPr wrap="square" rtlCol="0">
            <a:spAutoFit/>
          </a:bodyPr>
          <a:lstStyle/>
          <a:p>
            <a:r>
              <a:rPr lang="en-US" dirty="0" smtClean="0"/>
              <a:t>water µ = 6.17×10</a:t>
            </a:r>
            <a:r>
              <a:rPr lang="en-US" baseline="30000" dirty="0" smtClean="0"/>
              <a:t>-30</a:t>
            </a:r>
            <a:r>
              <a:rPr lang="en-US" dirty="0" smtClean="0"/>
              <a:t> C-</a:t>
            </a:r>
            <a:r>
              <a:rPr lang="en-US" dirty="0" err="1" smtClean="0"/>
              <a:t>m</a:t>
            </a:r>
            <a:r>
              <a:rPr lang="en-US" dirty="0" smtClean="0"/>
              <a:t> = 1.85 </a:t>
            </a:r>
            <a:r>
              <a:rPr lang="en-US" dirty="0" err="1" smtClean="0"/>
              <a:t>debye</a:t>
            </a:r>
            <a:r>
              <a:rPr lang="en-US" dirty="0" smtClean="0"/>
              <a:t>. </a:t>
            </a:r>
          </a:p>
          <a:p>
            <a:r>
              <a:rPr lang="en-US" dirty="0" smtClean="0"/>
              <a:t>(1 </a:t>
            </a:r>
            <a:r>
              <a:rPr lang="en-US" dirty="0" err="1" smtClean="0"/>
              <a:t>debye</a:t>
            </a:r>
            <a:r>
              <a:rPr lang="en-US" dirty="0" smtClean="0"/>
              <a:t> = 3.33×10</a:t>
            </a:r>
            <a:r>
              <a:rPr lang="en-US" baseline="30000" dirty="0" smtClean="0"/>
              <a:t>-30</a:t>
            </a:r>
            <a:r>
              <a:rPr lang="en-US" dirty="0" smtClean="0"/>
              <a:t> C-</a:t>
            </a:r>
            <a:r>
              <a:rPr lang="en-US" dirty="0" err="1" smtClean="0"/>
              <a:t>m</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Bridging Flocculation</a:t>
            </a:r>
          </a:p>
        </p:txBody>
      </p:sp>
      <p:sp>
        <p:nvSpPr>
          <p:cNvPr id="93187" name="Text Box 4"/>
          <p:cNvSpPr txBox="1">
            <a:spLocks noChangeArrowheads="1"/>
          </p:cNvSpPr>
          <p:nvPr/>
        </p:nvSpPr>
        <p:spPr bwMode="auto">
          <a:xfrm>
            <a:off x="2286000" y="4648200"/>
            <a:ext cx="4322763" cy="366713"/>
          </a:xfrm>
          <a:prstGeom prst="rect">
            <a:avLst/>
          </a:prstGeom>
          <a:noFill/>
          <a:ln w="12700">
            <a:noFill/>
            <a:miter lim="800000"/>
            <a:headEnd/>
            <a:tailEnd/>
          </a:ln>
        </p:spPr>
        <p:txBody>
          <a:bodyPr wrap="none" anchor="ctr">
            <a:spAutoFit/>
          </a:bodyPr>
          <a:lstStyle/>
          <a:p>
            <a:r>
              <a:rPr lang="en-US"/>
              <a:t>Wastewater Treatment:  ppm polyacrylamide</a:t>
            </a:r>
          </a:p>
        </p:txBody>
      </p:sp>
      <p:sp>
        <p:nvSpPr>
          <p:cNvPr id="295941" name="Oval 5"/>
          <p:cNvSpPr>
            <a:spLocks noChangeArrowheads="1"/>
          </p:cNvSpPr>
          <p:nvPr/>
        </p:nvSpPr>
        <p:spPr bwMode="auto">
          <a:xfrm>
            <a:off x="3581400" y="12954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5942" name="Oval 6"/>
          <p:cNvSpPr>
            <a:spLocks noChangeArrowheads="1"/>
          </p:cNvSpPr>
          <p:nvPr/>
        </p:nvSpPr>
        <p:spPr bwMode="auto">
          <a:xfrm>
            <a:off x="3657600" y="22098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5943" name="Oval 7"/>
          <p:cNvSpPr>
            <a:spLocks noChangeArrowheads="1"/>
          </p:cNvSpPr>
          <p:nvPr/>
        </p:nvSpPr>
        <p:spPr bwMode="auto">
          <a:xfrm>
            <a:off x="4572000" y="19812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5944" name="Oval 8"/>
          <p:cNvSpPr>
            <a:spLocks noChangeArrowheads="1"/>
          </p:cNvSpPr>
          <p:nvPr/>
        </p:nvSpPr>
        <p:spPr bwMode="auto">
          <a:xfrm>
            <a:off x="2590800" y="31242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5945" name="Oval 9"/>
          <p:cNvSpPr>
            <a:spLocks noChangeArrowheads="1"/>
          </p:cNvSpPr>
          <p:nvPr/>
        </p:nvSpPr>
        <p:spPr bwMode="auto">
          <a:xfrm>
            <a:off x="4343400" y="25908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5946" name="Oval 10"/>
          <p:cNvSpPr>
            <a:spLocks noChangeArrowheads="1"/>
          </p:cNvSpPr>
          <p:nvPr/>
        </p:nvSpPr>
        <p:spPr bwMode="auto">
          <a:xfrm>
            <a:off x="4419600" y="11430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93194" name="Freeform 11"/>
          <p:cNvSpPr>
            <a:spLocks/>
          </p:cNvSpPr>
          <p:nvPr/>
        </p:nvSpPr>
        <p:spPr bwMode="auto">
          <a:xfrm>
            <a:off x="2390775" y="1601788"/>
            <a:ext cx="3408363" cy="2205037"/>
          </a:xfrm>
          <a:custGeom>
            <a:avLst/>
            <a:gdLst>
              <a:gd name="T0" fmla="*/ 185 w 2147"/>
              <a:gd name="T1" fmla="*/ 1129 h 1389"/>
              <a:gd name="T2" fmla="*/ 274 w 2147"/>
              <a:gd name="T3" fmla="*/ 1020 h 1389"/>
              <a:gd name="T4" fmla="*/ 328 w 2147"/>
              <a:gd name="T5" fmla="*/ 986 h 1389"/>
              <a:gd name="T6" fmla="*/ 732 w 2147"/>
              <a:gd name="T7" fmla="*/ 938 h 1389"/>
              <a:gd name="T8" fmla="*/ 752 w 2147"/>
              <a:gd name="T9" fmla="*/ 514 h 1389"/>
              <a:gd name="T10" fmla="*/ 923 w 2147"/>
              <a:gd name="T11" fmla="*/ 521 h 1389"/>
              <a:gd name="T12" fmla="*/ 978 w 2147"/>
              <a:gd name="T13" fmla="*/ 268 h 1389"/>
              <a:gd name="T14" fmla="*/ 896 w 2147"/>
              <a:gd name="T15" fmla="*/ 35 h 1389"/>
              <a:gd name="T16" fmla="*/ 1142 w 2147"/>
              <a:gd name="T17" fmla="*/ 138 h 1389"/>
              <a:gd name="T18" fmla="*/ 1121 w 2147"/>
              <a:gd name="T19" fmla="*/ 500 h 1389"/>
              <a:gd name="T20" fmla="*/ 1197 w 2147"/>
              <a:gd name="T21" fmla="*/ 658 h 1389"/>
              <a:gd name="T22" fmla="*/ 1402 w 2147"/>
              <a:gd name="T23" fmla="*/ 158 h 1389"/>
              <a:gd name="T24" fmla="*/ 1470 w 2147"/>
              <a:gd name="T25" fmla="*/ 70 h 1389"/>
              <a:gd name="T26" fmla="*/ 1771 w 2147"/>
              <a:gd name="T27" fmla="*/ 213 h 1389"/>
              <a:gd name="T28" fmla="*/ 1860 w 2147"/>
              <a:gd name="T29" fmla="*/ 90 h 1389"/>
              <a:gd name="T30" fmla="*/ 1956 w 2147"/>
              <a:gd name="T31" fmla="*/ 22 h 1389"/>
              <a:gd name="T32" fmla="*/ 1997 w 2147"/>
              <a:gd name="T33" fmla="*/ 206 h 1389"/>
              <a:gd name="T34" fmla="*/ 1826 w 2147"/>
              <a:gd name="T35" fmla="*/ 316 h 1389"/>
              <a:gd name="T36" fmla="*/ 1737 w 2147"/>
              <a:gd name="T37" fmla="*/ 439 h 1389"/>
              <a:gd name="T38" fmla="*/ 1716 w 2147"/>
              <a:gd name="T39" fmla="*/ 521 h 1389"/>
              <a:gd name="T40" fmla="*/ 1846 w 2147"/>
              <a:gd name="T41" fmla="*/ 562 h 1389"/>
              <a:gd name="T42" fmla="*/ 2065 w 2147"/>
              <a:gd name="T43" fmla="*/ 528 h 1389"/>
              <a:gd name="T44" fmla="*/ 2133 w 2147"/>
              <a:gd name="T45" fmla="*/ 548 h 1389"/>
              <a:gd name="T46" fmla="*/ 2133 w 2147"/>
              <a:gd name="T47" fmla="*/ 664 h 1389"/>
              <a:gd name="T48" fmla="*/ 1880 w 2147"/>
              <a:gd name="T49" fmla="*/ 781 h 1389"/>
              <a:gd name="T50" fmla="*/ 1621 w 2147"/>
              <a:gd name="T51" fmla="*/ 1013 h 1389"/>
              <a:gd name="T52" fmla="*/ 1696 w 2147"/>
              <a:gd name="T53" fmla="*/ 1177 h 1389"/>
              <a:gd name="T54" fmla="*/ 1545 w 2147"/>
              <a:gd name="T55" fmla="*/ 1184 h 1389"/>
              <a:gd name="T56" fmla="*/ 1450 w 2147"/>
              <a:gd name="T57" fmla="*/ 1095 h 1389"/>
              <a:gd name="T58" fmla="*/ 1067 w 2147"/>
              <a:gd name="T59" fmla="*/ 876 h 1389"/>
              <a:gd name="T60" fmla="*/ 1101 w 2147"/>
              <a:gd name="T61" fmla="*/ 1287 h 1389"/>
              <a:gd name="T62" fmla="*/ 1019 w 2147"/>
              <a:gd name="T63" fmla="*/ 1369 h 1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7"/>
              <a:gd name="T97" fmla="*/ 0 h 1389"/>
              <a:gd name="T98" fmla="*/ 2147 w 2147"/>
              <a:gd name="T99" fmla="*/ 1389 h 13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7" h="1389">
                <a:moveTo>
                  <a:pt x="0" y="1095"/>
                </a:moveTo>
                <a:cubicBezTo>
                  <a:pt x="62" y="1105"/>
                  <a:pt x="122" y="1122"/>
                  <a:pt x="185" y="1129"/>
                </a:cubicBezTo>
                <a:cubicBezTo>
                  <a:pt x="229" y="1115"/>
                  <a:pt x="230" y="1073"/>
                  <a:pt x="253" y="1041"/>
                </a:cubicBezTo>
                <a:cubicBezTo>
                  <a:pt x="258" y="1032"/>
                  <a:pt x="267" y="1027"/>
                  <a:pt x="274" y="1020"/>
                </a:cubicBezTo>
                <a:cubicBezTo>
                  <a:pt x="279" y="1013"/>
                  <a:pt x="280" y="1004"/>
                  <a:pt x="287" y="1000"/>
                </a:cubicBezTo>
                <a:cubicBezTo>
                  <a:pt x="299" y="992"/>
                  <a:pt x="314" y="989"/>
                  <a:pt x="328" y="986"/>
                </a:cubicBezTo>
                <a:cubicBezTo>
                  <a:pt x="346" y="981"/>
                  <a:pt x="383" y="972"/>
                  <a:pt x="383" y="972"/>
                </a:cubicBezTo>
                <a:cubicBezTo>
                  <a:pt x="499" y="981"/>
                  <a:pt x="630" y="1005"/>
                  <a:pt x="732" y="938"/>
                </a:cubicBezTo>
                <a:cubicBezTo>
                  <a:pt x="758" y="881"/>
                  <a:pt x="780" y="821"/>
                  <a:pt x="793" y="760"/>
                </a:cubicBezTo>
                <a:cubicBezTo>
                  <a:pt x="786" y="618"/>
                  <a:pt x="787" y="619"/>
                  <a:pt x="752" y="514"/>
                </a:cubicBezTo>
                <a:cubicBezTo>
                  <a:pt x="800" y="481"/>
                  <a:pt x="775" y="492"/>
                  <a:pt x="882" y="507"/>
                </a:cubicBezTo>
                <a:cubicBezTo>
                  <a:pt x="896" y="509"/>
                  <a:pt x="923" y="521"/>
                  <a:pt x="923" y="521"/>
                </a:cubicBezTo>
                <a:cubicBezTo>
                  <a:pt x="943" y="516"/>
                  <a:pt x="965" y="515"/>
                  <a:pt x="985" y="507"/>
                </a:cubicBezTo>
                <a:cubicBezTo>
                  <a:pt x="1041" y="481"/>
                  <a:pt x="1018" y="325"/>
                  <a:pt x="978" y="268"/>
                </a:cubicBezTo>
                <a:cubicBezTo>
                  <a:pt x="954" y="198"/>
                  <a:pt x="894" y="157"/>
                  <a:pt x="855" y="97"/>
                </a:cubicBezTo>
                <a:cubicBezTo>
                  <a:pt x="841" y="43"/>
                  <a:pt x="841" y="44"/>
                  <a:pt x="896" y="35"/>
                </a:cubicBezTo>
                <a:cubicBezTo>
                  <a:pt x="1005" y="45"/>
                  <a:pt x="1025" y="49"/>
                  <a:pt x="1108" y="70"/>
                </a:cubicBezTo>
                <a:cubicBezTo>
                  <a:pt x="1130" y="92"/>
                  <a:pt x="1132" y="108"/>
                  <a:pt x="1142" y="138"/>
                </a:cubicBezTo>
                <a:cubicBezTo>
                  <a:pt x="1148" y="224"/>
                  <a:pt x="1136" y="319"/>
                  <a:pt x="1204" y="384"/>
                </a:cubicBezTo>
                <a:cubicBezTo>
                  <a:pt x="1221" y="444"/>
                  <a:pt x="1166" y="472"/>
                  <a:pt x="1121" y="500"/>
                </a:cubicBezTo>
                <a:cubicBezTo>
                  <a:pt x="1112" y="513"/>
                  <a:pt x="1095" y="524"/>
                  <a:pt x="1094" y="541"/>
                </a:cubicBezTo>
                <a:cubicBezTo>
                  <a:pt x="1087" y="612"/>
                  <a:pt x="1136" y="642"/>
                  <a:pt x="1197" y="658"/>
                </a:cubicBezTo>
                <a:cubicBezTo>
                  <a:pt x="1346" y="652"/>
                  <a:pt x="1373" y="695"/>
                  <a:pt x="1422" y="596"/>
                </a:cubicBezTo>
                <a:cubicBezTo>
                  <a:pt x="1418" y="448"/>
                  <a:pt x="1413" y="304"/>
                  <a:pt x="1402" y="158"/>
                </a:cubicBezTo>
                <a:cubicBezTo>
                  <a:pt x="1404" y="128"/>
                  <a:pt x="1401" y="98"/>
                  <a:pt x="1409" y="70"/>
                </a:cubicBezTo>
                <a:cubicBezTo>
                  <a:pt x="1417" y="39"/>
                  <a:pt x="1463" y="68"/>
                  <a:pt x="1470" y="70"/>
                </a:cubicBezTo>
                <a:cubicBezTo>
                  <a:pt x="1544" y="89"/>
                  <a:pt x="1623" y="99"/>
                  <a:pt x="1689" y="145"/>
                </a:cubicBezTo>
                <a:cubicBezTo>
                  <a:pt x="1708" y="172"/>
                  <a:pt x="1738" y="201"/>
                  <a:pt x="1771" y="213"/>
                </a:cubicBezTo>
                <a:cubicBezTo>
                  <a:pt x="1824" y="197"/>
                  <a:pt x="1821" y="198"/>
                  <a:pt x="1839" y="152"/>
                </a:cubicBezTo>
                <a:cubicBezTo>
                  <a:pt x="1846" y="131"/>
                  <a:pt x="1852" y="110"/>
                  <a:pt x="1860" y="90"/>
                </a:cubicBezTo>
                <a:cubicBezTo>
                  <a:pt x="1862" y="83"/>
                  <a:pt x="1867" y="70"/>
                  <a:pt x="1867" y="70"/>
                </a:cubicBezTo>
                <a:cubicBezTo>
                  <a:pt x="1878" y="0"/>
                  <a:pt x="1887" y="13"/>
                  <a:pt x="1956" y="22"/>
                </a:cubicBezTo>
                <a:cubicBezTo>
                  <a:pt x="1994" y="46"/>
                  <a:pt x="2027" y="77"/>
                  <a:pt x="2065" y="104"/>
                </a:cubicBezTo>
                <a:cubicBezTo>
                  <a:pt x="2084" y="160"/>
                  <a:pt x="2044" y="187"/>
                  <a:pt x="1997" y="206"/>
                </a:cubicBezTo>
                <a:cubicBezTo>
                  <a:pt x="1962" y="240"/>
                  <a:pt x="1917" y="252"/>
                  <a:pt x="1874" y="275"/>
                </a:cubicBezTo>
                <a:cubicBezTo>
                  <a:pt x="1842" y="319"/>
                  <a:pt x="1882" y="268"/>
                  <a:pt x="1826" y="316"/>
                </a:cubicBezTo>
                <a:cubicBezTo>
                  <a:pt x="1806" y="332"/>
                  <a:pt x="1771" y="370"/>
                  <a:pt x="1771" y="370"/>
                </a:cubicBezTo>
                <a:cubicBezTo>
                  <a:pt x="1761" y="393"/>
                  <a:pt x="1745" y="414"/>
                  <a:pt x="1737" y="439"/>
                </a:cubicBezTo>
                <a:cubicBezTo>
                  <a:pt x="1732" y="452"/>
                  <a:pt x="1733" y="466"/>
                  <a:pt x="1730" y="480"/>
                </a:cubicBezTo>
                <a:cubicBezTo>
                  <a:pt x="1726" y="493"/>
                  <a:pt x="1716" y="521"/>
                  <a:pt x="1716" y="521"/>
                </a:cubicBezTo>
                <a:cubicBezTo>
                  <a:pt x="1718" y="527"/>
                  <a:pt x="1716" y="537"/>
                  <a:pt x="1723" y="541"/>
                </a:cubicBezTo>
                <a:cubicBezTo>
                  <a:pt x="1749" y="555"/>
                  <a:pt x="1820" y="559"/>
                  <a:pt x="1846" y="562"/>
                </a:cubicBezTo>
                <a:cubicBezTo>
                  <a:pt x="2079" y="550"/>
                  <a:pt x="1918" y="573"/>
                  <a:pt x="2017" y="541"/>
                </a:cubicBezTo>
                <a:cubicBezTo>
                  <a:pt x="2032" y="535"/>
                  <a:pt x="2049" y="532"/>
                  <a:pt x="2065" y="528"/>
                </a:cubicBezTo>
                <a:cubicBezTo>
                  <a:pt x="2078" y="523"/>
                  <a:pt x="2106" y="514"/>
                  <a:pt x="2106" y="514"/>
                </a:cubicBezTo>
                <a:cubicBezTo>
                  <a:pt x="2131" y="530"/>
                  <a:pt x="2125" y="520"/>
                  <a:pt x="2133" y="548"/>
                </a:cubicBezTo>
                <a:cubicBezTo>
                  <a:pt x="2137" y="566"/>
                  <a:pt x="2147" y="603"/>
                  <a:pt x="2147" y="603"/>
                </a:cubicBezTo>
                <a:cubicBezTo>
                  <a:pt x="2142" y="623"/>
                  <a:pt x="2140" y="644"/>
                  <a:pt x="2133" y="664"/>
                </a:cubicBezTo>
                <a:cubicBezTo>
                  <a:pt x="2123" y="686"/>
                  <a:pt x="2084" y="697"/>
                  <a:pt x="2065" y="706"/>
                </a:cubicBezTo>
                <a:cubicBezTo>
                  <a:pt x="2004" y="732"/>
                  <a:pt x="1943" y="759"/>
                  <a:pt x="1880" y="781"/>
                </a:cubicBezTo>
                <a:cubicBezTo>
                  <a:pt x="1776" y="769"/>
                  <a:pt x="1664" y="750"/>
                  <a:pt x="1586" y="829"/>
                </a:cubicBezTo>
                <a:cubicBezTo>
                  <a:pt x="1554" y="894"/>
                  <a:pt x="1580" y="960"/>
                  <a:pt x="1621" y="1013"/>
                </a:cubicBezTo>
                <a:cubicBezTo>
                  <a:pt x="1638" y="1095"/>
                  <a:pt x="1685" y="1076"/>
                  <a:pt x="1744" y="1116"/>
                </a:cubicBezTo>
                <a:cubicBezTo>
                  <a:pt x="1771" y="1157"/>
                  <a:pt x="1737" y="1163"/>
                  <a:pt x="1696" y="1177"/>
                </a:cubicBezTo>
                <a:cubicBezTo>
                  <a:pt x="1678" y="1182"/>
                  <a:pt x="1641" y="1191"/>
                  <a:pt x="1641" y="1191"/>
                </a:cubicBezTo>
                <a:cubicBezTo>
                  <a:pt x="1609" y="1188"/>
                  <a:pt x="1576" y="1190"/>
                  <a:pt x="1545" y="1184"/>
                </a:cubicBezTo>
                <a:cubicBezTo>
                  <a:pt x="1534" y="1181"/>
                  <a:pt x="1526" y="1171"/>
                  <a:pt x="1518" y="1164"/>
                </a:cubicBezTo>
                <a:cubicBezTo>
                  <a:pt x="1494" y="1141"/>
                  <a:pt x="1468" y="1121"/>
                  <a:pt x="1450" y="1095"/>
                </a:cubicBezTo>
                <a:cubicBezTo>
                  <a:pt x="1406" y="1033"/>
                  <a:pt x="1355" y="949"/>
                  <a:pt x="1286" y="917"/>
                </a:cubicBezTo>
                <a:cubicBezTo>
                  <a:pt x="1223" y="888"/>
                  <a:pt x="1133" y="884"/>
                  <a:pt x="1067" y="876"/>
                </a:cubicBezTo>
                <a:cubicBezTo>
                  <a:pt x="985" y="884"/>
                  <a:pt x="998" y="872"/>
                  <a:pt x="985" y="938"/>
                </a:cubicBezTo>
                <a:cubicBezTo>
                  <a:pt x="991" y="1070"/>
                  <a:pt x="981" y="1207"/>
                  <a:pt x="1101" y="1287"/>
                </a:cubicBezTo>
                <a:cubicBezTo>
                  <a:pt x="1105" y="1296"/>
                  <a:pt x="1115" y="1303"/>
                  <a:pt x="1115" y="1314"/>
                </a:cubicBezTo>
                <a:cubicBezTo>
                  <a:pt x="1115" y="1358"/>
                  <a:pt x="1046" y="1364"/>
                  <a:pt x="1019" y="1369"/>
                </a:cubicBezTo>
                <a:cubicBezTo>
                  <a:pt x="975" y="1389"/>
                  <a:pt x="954" y="1389"/>
                  <a:pt x="903" y="1389"/>
                </a:cubicBezTo>
              </a:path>
            </a:pathLst>
          </a:custGeom>
          <a:noFill/>
          <a:ln w="28575">
            <a:solidFill>
              <a:schemeClr val="tx1"/>
            </a:solidFill>
            <a:round/>
            <a:headEnd/>
            <a:tailEnd/>
          </a:ln>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3200400"/>
            <a:ext cx="7772400" cy="381000"/>
          </a:xfrm>
        </p:spPr>
        <p:txBody>
          <a:bodyPr/>
          <a:lstStyle/>
          <a:p>
            <a:pPr eaLnBrk="1" hangingPunct="1"/>
            <a:r>
              <a:rPr lang="en-US" sz="4400" dirty="0" smtClean="0"/>
              <a:t>Synthesis of Colloids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a:srcRect/>
          <a:stretch>
            <a:fillRect/>
          </a:stretch>
        </p:blipFill>
        <p:spPr bwMode="auto">
          <a:xfrm>
            <a:off x="533400" y="1524000"/>
            <a:ext cx="3987800" cy="3725863"/>
          </a:xfrm>
          <a:prstGeom prst="rect">
            <a:avLst/>
          </a:prstGeom>
          <a:noFill/>
          <a:ln w="25400">
            <a:noFill/>
            <a:miter lim="800000"/>
            <a:headEnd/>
            <a:tailEnd/>
          </a:ln>
        </p:spPr>
      </p:pic>
      <p:sp>
        <p:nvSpPr>
          <p:cNvPr id="299012" name="Oval 4"/>
          <p:cNvSpPr>
            <a:spLocks noChangeArrowheads="1"/>
          </p:cNvSpPr>
          <p:nvPr/>
        </p:nvSpPr>
        <p:spPr bwMode="auto">
          <a:xfrm>
            <a:off x="1066800" y="5638800"/>
            <a:ext cx="400050" cy="406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9013" name="Oval 5"/>
          <p:cNvSpPr>
            <a:spLocks noChangeArrowheads="1"/>
          </p:cNvSpPr>
          <p:nvPr/>
        </p:nvSpPr>
        <p:spPr bwMode="auto">
          <a:xfrm>
            <a:off x="2209800" y="54864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99014" name="Oval 6"/>
          <p:cNvSpPr>
            <a:spLocks noChangeArrowheads="1"/>
          </p:cNvSpPr>
          <p:nvPr/>
        </p:nvSpPr>
        <p:spPr bwMode="auto">
          <a:xfrm>
            <a:off x="3124200" y="5257800"/>
            <a:ext cx="1295400" cy="1244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96262" name="Rectangle 7"/>
          <p:cNvSpPr>
            <a:spLocks noGrp="1" noChangeArrowheads="1"/>
          </p:cNvSpPr>
          <p:nvPr>
            <p:ph type="title" idx="4294967295"/>
          </p:nvPr>
        </p:nvSpPr>
        <p:spPr/>
        <p:txBody>
          <a:bodyPr/>
          <a:lstStyle/>
          <a:p>
            <a:pPr eaLnBrk="1" hangingPunct="1"/>
            <a:r>
              <a:rPr lang="en-US" dirty="0" smtClean="0"/>
              <a:t>Sols: Nucleation and Growth</a:t>
            </a:r>
          </a:p>
        </p:txBody>
      </p:sp>
      <p:sp>
        <p:nvSpPr>
          <p:cNvPr id="96263" name="Text Box 8"/>
          <p:cNvSpPr txBox="1">
            <a:spLocks noChangeArrowheads="1"/>
          </p:cNvSpPr>
          <p:nvPr/>
        </p:nvSpPr>
        <p:spPr bwMode="auto">
          <a:xfrm>
            <a:off x="1828800" y="990600"/>
            <a:ext cx="1187450" cy="366713"/>
          </a:xfrm>
          <a:prstGeom prst="rect">
            <a:avLst/>
          </a:prstGeom>
          <a:noFill/>
          <a:ln w="12700">
            <a:noFill/>
            <a:miter lim="800000"/>
            <a:headEnd/>
            <a:tailEnd/>
          </a:ln>
        </p:spPr>
        <p:txBody>
          <a:bodyPr wrap="none" anchor="ctr">
            <a:spAutoFit/>
          </a:bodyPr>
          <a:lstStyle/>
          <a:p>
            <a:r>
              <a:rPr lang="en-US"/>
              <a:t>Nucleation</a:t>
            </a:r>
          </a:p>
        </p:txBody>
      </p:sp>
      <p:pic>
        <p:nvPicPr>
          <p:cNvPr id="96264" name="Picture 84"/>
          <p:cNvPicPr>
            <a:picLocks noChangeAspect="1" noChangeArrowheads="1"/>
          </p:cNvPicPr>
          <p:nvPr/>
        </p:nvPicPr>
        <p:blipFill>
          <a:blip r:embed="rId4"/>
          <a:srcRect/>
          <a:stretch>
            <a:fillRect/>
          </a:stretch>
        </p:blipFill>
        <p:spPr bwMode="auto">
          <a:xfrm>
            <a:off x="5181600" y="838200"/>
            <a:ext cx="3843338" cy="2422525"/>
          </a:xfrm>
          <a:prstGeom prst="rect">
            <a:avLst/>
          </a:prstGeom>
          <a:noFill/>
          <a:ln w="12700">
            <a:noFill/>
            <a:miter lim="800000"/>
            <a:headEnd/>
            <a:tailEnd/>
          </a:ln>
        </p:spPr>
      </p:pic>
      <p:sp>
        <p:nvSpPr>
          <p:cNvPr id="96265" name="Text Box 85"/>
          <p:cNvSpPr txBox="1">
            <a:spLocks noChangeArrowheads="1"/>
          </p:cNvSpPr>
          <p:nvPr/>
        </p:nvSpPr>
        <p:spPr bwMode="auto">
          <a:xfrm>
            <a:off x="4572000" y="914400"/>
            <a:ext cx="1638300" cy="366713"/>
          </a:xfrm>
          <a:prstGeom prst="rect">
            <a:avLst/>
          </a:prstGeom>
          <a:noFill/>
          <a:ln w="12700">
            <a:noFill/>
            <a:miter lim="800000"/>
            <a:headEnd/>
            <a:tailEnd/>
          </a:ln>
        </p:spPr>
        <p:txBody>
          <a:bodyPr wrap="none" anchor="ctr">
            <a:spAutoFit/>
          </a:bodyPr>
          <a:lstStyle/>
          <a:p>
            <a:r>
              <a:rPr lang="en-US"/>
              <a:t>Colloidal Silver</a:t>
            </a:r>
          </a:p>
        </p:txBody>
      </p:sp>
      <p:pic>
        <p:nvPicPr>
          <p:cNvPr id="210945" name="Picture 1" descr="\\.psf\Host\Users\dws\Desktop\AcrobatScreenSnapz001.jpg"/>
          <p:cNvPicPr>
            <a:picLocks noChangeAspect="1" noChangeArrowheads="1"/>
          </p:cNvPicPr>
          <p:nvPr/>
        </p:nvPicPr>
        <p:blipFill>
          <a:blip r:embed="rId5"/>
          <a:srcRect/>
          <a:stretch>
            <a:fillRect/>
          </a:stretch>
        </p:blipFill>
        <p:spPr bwMode="auto">
          <a:xfrm>
            <a:off x="4953000" y="3263558"/>
            <a:ext cx="4038600" cy="351824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5" name="Slide Number Placeholder 5"/>
          <p:cNvSpPr>
            <a:spLocks noGrp="1"/>
          </p:cNvSpPr>
          <p:nvPr>
            <p:ph type="sldNum" sz="quarter" idx="12"/>
          </p:nvPr>
        </p:nvSpPr>
        <p:spPr>
          <a:noFill/>
        </p:spPr>
        <p:txBody>
          <a:bodyPr/>
          <a:lstStyle/>
          <a:p>
            <a:fld id="{7651A9CA-A2E4-B74B-B134-1684FDF534BF}" type="slidenum">
              <a:rPr lang="en-US">
                <a:latin typeface="Arial" charset="0"/>
                <a:ea typeface="ＭＳ Ｐゴシック" charset="-128"/>
                <a:cs typeface="ＭＳ Ｐゴシック" charset="-128"/>
              </a:rPr>
              <a:pPr/>
              <a:t>34</a:t>
            </a:fld>
            <a:endParaRPr lang="en-US">
              <a:latin typeface="Arial" charset="0"/>
              <a:ea typeface="ＭＳ Ｐゴシック" charset="-128"/>
              <a:cs typeface="ＭＳ Ｐゴシック" charset="-128"/>
            </a:endParaRPr>
          </a:p>
        </p:txBody>
      </p:sp>
      <p:sp>
        <p:nvSpPr>
          <p:cNvPr id="20486" name="Rectangle 29"/>
          <p:cNvSpPr>
            <a:spLocks noChangeArrowheads="1"/>
          </p:cNvSpPr>
          <p:nvPr/>
        </p:nvSpPr>
        <p:spPr bwMode="auto">
          <a:xfrm>
            <a:off x="8386763" y="5991225"/>
            <a:ext cx="565150" cy="722313"/>
          </a:xfrm>
          <a:prstGeom prst="rect">
            <a:avLst/>
          </a:prstGeom>
          <a:solidFill>
            <a:schemeClr val="bg1"/>
          </a:solidFill>
          <a:ln w="9525">
            <a:noFill/>
            <a:prstDash val="dash"/>
            <a:miter lim="800000"/>
            <a:headEnd/>
            <a:tailEnd/>
          </a:ln>
        </p:spPr>
        <p:txBody>
          <a:bodyPr wrap="none" anchor="ctr">
            <a:prstTxWarp prst="textNoShape">
              <a:avLst/>
            </a:prstTxWarp>
          </a:bodyPr>
          <a:lstStyle/>
          <a:p>
            <a:endParaRPr lang="en-US"/>
          </a:p>
        </p:txBody>
      </p:sp>
      <p:grpSp>
        <p:nvGrpSpPr>
          <p:cNvPr id="2" name="Group 28"/>
          <p:cNvGrpSpPr>
            <a:grpSpLocks/>
          </p:cNvGrpSpPr>
          <p:nvPr/>
        </p:nvGrpSpPr>
        <p:grpSpPr bwMode="auto">
          <a:xfrm>
            <a:off x="552450" y="935038"/>
            <a:ext cx="4348163" cy="4995862"/>
            <a:chOff x="348" y="589"/>
            <a:chExt cx="2739" cy="3147"/>
          </a:xfrm>
        </p:grpSpPr>
        <p:pic>
          <p:nvPicPr>
            <p:cNvPr id="20502" name="Picture 2"/>
            <p:cNvPicPr>
              <a:picLocks noChangeAspect="1" noChangeArrowheads="1"/>
            </p:cNvPicPr>
            <p:nvPr/>
          </p:nvPicPr>
          <p:blipFill>
            <a:blip r:embed="rId4" cstate="print"/>
            <a:srcRect/>
            <a:stretch>
              <a:fillRect/>
            </a:stretch>
          </p:blipFill>
          <p:spPr bwMode="auto">
            <a:xfrm>
              <a:off x="348" y="589"/>
              <a:ext cx="2739" cy="3147"/>
            </a:xfrm>
            <a:prstGeom prst="rect">
              <a:avLst/>
            </a:prstGeom>
            <a:noFill/>
            <a:ln w="9525">
              <a:noFill/>
              <a:prstDash val="dash"/>
              <a:miter lim="800000"/>
              <a:headEnd/>
              <a:tailEnd/>
            </a:ln>
          </p:spPr>
        </p:pic>
        <p:sp>
          <p:nvSpPr>
            <p:cNvPr id="20503" name="Rectangle 21"/>
            <p:cNvSpPr>
              <a:spLocks noChangeArrowheads="1"/>
            </p:cNvSpPr>
            <p:nvPr/>
          </p:nvSpPr>
          <p:spPr bwMode="auto">
            <a:xfrm>
              <a:off x="1667" y="2051"/>
              <a:ext cx="84" cy="115"/>
            </a:xfrm>
            <a:prstGeom prst="rect">
              <a:avLst/>
            </a:prstGeom>
            <a:solidFill>
              <a:schemeClr val="bg1"/>
            </a:solidFill>
            <a:ln w="9525">
              <a:noFill/>
              <a:prstDash val="dash"/>
              <a:miter lim="800000"/>
              <a:headEnd/>
              <a:tailEnd/>
            </a:ln>
          </p:spPr>
          <p:txBody>
            <a:bodyPr wrap="none" anchor="ctr">
              <a:prstTxWarp prst="textNoShape">
                <a:avLst/>
              </a:prstTxWarp>
            </a:bodyPr>
            <a:lstStyle/>
            <a:p>
              <a:endParaRPr lang="en-US"/>
            </a:p>
          </p:txBody>
        </p:sp>
      </p:grpSp>
      <p:sp>
        <p:nvSpPr>
          <p:cNvPr id="91144" name="Text Box 8"/>
          <p:cNvSpPr txBox="1">
            <a:spLocks noChangeArrowheads="1"/>
          </p:cNvSpPr>
          <p:nvPr/>
        </p:nvSpPr>
        <p:spPr bwMode="auto">
          <a:xfrm>
            <a:off x="363538" y="6002338"/>
            <a:ext cx="8512175" cy="366712"/>
          </a:xfrm>
          <a:prstGeom prst="rect">
            <a:avLst/>
          </a:prstGeom>
          <a:noFill/>
          <a:ln w="9525">
            <a:noFill/>
            <a:prstDash val="dash"/>
            <a:miter lim="800000"/>
            <a:headEnd/>
            <a:tailEnd/>
          </a:ln>
        </p:spPr>
        <p:txBody>
          <a:bodyPr wrap="none">
            <a:prstTxWarp prst="textNoShape">
              <a:avLst/>
            </a:prstTxWarp>
            <a:spAutoFit/>
          </a:bodyPr>
          <a:lstStyle/>
          <a:p>
            <a:pPr algn="ctr" eaLnBrk="1" hangingPunct="1"/>
            <a:r>
              <a:rPr lang="en-US" sz="1800" i="1">
                <a:latin typeface="Arial" charset="0"/>
              </a:rPr>
              <a:t>r</a:t>
            </a:r>
            <a:r>
              <a:rPr lang="en-US" sz="1800">
                <a:latin typeface="Arial" charset="0"/>
              </a:rPr>
              <a:t>* = </a:t>
            </a:r>
            <a:r>
              <a:rPr lang="en-US" sz="1800">
                <a:solidFill>
                  <a:srgbClr val="0033CC"/>
                </a:solidFill>
                <a:latin typeface="Arial" charset="0"/>
              </a:rPr>
              <a:t>critical nucleus</a:t>
            </a:r>
            <a:r>
              <a:rPr lang="en-US" sz="1800">
                <a:latin typeface="Arial" charset="0"/>
              </a:rPr>
              <a:t>: for </a:t>
            </a:r>
            <a:r>
              <a:rPr lang="en-US" sz="1800" i="1">
                <a:latin typeface="Arial" charset="0"/>
              </a:rPr>
              <a:t>r</a:t>
            </a:r>
            <a:r>
              <a:rPr lang="en-US" sz="1800">
                <a:latin typeface="Arial" charset="0"/>
              </a:rPr>
              <a:t> &lt; </a:t>
            </a:r>
            <a:r>
              <a:rPr lang="en-US" sz="1800" i="1">
                <a:latin typeface="Arial" charset="0"/>
              </a:rPr>
              <a:t>r</a:t>
            </a:r>
            <a:r>
              <a:rPr lang="en-US" sz="1800">
                <a:latin typeface="Arial" charset="0"/>
              </a:rPr>
              <a:t>* nuclei shrink; for </a:t>
            </a:r>
            <a:r>
              <a:rPr lang="en-US" sz="1800" i="1">
                <a:latin typeface="Arial" charset="0"/>
              </a:rPr>
              <a:t>r</a:t>
            </a:r>
            <a:r>
              <a:rPr lang="en-US" sz="1800">
                <a:latin typeface="Arial" charset="0"/>
              </a:rPr>
              <a:t> &gt;</a:t>
            </a:r>
            <a:r>
              <a:rPr lang="en-US" sz="1800" i="1">
                <a:latin typeface="Arial" charset="0"/>
              </a:rPr>
              <a:t>r</a:t>
            </a:r>
            <a:r>
              <a:rPr lang="en-US" sz="1800">
                <a:latin typeface="Arial" charset="0"/>
              </a:rPr>
              <a:t>* nuclei grow (to reduce energy) </a:t>
            </a:r>
          </a:p>
        </p:txBody>
      </p:sp>
      <p:sp>
        <p:nvSpPr>
          <p:cNvPr id="20490" name="Rectangle 15"/>
          <p:cNvSpPr>
            <a:spLocks noGrp="1" noChangeArrowheads="1"/>
          </p:cNvSpPr>
          <p:nvPr>
            <p:ph type="title"/>
          </p:nvPr>
        </p:nvSpPr>
        <p:spPr/>
        <p:txBody>
          <a:bodyPr/>
          <a:lstStyle/>
          <a:p>
            <a:r>
              <a:rPr lang="en-US" sz="2800" dirty="0">
                <a:ea typeface="ＭＳ Ｐゴシック" charset="-128"/>
                <a:cs typeface="ＭＳ Ｐゴシック" charset="-128"/>
              </a:rPr>
              <a:t>Homogeneous Nucleation &amp; Energy Effects</a:t>
            </a:r>
          </a:p>
        </p:txBody>
      </p:sp>
      <p:grpSp>
        <p:nvGrpSpPr>
          <p:cNvPr id="3" name="Group 26"/>
          <p:cNvGrpSpPr>
            <a:grpSpLocks/>
          </p:cNvGrpSpPr>
          <p:nvPr/>
        </p:nvGrpSpPr>
        <p:grpSpPr bwMode="auto">
          <a:xfrm>
            <a:off x="4106863" y="3162300"/>
            <a:ext cx="4035424" cy="1163638"/>
            <a:chOff x="2587" y="1992"/>
            <a:chExt cx="2542" cy="733"/>
          </a:xfrm>
        </p:grpSpPr>
        <p:sp>
          <p:nvSpPr>
            <p:cNvPr id="20499" name="Rectangle 11"/>
            <p:cNvSpPr>
              <a:spLocks noChangeArrowheads="1"/>
            </p:cNvSpPr>
            <p:nvPr/>
          </p:nvSpPr>
          <p:spPr bwMode="auto">
            <a:xfrm>
              <a:off x="3305" y="1992"/>
              <a:ext cx="1824" cy="21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200" dirty="0" smtClean="0">
                  <a:solidFill>
                    <a:srgbClr val="000000"/>
                  </a:solidFill>
                  <a:latin typeface="Times" pitchFamily="18" charset="0"/>
                </a:rPr>
                <a:t>Δ</a:t>
              </a:r>
              <a:r>
                <a:rPr lang="en-US" sz="2200" i="1" dirty="0" smtClean="0">
                  <a:solidFill>
                    <a:srgbClr val="000000"/>
                  </a:solidFill>
                  <a:latin typeface="Arial" charset="0"/>
                </a:rPr>
                <a:t>G</a:t>
              </a:r>
              <a:r>
                <a:rPr lang="en-US" sz="2200" i="1" baseline="-25000" dirty="0" smtClean="0">
                  <a:solidFill>
                    <a:srgbClr val="000000"/>
                  </a:solidFill>
                  <a:latin typeface="Arial" charset="0"/>
                </a:rPr>
                <a:t>T</a:t>
              </a:r>
              <a:r>
                <a:rPr lang="en-US" sz="2000" dirty="0" smtClean="0">
                  <a:solidFill>
                    <a:srgbClr val="000000"/>
                  </a:solidFill>
                  <a:latin typeface="Arial" charset="0"/>
                </a:rPr>
                <a:t> </a:t>
              </a:r>
              <a:r>
                <a:rPr lang="en-US" sz="2000" dirty="0">
                  <a:solidFill>
                    <a:srgbClr val="000000"/>
                  </a:solidFill>
                  <a:latin typeface="Arial" charset="0"/>
                </a:rPr>
                <a:t>= </a:t>
              </a:r>
              <a:r>
                <a:rPr lang="en-US" sz="2000" dirty="0">
                  <a:solidFill>
                    <a:srgbClr val="339933"/>
                  </a:solidFill>
                  <a:latin typeface="Arial" charset="0"/>
                </a:rPr>
                <a:t>Total Free Energy</a:t>
              </a:r>
              <a:r>
                <a:rPr lang="en-US" sz="2000" dirty="0">
                  <a:solidFill>
                    <a:srgbClr val="000000"/>
                  </a:solidFill>
                  <a:latin typeface="Arial" charset="0"/>
                </a:rPr>
                <a:t> </a:t>
              </a:r>
              <a:endParaRPr lang="en-US" sz="2000" dirty="0">
                <a:latin typeface="Arial" charset="0"/>
              </a:endParaRPr>
            </a:p>
          </p:txBody>
        </p:sp>
        <p:sp>
          <p:nvSpPr>
            <p:cNvPr id="20500" name="Line 17"/>
            <p:cNvSpPr>
              <a:spLocks noChangeShapeType="1"/>
            </p:cNvSpPr>
            <p:nvPr/>
          </p:nvSpPr>
          <p:spPr bwMode="auto">
            <a:xfrm flipH="1">
              <a:off x="2587" y="2178"/>
              <a:ext cx="697" cy="54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501" name="Rectangle 19"/>
            <p:cNvSpPr>
              <a:spLocks noChangeArrowheads="1"/>
            </p:cNvSpPr>
            <p:nvPr/>
          </p:nvSpPr>
          <p:spPr bwMode="auto">
            <a:xfrm>
              <a:off x="3623" y="2186"/>
              <a:ext cx="1419" cy="213"/>
            </a:xfrm>
            <a:prstGeom prst="rect">
              <a:avLst/>
            </a:prstGeom>
            <a:noFill/>
            <a:ln w="9525">
              <a:noFill/>
              <a:miter lim="800000"/>
              <a:headEnd/>
              <a:tailEnd/>
            </a:ln>
          </p:spPr>
          <p:txBody>
            <a:bodyPr lIns="0" tIns="0" rIns="0" bIns="0">
              <a:prstTxWarp prst="textNoShape">
                <a:avLst/>
              </a:prstTxWarp>
              <a:spAutoFit/>
            </a:bodyPr>
            <a:lstStyle/>
            <a:p>
              <a:pPr eaLnBrk="1" hangingPunct="1"/>
              <a:r>
                <a:rPr lang="en-US" sz="2000" dirty="0">
                  <a:solidFill>
                    <a:srgbClr val="000000"/>
                  </a:solidFill>
                  <a:latin typeface="Arial" charset="0"/>
                </a:rPr>
                <a:t>=</a:t>
              </a:r>
              <a:r>
                <a:rPr lang="en-US" sz="2000" dirty="0" smtClean="0">
                  <a:solidFill>
                    <a:srgbClr val="000000"/>
                  </a:solidFill>
                  <a:latin typeface="Arial" charset="0"/>
                </a:rPr>
                <a:t> </a:t>
              </a:r>
              <a:r>
                <a:rPr lang="en-US" sz="2200" dirty="0" smtClean="0">
                  <a:solidFill>
                    <a:srgbClr val="000000"/>
                  </a:solidFill>
                  <a:latin typeface="Times" pitchFamily="18" charset="0"/>
                </a:rPr>
                <a:t>Δ</a:t>
              </a:r>
              <a:r>
                <a:rPr lang="en-US" sz="2200" i="1" dirty="0" smtClean="0">
                  <a:solidFill>
                    <a:srgbClr val="000000"/>
                  </a:solidFill>
                  <a:latin typeface="Arial" charset="0"/>
                </a:rPr>
                <a:t>G</a:t>
              </a:r>
              <a:r>
                <a:rPr lang="en-US" sz="2200" i="1" baseline="-25000" dirty="0" smtClean="0">
                  <a:solidFill>
                    <a:srgbClr val="000000"/>
                  </a:solidFill>
                  <a:latin typeface="Arial" charset="0"/>
                </a:rPr>
                <a:t>S</a:t>
              </a:r>
              <a:r>
                <a:rPr lang="en-US" sz="2200" dirty="0" smtClean="0">
                  <a:latin typeface="Arial" charset="0"/>
                </a:rPr>
                <a:t> </a:t>
              </a:r>
              <a:r>
                <a:rPr lang="en-US" sz="2200" dirty="0">
                  <a:latin typeface="Arial" charset="0"/>
                </a:rPr>
                <a:t>+</a:t>
              </a:r>
              <a:r>
                <a:rPr lang="en-US" sz="2200" dirty="0" smtClean="0">
                  <a:latin typeface="Arial" charset="0"/>
                </a:rPr>
                <a:t> </a:t>
              </a:r>
              <a:r>
                <a:rPr lang="en-US" sz="2200" dirty="0" smtClean="0">
                  <a:solidFill>
                    <a:srgbClr val="000000"/>
                  </a:solidFill>
                  <a:latin typeface="Times" pitchFamily="18" charset="0"/>
                </a:rPr>
                <a:t>Δ</a:t>
              </a:r>
              <a:r>
                <a:rPr lang="en-US" sz="2200" i="1" dirty="0" smtClean="0">
                  <a:solidFill>
                    <a:srgbClr val="000000"/>
                  </a:solidFill>
                  <a:latin typeface="Arial" charset="0"/>
                </a:rPr>
                <a:t>G</a:t>
              </a:r>
              <a:r>
                <a:rPr lang="en-US" sz="2200" i="1" baseline="-25000" dirty="0" smtClean="0">
                  <a:solidFill>
                    <a:srgbClr val="000000"/>
                  </a:solidFill>
                  <a:latin typeface="Arial" charset="0"/>
                </a:rPr>
                <a:t>V</a:t>
              </a:r>
              <a:r>
                <a:rPr lang="en-US" sz="2200" dirty="0" smtClean="0">
                  <a:latin typeface="Arial" charset="0"/>
                </a:rPr>
                <a:t> </a:t>
              </a:r>
              <a:endParaRPr lang="en-US" sz="2200" dirty="0">
                <a:latin typeface="Arial" charset="0"/>
              </a:endParaRPr>
            </a:p>
          </p:txBody>
        </p:sp>
      </p:grpSp>
      <p:grpSp>
        <p:nvGrpSpPr>
          <p:cNvPr id="4" name="Group 25"/>
          <p:cNvGrpSpPr>
            <a:grpSpLocks/>
          </p:cNvGrpSpPr>
          <p:nvPr/>
        </p:nvGrpSpPr>
        <p:grpSpPr bwMode="auto">
          <a:xfrm>
            <a:off x="3048000" y="952500"/>
            <a:ext cx="5508625" cy="1768475"/>
            <a:chOff x="1920" y="600"/>
            <a:chExt cx="3470" cy="1114"/>
          </a:xfrm>
        </p:grpSpPr>
        <p:sp>
          <p:nvSpPr>
            <p:cNvPr id="20496" name="Rectangle 10"/>
            <p:cNvSpPr>
              <a:spLocks noChangeArrowheads="1"/>
            </p:cNvSpPr>
            <p:nvPr/>
          </p:nvSpPr>
          <p:spPr bwMode="auto">
            <a:xfrm>
              <a:off x="3157" y="600"/>
              <a:ext cx="2233" cy="519"/>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a:solidFill>
                    <a:srgbClr val="FF0000"/>
                  </a:solidFill>
                  <a:latin typeface="Arial" charset="0"/>
                </a:rPr>
                <a:t>Surface Free Energy -</a:t>
              </a:r>
              <a:r>
                <a:rPr lang="en-US" sz="1800">
                  <a:solidFill>
                    <a:srgbClr val="000000"/>
                  </a:solidFill>
                  <a:latin typeface="Arial" charset="0"/>
                </a:rPr>
                <a:t> </a:t>
              </a:r>
              <a:r>
                <a:rPr lang="en-US" sz="1800">
                  <a:latin typeface="Arial" charset="0"/>
                </a:rPr>
                <a:t>destabilizes </a:t>
              </a:r>
            </a:p>
            <a:p>
              <a:pPr eaLnBrk="1" hangingPunct="1"/>
              <a:r>
                <a:rPr lang="en-US" sz="1800">
                  <a:latin typeface="Arial" charset="0"/>
                </a:rPr>
                <a:t>the nuclei (it takes energy to make </a:t>
              </a:r>
            </a:p>
            <a:p>
              <a:pPr eaLnBrk="1" hangingPunct="1"/>
              <a:r>
                <a:rPr lang="en-US" sz="1800">
                  <a:latin typeface="Arial" charset="0"/>
                </a:rPr>
                <a:t>an interface)</a:t>
              </a:r>
            </a:p>
          </p:txBody>
        </p:sp>
        <p:graphicFrame>
          <p:nvGraphicFramePr>
            <p:cNvPr id="20484" name="Object 14"/>
            <p:cNvGraphicFramePr>
              <a:graphicFrameLocks noChangeAspect="1"/>
            </p:cNvGraphicFramePr>
            <p:nvPr/>
          </p:nvGraphicFramePr>
          <p:xfrm>
            <a:off x="3161" y="1130"/>
            <a:ext cx="1003" cy="314"/>
          </p:xfrm>
          <a:graphic>
            <a:graphicData uri="http://schemas.openxmlformats.org/presentationml/2006/ole">
              <p:oleObj spid="_x0000_s448516" name="Equation" r:id="rId5" imgW="7315200" imgH="2298700" progId="Equation.3">
                <p:embed/>
              </p:oleObj>
            </a:graphicData>
          </a:graphic>
        </p:graphicFrame>
        <p:sp>
          <p:nvSpPr>
            <p:cNvPr id="20497" name="Line 16"/>
            <p:cNvSpPr>
              <a:spLocks noChangeShapeType="1"/>
            </p:cNvSpPr>
            <p:nvPr/>
          </p:nvSpPr>
          <p:spPr bwMode="auto">
            <a:xfrm flipH="1" flipV="1">
              <a:off x="1920" y="887"/>
              <a:ext cx="1216" cy="38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8" name="Text Box 20"/>
            <p:cNvSpPr txBox="1">
              <a:spLocks noChangeArrowheads="1"/>
            </p:cNvSpPr>
            <p:nvPr/>
          </p:nvSpPr>
          <p:spPr bwMode="auto">
            <a:xfrm>
              <a:off x="3406" y="1481"/>
              <a:ext cx="1332" cy="233"/>
            </a:xfrm>
            <a:prstGeom prst="rect">
              <a:avLst/>
            </a:prstGeom>
            <a:noFill/>
            <a:ln w="9525">
              <a:noFill/>
              <a:prstDash val="dash"/>
              <a:miter lim="800000"/>
              <a:headEnd/>
              <a:tailEnd/>
            </a:ln>
          </p:spPr>
          <p:txBody>
            <a:bodyPr wrap="none">
              <a:prstTxWarp prst="textNoShape">
                <a:avLst/>
              </a:prstTxWarp>
              <a:spAutoFit/>
            </a:bodyPr>
            <a:lstStyle/>
            <a:p>
              <a:r>
                <a:rPr lang="en-US" sz="1800" dirty="0" err="1" smtClean="0">
                  <a:latin typeface="Times" pitchFamily="18" charset="0"/>
                </a:rPr>
                <a:t>γ</a:t>
              </a:r>
              <a:r>
                <a:rPr lang="en-US" sz="1800" dirty="0" smtClean="0">
                  <a:latin typeface="Arial" charset="0"/>
                </a:rPr>
                <a:t> </a:t>
              </a:r>
              <a:r>
                <a:rPr lang="en-US" sz="1800" dirty="0">
                  <a:latin typeface="Arial" charset="0"/>
                </a:rPr>
                <a:t>= surface tension</a:t>
              </a:r>
              <a:endParaRPr lang="en-US" sz="1800" dirty="0">
                <a:latin typeface="Symbol" charset="2"/>
              </a:endParaRPr>
            </a:p>
          </p:txBody>
        </p:sp>
      </p:grpSp>
      <p:grpSp>
        <p:nvGrpSpPr>
          <p:cNvPr id="5" name="Group 27"/>
          <p:cNvGrpSpPr>
            <a:grpSpLocks/>
          </p:cNvGrpSpPr>
          <p:nvPr/>
        </p:nvGrpSpPr>
        <p:grpSpPr bwMode="auto">
          <a:xfrm>
            <a:off x="3033713" y="4070350"/>
            <a:ext cx="5724525" cy="1917700"/>
            <a:chOff x="1911" y="2564"/>
            <a:chExt cx="3606" cy="1208"/>
          </a:xfrm>
        </p:grpSpPr>
        <p:sp>
          <p:nvSpPr>
            <p:cNvPr id="20494" name="Rectangle 12"/>
            <p:cNvSpPr>
              <a:spLocks noChangeArrowheads="1"/>
            </p:cNvSpPr>
            <p:nvPr/>
          </p:nvSpPr>
          <p:spPr bwMode="auto">
            <a:xfrm>
              <a:off x="3108" y="2564"/>
              <a:ext cx="2409" cy="346"/>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a:solidFill>
                    <a:srgbClr val="0033CC"/>
                  </a:solidFill>
                  <a:latin typeface="Arial" charset="0"/>
                </a:rPr>
                <a:t>Volume (Bulk) Free Energy</a:t>
              </a:r>
              <a:r>
                <a:rPr lang="en-US" sz="1800">
                  <a:solidFill>
                    <a:srgbClr val="000000"/>
                  </a:solidFill>
                  <a:latin typeface="Arial" charset="0"/>
                </a:rPr>
                <a:t> – </a:t>
              </a:r>
            </a:p>
            <a:p>
              <a:pPr eaLnBrk="1" hangingPunct="1"/>
              <a:r>
                <a:rPr lang="en-US" sz="1800">
                  <a:latin typeface="Arial" charset="0"/>
                </a:rPr>
                <a:t>stabilizes the nuclei (releases energy)</a:t>
              </a:r>
            </a:p>
          </p:txBody>
        </p:sp>
        <p:graphicFrame>
          <p:nvGraphicFramePr>
            <p:cNvPr id="20482" name="Object 13"/>
            <p:cNvGraphicFramePr>
              <a:graphicFrameLocks noChangeAspect="1"/>
            </p:cNvGraphicFramePr>
            <p:nvPr/>
          </p:nvGraphicFramePr>
          <p:xfrm>
            <a:off x="3667" y="2969"/>
            <a:ext cx="1207" cy="405"/>
          </p:xfrm>
          <a:graphic>
            <a:graphicData uri="http://schemas.openxmlformats.org/presentationml/2006/ole">
              <p:oleObj spid="_x0000_s448514" name="Equation" r:id="rId6" imgW="7315200" imgH="2463800" progId="Equation.3">
                <p:embed/>
              </p:oleObj>
            </a:graphicData>
          </a:graphic>
        </p:graphicFrame>
        <p:sp>
          <p:nvSpPr>
            <p:cNvPr id="20495" name="Line 18"/>
            <p:cNvSpPr>
              <a:spLocks noChangeShapeType="1"/>
            </p:cNvSpPr>
            <p:nvPr/>
          </p:nvSpPr>
          <p:spPr bwMode="auto">
            <a:xfrm flipH="1">
              <a:off x="1911" y="3113"/>
              <a:ext cx="1508" cy="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aphicFrame>
          <p:nvGraphicFramePr>
            <p:cNvPr id="20483" name="Object 23"/>
            <p:cNvGraphicFramePr>
              <a:graphicFrameLocks noChangeAspect="1"/>
            </p:cNvGraphicFramePr>
            <p:nvPr/>
          </p:nvGraphicFramePr>
          <p:xfrm>
            <a:off x="3309" y="3375"/>
            <a:ext cx="1842" cy="397"/>
          </p:xfrm>
          <a:graphic>
            <a:graphicData uri="http://schemas.openxmlformats.org/presentationml/2006/ole">
              <p:oleObj spid="_x0000_s448515" name="Equation" r:id="rId7" imgW="7315200" imgH="1574800" progId="Equation.3">
                <p:embed/>
              </p:oleObj>
            </a:graphicData>
          </a:graphic>
        </p:graphicFrame>
      </p:grpSp>
      <p:sp>
        <p:nvSpPr>
          <p:cNvPr id="24" name="Date Placeholder 23"/>
          <p:cNvSpPr>
            <a:spLocks noGrp="1"/>
          </p:cNvSpPr>
          <p:nvPr>
            <p:ph type="dt" sz="half" idx="10"/>
          </p:nvPr>
        </p:nvSpPr>
        <p:spPr/>
        <p:txBody>
          <a:bodyPr/>
          <a:lstStyle/>
          <a:p>
            <a:pPr>
              <a:defRPr/>
            </a:pPr>
            <a:fld id="{02ADCA67-6FDA-9248-A0AD-A49DCDF52FF1}" type="datetime1">
              <a:rPr lang="en-US" smtClean="0"/>
              <a:pPr>
                <a:defRPr/>
              </a:pPr>
              <a:t>11/7/10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44"/>
                                        </p:tgtEl>
                                        <p:attrNameLst>
                                          <p:attrName>style.visibility</p:attrName>
                                        </p:attrNameLst>
                                      </p:cBhvr>
                                      <p:to>
                                        <p:strVal val="visible"/>
                                      </p:to>
                                    </p:set>
                                    <p:animEffect transition="in" filter="wipe(left)">
                                      <p:cBhvr>
                                        <p:cTn id="22" dur="10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smtClean="0"/>
              <a:t>Micelle Synthesis</a:t>
            </a:r>
          </a:p>
        </p:txBody>
      </p:sp>
      <p:pic>
        <p:nvPicPr>
          <p:cNvPr id="102403" name="Picture 5" descr="SafariScreenSnapz001"/>
          <p:cNvPicPr>
            <a:picLocks noChangeAspect="1" noChangeArrowheads="1"/>
          </p:cNvPicPr>
          <p:nvPr/>
        </p:nvPicPr>
        <p:blipFill>
          <a:blip r:embed="rId3"/>
          <a:srcRect/>
          <a:stretch>
            <a:fillRect/>
          </a:stretch>
        </p:blipFill>
        <p:spPr bwMode="auto">
          <a:xfrm>
            <a:off x="37285" y="1219200"/>
            <a:ext cx="7388061" cy="5410200"/>
          </a:xfrm>
          <a:prstGeom prst="rect">
            <a:avLst/>
          </a:prstGeom>
          <a:noFill/>
          <a:ln w="9525">
            <a:noFill/>
            <a:miter lim="800000"/>
            <a:headEnd/>
            <a:tailEnd/>
          </a:ln>
        </p:spPr>
      </p:pic>
      <p:pic>
        <p:nvPicPr>
          <p:cNvPr id="102404" name="Picture 4" descr="Micelle"/>
          <p:cNvPicPr>
            <a:picLocks noChangeAspect="1" noChangeArrowheads="1"/>
          </p:cNvPicPr>
          <p:nvPr/>
        </p:nvPicPr>
        <p:blipFill>
          <a:blip r:embed="rId4"/>
          <a:srcRect/>
          <a:stretch>
            <a:fillRect/>
          </a:stretch>
        </p:blipFill>
        <p:spPr bwMode="auto">
          <a:xfrm>
            <a:off x="6629400" y="3962400"/>
            <a:ext cx="2349500" cy="2463800"/>
          </a:xfrm>
          <a:prstGeom prst="rect">
            <a:avLst/>
          </a:prstGeom>
          <a:noFill/>
          <a:ln w="9525">
            <a:noFill/>
            <a:miter lim="800000"/>
            <a:headEnd/>
            <a:tailEnd/>
          </a:ln>
        </p:spPr>
      </p:pic>
      <p:sp>
        <p:nvSpPr>
          <p:cNvPr id="102405" name="Text Box 7"/>
          <p:cNvSpPr txBox="1">
            <a:spLocks noChangeArrowheads="1"/>
          </p:cNvSpPr>
          <p:nvPr/>
        </p:nvSpPr>
        <p:spPr bwMode="auto">
          <a:xfrm>
            <a:off x="6781800" y="3581400"/>
            <a:ext cx="1879600" cy="366713"/>
          </a:xfrm>
          <a:prstGeom prst="rect">
            <a:avLst/>
          </a:prstGeom>
          <a:noFill/>
          <a:ln w="12700">
            <a:noFill/>
            <a:miter lim="800000"/>
            <a:headEnd/>
            <a:tailEnd/>
          </a:ln>
        </p:spPr>
        <p:txBody>
          <a:bodyPr wrap="none" anchor="ctr">
            <a:spAutoFit/>
          </a:bodyPr>
          <a:lstStyle/>
          <a:p>
            <a:pPr>
              <a:spcBef>
                <a:spcPct val="50000"/>
              </a:spcBef>
            </a:pPr>
            <a:r>
              <a:rPr lang="en-US" dirty="0"/>
              <a:t>Surfactant Micelle</a:t>
            </a:r>
          </a:p>
        </p:txBody>
      </p:sp>
      <p:pic>
        <p:nvPicPr>
          <p:cNvPr id="6" name="Picture 8" descr="001"/>
          <p:cNvPicPr>
            <a:picLocks noChangeAspect="1" noChangeArrowheads="1"/>
          </p:cNvPicPr>
          <p:nvPr/>
        </p:nvPicPr>
        <p:blipFill>
          <a:blip r:embed="rId5"/>
          <a:srcRect/>
          <a:stretch>
            <a:fillRect/>
          </a:stretch>
        </p:blipFill>
        <p:spPr bwMode="auto">
          <a:xfrm>
            <a:off x="5181600" y="762000"/>
            <a:ext cx="3684588" cy="27130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dirty="0" smtClean="0"/>
              <a:t>Emulsion Synthesis of Colloids</a:t>
            </a:r>
          </a:p>
        </p:txBody>
      </p:sp>
      <p:pic>
        <p:nvPicPr>
          <p:cNvPr id="124932" name="Picture 4" descr="emulsion work"/>
          <p:cNvPicPr>
            <a:picLocks noChangeAspect="1" noChangeArrowheads="1"/>
          </p:cNvPicPr>
          <p:nvPr/>
        </p:nvPicPr>
        <p:blipFill>
          <a:blip r:embed="rId3"/>
          <a:srcRect/>
          <a:stretch>
            <a:fillRect/>
          </a:stretch>
        </p:blipFill>
        <p:spPr bwMode="auto">
          <a:xfrm>
            <a:off x="457200" y="990600"/>
            <a:ext cx="4070350" cy="2659063"/>
          </a:xfrm>
          <a:prstGeom prst="rect">
            <a:avLst/>
          </a:prstGeom>
          <a:noFill/>
          <a:ln w="9525">
            <a:noFill/>
            <a:miter lim="800000"/>
            <a:headEnd/>
            <a:tailEnd/>
          </a:ln>
        </p:spPr>
      </p:pic>
      <p:pic>
        <p:nvPicPr>
          <p:cNvPr id="124933" name="Picture 5" descr="AcrobatScreenSnapz001"/>
          <p:cNvPicPr>
            <a:picLocks noChangeAspect="1" noChangeArrowheads="1"/>
          </p:cNvPicPr>
          <p:nvPr/>
        </p:nvPicPr>
        <p:blipFill>
          <a:blip r:embed="rId4"/>
          <a:srcRect/>
          <a:stretch>
            <a:fillRect/>
          </a:stretch>
        </p:blipFill>
        <p:spPr bwMode="auto">
          <a:xfrm>
            <a:off x="609600" y="4648201"/>
            <a:ext cx="4229224" cy="1447800"/>
          </a:xfrm>
          <a:prstGeom prst="rect">
            <a:avLst/>
          </a:prstGeom>
          <a:noFill/>
          <a:ln w="9525">
            <a:noFill/>
            <a:miter lim="800000"/>
            <a:headEnd/>
            <a:tailEnd/>
          </a:ln>
        </p:spPr>
      </p:pic>
      <p:pic>
        <p:nvPicPr>
          <p:cNvPr id="7" name="Picture 6" descr="Clipboard 1.jpg"/>
          <p:cNvPicPr>
            <a:picLocks noChangeAspect="1"/>
          </p:cNvPicPr>
          <p:nvPr/>
        </p:nvPicPr>
        <p:blipFill>
          <a:blip r:embed="rId5"/>
          <a:stretch>
            <a:fillRect/>
          </a:stretch>
        </p:blipFill>
        <p:spPr>
          <a:xfrm>
            <a:off x="5029200" y="762000"/>
            <a:ext cx="3759200" cy="3124200"/>
          </a:xfrm>
          <a:prstGeom prst="rect">
            <a:avLst/>
          </a:prstGeom>
        </p:spPr>
      </p:pic>
      <p:pic>
        <p:nvPicPr>
          <p:cNvPr id="8" name="Picture 4" descr="SafariScreenSnapz001"/>
          <p:cNvPicPr>
            <a:picLocks noChangeAspect="1" noChangeArrowheads="1"/>
          </p:cNvPicPr>
          <p:nvPr/>
        </p:nvPicPr>
        <p:blipFill>
          <a:blip r:embed="rId6"/>
          <a:srcRect/>
          <a:stretch>
            <a:fillRect/>
          </a:stretch>
        </p:blipFill>
        <p:spPr bwMode="auto">
          <a:xfrm>
            <a:off x="5943600" y="3962400"/>
            <a:ext cx="2557463" cy="2743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001"/>
          <p:cNvPicPr>
            <a:picLocks noChangeAspect="1" noChangeArrowheads="1"/>
          </p:cNvPicPr>
          <p:nvPr/>
        </p:nvPicPr>
        <p:blipFill>
          <a:blip r:embed="rId3"/>
          <a:srcRect/>
          <a:stretch>
            <a:fillRect/>
          </a:stretch>
        </p:blipFill>
        <p:spPr bwMode="auto">
          <a:xfrm>
            <a:off x="1405894" y="762000"/>
            <a:ext cx="6825293" cy="4038600"/>
          </a:xfrm>
          <a:prstGeom prst="rect">
            <a:avLst/>
          </a:prstGeom>
          <a:noFill/>
          <a:ln w="9525">
            <a:noFill/>
            <a:miter lim="800000"/>
            <a:headEnd/>
            <a:tailEnd/>
          </a:ln>
        </p:spPr>
      </p:pic>
      <p:sp>
        <p:nvSpPr>
          <p:cNvPr id="126979" name="Rectangle 3"/>
          <p:cNvSpPr>
            <a:spLocks noGrp="1" noChangeArrowheads="1"/>
          </p:cNvSpPr>
          <p:nvPr>
            <p:ph type="title" idx="4294967295"/>
          </p:nvPr>
        </p:nvSpPr>
        <p:spPr>
          <a:xfrm>
            <a:off x="990600" y="228600"/>
            <a:ext cx="7772400" cy="381000"/>
          </a:xfrm>
        </p:spPr>
        <p:txBody>
          <a:bodyPr/>
          <a:lstStyle/>
          <a:p>
            <a:pPr eaLnBrk="1" hangingPunct="1"/>
            <a:r>
              <a:rPr lang="en-US" dirty="0" smtClean="0"/>
              <a:t>Surfactants</a:t>
            </a:r>
          </a:p>
        </p:txBody>
      </p:sp>
      <p:sp>
        <p:nvSpPr>
          <p:cNvPr id="126980" name="Text Box 4"/>
          <p:cNvSpPr txBox="1">
            <a:spLocks noChangeArrowheads="1"/>
          </p:cNvSpPr>
          <p:nvPr/>
        </p:nvSpPr>
        <p:spPr bwMode="auto">
          <a:xfrm>
            <a:off x="533400" y="5486400"/>
            <a:ext cx="4308767" cy="1200329"/>
          </a:xfrm>
          <a:prstGeom prst="rect">
            <a:avLst/>
          </a:prstGeom>
          <a:noFill/>
          <a:ln w="12700">
            <a:noFill/>
            <a:miter lim="800000"/>
            <a:headEnd/>
            <a:tailEnd/>
          </a:ln>
        </p:spPr>
        <p:txBody>
          <a:bodyPr wrap="none" anchor="ctr">
            <a:spAutoFit/>
          </a:bodyPr>
          <a:lstStyle/>
          <a:p>
            <a:pPr>
              <a:spcBef>
                <a:spcPct val="50000"/>
              </a:spcBef>
            </a:pPr>
            <a:r>
              <a:rPr lang="en-US" dirty="0"/>
              <a:t>HLB (1 - 20)</a:t>
            </a:r>
          </a:p>
          <a:p>
            <a:pPr>
              <a:spcBef>
                <a:spcPct val="50000"/>
              </a:spcBef>
            </a:pPr>
            <a:r>
              <a:rPr lang="en-US" dirty="0"/>
              <a:t>3 - 6  W/O  more </a:t>
            </a:r>
            <a:r>
              <a:rPr lang="en-US" dirty="0" smtClean="0"/>
              <a:t>lipophilic (fat loving)</a:t>
            </a:r>
          </a:p>
          <a:p>
            <a:pPr>
              <a:spcBef>
                <a:spcPct val="50000"/>
              </a:spcBef>
            </a:pPr>
            <a:r>
              <a:rPr lang="en-US" dirty="0"/>
              <a:t>8 - 19 O/W  more </a:t>
            </a:r>
            <a:r>
              <a:rPr lang="en-US" dirty="0" smtClean="0"/>
              <a:t>hydrophilic (water loving)</a:t>
            </a:r>
            <a:endParaRPr lang="en-US" dirty="0"/>
          </a:p>
        </p:txBody>
      </p:sp>
      <p:sp>
        <p:nvSpPr>
          <p:cNvPr id="126981" name="Text Box 5"/>
          <p:cNvSpPr txBox="1">
            <a:spLocks noChangeArrowheads="1"/>
          </p:cNvSpPr>
          <p:nvPr/>
        </p:nvSpPr>
        <p:spPr bwMode="auto">
          <a:xfrm>
            <a:off x="914400" y="5105400"/>
            <a:ext cx="3109913" cy="366713"/>
          </a:xfrm>
          <a:prstGeom prst="rect">
            <a:avLst/>
          </a:prstGeom>
          <a:noFill/>
          <a:ln w="12700">
            <a:noFill/>
            <a:miter lim="800000"/>
            <a:headEnd/>
            <a:tailEnd/>
          </a:ln>
        </p:spPr>
        <p:txBody>
          <a:bodyPr wrap="none" anchor="ctr">
            <a:spAutoFit/>
          </a:bodyPr>
          <a:lstStyle/>
          <a:p>
            <a:r>
              <a:rPr lang="en-US" dirty="0"/>
              <a:t>Hydrophilic-</a:t>
            </a:r>
            <a:r>
              <a:rPr lang="en-US" dirty="0" err="1"/>
              <a:t>Lipophilic</a:t>
            </a:r>
            <a:r>
              <a:rPr lang="en-US" dirty="0"/>
              <a:t> Balance</a:t>
            </a:r>
          </a:p>
        </p:txBody>
      </p:sp>
      <p:sp>
        <p:nvSpPr>
          <p:cNvPr id="6" name="TextBox 5"/>
          <p:cNvSpPr txBox="1"/>
          <p:nvPr/>
        </p:nvSpPr>
        <p:spPr>
          <a:xfrm>
            <a:off x="4618828" y="4953001"/>
            <a:ext cx="4525172" cy="1754327"/>
          </a:xfrm>
          <a:prstGeom prst="rect">
            <a:avLst/>
          </a:prstGeom>
          <a:noFill/>
        </p:spPr>
        <p:txBody>
          <a:bodyPr wrap="square" rtlCol="0">
            <a:spAutoFit/>
          </a:bodyPr>
          <a:lstStyle/>
          <a:p>
            <a:r>
              <a:rPr lang="en-US" dirty="0" smtClean="0">
                <a:latin typeface="Times" pitchFamily="-109" charset="0"/>
              </a:rPr>
              <a:t>• HLB 1 to 3: Antifoams / inverse micelles</a:t>
            </a:r>
          </a:p>
          <a:p>
            <a:r>
              <a:rPr lang="en-US" dirty="0" smtClean="0">
                <a:latin typeface="Times" pitchFamily="-109" charset="0"/>
              </a:rPr>
              <a:t>• HLB 3 to 8: Water-in-Oil Emulsifiers</a:t>
            </a:r>
          </a:p>
          <a:p>
            <a:r>
              <a:rPr lang="en-US" dirty="0" smtClean="0">
                <a:latin typeface="Times" pitchFamily="-109" charset="0"/>
              </a:rPr>
              <a:t>• HLB  7 to 9: Wetting and spreading agents</a:t>
            </a:r>
          </a:p>
          <a:p>
            <a:r>
              <a:rPr lang="en-US" dirty="0" smtClean="0">
                <a:latin typeface="Times" pitchFamily="-109" charset="0"/>
              </a:rPr>
              <a:t>• HLB 8 to 16: Oil-in-Water Emulsifiers</a:t>
            </a:r>
          </a:p>
          <a:p>
            <a:r>
              <a:rPr lang="en-US" dirty="0" smtClean="0">
                <a:latin typeface="Times" pitchFamily="-109" charset="0"/>
              </a:rPr>
              <a:t>• HLB 13 to 16: Detergents</a:t>
            </a:r>
          </a:p>
          <a:p>
            <a:r>
              <a:rPr lang="en-US" dirty="0" smtClean="0">
                <a:latin typeface="Times" pitchFamily="-109" charset="0"/>
              </a:rPr>
              <a:t>• HLB &gt;15: </a:t>
            </a:r>
            <a:r>
              <a:rPr lang="en-US" dirty="0" err="1" smtClean="0">
                <a:latin typeface="Times" pitchFamily="-109" charset="0"/>
              </a:rPr>
              <a:t>Solubilizers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5" name="Rectangle 2"/>
          <p:cNvSpPr>
            <a:spLocks noGrp="1" noChangeArrowheads="1"/>
          </p:cNvSpPr>
          <p:nvPr>
            <p:ph type="title" idx="4294967295"/>
          </p:nvPr>
        </p:nvSpPr>
        <p:spPr/>
        <p:txBody>
          <a:bodyPr/>
          <a:lstStyle/>
          <a:p>
            <a:pPr eaLnBrk="1" hangingPunct="1"/>
            <a:r>
              <a:rPr lang="en-US" dirty="0" smtClean="0"/>
              <a:t>Emulsion Stability</a:t>
            </a:r>
          </a:p>
        </p:txBody>
      </p:sp>
      <p:sp>
        <p:nvSpPr>
          <p:cNvPr id="141316" name="Rectangle 3"/>
          <p:cNvSpPr>
            <a:spLocks noChangeArrowheads="1"/>
          </p:cNvSpPr>
          <p:nvPr/>
        </p:nvSpPr>
        <p:spPr bwMode="auto">
          <a:xfrm>
            <a:off x="6858000" y="3429000"/>
            <a:ext cx="2081213" cy="336550"/>
          </a:xfrm>
          <a:prstGeom prst="rect">
            <a:avLst/>
          </a:prstGeom>
          <a:noFill/>
          <a:ln w="12700">
            <a:noFill/>
            <a:miter lim="800000"/>
            <a:headEnd/>
            <a:tailEnd/>
          </a:ln>
        </p:spPr>
        <p:txBody>
          <a:bodyPr wrap="none" anchor="ctr">
            <a:spAutoFit/>
          </a:bodyPr>
          <a:lstStyle/>
          <a:p>
            <a:r>
              <a:rPr lang="en-US" sz="1600" dirty="0" err="1">
                <a:latin typeface="Times" pitchFamily="18" charset="0"/>
              </a:rPr>
              <a:t>k</a:t>
            </a:r>
            <a:r>
              <a:rPr lang="en-US" sz="1600" dirty="0">
                <a:latin typeface="Times" pitchFamily="18" charset="0"/>
              </a:rPr>
              <a:t> =1.38 × 10</a:t>
            </a:r>
            <a:r>
              <a:rPr lang="en-US" sz="1600" baseline="30000" dirty="0">
                <a:latin typeface="Times" pitchFamily="18" charset="0"/>
              </a:rPr>
              <a:t>-23</a:t>
            </a:r>
            <a:r>
              <a:rPr lang="en-US" sz="1600" dirty="0">
                <a:latin typeface="Times" pitchFamily="18" charset="0"/>
              </a:rPr>
              <a:t> Nm K</a:t>
            </a:r>
            <a:r>
              <a:rPr lang="en-US" sz="1600" baseline="30000" dirty="0">
                <a:latin typeface="Times" pitchFamily="18" charset="0"/>
              </a:rPr>
              <a:t>-1</a:t>
            </a:r>
            <a:endParaRPr lang="en-US" sz="2400" dirty="0">
              <a:latin typeface="Times" pitchFamily="18" charset="0"/>
            </a:endParaRPr>
          </a:p>
        </p:txBody>
      </p:sp>
      <p:graphicFrame>
        <p:nvGraphicFramePr>
          <p:cNvPr id="141314" name="Object 2"/>
          <p:cNvGraphicFramePr>
            <a:graphicFrameLocks noChangeAspect="1"/>
          </p:cNvGraphicFramePr>
          <p:nvPr/>
        </p:nvGraphicFramePr>
        <p:xfrm>
          <a:off x="307975" y="2619375"/>
          <a:ext cx="6342063" cy="2327275"/>
        </p:xfrm>
        <a:graphic>
          <a:graphicData uri="http://schemas.openxmlformats.org/presentationml/2006/ole">
            <p:oleObj spid="_x0000_s450562" name="Equation" r:id="rId4" imgW="5537200" imgH="2032000" progId="Equation.3">
              <p:embed/>
            </p:oleObj>
          </a:graphicData>
        </a:graphic>
      </p:graphicFrame>
      <p:sp>
        <p:nvSpPr>
          <p:cNvPr id="141317" name="Text Box 5"/>
          <p:cNvSpPr txBox="1">
            <a:spLocks noChangeArrowheads="1"/>
          </p:cNvSpPr>
          <p:nvPr/>
        </p:nvSpPr>
        <p:spPr bwMode="auto">
          <a:xfrm>
            <a:off x="6934200" y="3810000"/>
            <a:ext cx="1870036" cy="369332"/>
          </a:xfrm>
          <a:prstGeom prst="rect">
            <a:avLst/>
          </a:prstGeom>
          <a:noFill/>
          <a:ln w="12700">
            <a:noFill/>
            <a:miter lim="800000"/>
            <a:headEnd/>
            <a:tailEnd/>
          </a:ln>
        </p:spPr>
        <p:txBody>
          <a:bodyPr wrap="none" anchor="ctr">
            <a:spAutoFit/>
          </a:bodyPr>
          <a:lstStyle/>
          <a:p>
            <a:r>
              <a:rPr lang="en-US" dirty="0" smtClean="0">
                <a:sym typeface="Symbol" pitchFamily="18" charset="2"/>
              </a:rPr>
              <a:t>γ</a:t>
            </a:r>
            <a:r>
              <a:rPr lang="en-US" baseline="-25000" dirty="0" smtClean="0">
                <a:sym typeface="Symbol" pitchFamily="18" charset="2"/>
              </a:rPr>
              <a:t>W</a:t>
            </a:r>
            <a:r>
              <a:rPr lang="en-US" baseline="-25000" dirty="0">
                <a:sym typeface="Symbol" pitchFamily="18" charset="2"/>
              </a:rPr>
              <a:t>-air</a:t>
            </a:r>
            <a:r>
              <a:rPr lang="en-US" dirty="0" smtClean="0">
                <a:sym typeface="Symbol" pitchFamily="18" charset="2"/>
              </a:rPr>
              <a:t>=0.0070 N</a:t>
            </a:r>
            <a:r>
              <a:rPr lang="en-US" dirty="0">
                <a:sym typeface="Symbol" pitchFamily="18" charset="2"/>
              </a:rPr>
              <a:t>/</a:t>
            </a:r>
            <a:r>
              <a:rPr lang="en-US" dirty="0" err="1">
                <a:sym typeface="Symbol" pitchFamily="18" charset="2"/>
              </a:rPr>
              <a:t>m</a:t>
            </a:r>
            <a:endParaRPr lang="en-US" dirty="0"/>
          </a:p>
        </p:txBody>
      </p:sp>
      <p:sp>
        <p:nvSpPr>
          <p:cNvPr id="141318" name="Rectangle 7"/>
          <p:cNvSpPr>
            <a:spLocks noChangeArrowheads="1"/>
          </p:cNvSpPr>
          <p:nvPr/>
        </p:nvSpPr>
        <p:spPr bwMode="auto">
          <a:xfrm>
            <a:off x="762000" y="990600"/>
            <a:ext cx="1444625" cy="1452563"/>
          </a:xfrm>
          <a:prstGeom prst="rect">
            <a:avLst/>
          </a:prstGeom>
          <a:noFill/>
          <a:ln w="28575">
            <a:solidFill>
              <a:schemeClr val="tx1"/>
            </a:solidFill>
            <a:miter lim="800000"/>
            <a:headEnd/>
            <a:tailEnd/>
          </a:ln>
        </p:spPr>
        <p:txBody>
          <a:bodyPr wrap="none" anchor="ctr"/>
          <a:lstStyle/>
          <a:p>
            <a:endParaRPr lang="en-US"/>
          </a:p>
        </p:txBody>
      </p:sp>
      <p:sp>
        <p:nvSpPr>
          <p:cNvPr id="141319" name="Rectangle 8"/>
          <p:cNvSpPr>
            <a:spLocks noChangeArrowheads="1"/>
          </p:cNvSpPr>
          <p:nvPr/>
        </p:nvSpPr>
        <p:spPr bwMode="auto">
          <a:xfrm>
            <a:off x="3471863" y="1008063"/>
            <a:ext cx="1444625" cy="1452562"/>
          </a:xfrm>
          <a:prstGeom prst="rect">
            <a:avLst/>
          </a:prstGeom>
          <a:noFill/>
          <a:ln w="28575">
            <a:solidFill>
              <a:schemeClr val="tx1"/>
            </a:solidFill>
            <a:miter lim="800000"/>
            <a:headEnd/>
            <a:tailEnd/>
          </a:ln>
        </p:spPr>
        <p:txBody>
          <a:bodyPr wrap="none" anchor="ctr"/>
          <a:lstStyle/>
          <a:p>
            <a:endParaRPr lang="en-US"/>
          </a:p>
        </p:txBody>
      </p:sp>
      <p:sp>
        <p:nvSpPr>
          <p:cNvPr id="141320" name="Text Box 9"/>
          <p:cNvSpPr txBox="1">
            <a:spLocks noChangeArrowheads="1"/>
          </p:cNvSpPr>
          <p:nvPr/>
        </p:nvSpPr>
        <p:spPr bwMode="auto">
          <a:xfrm>
            <a:off x="1295400" y="609600"/>
            <a:ext cx="260350" cy="366713"/>
          </a:xfrm>
          <a:prstGeom prst="rect">
            <a:avLst/>
          </a:prstGeom>
          <a:noFill/>
          <a:ln w="12700">
            <a:noFill/>
            <a:miter lim="800000"/>
            <a:headEnd/>
            <a:tailEnd/>
          </a:ln>
        </p:spPr>
        <p:txBody>
          <a:bodyPr wrap="none" anchor="ctr">
            <a:spAutoFit/>
          </a:bodyPr>
          <a:lstStyle/>
          <a:p>
            <a:pPr>
              <a:spcBef>
                <a:spcPct val="50000"/>
              </a:spcBef>
            </a:pPr>
            <a:r>
              <a:rPr lang="en-US"/>
              <a:t>I</a:t>
            </a:r>
          </a:p>
        </p:txBody>
      </p:sp>
      <p:sp>
        <p:nvSpPr>
          <p:cNvPr id="141321" name="Text Box 10"/>
          <p:cNvSpPr txBox="1">
            <a:spLocks noChangeArrowheads="1"/>
          </p:cNvSpPr>
          <p:nvPr/>
        </p:nvSpPr>
        <p:spPr bwMode="auto">
          <a:xfrm>
            <a:off x="3994150" y="663575"/>
            <a:ext cx="336550" cy="366713"/>
          </a:xfrm>
          <a:prstGeom prst="rect">
            <a:avLst/>
          </a:prstGeom>
          <a:noFill/>
          <a:ln w="12700">
            <a:noFill/>
            <a:miter lim="800000"/>
            <a:headEnd/>
            <a:tailEnd/>
          </a:ln>
        </p:spPr>
        <p:txBody>
          <a:bodyPr wrap="none" anchor="ctr">
            <a:spAutoFit/>
          </a:bodyPr>
          <a:lstStyle/>
          <a:p>
            <a:pPr>
              <a:spcBef>
                <a:spcPct val="50000"/>
              </a:spcBef>
            </a:pPr>
            <a:r>
              <a:rPr lang="en-US" dirty="0"/>
              <a:t>II</a:t>
            </a:r>
          </a:p>
        </p:txBody>
      </p:sp>
      <p:sp>
        <p:nvSpPr>
          <p:cNvPr id="141322" name="Line 11"/>
          <p:cNvSpPr>
            <a:spLocks noChangeShapeType="1"/>
          </p:cNvSpPr>
          <p:nvPr/>
        </p:nvSpPr>
        <p:spPr bwMode="auto">
          <a:xfrm>
            <a:off x="2438400" y="1295400"/>
            <a:ext cx="838200" cy="0"/>
          </a:xfrm>
          <a:prstGeom prst="line">
            <a:avLst/>
          </a:prstGeom>
          <a:noFill/>
          <a:ln w="38100">
            <a:solidFill>
              <a:schemeClr val="tx1"/>
            </a:solidFill>
            <a:round/>
            <a:headEnd/>
            <a:tailEnd type="triangle" w="med" len="med"/>
          </a:ln>
        </p:spPr>
        <p:txBody>
          <a:bodyPr wrap="none" anchor="ctr"/>
          <a:lstStyle/>
          <a:p>
            <a:endParaRPr lang="en-US"/>
          </a:p>
        </p:txBody>
      </p:sp>
      <p:sp>
        <p:nvSpPr>
          <p:cNvPr id="141323" name="Line 12"/>
          <p:cNvSpPr>
            <a:spLocks noChangeShapeType="1"/>
          </p:cNvSpPr>
          <p:nvPr/>
        </p:nvSpPr>
        <p:spPr bwMode="auto">
          <a:xfrm flipH="1">
            <a:off x="2438400" y="2133600"/>
            <a:ext cx="838200" cy="0"/>
          </a:xfrm>
          <a:prstGeom prst="line">
            <a:avLst/>
          </a:prstGeom>
          <a:noFill/>
          <a:ln w="38100">
            <a:solidFill>
              <a:schemeClr val="tx1"/>
            </a:solidFill>
            <a:round/>
            <a:headEnd/>
            <a:tailEnd type="triangle" w="med" len="med"/>
          </a:ln>
        </p:spPr>
        <p:txBody>
          <a:bodyPr wrap="none" anchor="ctr"/>
          <a:lstStyle/>
          <a:p>
            <a:endParaRPr lang="en-US"/>
          </a:p>
        </p:txBody>
      </p:sp>
      <p:sp>
        <p:nvSpPr>
          <p:cNvPr id="141324" name="Text Box 13"/>
          <p:cNvSpPr txBox="1">
            <a:spLocks noChangeArrowheads="1"/>
          </p:cNvSpPr>
          <p:nvPr/>
        </p:nvSpPr>
        <p:spPr bwMode="auto">
          <a:xfrm>
            <a:off x="5013325" y="4313238"/>
            <a:ext cx="184150" cy="366712"/>
          </a:xfrm>
          <a:prstGeom prst="rect">
            <a:avLst/>
          </a:prstGeom>
          <a:noFill/>
          <a:ln w="12700">
            <a:noFill/>
            <a:miter lim="800000"/>
            <a:headEnd/>
            <a:tailEnd/>
          </a:ln>
        </p:spPr>
        <p:txBody>
          <a:bodyPr wrap="none" anchor="ctr">
            <a:spAutoFit/>
          </a:bodyPr>
          <a:lstStyle/>
          <a:p>
            <a:endParaRPr lang="en-US"/>
          </a:p>
        </p:txBody>
      </p:sp>
      <p:sp>
        <p:nvSpPr>
          <p:cNvPr id="141325" name="Oval 14"/>
          <p:cNvSpPr>
            <a:spLocks noChangeArrowheads="1"/>
          </p:cNvSpPr>
          <p:nvPr/>
        </p:nvSpPr>
        <p:spPr bwMode="auto">
          <a:xfrm>
            <a:off x="1143000" y="1371600"/>
            <a:ext cx="762000" cy="7620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26" name="Oval 15"/>
          <p:cNvSpPr>
            <a:spLocks noChangeArrowheads="1"/>
          </p:cNvSpPr>
          <p:nvPr/>
        </p:nvSpPr>
        <p:spPr bwMode="auto">
          <a:xfrm>
            <a:off x="3657600" y="11430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27" name="Oval 16"/>
          <p:cNvSpPr>
            <a:spLocks noChangeArrowheads="1"/>
          </p:cNvSpPr>
          <p:nvPr/>
        </p:nvSpPr>
        <p:spPr bwMode="auto">
          <a:xfrm>
            <a:off x="3810000" y="12954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28" name="Oval 17"/>
          <p:cNvSpPr>
            <a:spLocks noChangeArrowheads="1"/>
          </p:cNvSpPr>
          <p:nvPr/>
        </p:nvSpPr>
        <p:spPr bwMode="auto">
          <a:xfrm>
            <a:off x="3962400" y="1447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29" name="Oval 18"/>
          <p:cNvSpPr>
            <a:spLocks noChangeArrowheads="1"/>
          </p:cNvSpPr>
          <p:nvPr/>
        </p:nvSpPr>
        <p:spPr bwMode="auto">
          <a:xfrm>
            <a:off x="4114800" y="1600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0" name="Oval 19"/>
          <p:cNvSpPr>
            <a:spLocks noChangeArrowheads="1"/>
          </p:cNvSpPr>
          <p:nvPr/>
        </p:nvSpPr>
        <p:spPr bwMode="auto">
          <a:xfrm>
            <a:off x="3962400" y="2133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1" name="Oval 20"/>
          <p:cNvSpPr>
            <a:spLocks noChangeArrowheads="1"/>
          </p:cNvSpPr>
          <p:nvPr/>
        </p:nvSpPr>
        <p:spPr bwMode="auto">
          <a:xfrm>
            <a:off x="4267200" y="16764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2" name="Oval 21"/>
          <p:cNvSpPr>
            <a:spLocks noChangeArrowheads="1"/>
          </p:cNvSpPr>
          <p:nvPr/>
        </p:nvSpPr>
        <p:spPr bwMode="auto">
          <a:xfrm>
            <a:off x="3733800" y="2209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3" name="Oval 22"/>
          <p:cNvSpPr>
            <a:spLocks noChangeArrowheads="1"/>
          </p:cNvSpPr>
          <p:nvPr/>
        </p:nvSpPr>
        <p:spPr bwMode="auto">
          <a:xfrm>
            <a:off x="4724400" y="2362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4" name="Oval 23"/>
          <p:cNvSpPr>
            <a:spLocks noChangeArrowheads="1"/>
          </p:cNvSpPr>
          <p:nvPr/>
        </p:nvSpPr>
        <p:spPr bwMode="auto">
          <a:xfrm>
            <a:off x="4800600" y="1600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5" name="Oval 24"/>
          <p:cNvSpPr>
            <a:spLocks noChangeArrowheads="1"/>
          </p:cNvSpPr>
          <p:nvPr/>
        </p:nvSpPr>
        <p:spPr bwMode="auto">
          <a:xfrm>
            <a:off x="3657600" y="1371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6" name="Oval 25"/>
          <p:cNvSpPr>
            <a:spLocks noChangeArrowheads="1"/>
          </p:cNvSpPr>
          <p:nvPr/>
        </p:nvSpPr>
        <p:spPr bwMode="auto">
          <a:xfrm>
            <a:off x="4343400" y="1066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7" name="Oval 26"/>
          <p:cNvSpPr>
            <a:spLocks noChangeArrowheads="1"/>
          </p:cNvSpPr>
          <p:nvPr/>
        </p:nvSpPr>
        <p:spPr bwMode="auto">
          <a:xfrm>
            <a:off x="4114800" y="11430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8" name="Oval 27"/>
          <p:cNvSpPr>
            <a:spLocks noChangeArrowheads="1"/>
          </p:cNvSpPr>
          <p:nvPr/>
        </p:nvSpPr>
        <p:spPr bwMode="auto">
          <a:xfrm>
            <a:off x="4724400" y="11430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39" name="Oval 28"/>
          <p:cNvSpPr>
            <a:spLocks noChangeArrowheads="1"/>
          </p:cNvSpPr>
          <p:nvPr/>
        </p:nvSpPr>
        <p:spPr bwMode="auto">
          <a:xfrm>
            <a:off x="3505200" y="1600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0" name="Oval 29"/>
          <p:cNvSpPr>
            <a:spLocks noChangeArrowheads="1"/>
          </p:cNvSpPr>
          <p:nvPr/>
        </p:nvSpPr>
        <p:spPr bwMode="auto">
          <a:xfrm>
            <a:off x="4572000" y="1219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1" name="Oval 30"/>
          <p:cNvSpPr>
            <a:spLocks noChangeArrowheads="1"/>
          </p:cNvSpPr>
          <p:nvPr/>
        </p:nvSpPr>
        <p:spPr bwMode="auto">
          <a:xfrm>
            <a:off x="3733800" y="1981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2" name="Oval 31"/>
          <p:cNvSpPr>
            <a:spLocks noChangeArrowheads="1"/>
          </p:cNvSpPr>
          <p:nvPr/>
        </p:nvSpPr>
        <p:spPr bwMode="auto">
          <a:xfrm>
            <a:off x="4343400" y="1447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3" name="Oval 32"/>
          <p:cNvSpPr>
            <a:spLocks noChangeArrowheads="1"/>
          </p:cNvSpPr>
          <p:nvPr/>
        </p:nvSpPr>
        <p:spPr bwMode="auto">
          <a:xfrm>
            <a:off x="4038600" y="1828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4" name="Oval 33"/>
          <p:cNvSpPr>
            <a:spLocks noChangeArrowheads="1"/>
          </p:cNvSpPr>
          <p:nvPr/>
        </p:nvSpPr>
        <p:spPr bwMode="auto">
          <a:xfrm>
            <a:off x="3962400" y="22860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5" name="Oval 34"/>
          <p:cNvSpPr>
            <a:spLocks noChangeArrowheads="1"/>
          </p:cNvSpPr>
          <p:nvPr/>
        </p:nvSpPr>
        <p:spPr bwMode="auto">
          <a:xfrm>
            <a:off x="4724400" y="1371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6" name="Oval 35"/>
          <p:cNvSpPr>
            <a:spLocks noChangeArrowheads="1"/>
          </p:cNvSpPr>
          <p:nvPr/>
        </p:nvSpPr>
        <p:spPr bwMode="auto">
          <a:xfrm>
            <a:off x="4572000" y="16764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7" name="Oval 36"/>
          <p:cNvSpPr>
            <a:spLocks noChangeArrowheads="1"/>
          </p:cNvSpPr>
          <p:nvPr/>
        </p:nvSpPr>
        <p:spPr bwMode="auto">
          <a:xfrm>
            <a:off x="4343400" y="1828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8" name="Oval 37"/>
          <p:cNvSpPr>
            <a:spLocks noChangeArrowheads="1"/>
          </p:cNvSpPr>
          <p:nvPr/>
        </p:nvSpPr>
        <p:spPr bwMode="auto">
          <a:xfrm>
            <a:off x="4648200" y="1828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49" name="Oval 38"/>
          <p:cNvSpPr>
            <a:spLocks noChangeArrowheads="1"/>
          </p:cNvSpPr>
          <p:nvPr/>
        </p:nvSpPr>
        <p:spPr bwMode="auto">
          <a:xfrm>
            <a:off x="4724400" y="2133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0" name="Oval 39"/>
          <p:cNvSpPr>
            <a:spLocks noChangeArrowheads="1"/>
          </p:cNvSpPr>
          <p:nvPr/>
        </p:nvSpPr>
        <p:spPr bwMode="auto">
          <a:xfrm>
            <a:off x="3657600" y="1752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1" name="Oval 40"/>
          <p:cNvSpPr>
            <a:spLocks noChangeArrowheads="1"/>
          </p:cNvSpPr>
          <p:nvPr/>
        </p:nvSpPr>
        <p:spPr bwMode="auto">
          <a:xfrm>
            <a:off x="4419600" y="21336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2" name="Text Box 41"/>
          <p:cNvSpPr txBox="1">
            <a:spLocks noChangeArrowheads="1"/>
          </p:cNvSpPr>
          <p:nvPr/>
        </p:nvSpPr>
        <p:spPr bwMode="auto">
          <a:xfrm>
            <a:off x="2436813" y="960438"/>
            <a:ext cx="785812" cy="274637"/>
          </a:xfrm>
          <a:prstGeom prst="rect">
            <a:avLst/>
          </a:prstGeom>
          <a:noFill/>
          <a:ln w="12700">
            <a:noFill/>
            <a:miter lim="800000"/>
            <a:headEnd/>
            <a:tailEnd/>
          </a:ln>
        </p:spPr>
        <p:txBody>
          <a:bodyPr wrap="none" anchor="ctr">
            <a:spAutoFit/>
          </a:bodyPr>
          <a:lstStyle/>
          <a:p>
            <a:r>
              <a:rPr lang="en-US" sz="1200"/>
              <a:t>formation</a:t>
            </a:r>
          </a:p>
        </p:txBody>
      </p:sp>
      <p:sp>
        <p:nvSpPr>
          <p:cNvPr id="141353" name="Text Box 42"/>
          <p:cNvSpPr txBox="1">
            <a:spLocks noChangeArrowheads="1"/>
          </p:cNvSpPr>
          <p:nvPr/>
        </p:nvSpPr>
        <p:spPr bwMode="auto">
          <a:xfrm>
            <a:off x="2455863" y="1798638"/>
            <a:ext cx="862012" cy="274637"/>
          </a:xfrm>
          <a:prstGeom prst="rect">
            <a:avLst/>
          </a:prstGeom>
          <a:noFill/>
          <a:ln w="12700">
            <a:noFill/>
            <a:miter lim="800000"/>
            <a:headEnd/>
            <a:tailEnd/>
          </a:ln>
        </p:spPr>
        <p:txBody>
          <a:bodyPr wrap="none" anchor="ctr">
            <a:spAutoFit/>
          </a:bodyPr>
          <a:lstStyle/>
          <a:p>
            <a:r>
              <a:rPr lang="en-US" sz="1200"/>
              <a:t>breakdown</a:t>
            </a:r>
          </a:p>
        </p:txBody>
      </p:sp>
      <p:sp>
        <p:nvSpPr>
          <p:cNvPr id="141354" name="Oval 43"/>
          <p:cNvSpPr>
            <a:spLocks noChangeArrowheads="1"/>
          </p:cNvSpPr>
          <p:nvPr/>
        </p:nvSpPr>
        <p:spPr bwMode="auto">
          <a:xfrm>
            <a:off x="3810000" y="12954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5" name="Oval 44"/>
          <p:cNvSpPr>
            <a:spLocks noChangeArrowheads="1"/>
          </p:cNvSpPr>
          <p:nvPr/>
        </p:nvSpPr>
        <p:spPr bwMode="auto">
          <a:xfrm>
            <a:off x="3962400" y="1447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6" name="Oval 45"/>
          <p:cNvSpPr>
            <a:spLocks noChangeArrowheads="1"/>
          </p:cNvSpPr>
          <p:nvPr/>
        </p:nvSpPr>
        <p:spPr bwMode="auto">
          <a:xfrm>
            <a:off x="3810000" y="15240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7" name="Oval 46"/>
          <p:cNvSpPr>
            <a:spLocks noChangeArrowheads="1"/>
          </p:cNvSpPr>
          <p:nvPr/>
        </p:nvSpPr>
        <p:spPr bwMode="auto">
          <a:xfrm>
            <a:off x="3962400" y="1447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8" name="Oval 47"/>
          <p:cNvSpPr>
            <a:spLocks noChangeArrowheads="1"/>
          </p:cNvSpPr>
          <p:nvPr/>
        </p:nvSpPr>
        <p:spPr bwMode="auto">
          <a:xfrm>
            <a:off x="4114800" y="1600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59" name="Oval 48"/>
          <p:cNvSpPr>
            <a:spLocks noChangeArrowheads="1"/>
          </p:cNvSpPr>
          <p:nvPr/>
        </p:nvSpPr>
        <p:spPr bwMode="auto">
          <a:xfrm>
            <a:off x="3505200" y="2362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60" name="Oval 49"/>
          <p:cNvSpPr>
            <a:spLocks noChangeArrowheads="1"/>
          </p:cNvSpPr>
          <p:nvPr/>
        </p:nvSpPr>
        <p:spPr bwMode="auto">
          <a:xfrm>
            <a:off x="4114800" y="20574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61" name="Oval 50"/>
          <p:cNvSpPr>
            <a:spLocks noChangeArrowheads="1"/>
          </p:cNvSpPr>
          <p:nvPr/>
        </p:nvSpPr>
        <p:spPr bwMode="auto">
          <a:xfrm>
            <a:off x="4267200" y="22098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141362" name="Oval 51"/>
          <p:cNvSpPr>
            <a:spLocks noChangeArrowheads="1"/>
          </p:cNvSpPr>
          <p:nvPr/>
        </p:nvSpPr>
        <p:spPr bwMode="auto">
          <a:xfrm>
            <a:off x="4114800" y="2362200"/>
            <a:ext cx="76200" cy="76200"/>
          </a:xfrm>
          <a:prstGeom prst="ellipse">
            <a:avLst/>
          </a:prstGeom>
          <a:solidFill>
            <a:schemeClr val="bg2"/>
          </a:solidFill>
          <a:ln w="12700">
            <a:solidFill>
              <a:schemeClr val="tx1"/>
            </a:solidFill>
            <a:round/>
            <a:headEnd/>
            <a:tailEnd/>
          </a:ln>
        </p:spPr>
        <p:txBody>
          <a:bodyPr wrap="none" anchor="ctr"/>
          <a:lstStyle/>
          <a:p>
            <a:endParaRPr lang="en-US"/>
          </a:p>
        </p:txBody>
      </p:sp>
      <p:sp>
        <p:nvSpPr>
          <p:cNvPr id="51" name="Freeform 50"/>
          <p:cNvSpPr/>
          <p:nvPr/>
        </p:nvSpPr>
        <p:spPr bwMode="auto">
          <a:xfrm>
            <a:off x="5334001" y="2438400"/>
            <a:ext cx="1219200" cy="1175208"/>
          </a:xfrm>
          <a:custGeom>
            <a:avLst/>
            <a:gdLst>
              <a:gd name="connsiteX0" fmla="*/ 1216057 w 1282045"/>
              <a:gd name="connsiteY0" fmla="*/ 0 h 1480008"/>
              <a:gd name="connsiteX1" fmla="*/ 622169 w 1282045"/>
              <a:gd name="connsiteY1" fmla="*/ 527901 h 1480008"/>
              <a:gd name="connsiteX2" fmla="*/ 1178350 w 1282045"/>
              <a:gd name="connsiteY2" fmla="*/ 556181 h 1480008"/>
              <a:gd name="connsiteX3" fmla="*/ 0 w 1282045"/>
              <a:gd name="connsiteY3" fmla="*/ 1480008 h 1480008"/>
            </a:gdLst>
            <a:ahLst/>
            <a:cxnLst>
              <a:cxn ang="0">
                <a:pos x="connsiteX0" y="connsiteY0"/>
              </a:cxn>
              <a:cxn ang="0">
                <a:pos x="connsiteX1" y="connsiteY1"/>
              </a:cxn>
              <a:cxn ang="0">
                <a:pos x="connsiteX2" y="connsiteY2"/>
              </a:cxn>
              <a:cxn ang="0">
                <a:pos x="connsiteX3" y="connsiteY3"/>
              </a:cxn>
            </a:cxnLst>
            <a:rect l="l" t="t" r="r" b="b"/>
            <a:pathLst>
              <a:path w="1282045" h="1480008">
                <a:moveTo>
                  <a:pt x="1216057" y="0"/>
                </a:moveTo>
                <a:cubicBezTo>
                  <a:pt x="922255" y="217602"/>
                  <a:pt x="628453" y="435204"/>
                  <a:pt x="622169" y="527901"/>
                </a:cubicBezTo>
                <a:cubicBezTo>
                  <a:pt x="615885" y="620598"/>
                  <a:pt x="1282045" y="397497"/>
                  <a:pt x="1178350" y="556181"/>
                </a:cubicBezTo>
                <a:cubicBezTo>
                  <a:pt x="1074655" y="714865"/>
                  <a:pt x="537327" y="1097436"/>
                  <a:pt x="0" y="1480008"/>
                </a:cubicBezTo>
              </a:path>
            </a:pathLst>
          </a:cu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52" name="TextBox 51"/>
          <p:cNvSpPr txBox="1"/>
          <p:nvPr/>
        </p:nvSpPr>
        <p:spPr>
          <a:xfrm>
            <a:off x="6096000" y="1981200"/>
            <a:ext cx="1915910" cy="369332"/>
          </a:xfrm>
          <a:prstGeom prst="rect">
            <a:avLst/>
          </a:prstGeom>
          <a:noFill/>
        </p:spPr>
        <p:txBody>
          <a:bodyPr wrap="none" rtlCol="0">
            <a:spAutoFit/>
          </a:bodyPr>
          <a:lstStyle/>
          <a:p>
            <a:r>
              <a:rPr lang="en-US" dirty="0" smtClean="0"/>
              <a:t>Entropy of Mixing</a:t>
            </a:r>
            <a:endParaRPr lang="en-US" dirty="0"/>
          </a:p>
        </p:txBody>
      </p:sp>
      <p:sp>
        <p:nvSpPr>
          <p:cNvPr id="53" name="TextBox 52"/>
          <p:cNvSpPr txBox="1"/>
          <p:nvPr/>
        </p:nvSpPr>
        <p:spPr>
          <a:xfrm>
            <a:off x="457200" y="5334000"/>
            <a:ext cx="7924800" cy="1323439"/>
          </a:xfrm>
          <a:prstGeom prst="rect">
            <a:avLst/>
          </a:prstGeom>
          <a:noFill/>
        </p:spPr>
        <p:txBody>
          <a:bodyPr wrap="square" rtlCol="0">
            <a:spAutoFit/>
          </a:bodyPr>
          <a:lstStyle/>
          <a:p>
            <a:pPr algn="l"/>
            <a:r>
              <a:rPr lang="en-US" sz="1600" dirty="0" smtClean="0"/>
              <a:t>3. The interfacial tension between water and hexane is 50 </a:t>
            </a:r>
            <a:r>
              <a:rPr lang="en-US" sz="1600" dirty="0" err="1" smtClean="0"/>
              <a:t>mN</a:t>
            </a:r>
            <a:r>
              <a:rPr lang="en-US" sz="1600" dirty="0" smtClean="0"/>
              <a:t> m</a:t>
            </a:r>
            <a:r>
              <a:rPr lang="en-US" sz="1600" baseline="30000" dirty="0" smtClean="0"/>
              <a:t>-1</a:t>
            </a:r>
            <a:r>
              <a:rPr lang="en-US" sz="1600" dirty="0" smtClean="0"/>
              <a:t> at 20°C. </a:t>
            </a:r>
          </a:p>
          <a:p>
            <a:pPr algn="l"/>
            <a:r>
              <a:rPr lang="en-US" sz="1600" dirty="0" smtClean="0"/>
              <a:t>(a) Show that it is not possible to prepare an emulsion for a 50:50 </a:t>
            </a:r>
            <a:r>
              <a:rPr lang="en-US" sz="1600" dirty="0" err="1" smtClean="0"/>
              <a:t>vol:vol</a:t>
            </a:r>
            <a:r>
              <a:rPr lang="en-US" sz="1600" dirty="0" smtClean="0"/>
              <a:t>  binary mixture (calculate the droplet size). </a:t>
            </a:r>
          </a:p>
          <a:p>
            <a:pPr algn="l"/>
            <a:r>
              <a:rPr lang="en-US" sz="1600" dirty="0" smtClean="0"/>
              <a:t>(</a:t>
            </a:r>
            <a:r>
              <a:rPr lang="en-US" sz="1600" dirty="0" err="1" smtClean="0"/>
              <a:t>b</a:t>
            </a:r>
            <a:r>
              <a:rPr lang="en-US" sz="1600" dirty="0" smtClean="0"/>
              <a:t>) What critical surface tension would be required to form an emulsion of droplet size </a:t>
            </a:r>
            <a:r>
              <a:rPr lang="en-US" sz="1600" dirty="0" err="1" smtClean="0"/>
              <a:t>r</a:t>
            </a:r>
            <a:r>
              <a:rPr lang="en-US" sz="1600" dirty="0" smtClean="0"/>
              <a:t> = 10 nm? </a:t>
            </a:r>
          </a:p>
        </p:txBody>
      </p:sp>
      <p:sp>
        <p:nvSpPr>
          <p:cNvPr id="54" name="TextBox 53"/>
          <p:cNvSpPr txBox="1"/>
          <p:nvPr/>
        </p:nvSpPr>
        <p:spPr>
          <a:xfrm>
            <a:off x="5029200" y="1295400"/>
            <a:ext cx="1967205" cy="369332"/>
          </a:xfrm>
          <a:prstGeom prst="rect">
            <a:avLst/>
          </a:prstGeom>
          <a:noFill/>
        </p:spPr>
        <p:txBody>
          <a:bodyPr wrap="none" rtlCol="0">
            <a:spAutoFit/>
          </a:bodyPr>
          <a:lstStyle/>
          <a:p>
            <a:r>
              <a:rPr lang="en-US" dirty="0" smtClean="0"/>
              <a:t>N droplets of size </a:t>
            </a:r>
            <a:r>
              <a:rPr lang="en-US" dirty="0" err="1" smtClean="0"/>
              <a:t>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US" dirty="0" smtClean="0"/>
              <a:t>Homogenization</a:t>
            </a:r>
          </a:p>
        </p:txBody>
      </p:sp>
      <p:pic>
        <p:nvPicPr>
          <p:cNvPr id="129027" name="Picture 4" descr="AcrobatScreenSnapz001"/>
          <p:cNvPicPr>
            <a:picLocks noChangeAspect="1" noChangeArrowheads="1"/>
          </p:cNvPicPr>
          <p:nvPr/>
        </p:nvPicPr>
        <p:blipFill>
          <a:blip r:embed="rId3"/>
          <a:srcRect/>
          <a:stretch>
            <a:fillRect/>
          </a:stretch>
        </p:blipFill>
        <p:spPr bwMode="auto">
          <a:xfrm>
            <a:off x="3429000" y="1143000"/>
            <a:ext cx="2392363" cy="3124200"/>
          </a:xfrm>
          <a:prstGeom prst="rect">
            <a:avLst/>
          </a:prstGeom>
          <a:noFill/>
          <a:ln w="9525">
            <a:noFill/>
            <a:miter lim="800000"/>
            <a:headEnd/>
            <a:tailEnd/>
          </a:ln>
        </p:spPr>
      </p:pic>
      <p:pic>
        <p:nvPicPr>
          <p:cNvPr id="129028" name="Picture 5" descr="PowerPointScreenSnapz001"/>
          <p:cNvPicPr>
            <a:picLocks noChangeAspect="1" noChangeArrowheads="1"/>
          </p:cNvPicPr>
          <p:nvPr/>
        </p:nvPicPr>
        <p:blipFill>
          <a:blip r:embed="rId4"/>
          <a:srcRect/>
          <a:stretch>
            <a:fillRect/>
          </a:stretch>
        </p:blipFill>
        <p:spPr bwMode="auto">
          <a:xfrm>
            <a:off x="5867400" y="1143000"/>
            <a:ext cx="3098800" cy="2832100"/>
          </a:xfrm>
          <a:prstGeom prst="rect">
            <a:avLst/>
          </a:prstGeom>
          <a:noFill/>
          <a:ln w="9525">
            <a:noFill/>
            <a:miter lim="800000"/>
            <a:headEnd/>
            <a:tailEnd/>
          </a:ln>
        </p:spPr>
      </p:pic>
      <p:pic>
        <p:nvPicPr>
          <p:cNvPr id="129029" name="Picture 6" descr="PowerPointScreenSnapz002"/>
          <p:cNvPicPr>
            <a:picLocks noChangeAspect="1" noChangeArrowheads="1"/>
          </p:cNvPicPr>
          <p:nvPr/>
        </p:nvPicPr>
        <p:blipFill>
          <a:blip r:embed="rId5"/>
          <a:srcRect/>
          <a:stretch>
            <a:fillRect/>
          </a:stretch>
        </p:blipFill>
        <p:spPr bwMode="auto">
          <a:xfrm>
            <a:off x="228600" y="1066800"/>
            <a:ext cx="3124200" cy="2944813"/>
          </a:xfrm>
          <a:prstGeom prst="rect">
            <a:avLst/>
          </a:prstGeom>
          <a:noFill/>
          <a:ln w="9525">
            <a:noFill/>
            <a:miter lim="800000"/>
            <a:headEnd/>
            <a:tailEnd/>
          </a:ln>
        </p:spPr>
      </p:pic>
      <p:sp>
        <p:nvSpPr>
          <p:cNvPr id="129030" name="Text Box 7"/>
          <p:cNvSpPr txBox="1">
            <a:spLocks noChangeArrowheads="1"/>
          </p:cNvSpPr>
          <p:nvPr/>
        </p:nvSpPr>
        <p:spPr bwMode="auto">
          <a:xfrm>
            <a:off x="3581400" y="4343400"/>
            <a:ext cx="1835150" cy="366713"/>
          </a:xfrm>
          <a:prstGeom prst="rect">
            <a:avLst/>
          </a:prstGeom>
          <a:noFill/>
          <a:ln w="12700">
            <a:noFill/>
            <a:miter lim="800000"/>
            <a:headEnd/>
            <a:tailEnd/>
          </a:ln>
        </p:spPr>
        <p:txBody>
          <a:bodyPr wrap="none" anchor="ctr">
            <a:spAutoFit/>
          </a:bodyPr>
          <a:lstStyle/>
          <a:p>
            <a:r>
              <a:rPr lang="en-US"/>
              <a:t>High Shear Mixer</a:t>
            </a:r>
          </a:p>
        </p:txBody>
      </p:sp>
      <p:sp>
        <p:nvSpPr>
          <p:cNvPr id="129031" name="Text Box 8"/>
          <p:cNvSpPr txBox="1">
            <a:spLocks noChangeArrowheads="1"/>
          </p:cNvSpPr>
          <p:nvPr/>
        </p:nvSpPr>
        <p:spPr bwMode="auto">
          <a:xfrm>
            <a:off x="1371600" y="4267200"/>
            <a:ext cx="665163" cy="366713"/>
          </a:xfrm>
          <a:prstGeom prst="rect">
            <a:avLst/>
          </a:prstGeom>
          <a:noFill/>
          <a:ln w="12700">
            <a:noFill/>
            <a:miter lim="800000"/>
            <a:headEnd/>
            <a:tailEnd/>
          </a:ln>
        </p:spPr>
        <p:txBody>
          <a:bodyPr wrap="none" anchor="ctr">
            <a:spAutoFit/>
          </a:bodyPr>
          <a:lstStyle/>
          <a:p>
            <a:r>
              <a:rPr lang="en-US"/>
              <a:t>8 µm</a:t>
            </a:r>
          </a:p>
        </p:txBody>
      </p:sp>
      <p:sp>
        <p:nvSpPr>
          <p:cNvPr id="129032" name="Text Box 9"/>
          <p:cNvSpPr txBox="1">
            <a:spLocks noChangeArrowheads="1"/>
          </p:cNvSpPr>
          <p:nvPr/>
        </p:nvSpPr>
        <p:spPr bwMode="auto">
          <a:xfrm>
            <a:off x="7239000" y="4267200"/>
            <a:ext cx="665163" cy="366713"/>
          </a:xfrm>
          <a:prstGeom prst="rect">
            <a:avLst/>
          </a:prstGeom>
          <a:noFill/>
          <a:ln w="12700">
            <a:noFill/>
            <a:miter lim="800000"/>
            <a:headEnd/>
            <a:tailEnd/>
          </a:ln>
        </p:spPr>
        <p:txBody>
          <a:bodyPr wrap="none" anchor="ctr">
            <a:spAutoFit/>
          </a:bodyPr>
          <a:lstStyle/>
          <a:p>
            <a:r>
              <a:rPr lang="en-US"/>
              <a:t>1 µm</a:t>
            </a:r>
          </a:p>
        </p:txBody>
      </p:sp>
      <p:sp>
        <p:nvSpPr>
          <p:cNvPr id="9" name="TextBox 8"/>
          <p:cNvSpPr txBox="1"/>
          <p:nvPr/>
        </p:nvSpPr>
        <p:spPr>
          <a:xfrm>
            <a:off x="2514600" y="5867400"/>
            <a:ext cx="4186813" cy="369332"/>
          </a:xfrm>
          <a:prstGeom prst="rect">
            <a:avLst/>
          </a:prstGeom>
          <a:noFill/>
        </p:spPr>
        <p:txBody>
          <a:bodyPr wrap="none" rtlCol="0">
            <a:spAutoFit/>
          </a:bodyPr>
          <a:lstStyle/>
          <a:p>
            <a:r>
              <a:rPr lang="en-US" dirty="0" smtClean="0"/>
              <a:t>Difficult to achieve a truly stable emulsion.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dirty="0" smtClean="0"/>
              <a:t>Forces Between Colloidal Particles</a:t>
            </a:r>
          </a:p>
        </p:txBody>
      </p:sp>
      <p:grpSp>
        <p:nvGrpSpPr>
          <p:cNvPr id="19461" name="Group 13"/>
          <p:cNvGrpSpPr>
            <a:grpSpLocks/>
          </p:cNvGrpSpPr>
          <p:nvPr/>
        </p:nvGrpSpPr>
        <p:grpSpPr bwMode="auto">
          <a:xfrm>
            <a:off x="838200" y="2362200"/>
            <a:ext cx="3733800" cy="1676400"/>
            <a:chOff x="1392" y="624"/>
            <a:chExt cx="2352" cy="1056"/>
          </a:xfrm>
        </p:grpSpPr>
        <p:sp>
          <p:nvSpPr>
            <p:cNvPr id="6147" name="Oval 3"/>
            <p:cNvSpPr>
              <a:spLocks noChangeArrowheads="1"/>
            </p:cNvSpPr>
            <p:nvPr/>
          </p:nvSpPr>
          <p:spPr bwMode="auto">
            <a:xfrm>
              <a:off x="1392" y="624"/>
              <a:ext cx="1056" cy="1056"/>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p>
          </p:txBody>
        </p:sp>
        <p:sp>
          <p:nvSpPr>
            <p:cNvPr id="6148" name="Oval 4"/>
            <p:cNvSpPr>
              <a:spLocks noChangeArrowheads="1"/>
            </p:cNvSpPr>
            <p:nvPr/>
          </p:nvSpPr>
          <p:spPr bwMode="auto">
            <a:xfrm>
              <a:off x="2688" y="624"/>
              <a:ext cx="1056" cy="1056"/>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p>
          </p:txBody>
        </p:sp>
        <p:sp>
          <p:nvSpPr>
            <p:cNvPr id="19478" name="Line 5"/>
            <p:cNvSpPr>
              <a:spLocks noChangeShapeType="1"/>
            </p:cNvSpPr>
            <p:nvPr/>
          </p:nvSpPr>
          <p:spPr bwMode="auto">
            <a:xfrm>
              <a:off x="2448" y="1104"/>
              <a:ext cx="24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9479" name="Text Box 6"/>
            <p:cNvSpPr txBox="1">
              <a:spLocks noChangeArrowheads="1"/>
            </p:cNvSpPr>
            <p:nvPr/>
          </p:nvSpPr>
          <p:spPr bwMode="auto">
            <a:xfrm>
              <a:off x="2486" y="845"/>
              <a:ext cx="188" cy="231"/>
            </a:xfrm>
            <a:prstGeom prst="rect">
              <a:avLst/>
            </a:prstGeom>
            <a:noFill/>
            <a:ln w="9525">
              <a:noFill/>
              <a:miter lim="800000"/>
              <a:headEnd/>
              <a:tailEnd/>
            </a:ln>
          </p:spPr>
          <p:txBody>
            <a:bodyPr wrap="none">
              <a:spAutoFit/>
            </a:bodyPr>
            <a:lstStyle/>
            <a:p>
              <a:pPr algn="l"/>
              <a:r>
                <a:rPr lang="en-US"/>
                <a:t>h</a:t>
              </a:r>
            </a:p>
          </p:txBody>
        </p:sp>
        <p:sp>
          <p:nvSpPr>
            <p:cNvPr id="19480" name="AutoShape 7"/>
            <p:cNvSpPr>
              <a:spLocks noChangeArrowheads="1"/>
            </p:cNvSpPr>
            <p:nvPr/>
          </p:nvSpPr>
          <p:spPr bwMode="auto">
            <a:xfrm>
              <a:off x="1680" y="912"/>
              <a:ext cx="96" cy="96"/>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19481" name="AutoShape 8"/>
            <p:cNvSpPr>
              <a:spLocks noChangeArrowheads="1"/>
            </p:cNvSpPr>
            <p:nvPr/>
          </p:nvSpPr>
          <p:spPr bwMode="auto">
            <a:xfrm>
              <a:off x="3216" y="1344"/>
              <a:ext cx="96" cy="96"/>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19482" name="Text Box 10"/>
            <p:cNvSpPr txBox="1">
              <a:spLocks noChangeArrowheads="1"/>
            </p:cNvSpPr>
            <p:nvPr/>
          </p:nvSpPr>
          <p:spPr bwMode="auto">
            <a:xfrm>
              <a:off x="1584" y="672"/>
              <a:ext cx="340" cy="231"/>
            </a:xfrm>
            <a:prstGeom prst="rect">
              <a:avLst/>
            </a:prstGeom>
            <a:noFill/>
            <a:ln w="9525">
              <a:noFill/>
              <a:miter lim="800000"/>
              <a:headEnd/>
              <a:tailEnd/>
            </a:ln>
          </p:spPr>
          <p:txBody>
            <a:bodyPr wrap="none">
              <a:spAutoFit/>
            </a:bodyPr>
            <a:lstStyle/>
            <a:p>
              <a:pPr algn="l"/>
              <a:r>
                <a:rPr lang="en-US">
                  <a:solidFill>
                    <a:schemeClr val="bg1"/>
                  </a:solidFill>
                </a:rPr>
                <a:t>dV</a:t>
              </a:r>
              <a:r>
                <a:rPr lang="en-US" baseline="-25000">
                  <a:solidFill>
                    <a:schemeClr val="bg1"/>
                  </a:solidFill>
                </a:rPr>
                <a:t>1</a:t>
              </a:r>
              <a:endParaRPr lang="en-US">
                <a:solidFill>
                  <a:schemeClr val="bg1"/>
                </a:solidFill>
              </a:endParaRPr>
            </a:p>
          </p:txBody>
        </p:sp>
        <p:sp>
          <p:nvSpPr>
            <p:cNvPr id="19483" name="Text Box 11"/>
            <p:cNvSpPr txBox="1">
              <a:spLocks noChangeArrowheads="1"/>
            </p:cNvSpPr>
            <p:nvPr/>
          </p:nvSpPr>
          <p:spPr bwMode="auto">
            <a:xfrm>
              <a:off x="3264" y="1296"/>
              <a:ext cx="340" cy="231"/>
            </a:xfrm>
            <a:prstGeom prst="rect">
              <a:avLst/>
            </a:prstGeom>
            <a:noFill/>
            <a:ln w="9525">
              <a:noFill/>
              <a:miter lim="800000"/>
              <a:headEnd/>
              <a:tailEnd/>
            </a:ln>
          </p:spPr>
          <p:txBody>
            <a:bodyPr wrap="none">
              <a:spAutoFit/>
            </a:bodyPr>
            <a:lstStyle/>
            <a:p>
              <a:pPr algn="l"/>
              <a:r>
                <a:rPr lang="en-US">
                  <a:solidFill>
                    <a:schemeClr val="bg1"/>
                  </a:solidFill>
                </a:rPr>
                <a:t>dV</a:t>
              </a:r>
              <a:r>
                <a:rPr lang="en-US" baseline="-25000">
                  <a:solidFill>
                    <a:schemeClr val="bg1"/>
                  </a:solidFill>
                </a:rPr>
                <a:t>2</a:t>
              </a:r>
              <a:endParaRPr lang="en-US">
                <a:solidFill>
                  <a:schemeClr val="bg1"/>
                </a:solidFill>
              </a:endParaRPr>
            </a:p>
          </p:txBody>
        </p:sp>
        <p:sp>
          <p:nvSpPr>
            <p:cNvPr id="19484" name="Line 12"/>
            <p:cNvSpPr>
              <a:spLocks noChangeShapeType="1"/>
            </p:cNvSpPr>
            <p:nvPr/>
          </p:nvSpPr>
          <p:spPr bwMode="auto">
            <a:xfrm>
              <a:off x="1728" y="1008"/>
              <a:ext cx="1488" cy="384"/>
            </a:xfrm>
            <a:prstGeom prst="line">
              <a:avLst/>
            </a:prstGeom>
            <a:noFill/>
            <a:ln w="9525">
              <a:solidFill>
                <a:schemeClr val="tx1"/>
              </a:solidFill>
              <a:round/>
              <a:headEnd type="triangle" w="med" len="med"/>
              <a:tailEnd type="triangle" w="med" len="med"/>
            </a:ln>
          </p:spPr>
          <p:txBody>
            <a:bodyPr wrap="none" anchor="ctr"/>
            <a:lstStyle/>
            <a:p>
              <a:endParaRPr lang="en-US"/>
            </a:p>
          </p:txBody>
        </p:sp>
      </p:grpSp>
      <p:graphicFrame>
        <p:nvGraphicFramePr>
          <p:cNvPr id="19458" name="Object 2"/>
          <p:cNvGraphicFramePr>
            <a:graphicFrameLocks noChangeAspect="1"/>
          </p:cNvGraphicFramePr>
          <p:nvPr/>
        </p:nvGraphicFramePr>
        <p:xfrm>
          <a:off x="5308600" y="2400300"/>
          <a:ext cx="2868613" cy="990600"/>
        </p:xfrm>
        <a:graphic>
          <a:graphicData uri="http://schemas.openxmlformats.org/presentationml/2006/ole">
            <p:oleObj spid="_x0000_s19458" name="Equation" r:id="rId4" imgW="7315200" imgH="2527300" progId="Equation.3">
              <p:embed/>
            </p:oleObj>
          </a:graphicData>
        </a:graphic>
      </p:graphicFrame>
      <p:sp>
        <p:nvSpPr>
          <p:cNvPr id="19462" name="Text Box 15"/>
          <p:cNvSpPr txBox="1">
            <a:spLocks noChangeArrowheads="1"/>
          </p:cNvSpPr>
          <p:nvPr/>
        </p:nvSpPr>
        <p:spPr bwMode="auto">
          <a:xfrm>
            <a:off x="5562600" y="4038600"/>
            <a:ext cx="3025187" cy="923330"/>
          </a:xfrm>
          <a:prstGeom prst="rect">
            <a:avLst/>
          </a:prstGeom>
          <a:noFill/>
          <a:ln w="9525">
            <a:noFill/>
            <a:miter lim="800000"/>
            <a:headEnd/>
            <a:tailEnd/>
          </a:ln>
        </p:spPr>
        <p:txBody>
          <a:bodyPr wrap="none">
            <a:spAutoFit/>
          </a:bodyPr>
          <a:lstStyle/>
          <a:p>
            <a:pPr algn="l"/>
            <a:r>
              <a:rPr lang="en-US" dirty="0"/>
              <a:t>Induced-dipole </a:t>
            </a:r>
            <a:r>
              <a:rPr lang="en-US" dirty="0" err="1"/>
              <a:t>induced-dipole</a:t>
            </a:r>
            <a:endParaRPr lang="en-US" dirty="0"/>
          </a:p>
          <a:p>
            <a:pPr algn="l"/>
            <a:r>
              <a:rPr lang="en-US" dirty="0"/>
              <a:t>Pair-wise </a:t>
            </a:r>
            <a:r>
              <a:rPr lang="en-US" dirty="0" smtClean="0"/>
              <a:t>interaction</a:t>
            </a:r>
          </a:p>
          <a:p>
            <a:pPr algn="l"/>
            <a:r>
              <a:rPr lang="en-US" dirty="0" smtClean="0"/>
              <a:t>(</a:t>
            </a:r>
            <a:r>
              <a:rPr lang="en-US" dirty="0" err="1" smtClean="0"/>
              <a:t>Derjaguin</a:t>
            </a:r>
            <a:r>
              <a:rPr lang="en-US" dirty="0" smtClean="0"/>
              <a:t> Approximation)</a:t>
            </a:r>
            <a:endParaRPr lang="en-US" dirty="0"/>
          </a:p>
        </p:txBody>
      </p:sp>
      <p:graphicFrame>
        <p:nvGraphicFramePr>
          <p:cNvPr id="19459" name="Object 3"/>
          <p:cNvGraphicFramePr>
            <a:graphicFrameLocks noChangeAspect="1"/>
          </p:cNvGraphicFramePr>
          <p:nvPr/>
        </p:nvGraphicFramePr>
        <p:xfrm>
          <a:off x="762000" y="1066800"/>
          <a:ext cx="4267200" cy="1066800"/>
        </p:xfrm>
        <a:graphic>
          <a:graphicData uri="http://schemas.openxmlformats.org/presentationml/2006/ole">
            <p:oleObj spid="_x0000_s19459" name="Equation" r:id="rId5" imgW="7315200" imgH="1828800" progId="Equation.3">
              <p:embed/>
            </p:oleObj>
          </a:graphicData>
        </a:graphic>
      </p:graphicFrame>
      <p:sp>
        <p:nvSpPr>
          <p:cNvPr id="19463" name="Text Box 21"/>
          <p:cNvSpPr txBox="1">
            <a:spLocks noChangeArrowheads="1"/>
          </p:cNvSpPr>
          <p:nvPr/>
        </p:nvSpPr>
        <p:spPr bwMode="auto">
          <a:xfrm>
            <a:off x="685800" y="4191000"/>
            <a:ext cx="4289425" cy="366712"/>
          </a:xfrm>
          <a:prstGeom prst="rect">
            <a:avLst/>
          </a:prstGeom>
          <a:noFill/>
          <a:ln w="9525">
            <a:solidFill>
              <a:schemeClr val="tx2"/>
            </a:solidFill>
            <a:miter lim="800000"/>
            <a:headEnd/>
            <a:tailEnd/>
          </a:ln>
        </p:spPr>
        <p:txBody>
          <a:bodyPr wrap="none">
            <a:spAutoFit/>
          </a:bodyPr>
          <a:lstStyle/>
          <a:p>
            <a:pPr algn="l"/>
            <a:r>
              <a:rPr lang="en-US" dirty="0"/>
              <a:t>Forces are strong(&gt;&gt;</a:t>
            </a:r>
            <a:r>
              <a:rPr lang="en-US" dirty="0" err="1"/>
              <a:t>kT</a:t>
            </a:r>
            <a:r>
              <a:rPr lang="en-US" dirty="0"/>
              <a:t>) and long range (h</a:t>
            </a:r>
            <a:r>
              <a:rPr lang="en-US" baseline="30000" dirty="0"/>
              <a:t>-1</a:t>
            </a:r>
            <a:r>
              <a:rPr lang="en-US" dirty="0"/>
              <a:t>)</a:t>
            </a:r>
          </a:p>
        </p:txBody>
      </p:sp>
      <p:sp>
        <p:nvSpPr>
          <p:cNvPr id="19464" name="Freeform 23"/>
          <p:cNvSpPr>
            <a:spLocks/>
          </p:cNvSpPr>
          <p:nvPr/>
        </p:nvSpPr>
        <p:spPr bwMode="auto">
          <a:xfrm>
            <a:off x="6388100" y="1524000"/>
            <a:ext cx="584200" cy="838200"/>
          </a:xfrm>
          <a:custGeom>
            <a:avLst/>
            <a:gdLst>
              <a:gd name="T0" fmla="*/ 296 w 368"/>
              <a:gd name="T1" fmla="*/ 0 h 528"/>
              <a:gd name="T2" fmla="*/ 8 w 368"/>
              <a:gd name="T3" fmla="*/ 192 h 528"/>
              <a:gd name="T4" fmla="*/ 344 w 368"/>
              <a:gd name="T5" fmla="*/ 240 h 528"/>
              <a:gd name="T6" fmla="*/ 152 w 368"/>
              <a:gd name="T7" fmla="*/ 528 h 528"/>
              <a:gd name="T8" fmla="*/ 0 60000 65536"/>
              <a:gd name="T9" fmla="*/ 0 60000 65536"/>
              <a:gd name="T10" fmla="*/ 0 60000 65536"/>
              <a:gd name="T11" fmla="*/ 0 60000 65536"/>
              <a:gd name="T12" fmla="*/ 0 w 368"/>
              <a:gd name="T13" fmla="*/ 0 h 528"/>
              <a:gd name="T14" fmla="*/ 368 w 368"/>
              <a:gd name="T15" fmla="*/ 528 h 528"/>
            </a:gdLst>
            <a:ahLst/>
            <a:cxnLst>
              <a:cxn ang="T8">
                <a:pos x="T0" y="T1"/>
              </a:cxn>
              <a:cxn ang="T9">
                <a:pos x="T2" y="T3"/>
              </a:cxn>
              <a:cxn ang="T10">
                <a:pos x="T4" y="T5"/>
              </a:cxn>
              <a:cxn ang="T11">
                <a:pos x="T6" y="T7"/>
              </a:cxn>
            </a:cxnLst>
            <a:rect l="T12" t="T13" r="T14" b="T15"/>
            <a:pathLst>
              <a:path w="368" h="528">
                <a:moveTo>
                  <a:pt x="296" y="0"/>
                </a:moveTo>
                <a:cubicBezTo>
                  <a:pt x="148" y="76"/>
                  <a:pt x="0" y="152"/>
                  <a:pt x="8" y="192"/>
                </a:cubicBezTo>
                <a:cubicBezTo>
                  <a:pt x="16" y="232"/>
                  <a:pt x="320" y="184"/>
                  <a:pt x="344" y="240"/>
                </a:cubicBezTo>
                <a:cubicBezTo>
                  <a:pt x="368" y="296"/>
                  <a:pt x="260" y="412"/>
                  <a:pt x="152" y="528"/>
                </a:cubicBezTo>
              </a:path>
            </a:pathLst>
          </a:custGeom>
          <a:noFill/>
          <a:ln w="12700">
            <a:solidFill>
              <a:schemeClr val="tx1"/>
            </a:solidFill>
            <a:round/>
            <a:headEnd/>
            <a:tailEnd type="triangle" w="med" len="med"/>
          </a:ln>
        </p:spPr>
        <p:txBody>
          <a:bodyPr wrap="none" anchor="ctr"/>
          <a:lstStyle/>
          <a:p>
            <a:endParaRPr lang="en-US"/>
          </a:p>
        </p:txBody>
      </p:sp>
      <p:sp>
        <p:nvSpPr>
          <p:cNvPr id="19465" name="Text Box 24"/>
          <p:cNvSpPr txBox="1">
            <a:spLocks noChangeArrowheads="1"/>
          </p:cNvSpPr>
          <p:nvPr/>
        </p:nvSpPr>
        <p:spPr bwMode="auto">
          <a:xfrm>
            <a:off x="6324600" y="930275"/>
            <a:ext cx="2419350" cy="641350"/>
          </a:xfrm>
          <a:prstGeom prst="rect">
            <a:avLst/>
          </a:prstGeom>
          <a:noFill/>
          <a:ln w="12700">
            <a:noFill/>
            <a:miter lim="800000"/>
            <a:headEnd/>
            <a:tailEnd/>
          </a:ln>
        </p:spPr>
        <p:txBody>
          <a:bodyPr wrap="none" anchor="ctr">
            <a:spAutoFit/>
          </a:bodyPr>
          <a:lstStyle/>
          <a:p>
            <a:r>
              <a:rPr lang="en-US"/>
              <a:t>Potential between atoms</a:t>
            </a:r>
          </a:p>
          <a:p>
            <a:r>
              <a:rPr lang="en-US"/>
              <a:t>(“short range”)</a:t>
            </a:r>
          </a:p>
        </p:txBody>
      </p:sp>
      <p:sp>
        <p:nvSpPr>
          <p:cNvPr id="19466" name="Text Box 25"/>
          <p:cNvSpPr txBox="1">
            <a:spLocks noChangeArrowheads="1"/>
          </p:cNvSpPr>
          <p:nvPr/>
        </p:nvSpPr>
        <p:spPr bwMode="auto">
          <a:xfrm>
            <a:off x="1447800" y="685800"/>
            <a:ext cx="1562100" cy="366713"/>
          </a:xfrm>
          <a:prstGeom prst="rect">
            <a:avLst/>
          </a:prstGeom>
          <a:noFill/>
          <a:ln w="12700">
            <a:noFill/>
            <a:miter lim="800000"/>
            <a:headEnd/>
            <a:tailEnd/>
          </a:ln>
        </p:spPr>
        <p:txBody>
          <a:bodyPr wrap="none" anchor="ctr">
            <a:spAutoFit/>
          </a:bodyPr>
          <a:lstStyle/>
          <a:p>
            <a:r>
              <a:rPr lang="en-US"/>
              <a:t>Surface energy</a:t>
            </a:r>
          </a:p>
        </p:txBody>
      </p:sp>
      <p:grpSp>
        <p:nvGrpSpPr>
          <p:cNvPr id="19467" name="Group 28"/>
          <p:cNvGrpSpPr>
            <a:grpSpLocks/>
          </p:cNvGrpSpPr>
          <p:nvPr/>
        </p:nvGrpSpPr>
        <p:grpSpPr bwMode="auto">
          <a:xfrm>
            <a:off x="1752600" y="4846637"/>
            <a:ext cx="2773362" cy="2011363"/>
            <a:chOff x="3629" y="3024"/>
            <a:chExt cx="1747" cy="1267"/>
          </a:xfrm>
        </p:grpSpPr>
        <p:pic>
          <p:nvPicPr>
            <p:cNvPr id="19470" name="Picture 17" descr="800px-Argon_dimer_potential"/>
            <p:cNvPicPr>
              <a:picLocks noChangeAspect="1" noChangeArrowheads="1"/>
            </p:cNvPicPr>
            <p:nvPr/>
          </p:nvPicPr>
          <p:blipFill>
            <a:blip r:embed="rId6"/>
            <a:srcRect/>
            <a:stretch>
              <a:fillRect/>
            </a:stretch>
          </p:blipFill>
          <p:spPr bwMode="auto">
            <a:xfrm>
              <a:off x="3696" y="3024"/>
              <a:ext cx="1680" cy="1176"/>
            </a:xfrm>
            <a:prstGeom prst="rect">
              <a:avLst/>
            </a:prstGeom>
            <a:noFill/>
            <a:ln w="9525">
              <a:noFill/>
              <a:miter lim="800000"/>
              <a:headEnd/>
              <a:tailEnd/>
            </a:ln>
          </p:spPr>
        </p:pic>
        <p:sp>
          <p:nvSpPr>
            <p:cNvPr id="19471" name="Text Box 18"/>
            <p:cNvSpPr txBox="1">
              <a:spLocks noChangeArrowheads="1"/>
            </p:cNvSpPr>
            <p:nvPr/>
          </p:nvSpPr>
          <p:spPr bwMode="auto">
            <a:xfrm>
              <a:off x="4214" y="3149"/>
              <a:ext cx="940" cy="231"/>
            </a:xfrm>
            <a:prstGeom prst="rect">
              <a:avLst/>
            </a:prstGeom>
            <a:noFill/>
            <a:ln w="9525">
              <a:noFill/>
              <a:miter lim="800000"/>
              <a:headEnd/>
              <a:tailEnd/>
            </a:ln>
          </p:spPr>
          <p:txBody>
            <a:bodyPr wrap="none">
              <a:spAutoFit/>
            </a:bodyPr>
            <a:lstStyle/>
            <a:p>
              <a:pPr algn="l"/>
              <a:r>
                <a:rPr lang="en-US"/>
                <a:t>van der Waals</a:t>
              </a:r>
            </a:p>
          </p:txBody>
        </p:sp>
        <p:sp>
          <p:nvSpPr>
            <p:cNvPr id="19472" name="Line 19"/>
            <p:cNvSpPr>
              <a:spLocks noChangeShapeType="1"/>
            </p:cNvSpPr>
            <p:nvPr/>
          </p:nvSpPr>
          <p:spPr bwMode="auto">
            <a:xfrm>
              <a:off x="4368" y="3360"/>
              <a:ext cx="240" cy="240"/>
            </a:xfrm>
            <a:prstGeom prst="line">
              <a:avLst/>
            </a:prstGeom>
            <a:noFill/>
            <a:ln w="9525">
              <a:solidFill>
                <a:schemeClr val="tx1"/>
              </a:solidFill>
              <a:round/>
              <a:headEnd/>
              <a:tailEnd type="triangle" w="med" len="med"/>
            </a:ln>
          </p:spPr>
          <p:txBody>
            <a:bodyPr wrap="none" anchor="ctr"/>
            <a:lstStyle/>
            <a:p>
              <a:endParaRPr lang="en-US"/>
            </a:p>
          </p:txBody>
        </p:sp>
        <p:sp>
          <p:nvSpPr>
            <p:cNvPr id="19473" name="Text Box 22"/>
            <p:cNvSpPr txBox="1">
              <a:spLocks noChangeArrowheads="1"/>
            </p:cNvSpPr>
            <p:nvPr/>
          </p:nvSpPr>
          <p:spPr bwMode="auto">
            <a:xfrm>
              <a:off x="4646" y="3725"/>
              <a:ext cx="460" cy="231"/>
            </a:xfrm>
            <a:prstGeom prst="rect">
              <a:avLst/>
            </a:prstGeom>
            <a:noFill/>
            <a:ln w="28575">
              <a:noFill/>
              <a:miter lim="800000"/>
              <a:headEnd/>
              <a:tailEnd/>
            </a:ln>
          </p:spPr>
          <p:txBody>
            <a:bodyPr wrap="none">
              <a:spAutoFit/>
            </a:bodyPr>
            <a:lstStyle/>
            <a:p>
              <a:pPr algn="l"/>
              <a:r>
                <a:rPr lang="en-US"/>
                <a:t>atoms</a:t>
              </a:r>
            </a:p>
          </p:txBody>
        </p:sp>
        <p:sp>
          <p:nvSpPr>
            <p:cNvPr id="19474" name="Text Box 26"/>
            <p:cNvSpPr txBox="1">
              <a:spLocks noChangeArrowheads="1"/>
            </p:cNvSpPr>
            <p:nvPr/>
          </p:nvSpPr>
          <p:spPr bwMode="auto">
            <a:xfrm rot="-5400000">
              <a:off x="3219" y="3517"/>
              <a:ext cx="993" cy="173"/>
            </a:xfrm>
            <a:prstGeom prst="rect">
              <a:avLst/>
            </a:prstGeom>
            <a:solidFill>
              <a:schemeClr val="bg1"/>
            </a:solidFill>
            <a:ln w="12700">
              <a:noFill/>
              <a:miter lim="800000"/>
              <a:headEnd/>
              <a:tailEnd/>
            </a:ln>
          </p:spPr>
          <p:txBody>
            <a:bodyPr wrap="none" anchor="ctr">
              <a:spAutoFit/>
            </a:bodyPr>
            <a:lstStyle/>
            <a:p>
              <a:r>
                <a:rPr lang="en-US" sz="1200"/>
                <a:t>Interaction potential(J)</a:t>
              </a:r>
            </a:p>
          </p:txBody>
        </p:sp>
        <p:sp>
          <p:nvSpPr>
            <p:cNvPr id="19475" name="Text Box 27"/>
            <p:cNvSpPr txBox="1">
              <a:spLocks noChangeArrowheads="1"/>
            </p:cNvSpPr>
            <p:nvPr/>
          </p:nvSpPr>
          <p:spPr bwMode="auto">
            <a:xfrm>
              <a:off x="4466" y="4118"/>
              <a:ext cx="313" cy="173"/>
            </a:xfrm>
            <a:prstGeom prst="rect">
              <a:avLst/>
            </a:prstGeom>
            <a:solidFill>
              <a:schemeClr val="bg1"/>
            </a:solidFill>
            <a:ln w="12700">
              <a:noFill/>
              <a:miter lim="800000"/>
              <a:headEnd/>
              <a:tailEnd/>
            </a:ln>
          </p:spPr>
          <p:txBody>
            <a:bodyPr wrap="none" anchor="ctr">
              <a:spAutoFit/>
            </a:bodyPr>
            <a:lstStyle/>
            <a:p>
              <a:r>
                <a:rPr lang="en-US" sz="1200"/>
                <a:t>R(Å)</a:t>
              </a:r>
            </a:p>
          </p:txBody>
        </p:sp>
      </p:grpSp>
      <p:sp>
        <p:nvSpPr>
          <p:cNvPr id="19468" name="Freeform 29"/>
          <p:cNvSpPr>
            <a:spLocks/>
          </p:cNvSpPr>
          <p:nvPr/>
        </p:nvSpPr>
        <p:spPr bwMode="auto">
          <a:xfrm>
            <a:off x="8001000" y="2895600"/>
            <a:ext cx="381000" cy="762000"/>
          </a:xfrm>
          <a:custGeom>
            <a:avLst/>
            <a:gdLst>
              <a:gd name="T0" fmla="*/ 240 w 240"/>
              <a:gd name="T1" fmla="*/ 480 h 480"/>
              <a:gd name="T2" fmla="*/ 96 w 240"/>
              <a:gd name="T3" fmla="*/ 240 h 480"/>
              <a:gd name="T4" fmla="*/ 48 w 240"/>
              <a:gd name="T5" fmla="*/ 384 h 480"/>
              <a:gd name="T6" fmla="*/ 0 w 240"/>
              <a:gd name="T7" fmla="*/ 0 h 480"/>
              <a:gd name="T8" fmla="*/ 0 60000 65536"/>
              <a:gd name="T9" fmla="*/ 0 60000 65536"/>
              <a:gd name="T10" fmla="*/ 0 60000 65536"/>
              <a:gd name="T11" fmla="*/ 0 60000 65536"/>
              <a:gd name="T12" fmla="*/ 0 w 240"/>
              <a:gd name="T13" fmla="*/ 0 h 480"/>
              <a:gd name="T14" fmla="*/ 240 w 240"/>
              <a:gd name="T15" fmla="*/ 480 h 480"/>
            </a:gdLst>
            <a:ahLst/>
            <a:cxnLst>
              <a:cxn ang="T8">
                <a:pos x="T0" y="T1"/>
              </a:cxn>
              <a:cxn ang="T9">
                <a:pos x="T2" y="T3"/>
              </a:cxn>
              <a:cxn ang="T10">
                <a:pos x="T4" y="T5"/>
              </a:cxn>
              <a:cxn ang="T11">
                <a:pos x="T6" y="T7"/>
              </a:cxn>
            </a:cxnLst>
            <a:rect l="T12" t="T13" r="T14" b="T15"/>
            <a:pathLst>
              <a:path w="240" h="480">
                <a:moveTo>
                  <a:pt x="240" y="480"/>
                </a:moveTo>
                <a:cubicBezTo>
                  <a:pt x="184" y="368"/>
                  <a:pt x="128" y="256"/>
                  <a:pt x="96" y="240"/>
                </a:cubicBezTo>
                <a:cubicBezTo>
                  <a:pt x="64" y="224"/>
                  <a:pt x="64" y="424"/>
                  <a:pt x="48" y="384"/>
                </a:cubicBezTo>
                <a:cubicBezTo>
                  <a:pt x="32" y="344"/>
                  <a:pt x="16" y="172"/>
                  <a:pt x="0" y="0"/>
                </a:cubicBezTo>
              </a:path>
            </a:pathLst>
          </a:custGeom>
          <a:noFill/>
          <a:ln w="12700">
            <a:solidFill>
              <a:schemeClr val="tx1"/>
            </a:solidFill>
            <a:round/>
            <a:headEnd/>
            <a:tailEnd type="triangle" w="med" len="med"/>
          </a:ln>
        </p:spPr>
        <p:txBody>
          <a:bodyPr wrap="none" anchor="ctr"/>
          <a:lstStyle/>
          <a:p>
            <a:endParaRPr lang="en-US"/>
          </a:p>
        </p:txBody>
      </p:sp>
      <p:sp>
        <p:nvSpPr>
          <p:cNvPr id="19469" name="Text Box 30"/>
          <p:cNvSpPr txBox="1">
            <a:spLocks noChangeArrowheads="1"/>
          </p:cNvSpPr>
          <p:nvPr/>
        </p:nvSpPr>
        <p:spPr bwMode="auto">
          <a:xfrm>
            <a:off x="7848600" y="3657600"/>
            <a:ext cx="1231900" cy="366713"/>
          </a:xfrm>
          <a:prstGeom prst="rect">
            <a:avLst/>
          </a:prstGeom>
          <a:noFill/>
          <a:ln w="12700">
            <a:noFill/>
            <a:miter lim="800000"/>
            <a:headEnd/>
            <a:tailEnd/>
          </a:ln>
        </p:spPr>
        <p:txBody>
          <a:bodyPr wrap="none" anchor="ctr">
            <a:spAutoFit/>
          </a:bodyPr>
          <a:lstStyle/>
          <a:p>
            <a:r>
              <a:rPr lang="en-US" dirty="0"/>
              <a:t>Long range</a:t>
            </a:r>
          </a:p>
        </p:txBody>
      </p:sp>
      <p:graphicFrame>
        <p:nvGraphicFramePr>
          <p:cNvPr id="2" name="Object 4"/>
          <p:cNvGraphicFramePr>
            <a:graphicFrameLocks noChangeAspect="1"/>
          </p:cNvGraphicFramePr>
          <p:nvPr/>
        </p:nvGraphicFramePr>
        <p:xfrm>
          <a:off x="5594350" y="5181600"/>
          <a:ext cx="2909888" cy="1454150"/>
        </p:xfrm>
        <a:graphic>
          <a:graphicData uri="http://schemas.openxmlformats.org/presentationml/2006/ole">
            <p:oleObj spid="_x0000_s19460" name="Equation" r:id="rId7" imgW="7315200" imgH="361950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AcrobatScreenSnapz001"/>
          <p:cNvPicPr>
            <a:picLocks noChangeAspect="1" noChangeArrowheads="1"/>
          </p:cNvPicPr>
          <p:nvPr/>
        </p:nvPicPr>
        <p:blipFill>
          <a:blip r:embed="rId3"/>
          <a:srcRect b="30557"/>
          <a:stretch>
            <a:fillRect/>
          </a:stretch>
        </p:blipFill>
        <p:spPr bwMode="auto">
          <a:xfrm>
            <a:off x="152400" y="685800"/>
            <a:ext cx="6503988" cy="2514600"/>
          </a:xfrm>
          <a:prstGeom prst="rect">
            <a:avLst/>
          </a:prstGeom>
          <a:noFill/>
          <a:ln w="9525">
            <a:noFill/>
            <a:miter lim="800000"/>
            <a:headEnd/>
            <a:tailEnd/>
          </a:ln>
        </p:spPr>
      </p:pic>
      <p:sp>
        <p:nvSpPr>
          <p:cNvPr id="131075" name="Rectangle 3"/>
          <p:cNvSpPr>
            <a:spLocks noGrp="1" noChangeArrowheads="1"/>
          </p:cNvSpPr>
          <p:nvPr>
            <p:ph type="title" idx="4294967295"/>
          </p:nvPr>
        </p:nvSpPr>
        <p:spPr/>
        <p:txBody>
          <a:bodyPr/>
          <a:lstStyle/>
          <a:p>
            <a:pPr eaLnBrk="1" hangingPunct="1"/>
            <a:r>
              <a:rPr lang="en-US" dirty="0" smtClean="0"/>
              <a:t>Co-surfactants</a:t>
            </a:r>
          </a:p>
        </p:txBody>
      </p:sp>
      <p:pic>
        <p:nvPicPr>
          <p:cNvPr id="131076" name="Picture 5"/>
          <p:cNvPicPr>
            <a:picLocks noChangeAspect="1" noChangeArrowheads="1"/>
          </p:cNvPicPr>
          <p:nvPr/>
        </p:nvPicPr>
        <p:blipFill>
          <a:blip r:embed="rId4"/>
          <a:srcRect/>
          <a:stretch>
            <a:fillRect/>
          </a:stretch>
        </p:blipFill>
        <p:spPr bwMode="auto">
          <a:xfrm>
            <a:off x="2590800" y="3429000"/>
            <a:ext cx="3295650" cy="3195638"/>
          </a:xfrm>
          <a:prstGeom prst="rect">
            <a:avLst/>
          </a:prstGeom>
          <a:noFill/>
          <a:ln w="12700">
            <a:noFill/>
            <a:miter lim="800000"/>
            <a:headEnd/>
            <a:tailEnd/>
          </a:ln>
        </p:spPr>
      </p:pic>
      <p:sp>
        <p:nvSpPr>
          <p:cNvPr id="5" name="TextBox 4"/>
          <p:cNvSpPr txBox="1"/>
          <p:nvPr/>
        </p:nvSpPr>
        <p:spPr>
          <a:xfrm>
            <a:off x="6096000" y="4724400"/>
            <a:ext cx="1704314" cy="369332"/>
          </a:xfrm>
          <a:prstGeom prst="rect">
            <a:avLst/>
          </a:prstGeom>
          <a:noFill/>
        </p:spPr>
        <p:txBody>
          <a:bodyPr wrap="none" rtlCol="0">
            <a:spAutoFit/>
          </a:bodyPr>
          <a:lstStyle/>
          <a:p>
            <a:r>
              <a:rPr lang="en-US" dirty="0" smtClean="0"/>
              <a:t>Realistic Picture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dirty="0" smtClean="0"/>
              <a:t>Solid Emulsifier</a:t>
            </a:r>
          </a:p>
        </p:txBody>
      </p:sp>
      <p:pic>
        <p:nvPicPr>
          <p:cNvPr id="133123" name="Picture 4" descr="AcrobatScreenSnapz002"/>
          <p:cNvPicPr>
            <a:picLocks noChangeAspect="1" noChangeArrowheads="1"/>
          </p:cNvPicPr>
          <p:nvPr/>
        </p:nvPicPr>
        <p:blipFill>
          <a:blip r:embed="rId3"/>
          <a:srcRect t="25526"/>
          <a:stretch>
            <a:fillRect/>
          </a:stretch>
        </p:blipFill>
        <p:spPr bwMode="auto">
          <a:xfrm>
            <a:off x="381000" y="1219200"/>
            <a:ext cx="8485188" cy="48910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pPr eaLnBrk="1" hangingPunct="1"/>
            <a:r>
              <a:rPr lang="en-US" dirty="0" smtClean="0"/>
              <a:t>Particle emulsifiers</a:t>
            </a:r>
          </a:p>
        </p:txBody>
      </p:sp>
      <p:pic>
        <p:nvPicPr>
          <p:cNvPr id="135171" name="Picture 3" descr="AcrobatScreenSnapz001"/>
          <p:cNvPicPr>
            <a:picLocks noChangeAspect="1" noChangeArrowheads="1"/>
          </p:cNvPicPr>
          <p:nvPr/>
        </p:nvPicPr>
        <p:blipFill>
          <a:blip r:embed="rId3"/>
          <a:srcRect t="15599"/>
          <a:stretch>
            <a:fillRect/>
          </a:stretch>
        </p:blipFill>
        <p:spPr bwMode="auto">
          <a:xfrm>
            <a:off x="1600200" y="914400"/>
            <a:ext cx="6013450" cy="41227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eaLnBrk="1" hangingPunct="1"/>
            <a:r>
              <a:rPr lang="en-US" dirty="0" smtClean="0"/>
              <a:t>Water Drops Floating on Water</a:t>
            </a:r>
          </a:p>
        </p:txBody>
      </p:sp>
      <p:sp>
        <p:nvSpPr>
          <p:cNvPr id="137219" name="Text Box 3"/>
          <p:cNvSpPr txBox="1">
            <a:spLocks noChangeArrowheads="1"/>
          </p:cNvSpPr>
          <p:nvPr/>
        </p:nvSpPr>
        <p:spPr bwMode="auto">
          <a:xfrm>
            <a:off x="798513" y="990600"/>
            <a:ext cx="7015162" cy="457200"/>
          </a:xfrm>
          <a:prstGeom prst="rect">
            <a:avLst/>
          </a:prstGeom>
          <a:noFill/>
          <a:ln w="12700">
            <a:noFill/>
            <a:miter lim="800000"/>
            <a:headEnd/>
            <a:tailEnd/>
          </a:ln>
        </p:spPr>
        <p:txBody>
          <a:bodyPr wrap="none" anchor="ctr">
            <a:spAutoFit/>
          </a:bodyPr>
          <a:lstStyle/>
          <a:p>
            <a:pPr>
              <a:spcBef>
                <a:spcPct val="50000"/>
              </a:spcBef>
            </a:pPr>
            <a:r>
              <a:rPr lang="en-US" sz="2400" dirty="0">
                <a:latin typeface="Times" pitchFamily="18" charset="0"/>
                <a:hlinkClick r:id="rId3"/>
              </a:rPr>
              <a:t>http://web.mac.com/drspam/iWeb/Alaska/Kvichak.html</a:t>
            </a:r>
            <a:endParaRPr lang="en-US" sz="2400" dirty="0">
              <a:latin typeface="Times" pitchFamily="18" charset="0"/>
            </a:endParaRPr>
          </a:p>
        </p:txBody>
      </p:sp>
      <p:pic>
        <p:nvPicPr>
          <p:cNvPr id="137220" name="Picture 4" descr="BB49"/>
          <p:cNvPicPr>
            <a:picLocks noChangeAspect="1" noChangeArrowheads="1"/>
          </p:cNvPicPr>
          <p:nvPr/>
        </p:nvPicPr>
        <p:blipFill>
          <a:blip r:embed="rId4"/>
          <a:srcRect/>
          <a:stretch>
            <a:fillRect/>
          </a:stretch>
        </p:blipFill>
        <p:spPr bwMode="auto">
          <a:xfrm>
            <a:off x="1295400" y="1676400"/>
            <a:ext cx="5795963" cy="433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50813" y="1600200"/>
            <a:ext cx="8991600" cy="4401205"/>
          </a:xfrm>
          <a:prstGeom prst="rect">
            <a:avLst/>
          </a:prstGeom>
          <a:noFill/>
          <a:ln w="9525">
            <a:noFill/>
            <a:miter lim="800000"/>
            <a:headEnd/>
            <a:tailEnd/>
          </a:ln>
        </p:spPr>
        <p:txBody>
          <a:bodyPr>
            <a:spAutoFit/>
          </a:bodyPr>
          <a:lstStyle/>
          <a:p>
            <a:pPr algn="l" eaLnBrk="1" hangingPunct="1">
              <a:spcBef>
                <a:spcPct val="50000"/>
              </a:spcBef>
            </a:pPr>
            <a:r>
              <a:rPr lang="en-US" sz="2400" b="1" dirty="0">
                <a:cs typeface="Times New Roman" pitchFamily="18" charset="0"/>
              </a:rPr>
              <a:t>Dispersed	Continuous	   Name of	    	Examples</a:t>
            </a:r>
          </a:p>
          <a:p>
            <a:pPr algn="l" eaLnBrk="1" hangingPunct="1">
              <a:spcBef>
                <a:spcPct val="50000"/>
              </a:spcBef>
            </a:pPr>
            <a:r>
              <a:rPr lang="en-US" sz="2400" b="1" dirty="0">
                <a:cs typeface="Times New Roman" pitchFamily="18" charset="0"/>
              </a:rPr>
              <a:t>Phase</a:t>
            </a:r>
            <a:r>
              <a:rPr lang="en-US" sz="2000" b="1" dirty="0">
                <a:cs typeface="Times New Roman" pitchFamily="18" charset="0"/>
              </a:rPr>
              <a:t>		</a:t>
            </a:r>
            <a:r>
              <a:rPr lang="en-US" sz="2000" b="1" dirty="0" err="1">
                <a:cs typeface="Times New Roman" pitchFamily="18" charset="0"/>
              </a:rPr>
              <a:t>Phase</a:t>
            </a:r>
            <a:r>
              <a:rPr lang="en-US" sz="2000" b="1" dirty="0">
                <a:cs typeface="Times New Roman" pitchFamily="18" charset="0"/>
              </a:rPr>
              <a:t>	  	   Dispersion			</a:t>
            </a:r>
            <a:r>
              <a:rPr lang="en-US" sz="2000" dirty="0">
                <a:cs typeface="Times New Roman" pitchFamily="18" charset="0"/>
              </a:rPr>
              <a:t>	</a:t>
            </a:r>
          </a:p>
          <a:p>
            <a:pPr algn="l" eaLnBrk="1" hangingPunct="1">
              <a:spcBef>
                <a:spcPct val="50000"/>
              </a:spcBef>
            </a:pPr>
            <a:endParaRPr lang="en-US" sz="2000" dirty="0">
              <a:cs typeface="Times New Roman" pitchFamily="18" charset="0"/>
            </a:endParaRPr>
          </a:p>
          <a:p>
            <a:pPr algn="l" eaLnBrk="1" hangingPunct="1">
              <a:spcBef>
                <a:spcPct val="50000"/>
              </a:spcBef>
            </a:pPr>
            <a:r>
              <a:rPr lang="en-US" sz="2000" dirty="0">
                <a:cs typeface="Times New Roman" pitchFamily="18" charset="0"/>
              </a:rPr>
              <a:t>Solid (S)	</a:t>
            </a:r>
            <a:r>
              <a:rPr lang="en-US" sz="2000" dirty="0" smtClean="0">
                <a:cs typeface="Times New Roman" pitchFamily="18" charset="0"/>
              </a:rPr>
              <a:t>	Liquid </a:t>
            </a:r>
            <a:r>
              <a:rPr lang="en-US" sz="2000" dirty="0">
                <a:cs typeface="Times New Roman" pitchFamily="18" charset="0"/>
              </a:rPr>
              <a:t>(L)	</a:t>
            </a:r>
            <a:r>
              <a:rPr lang="en-US" sz="2000" dirty="0" smtClean="0">
                <a:cs typeface="Times New Roman" pitchFamily="18" charset="0"/>
              </a:rPr>
              <a:t> Colloidal dispersion	Milk </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pPr algn="l" eaLnBrk="1" hangingPunct="1">
              <a:spcBef>
                <a:spcPct val="50000"/>
              </a:spcBef>
            </a:pPr>
            <a:r>
              <a:rPr lang="en-US" sz="2000" dirty="0">
                <a:cs typeface="Times New Roman" pitchFamily="18" charset="0"/>
              </a:rPr>
              <a:t>Liquid (L)	Liquid (L)	  Emulsion		French dressing</a:t>
            </a:r>
          </a:p>
          <a:p>
            <a:pPr algn="l" eaLnBrk="1" hangingPunct="1">
              <a:spcBef>
                <a:spcPct val="50000"/>
              </a:spcBef>
            </a:pPr>
            <a:r>
              <a:rPr lang="en-US" sz="2000" dirty="0">
                <a:cs typeface="Times New Roman" pitchFamily="18" charset="0"/>
              </a:rPr>
              <a:t>Gas (G)</a:t>
            </a:r>
            <a:r>
              <a:rPr lang="en-US" sz="2000" dirty="0" smtClean="0">
                <a:cs typeface="Times New Roman" pitchFamily="18" charset="0"/>
              </a:rPr>
              <a:t>		Liquid </a:t>
            </a:r>
            <a:r>
              <a:rPr lang="en-US" sz="2000" dirty="0">
                <a:cs typeface="Times New Roman" pitchFamily="18" charset="0"/>
              </a:rPr>
              <a:t>(L)	  Foam	</a:t>
            </a:r>
            <a:r>
              <a:rPr lang="en-US" sz="2000" dirty="0" smtClean="0">
                <a:cs typeface="Times New Roman" pitchFamily="18" charset="0"/>
              </a:rPr>
              <a:t>		Whipped </a:t>
            </a:r>
            <a:r>
              <a:rPr lang="en-US" sz="2000" dirty="0">
                <a:cs typeface="Times New Roman" pitchFamily="18" charset="0"/>
              </a:rPr>
              <a:t>topping</a:t>
            </a:r>
          </a:p>
          <a:p>
            <a:pPr algn="l" eaLnBrk="1" hangingPunct="1">
              <a:spcBef>
                <a:spcPct val="50000"/>
              </a:spcBef>
            </a:pPr>
            <a:r>
              <a:rPr lang="en-US" sz="2000" dirty="0">
                <a:cs typeface="Times New Roman" pitchFamily="18" charset="0"/>
              </a:rPr>
              <a:t>Gas (G)</a:t>
            </a:r>
            <a:r>
              <a:rPr lang="en-US" sz="2000" dirty="0" smtClean="0">
                <a:cs typeface="Times New Roman" pitchFamily="18" charset="0"/>
              </a:rPr>
              <a:t>		Solid </a:t>
            </a:r>
            <a:r>
              <a:rPr lang="en-US" sz="2000" dirty="0">
                <a:cs typeface="Times New Roman" pitchFamily="18" charset="0"/>
              </a:rPr>
              <a:t>(S)	  </a:t>
            </a:r>
            <a:r>
              <a:rPr lang="en-US" sz="2000" dirty="0" smtClean="0">
                <a:cs typeface="Times New Roman" pitchFamily="18" charset="0"/>
              </a:rPr>
              <a:t>	Solid </a:t>
            </a:r>
            <a:r>
              <a:rPr lang="en-US" sz="2000" dirty="0">
                <a:cs typeface="Times New Roman" pitchFamily="18" charset="0"/>
              </a:rPr>
              <a:t>Foam		Foam candy, cake</a:t>
            </a:r>
          </a:p>
          <a:p>
            <a:pPr algn="l" eaLnBrk="1" hangingPunct="1">
              <a:spcBef>
                <a:spcPct val="50000"/>
              </a:spcBef>
            </a:pPr>
            <a:r>
              <a:rPr lang="en-US" sz="2000" dirty="0">
                <a:cs typeface="Times New Roman" pitchFamily="18" charset="0"/>
              </a:rPr>
              <a:t>Solid (S</a:t>
            </a:r>
            <a:r>
              <a:rPr lang="en-US" sz="2000" dirty="0" smtClean="0">
                <a:cs typeface="Times New Roman" pitchFamily="18" charset="0"/>
              </a:rPr>
              <a:t>)	</a:t>
            </a:r>
            <a:r>
              <a:rPr lang="en-US" sz="2000" dirty="0">
                <a:cs typeface="Times New Roman" pitchFamily="18" charset="0"/>
              </a:rPr>
              <a:t>	Gas (G)	 </a:t>
            </a:r>
            <a:r>
              <a:rPr lang="en-US" sz="2000" dirty="0" smtClean="0">
                <a:cs typeface="Times New Roman" pitchFamily="18" charset="0"/>
              </a:rPr>
              <a:t> 	Solid </a:t>
            </a:r>
            <a:r>
              <a:rPr lang="en-US" sz="2000" dirty="0">
                <a:cs typeface="Times New Roman" pitchFamily="18" charset="0"/>
              </a:rPr>
              <a:t>Aerosol</a:t>
            </a:r>
            <a:r>
              <a:rPr lang="en-US" sz="2000" dirty="0" smtClean="0">
                <a:cs typeface="Times New Roman" pitchFamily="18" charset="0"/>
              </a:rPr>
              <a:t>		Smoke </a:t>
            </a:r>
            <a:r>
              <a:rPr lang="en-US" sz="2000" dirty="0">
                <a:cs typeface="Times New Roman" pitchFamily="18" charset="0"/>
              </a:rPr>
              <a:t>for</a:t>
            </a:r>
            <a:r>
              <a:rPr lang="en-US" sz="2000" dirty="0" smtClean="0">
                <a:cs typeface="Times New Roman" pitchFamily="18" charset="0"/>
              </a:rPr>
              <a:t> Flavor								</a:t>
            </a:r>
            <a:endParaRPr lang="en-US" sz="2000" dirty="0">
              <a:cs typeface="Times New Roman" pitchFamily="18" charset="0"/>
            </a:endParaRPr>
          </a:p>
        </p:txBody>
      </p:sp>
      <p:sp>
        <p:nvSpPr>
          <p:cNvPr id="147459" name="Rectangle 3"/>
          <p:cNvSpPr>
            <a:spLocks noGrp="1" noChangeArrowheads="1"/>
          </p:cNvSpPr>
          <p:nvPr>
            <p:ph type="title" idx="4294967295"/>
          </p:nvPr>
        </p:nvSpPr>
        <p:spPr/>
        <p:txBody>
          <a:bodyPr/>
          <a:lstStyle/>
          <a:p>
            <a:pPr eaLnBrk="1" hangingPunct="1"/>
            <a:r>
              <a:rPr lang="en-US" dirty="0" smtClean="0"/>
              <a:t>Food Dispersion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551113" y="968375"/>
            <a:ext cx="103187" cy="231775"/>
          </a:xfrm>
          <a:prstGeom prst="rect">
            <a:avLst/>
          </a:prstGeom>
          <a:noFill/>
          <a:ln w="9525">
            <a:noFill/>
            <a:miter lim="800000"/>
            <a:headEnd/>
            <a:tailEnd/>
          </a:ln>
        </p:spPr>
        <p:txBody>
          <a:bodyPr/>
          <a:lstStyle/>
          <a:p>
            <a:endParaRPr lang="en-US"/>
          </a:p>
        </p:txBody>
      </p:sp>
      <p:sp>
        <p:nvSpPr>
          <p:cNvPr id="151555" name="Line 3"/>
          <p:cNvSpPr>
            <a:spLocks noChangeShapeType="1"/>
          </p:cNvSpPr>
          <p:nvPr/>
        </p:nvSpPr>
        <p:spPr bwMode="auto">
          <a:xfrm>
            <a:off x="2984500" y="1971675"/>
            <a:ext cx="79375" cy="1588"/>
          </a:xfrm>
          <a:prstGeom prst="line">
            <a:avLst/>
          </a:prstGeom>
          <a:noFill/>
          <a:ln w="9525">
            <a:solidFill>
              <a:srgbClr val="000000"/>
            </a:solidFill>
            <a:round/>
            <a:headEnd/>
            <a:tailEnd/>
          </a:ln>
        </p:spPr>
        <p:txBody>
          <a:bodyPr/>
          <a:lstStyle/>
          <a:p>
            <a:endParaRPr lang="en-US"/>
          </a:p>
        </p:txBody>
      </p:sp>
      <p:sp>
        <p:nvSpPr>
          <p:cNvPr id="151556" name="Line 4"/>
          <p:cNvSpPr>
            <a:spLocks noChangeShapeType="1"/>
          </p:cNvSpPr>
          <p:nvPr/>
        </p:nvSpPr>
        <p:spPr bwMode="auto">
          <a:xfrm>
            <a:off x="2933700" y="1811338"/>
            <a:ext cx="1588" cy="69850"/>
          </a:xfrm>
          <a:prstGeom prst="line">
            <a:avLst/>
          </a:prstGeom>
          <a:noFill/>
          <a:ln w="9525">
            <a:solidFill>
              <a:srgbClr val="000000"/>
            </a:solidFill>
            <a:round/>
            <a:headEnd/>
            <a:tailEnd/>
          </a:ln>
        </p:spPr>
        <p:txBody>
          <a:bodyPr/>
          <a:lstStyle/>
          <a:p>
            <a:endParaRPr lang="en-US"/>
          </a:p>
        </p:txBody>
      </p:sp>
      <p:sp>
        <p:nvSpPr>
          <p:cNvPr id="151557" name="Line 5"/>
          <p:cNvSpPr>
            <a:spLocks noChangeShapeType="1"/>
          </p:cNvSpPr>
          <p:nvPr/>
        </p:nvSpPr>
        <p:spPr bwMode="auto">
          <a:xfrm>
            <a:off x="5473700" y="1370013"/>
            <a:ext cx="80963" cy="1587"/>
          </a:xfrm>
          <a:prstGeom prst="line">
            <a:avLst/>
          </a:prstGeom>
          <a:noFill/>
          <a:ln w="9525">
            <a:solidFill>
              <a:srgbClr val="000000"/>
            </a:solidFill>
            <a:round/>
            <a:headEnd/>
            <a:tailEnd/>
          </a:ln>
        </p:spPr>
        <p:txBody>
          <a:bodyPr/>
          <a:lstStyle/>
          <a:p>
            <a:endParaRPr lang="en-US"/>
          </a:p>
        </p:txBody>
      </p:sp>
      <p:sp>
        <p:nvSpPr>
          <p:cNvPr id="151558" name="Line 6"/>
          <p:cNvSpPr>
            <a:spLocks noChangeShapeType="1"/>
          </p:cNvSpPr>
          <p:nvPr/>
        </p:nvSpPr>
        <p:spPr bwMode="auto">
          <a:xfrm>
            <a:off x="5053013" y="1370013"/>
            <a:ext cx="80962" cy="1587"/>
          </a:xfrm>
          <a:prstGeom prst="line">
            <a:avLst/>
          </a:prstGeom>
          <a:noFill/>
          <a:ln w="9525">
            <a:solidFill>
              <a:srgbClr val="000000"/>
            </a:solidFill>
            <a:round/>
            <a:headEnd/>
            <a:tailEnd/>
          </a:ln>
        </p:spPr>
        <p:txBody>
          <a:bodyPr/>
          <a:lstStyle/>
          <a:p>
            <a:endParaRPr lang="en-US"/>
          </a:p>
        </p:txBody>
      </p:sp>
      <p:sp>
        <p:nvSpPr>
          <p:cNvPr id="151559" name="Line 7"/>
          <p:cNvSpPr>
            <a:spLocks noChangeShapeType="1"/>
          </p:cNvSpPr>
          <p:nvPr/>
        </p:nvSpPr>
        <p:spPr bwMode="auto">
          <a:xfrm>
            <a:off x="4811713" y="1379538"/>
            <a:ext cx="80962" cy="1587"/>
          </a:xfrm>
          <a:prstGeom prst="line">
            <a:avLst/>
          </a:prstGeom>
          <a:noFill/>
          <a:ln w="9525">
            <a:solidFill>
              <a:srgbClr val="000000"/>
            </a:solidFill>
            <a:round/>
            <a:headEnd/>
            <a:tailEnd/>
          </a:ln>
        </p:spPr>
        <p:txBody>
          <a:bodyPr/>
          <a:lstStyle/>
          <a:p>
            <a:endParaRPr lang="en-US"/>
          </a:p>
        </p:txBody>
      </p:sp>
      <p:sp>
        <p:nvSpPr>
          <p:cNvPr id="151560" name="Line 8"/>
          <p:cNvSpPr>
            <a:spLocks noChangeShapeType="1"/>
          </p:cNvSpPr>
          <p:nvPr/>
        </p:nvSpPr>
        <p:spPr bwMode="auto">
          <a:xfrm>
            <a:off x="4591050" y="1389063"/>
            <a:ext cx="80963" cy="1587"/>
          </a:xfrm>
          <a:prstGeom prst="line">
            <a:avLst/>
          </a:prstGeom>
          <a:noFill/>
          <a:ln w="9525">
            <a:solidFill>
              <a:srgbClr val="000000"/>
            </a:solidFill>
            <a:round/>
            <a:headEnd/>
            <a:tailEnd/>
          </a:ln>
        </p:spPr>
        <p:txBody>
          <a:bodyPr/>
          <a:lstStyle/>
          <a:p>
            <a:endParaRPr lang="en-US"/>
          </a:p>
        </p:txBody>
      </p:sp>
      <p:sp>
        <p:nvSpPr>
          <p:cNvPr id="151561" name="Line 9"/>
          <p:cNvSpPr>
            <a:spLocks noChangeShapeType="1"/>
          </p:cNvSpPr>
          <p:nvPr/>
        </p:nvSpPr>
        <p:spPr bwMode="auto">
          <a:xfrm>
            <a:off x="5454650" y="1700213"/>
            <a:ext cx="79375" cy="1587"/>
          </a:xfrm>
          <a:prstGeom prst="line">
            <a:avLst/>
          </a:prstGeom>
          <a:noFill/>
          <a:ln w="9525">
            <a:solidFill>
              <a:srgbClr val="000000"/>
            </a:solidFill>
            <a:round/>
            <a:headEnd/>
            <a:tailEnd/>
          </a:ln>
        </p:spPr>
        <p:txBody>
          <a:bodyPr/>
          <a:lstStyle/>
          <a:p>
            <a:endParaRPr lang="en-US"/>
          </a:p>
        </p:txBody>
      </p:sp>
      <p:sp>
        <p:nvSpPr>
          <p:cNvPr id="151562" name="Line 10"/>
          <p:cNvSpPr>
            <a:spLocks noChangeShapeType="1"/>
          </p:cNvSpPr>
          <p:nvPr/>
        </p:nvSpPr>
        <p:spPr bwMode="auto">
          <a:xfrm>
            <a:off x="4962525" y="1700213"/>
            <a:ext cx="80963" cy="1587"/>
          </a:xfrm>
          <a:prstGeom prst="line">
            <a:avLst/>
          </a:prstGeom>
          <a:noFill/>
          <a:ln w="9525">
            <a:solidFill>
              <a:srgbClr val="000000"/>
            </a:solidFill>
            <a:round/>
            <a:headEnd/>
            <a:tailEnd/>
          </a:ln>
        </p:spPr>
        <p:txBody>
          <a:bodyPr/>
          <a:lstStyle/>
          <a:p>
            <a:endParaRPr lang="en-US"/>
          </a:p>
        </p:txBody>
      </p:sp>
      <p:sp>
        <p:nvSpPr>
          <p:cNvPr id="151563" name="Line 11"/>
          <p:cNvSpPr>
            <a:spLocks noChangeShapeType="1"/>
          </p:cNvSpPr>
          <p:nvPr/>
        </p:nvSpPr>
        <p:spPr bwMode="auto">
          <a:xfrm>
            <a:off x="4762500" y="1700213"/>
            <a:ext cx="79375" cy="1587"/>
          </a:xfrm>
          <a:prstGeom prst="line">
            <a:avLst/>
          </a:prstGeom>
          <a:noFill/>
          <a:ln w="9525">
            <a:solidFill>
              <a:srgbClr val="000000"/>
            </a:solidFill>
            <a:round/>
            <a:headEnd/>
            <a:tailEnd/>
          </a:ln>
        </p:spPr>
        <p:txBody>
          <a:bodyPr/>
          <a:lstStyle/>
          <a:p>
            <a:endParaRPr lang="en-US"/>
          </a:p>
        </p:txBody>
      </p:sp>
      <p:sp>
        <p:nvSpPr>
          <p:cNvPr id="151564" name="Line 12"/>
          <p:cNvSpPr>
            <a:spLocks noChangeShapeType="1"/>
          </p:cNvSpPr>
          <p:nvPr/>
        </p:nvSpPr>
        <p:spPr bwMode="auto">
          <a:xfrm>
            <a:off x="4560888" y="1700213"/>
            <a:ext cx="80962" cy="1587"/>
          </a:xfrm>
          <a:prstGeom prst="line">
            <a:avLst/>
          </a:prstGeom>
          <a:noFill/>
          <a:ln w="9525">
            <a:solidFill>
              <a:srgbClr val="000000"/>
            </a:solidFill>
            <a:round/>
            <a:headEnd/>
            <a:tailEnd/>
          </a:ln>
        </p:spPr>
        <p:txBody>
          <a:bodyPr/>
          <a:lstStyle/>
          <a:p>
            <a:endParaRPr lang="en-US"/>
          </a:p>
        </p:txBody>
      </p:sp>
      <p:sp>
        <p:nvSpPr>
          <p:cNvPr id="151565" name="Line 13"/>
          <p:cNvSpPr>
            <a:spLocks noChangeShapeType="1"/>
          </p:cNvSpPr>
          <p:nvPr/>
        </p:nvSpPr>
        <p:spPr bwMode="auto">
          <a:xfrm>
            <a:off x="2773363" y="1962150"/>
            <a:ext cx="79375" cy="1588"/>
          </a:xfrm>
          <a:prstGeom prst="line">
            <a:avLst/>
          </a:prstGeom>
          <a:noFill/>
          <a:ln w="9525">
            <a:solidFill>
              <a:srgbClr val="000000"/>
            </a:solidFill>
            <a:round/>
            <a:headEnd/>
            <a:tailEnd/>
          </a:ln>
        </p:spPr>
        <p:txBody>
          <a:bodyPr/>
          <a:lstStyle/>
          <a:p>
            <a:endParaRPr lang="en-US"/>
          </a:p>
        </p:txBody>
      </p:sp>
      <p:sp>
        <p:nvSpPr>
          <p:cNvPr id="151566" name="Line 14"/>
          <p:cNvSpPr>
            <a:spLocks noChangeShapeType="1"/>
          </p:cNvSpPr>
          <p:nvPr/>
        </p:nvSpPr>
        <p:spPr bwMode="auto">
          <a:xfrm>
            <a:off x="4259263" y="1971675"/>
            <a:ext cx="80962" cy="1588"/>
          </a:xfrm>
          <a:prstGeom prst="line">
            <a:avLst/>
          </a:prstGeom>
          <a:noFill/>
          <a:ln w="9525">
            <a:solidFill>
              <a:srgbClr val="000000"/>
            </a:solidFill>
            <a:round/>
            <a:headEnd/>
            <a:tailEnd/>
          </a:ln>
        </p:spPr>
        <p:txBody>
          <a:bodyPr/>
          <a:lstStyle/>
          <a:p>
            <a:endParaRPr lang="en-US"/>
          </a:p>
        </p:txBody>
      </p:sp>
      <p:sp>
        <p:nvSpPr>
          <p:cNvPr id="151567" name="Line 15"/>
          <p:cNvSpPr>
            <a:spLocks noChangeShapeType="1"/>
          </p:cNvSpPr>
          <p:nvPr/>
        </p:nvSpPr>
        <p:spPr bwMode="auto">
          <a:xfrm>
            <a:off x="4057650" y="1962150"/>
            <a:ext cx="80963" cy="1588"/>
          </a:xfrm>
          <a:prstGeom prst="line">
            <a:avLst/>
          </a:prstGeom>
          <a:noFill/>
          <a:ln w="9525">
            <a:solidFill>
              <a:srgbClr val="000000"/>
            </a:solidFill>
            <a:round/>
            <a:headEnd/>
            <a:tailEnd/>
          </a:ln>
        </p:spPr>
        <p:txBody>
          <a:bodyPr/>
          <a:lstStyle/>
          <a:p>
            <a:endParaRPr lang="en-US"/>
          </a:p>
        </p:txBody>
      </p:sp>
      <p:sp>
        <p:nvSpPr>
          <p:cNvPr id="151568" name="Line 16"/>
          <p:cNvSpPr>
            <a:spLocks noChangeShapeType="1"/>
          </p:cNvSpPr>
          <p:nvPr/>
        </p:nvSpPr>
        <p:spPr bwMode="auto">
          <a:xfrm>
            <a:off x="3876675" y="1962150"/>
            <a:ext cx="80963" cy="1588"/>
          </a:xfrm>
          <a:prstGeom prst="line">
            <a:avLst/>
          </a:prstGeom>
          <a:noFill/>
          <a:ln w="9525">
            <a:solidFill>
              <a:srgbClr val="000000"/>
            </a:solidFill>
            <a:round/>
            <a:headEnd/>
            <a:tailEnd/>
          </a:ln>
        </p:spPr>
        <p:txBody>
          <a:bodyPr/>
          <a:lstStyle/>
          <a:p>
            <a:endParaRPr lang="en-US"/>
          </a:p>
        </p:txBody>
      </p:sp>
      <p:sp>
        <p:nvSpPr>
          <p:cNvPr id="151569" name="Line 17"/>
          <p:cNvSpPr>
            <a:spLocks noChangeShapeType="1"/>
          </p:cNvSpPr>
          <p:nvPr/>
        </p:nvSpPr>
        <p:spPr bwMode="auto">
          <a:xfrm>
            <a:off x="3646488" y="1962150"/>
            <a:ext cx="79375" cy="1588"/>
          </a:xfrm>
          <a:prstGeom prst="line">
            <a:avLst/>
          </a:prstGeom>
          <a:noFill/>
          <a:ln w="9525">
            <a:solidFill>
              <a:srgbClr val="000000"/>
            </a:solidFill>
            <a:round/>
            <a:headEnd/>
            <a:tailEnd/>
          </a:ln>
        </p:spPr>
        <p:txBody>
          <a:bodyPr/>
          <a:lstStyle/>
          <a:p>
            <a:endParaRPr lang="en-US"/>
          </a:p>
        </p:txBody>
      </p:sp>
      <p:sp>
        <p:nvSpPr>
          <p:cNvPr id="151570" name="Line 18"/>
          <p:cNvSpPr>
            <a:spLocks noChangeShapeType="1"/>
          </p:cNvSpPr>
          <p:nvPr/>
        </p:nvSpPr>
        <p:spPr bwMode="auto">
          <a:xfrm>
            <a:off x="3305175" y="1962150"/>
            <a:ext cx="79375" cy="1588"/>
          </a:xfrm>
          <a:prstGeom prst="line">
            <a:avLst/>
          </a:prstGeom>
          <a:noFill/>
          <a:ln w="9525">
            <a:solidFill>
              <a:srgbClr val="000000"/>
            </a:solidFill>
            <a:round/>
            <a:headEnd/>
            <a:tailEnd/>
          </a:ln>
        </p:spPr>
        <p:txBody>
          <a:bodyPr/>
          <a:lstStyle/>
          <a:p>
            <a:endParaRPr lang="en-US"/>
          </a:p>
        </p:txBody>
      </p:sp>
      <p:sp>
        <p:nvSpPr>
          <p:cNvPr id="151571" name="Line 19"/>
          <p:cNvSpPr>
            <a:spLocks noChangeShapeType="1"/>
          </p:cNvSpPr>
          <p:nvPr/>
        </p:nvSpPr>
        <p:spPr bwMode="auto">
          <a:xfrm>
            <a:off x="3465513" y="5821363"/>
            <a:ext cx="1587" cy="69850"/>
          </a:xfrm>
          <a:prstGeom prst="line">
            <a:avLst/>
          </a:prstGeom>
          <a:noFill/>
          <a:ln w="9525">
            <a:solidFill>
              <a:srgbClr val="000000"/>
            </a:solidFill>
            <a:round/>
            <a:headEnd/>
            <a:tailEnd/>
          </a:ln>
        </p:spPr>
        <p:txBody>
          <a:bodyPr/>
          <a:lstStyle/>
          <a:p>
            <a:endParaRPr lang="en-US"/>
          </a:p>
        </p:txBody>
      </p:sp>
      <p:sp>
        <p:nvSpPr>
          <p:cNvPr id="151572" name="Line 20"/>
          <p:cNvSpPr>
            <a:spLocks noChangeShapeType="1"/>
          </p:cNvSpPr>
          <p:nvPr/>
        </p:nvSpPr>
        <p:spPr bwMode="auto">
          <a:xfrm>
            <a:off x="3435350" y="5821363"/>
            <a:ext cx="1588" cy="69850"/>
          </a:xfrm>
          <a:prstGeom prst="line">
            <a:avLst/>
          </a:prstGeom>
          <a:noFill/>
          <a:ln w="9525">
            <a:solidFill>
              <a:srgbClr val="000000"/>
            </a:solidFill>
            <a:round/>
            <a:headEnd/>
            <a:tailEnd/>
          </a:ln>
        </p:spPr>
        <p:txBody>
          <a:bodyPr/>
          <a:lstStyle/>
          <a:p>
            <a:endParaRPr lang="en-US"/>
          </a:p>
        </p:txBody>
      </p:sp>
      <p:sp>
        <p:nvSpPr>
          <p:cNvPr id="151573" name="Line 21"/>
          <p:cNvSpPr>
            <a:spLocks noChangeShapeType="1"/>
          </p:cNvSpPr>
          <p:nvPr/>
        </p:nvSpPr>
        <p:spPr bwMode="auto">
          <a:xfrm>
            <a:off x="3516313" y="5489575"/>
            <a:ext cx="1587" cy="69850"/>
          </a:xfrm>
          <a:prstGeom prst="line">
            <a:avLst/>
          </a:prstGeom>
          <a:noFill/>
          <a:ln w="9525">
            <a:solidFill>
              <a:srgbClr val="000000"/>
            </a:solidFill>
            <a:round/>
            <a:headEnd/>
            <a:tailEnd/>
          </a:ln>
        </p:spPr>
        <p:txBody>
          <a:bodyPr/>
          <a:lstStyle/>
          <a:p>
            <a:endParaRPr lang="en-US"/>
          </a:p>
        </p:txBody>
      </p:sp>
      <p:sp>
        <p:nvSpPr>
          <p:cNvPr id="151574" name="Line 22"/>
          <p:cNvSpPr>
            <a:spLocks noChangeShapeType="1"/>
          </p:cNvSpPr>
          <p:nvPr/>
        </p:nvSpPr>
        <p:spPr bwMode="auto">
          <a:xfrm>
            <a:off x="3486150" y="5489575"/>
            <a:ext cx="1588" cy="69850"/>
          </a:xfrm>
          <a:prstGeom prst="line">
            <a:avLst/>
          </a:prstGeom>
          <a:noFill/>
          <a:ln w="9525">
            <a:solidFill>
              <a:srgbClr val="000000"/>
            </a:solidFill>
            <a:round/>
            <a:headEnd/>
            <a:tailEnd/>
          </a:ln>
        </p:spPr>
        <p:txBody>
          <a:bodyPr/>
          <a:lstStyle/>
          <a:p>
            <a:endParaRPr lang="en-US"/>
          </a:p>
        </p:txBody>
      </p:sp>
      <p:sp>
        <p:nvSpPr>
          <p:cNvPr id="151575" name="Line 23"/>
          <p:cNvSpPr>
            <a:spLocks noChangeShapeType="1"/>
          </p:cNvSpPr>
          <p:nvPr/>
        </p:nvSpPr>
        <p:spPr bwMode="auto">
          <a:xfrm>
            <a:off x="3074988" y="4006850"/>
            <a:ext cx="1587" cy="69850"/>
          </a:xfrm>
          <a:prstGeom prst="line">
            <a:avLst/>
          </a:prstGeom>
          <a:noFill/>
          <a:ln w="9525">
            <a:solidFill>
              <a:srgbClr val="000000"/>
            </a:solidFill>
            <a:round/>
            <a:headEnd/>
            <a:tailEnd/>
          </a:ln>
        </p:spPr>
        <p:txBody>
          <a:bodyPr/>
          <a:lstStyle/>
          <a:p>
            <a:endParaRPr lang="en-US"/>
          </a:p>
        </p:txBody>
      </p:sp>
      <p:sp>
        <p:nvSpPr>
          <p:cNvPr id="151576" name="Line 24"/>
          <p:cNvSpPr>
            <a:spLocks noChangeShapeType="1"/>
          </p:cNvSpPr>
          <p:nvPr/>
        </p:nvSpPr>
        <p:spPr bwMode="auto">
          <a:xfrm>
            <a:off x="3074988" y="3744913"/>
            <a:ext cx="1587" cy="71437"/>
          </a:xfrm>
          <a:prstGeom prst="line">
            <a:avLst/>
          </a:prstGeom>
          <a:noFill/>
          <a:ln w="9525">
            <a:solidFill>
              <a:srgbClr val="000000"/>
            </a:solidFill>
            <a:round/>
            <a:headEnd/>
            <a:tailEnd/>
          </a:ln>
        </p:spPr>
        <p:txBody>
          <a:bodyPr/>
          <a:lstStyle/>
          <a:p>
            <a:endParaRPr lang="en-US"/>
          </a:p>
        </p:txBody>
      </p:sp>
      <p:sp>
        <p:nvSpPr>
          <p:cNvPr id="151577" name="Line 25"/>
          <p:cNvSpPr>
            <a:spLocks noChangeShapeType="1"/>
          </p:cNvSpPr>
          <p:nvPr/>
        </p:nvSpPr>
        <p:spPr bwMode="auto">
          <a:xfrm>
            <a:off x="3646488" y="3514725"/>
            <a:ext cx="1587" cy="71438"/>
          </a:xfrm>
          <a:prstGeom prst="line">
            <a:avLst/>
          </a:prstGeom>
          <a:noFill/>
          <a:ln w="9525">
            <a:solidFill>
              <a:srgbClr val="000000"/>
            </a:solidFill>
            <a:round/>
            <a:headEnd/>
            <a:tailEnd/>
          </a:ln>
        </p:spPr>
        <p:txBody>
          <a:bodyPr/>
          <a:lstStyle/>
          <a:p>
            <a:endParaRPr lang="en-US"/>
          </a:p>
        </p:txBody>
      </p:sp>
      <p:sp>
        <p:nvSpPr>
          <p:cNvPr id="151578" name="Line 26"/>
          <p:cNvSpPr>
            <a:spLocks noChangeShapeType="1"/>
          </p:cNvSpPr>
          <p:nvPr/>
        </p:nvSpPr>
        <p:spPr bwMode="auto">
          <a:xfrm>
            <a:off x="3616325" y="3514725"/>
            <a:ext cx="1588" cy="71438"/>
          </a:xfrm>
          <a:prstGeom prst="line">
            <a:avLst/>
          </a:prstGeom>
          <a:noFill/>
          <a:ln w="9525">
            <a:solidFill>
              <a:srgbClr val="000000"/>
            </a:solidFill>
            <a:round/>
            <a:headEnd/>
            <a:tailEnd/>
          </a:ln>
        </p:spPr>
        <p:txBody>
          <a:bodyPr/>
          <a:lstStyle/>
          <a:p>
            <a:endParaRPr lang="en-US"/>
          </a:p>
        </p:txBody>
      </p:sp>
      <p:sp>
        <p:nvSpPr>
          <p:cNvPr id="151579" name="Line 27"/>
          <p:cNvSpPr>
            <a:spLocks noChangeShapeType="1"/>
          </p:cNvSpPr>
          <p:nvPr/>
        </p:nvSpPr>
        <p:spPr bwMode="auto">
          <a:xfrm>
            <a:off x="4008438" y="2041525"/>
            <a:ext cx="1587" cy="69850"/>
          </a:xfrm>
          <a:prstGeom prst="line">
            <a:avLst/>
          </a:prstGeom>
          <a:noFill/>
          <a:ln w="9525">
            <a:solidFill>
              <a:srgbClr val="000000"/>
            </a:solidFill>
            <a:round/>
            <a:headEnd/>
            <a:tailEnd/>
          </a:ln>
        </p:spPr>
        <p:txBody>
          <a:bodyPr/>
          <a:lstStyle/>
          <a:p>
            <a:endParaRPr lang="en-US"/>
          </a:p>
        </p:txBody>
      </p:sp>
      <p:sp>
        <p:nvSpPr>
          <p:cNvPr id="151580" name="Line 28"/>
          <p:cNvSpPr>
            <a:spLocks noChangeShapeType="1"/>
          </p:cNvSpPr>
          <p:nvPr/>
        </p:nvSpPr>
        <p:spPr bwMode="auto">
          <a:xfrm>
            <a:off x="4027488" y="1820863"/>
            <a:ext cx="1587" cy="71437"/>
          </a:xfrm>
          <a:prstGeom prst="line">
            <a:avLst/>
          </a:prstGeom>
          <a:noFill/>
          <a:ln w="9525">
            <a:solidFill>
              <a:srgbClr val="000000"/>
            </a:solidFill>
            <a:round/>
            <a:headEnd/>
            <a:tailEnd/>
          </a:ln>
        </p:spPr>
        <p:txBody>
          <a:bodyPr/>
          <a:lstStyle/>
          <a:p>
            <a:endParaRPr lang="en-US"/>
          </a:p>
        </p:txBody>
      </p:sp>
      <p:sp>
        <p:nvSpPr>
          <p:cNvPr id="151581" name="Line 29"/>
          <p:cNvSpPr>
            <a:spLocks noChangeShapeType="1"/>
          </p:cNvSpPr>
          <p:nvPr/>
        </p:nvSpPr>
        <p:spPr bwMode="auto">
          <a:xfrm>
            <a:off x="3997325" y="1820863"/>
            <a:ext cx="1588" cy="71437"/>
          </a:xfrm>
          <a:prstGeom prst="line">
            <a:avLst/>
          </a:prstGeom>
          <a:noFill/>
          <a:ln w="9525">
            <a:solidFill>
              <a:srgbClr val="000000"/>
            </a:solidFill>
            <a:round/>
            <a:headEnd/>
            <a:tailEnd/>
          </a:ln>
        </p:spPr>
        <p:txBody>
          <a:bodyPr/>
          <a:lstStyle/>
          <a:p>
            <a:endParaRPr lang="en-US"/>
          </a:p>
        </p:txBody>
      </p:sp>
      <p:sp>
        <p:nvSpPr>
          <p:cNvPr id="151582" name="Line 30"/>
          <p:cNvSpPr>
            <a:spLocks noChangeShapeType="1"/>
          </p:cNvSpPr>
          <p:nvPr/>
        </p:nvSpPr>
        <p:spPr bwMode="auto">
          <a:xfrm>
            <a:off x="4922838" y="1560513"/>
            <a:ext cx="1587" cy="69850"/>
          </a:xfrm>
          <a:prstGeom prst="line">
            <a:avLst/>
          </a:prstGeom>
          <a:noFill/>
          <a:ln w="9525">
            <a:solidFill>
              <a:srgbClr val="000000"/>
            </a:solidFill>
            <a:round/>
            <a:headEnd/>
            <a:tailEnd/>
          </a:ln>
        </p:spPr>
        <p:txBody>
          <a:bodyPr/>
          <a:lstStyle/>
          <a:p>
            <a:endParaRPr lang="en-US"/>
          </a:p>
        </p:txBody>
      </p:sp>
      <p:sp>
        <p:nvSpPr>
          <p:cNvPr id="151583" name="Line 31"/>
          <p:cNvSpPr>
            <a:spLocks noChangeShapeType="1"/>
          </p:cNvSpPr>
          <p:nvPr/>
        </p:nvSpPr>
        <p:spPr bwMode="auto">
          <a:xfrm>
            <a:off x="4892675" y="1560513"/>
            <a:ext cx="1588" cy="69850"/>
          </a:xfrm>
          <a:prstGeom prst="line">
            <a:avLst/>
          </a:prstGeom>
          <a:noFill/>
          <a:ln w="9525">
            <a:solidFill>
              <a:srgbClr val="000000"/>
            </a:solidFill>
            <a:round/>
            <a:headEnd/>
            <a:tailEnd/>
          </a:ln>
        </p:spPr>
        <p:txBody>
          <a:bodyPr/>
          <a:lstStyle/>
          <a:p>
            <a:endParaRPr lang="en-US"/>
          </a:p>
        </p:txBody>
      </p:sp>
      <p:sp>
        <p:nvSpPr>
          <p:cNvPr id="151584" name="Line 32"/>
          <p:cNvSpPr>
            <a:spLocks noChangeShapeType="1"/>
          </p:cNvSpPr>
          <p:nvPr/>
        </p:nvSpPr>
        <p:spPr bwMode="auto">
          <a:xfrm>
            <a:off x="4983163" y="1249363"/>
            <a:ext cx="1587" cy="69850"/>
          </a:xfrm>
          <a:prstGeom prst="line">
            <a:avLst/>
          </a:prstGeom>
          <a:noFill/>
          <a:ln w="9525">
            <a:solidFill>
              <a:srgbClr val="000000"/>
            </a:solidFill>
            <a:round/>
            <a:headEnd/>
            <a:tailEnd/>
          </a:ln>
        </p:spPr>
        <p:txBody>
          <a:bodyPr/>
          <a:lstStyle/>
          <a:p>
            <a:endParaRPr lang="en-US"/>
          </a:p>
        </p:txBody>
      </p:sp>
      <p:sp>
        <p:nvSpPr>
          <p:cNvPr id="151585" name="Line 33"/>
          <p:cNvSpPr>
            <a:spLocks noChangeShapeType="1"/>
          </p:cNvSpPr>
          <p:nvPr/>
        </p:nvSpPr>
        <p:spPr bwMode="auto">
          <a:xfrm>
            <a:off x="4953000" y="1249363"/>
            <a:ext cx="1588" cy="69850"/>
          </a:xfrm>
          <a:prstGeom prst="line">
            <a:avLst/>
          </a:prstGeom>
          <a:noFill/>
          <a:ln w="9525">
            <a:solidFill>
              <a:srgbClr val="000000"/>
            </a:solidFill>
            <a:round/>
            <a:headEnd/>
            <a:tailEnd/>
          </a:ln>
        </p:spPr>
        <p:txBody>
          <a:bodyPr/>
          <a:lstStyle/>
          <a:p>
            <a:endParaRPr lang="en-US"/>
          </a:p>
        </p:txBody>
      </p:sp>
      <p:sp>
        <p:nvSpPr>
          <p:cNvPr id="151586" name="Line 34"/>
          <p:cNvSpPr>
            <a:spLocks noChangeShapeType="1"/>
          </p:cNvSpPr>
          <p:nvPr/>
        </p:nvSpPr>
        <p:spPr bwMode="auto">
          <a:xfrm>
            <a:off x="2924175" y="2041525"/>
            <a:ext cx="1588" cy="69850"/>
          </a:xfrm>
          <a:prstGeom prst="line">
            <a:avLst/>
          </a:prstGeom>
          <a:noFill/>
          <a:ln w="9525">
            <a:solidFill>
              <a:srgbClr val="000000"/>
            </a:solidFill>
            <a:round/>
            <a:headEnd/>
            <a:tailEnd/>
          </a:ln>
        </p:spPr>
        <p:txBody>
          <a:bodyPr/>
          <a:lstStyle/>
          <a:p>
            <a:endParaRPr lang="en-US"/>
          </a:p>
        </p:txBody>
      </p:sp>
      <p:sp>
        <p:nvSpPr>
          <p:cNvPr id="151587" name="Rectangle 35"/>
          <p:cNvSpPr>
            <a:spLocks noChangeArrowheads="1"/>
          </p:cNvSpPr>
          <p:nvPr/>
        </p:nvSpPr>
        <p:spPr bwMode="auto">
          <a:xfrm>
            <a:off x="2581275" y="1890713"/>
            <a:ext cx="222250" cy="180975"/>
          </a:xfrm>
          <a:prstGeom prst="rect">
            <a:avLst/>
          </a:prstGeom>
          <a:noFill/>
          <a:ln w="9525">
            <a:noFill/>
            <a:miter lim="800000"/>
            <a:headEnd/>
            <a:tailEnd/>
          </a:ln>
        </p:spPr>
        <p:txBody>
          <a:bodyPr/>
          <a:lstStyle/>
          <a:p>
            <a:endParaRPr lang="en-US"/>
          </a:p>
        </p:txBody>
      </p:sp>
      <p:sp>
        <p:nvSpPr>
          <p:cNvPr id="151588" name="Rectangle 36"/>
          <p:cNvSpPr>
            <a:spLocks noChangeArrowheads="1"/>
          </p:cNvSpPr>
          <p:nvPr/>
        </p:nvSpPr>
        <p:spPr bwMode="auto">
          <a:xfrm>
            <a:off x="2582863" y="1893888"/>
            <a:ext cx="176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589" name="Rectangle 37"/>
          <p:cNvSpPr>
            <a:spLocks noChangeArrowheads="1"/>
          </p:cNvSpPr>
          <p:nvPr/>
        </p:nvSpPr>
        <p:spPr bwMode="auto">
          <a:xfrm>
            <a:off x="2752725" y="1941513"/>
            <a:ext cx="92075" cy="141287"/>
          </a:xfrm>
          <a:prstGeom prst="rect">
            <a:avLst/>
          </a:prstGeom>
          <a:noFill/>
          <a:ln w="9525">
            <a:noFill/>
            <a:miter lim="800000"/>
            <a:headEnd/>
            <a:tailEnd/>
          </a:ln>
        </p:spPr>
        <p:txBody>
          <a:bodyPr/>
          <a:lstStyle/>
          <a:p>
            <a:endParaRPr lang="en-US"/>
          </a:p>
        </p:txBody>
      </p:sp>
      <p:sp>
        <p:nvSpPr>
          <p:cNvPr id="151590" name="Rectangle 38"/>
          <p:cNvSpPr>
            <a:spLocks noChangeArrowheads="1"/>
          </p:cNvSpPr>
          <p:nvPr/>
        </p:nvSpPr>
        <p:spPr bwMode="auto">
          <a:xfrm>
            <a:off x="2752725" y="194310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591" name="Rectangle 39"/>
          <p:cNvSpPr>
            <a:spLocks noChangeArrowheads="1"/>
          </p:cNvSpPr>
          <p:nvPr/>
        </p:nvSpPr>
        <p:spPr bwMode="auto">
          <a:xfrm>
            <a:off x="2903538" y="1660525"/>
            <a:ext cx="220662" cy="180975"/>
          </a:xfrm>
          <a:prstGeom prst="rect">
            <a:avLst/>
          </a:prstGeom>
          <a:noFill/>
          <a:ln w="9525">
            <a:noFill/>
            <a:miter lim="800000"/>
            <a:headEnd/>
            <a:tailEnd/>
          </a:ln>
        </p:spPr>
        <p:txBody>
          <a:bodyPr/>
          <a:lstStyle/>
          <a:p>
            <a:endParaRPr lang="en-US"/>
          </a:p>
        </p:txBody>
      </p:sp>
      <p:sp>
        <p:nvSpPr>
          <p:cNvPr id="151592" name="Rectangle 40"/>
          <p:cNvSpPr>
            <a:spLocks noChangeArrowheads="1"/>
          </p:cNvSpPr>
          <p:nvPr/>
        </p:nvSpPr>
        <p:spPr bwMode="auto">
          <a:xfrm>
            <a:off x="2903538" y="1663700"/>
            <a:ext cx="176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593" name="Rectangle 41"/>
          <p:cNvSpPr>
            <a:spLocks noChangeArrowheads="1"/>
          </p:cNvSpPr>
          <p:nvPr/>
        </p:nvSpPr>
        <p:spPr bwMode="auto">
          <a:xfrm>
            <a:off x="3074988" y="1711325"/>
            <a:ext cx="90487" cy="139700"/>
          </a:xfrm>
          <a:prstGeom prst="rect">
            <a:avLst/>
          </a:prstGeom>
          <a:noFill/>
          <a:ln w="9525">
            <a:noFill/>
            <a:miter lim="800000"/>
            <a:headEnd/>
            <a:tailEnd/>
          </a:ln>
        </p:spPr>
        <p:txBody>
          <a:bodyPr/>
          <a:lstStyle/>
          <a:p>
            <a:endParaRPr lang="en-US"/>
          </a:p>
        </p:txBody>
      </p:sp>
      <p:sp>
        <p:nvSpPr>
          <p:cNvPr id="151594" name="Rectangle 42"/>
          <p:cNvSpPr>
            <a:spLocks noChangeArrowheads="1"/>
          </p:cNvSpPr>
          <p:nvPr/>
        </p:nvSpPr>
        <p:spPr bwMode="auto">
          <a:xfrm>
            <a:off x="3074988" y="1711325"/>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595" name="Rectangle 43"/>
          <p:cNvSpPr>
            <a:spLocks noChangeArrowheads="1"/>
          </p:cNvSpPr>
          <p:nvPr/>
        </p:nvSpPr>
        <p:spPr bwMode="auto">
          <a:xfrm>
            <a:off x="2894013" y="2122488"/>
            <a:ext cx="220662" cy="179387"/>
          </a:xfrm>
          <a:prstGeom prst="rect">
            <a:avLst/>
          </a:prstGeom>
          <a:noFill/>
          <a:ln w="9525">
            <a:noFill/>
            <a:miter lim="800000"/>
            <a:headEnd/>
            <a:tailEnd/>
          </a:ln>
        </p:spPr>
        <p:txBody>
          <a:bodyPr/>
          <a:lstStyle/>
          <a:p>
            <a:endParaRPr lang="en-US"/>
          </a:p>
        </p:txBody>
      </p:sp>
      <p:sp>
        <p:nvSpPr>
          <p:cNvPr id="151596" name="Rectangle 44"/>
          <p:cNvSpPr>
            <a:spLocks noChangeArrowheads="1"/>
          </p:cNvSpPr>
          <p:nvPr/>
        </p:nvSpPr>
        <p:spPr bwMode="auto">
          <a:xfrm>
            <a:off x="2894013" y="2124075"/>
            <a:ext cx="176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597" name="Rectangle 45"/>
          <p:cNvSpPr>
            <a:spLocks noChangeArrowheads="1"/>
          </p:cNvSpPr>
          <p:nvPr/>
        </p:nvSpPr>
        <p:spPr bwMode="auto">
          <a:xfrm>
            <a:off x="3063875" y="2171700"/>
            <a:ext cx="90488" cy="141288"/>
          </a:xfrm>
          <a:prstGeom prst="rect">
            <a:avLst/>
          </a:prstGeom>
          <a:noFill/>
          <a:ln w="9525">
            <a:noFill/>
            <a:miter lim="800000"/>
            <a:headEnd/>
            <a:tailEnd/>
          </a:ln>
        </p:spPr>
        <p:txBody>
          <a:bodyPr/>
          <a:lstStyle/>
          <a:p>
            <a:endParaRPr lang="en-US"/>
          </a:p>
        </p:txBody>
      </p:sp>
      <p:sp>
        <p:nvSpPr>
          <p:cNvPr id="151598" name="Rectangle 46"/>
          <p:cNvSpPr>
            <a:spLocks noChangeArrowheads="1"/>
          </p:cNvSpPr>
          <p:nvPr/>
        </p:nvSpPr>
        <p:spPr bwMode="auto">
          <a:xfrm>
            <a:off x="3065463" y="217328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599" name="Rectangle 47"/>
          <p:cNvSpPr>
            <a:spLocks noChangeArrowheads="1"/>
          </p:cNvSpPr>
          <p:nvPr/>
        </p:nvSpPr>
        <p:spPr bwMode="auto">
          <a:xfrm>
            <a:off x="4389438" y="1300163"/>
            <a:ext cx="223837" cy="180975"/>
          </a:xfrm>
          <a:prstGeom prst="rect">
            <a:avLst/>
          </a:prstGeom>
          <a:noFill/>
          <a:ln w="9525">
            <a:noFill/>
            <a:miter lim="800000"/>
            <a:headEnd/>
            <a:tailEnd/>
          </a:ln>
        </p:spPr>
        <p:txBody>
          <a:bodyPr/>
          <a:lstStyle/>
          <a:p>
            <a:endParaRPr lang="en-US"/>
          </a:p>
        </p:txBody>
      </p:sp>
      <p:sp>
        <p:nvSpPr>
          <p:cNvPr id="151600" name="Rectangle 48"/>
          <p:cNvSpPr>
            <a:spLocks noChangeArrowheads="1"/>
          </p:cNvSpPr>
          <p:nvPr/>
        </p:nvSpPr>
        <p:spPr bwMode="auto">
          <a:xfrm>
            <a:off x="4391025" y="1301750"/>
            <a:ext cx="17621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601" name="Rectangle 49"/>
          <p:cNvSpPr>
            <a:spLocks noChangeArrowheads="1"/>
          </p:cNvSpPr>
          <p:nvPr/>
        </p:nvSpPr>
        <p:spPr bwMode="auto">
          <a:xfrm>
            <a:off x="4560888" y="1349375"/>
            <a:ext cx="92075" cy="141288"/>
          </a:xfrm>
          <a:prstGeom prst="rect">
            <a:avLst/>
          </a:prstGeom>
          <a:noFill/>
          <a:ln w="9525">
            <a:noFill/>
            <a:miter lim="800000"/>
            <a:headEnd/>
            <a:tailEnd/>
          </a:ln>
        </p:spPr>
        <p:txBody>
          <a:bodyPr/>
          <a:lstStyle/>
          <a:p>
            <a:endParaRPr lang="en-US"/>
          </a:p>
        </p:txBody>
      </p:sp>
      <p:sp>
        <p:nvSpPr>
          <p:cNvPr id="151602" name="Rectangle 50"/>
          <p:cNvSpPr>
            <a:spLocks noChangeArrowheads="1"/>
          </p:cNvSpPr>
          <p:nvPr/>
        </p:nvSpPr>
        <p:spPr bwMode="auto">
          <a:xfrm>
            <a:off x="4560888" y="135096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03" name="Rectangle 51"/>
          <p:cNvSpPr>
            <a:spLocks noChangeArrowheads="1"/>
          </p:cNvSpPr>
          <p:nvPr/>
        </p:nvSpPr>
        <p:spPr bwMode="auto">
          <a:xfrm>
            <a:off x="4611688" y="1300163"/>
            <a:ext cx="793750" cy="180975"/>
          </a:xfrm>
          <a:prstGeom prst="rect">
            <a:avLst/>
          </a:prstGeom>
          <a:noFill/>
          <a:ln w="9525">
            <a:noFill/>
            <a:miter lim="800000"/>
            <a:headEnd/>
            <a:tailEnd/>
          </a:ln>
        </p:spPr>
        <p:txBody>
          <a:bodyPr/>
          <a:lstStyle/>
          <a:p>
            <a:endParaRPr lang="en-US"/>
          </a:p>
        </p:txBody>
      </p:sp>
      <p:sp>
        <p:nvSpPr>
          <p:cNvPr id="151604" name="Rectangle 52"/>
          <p:cNvSpPr>
            <a:spLocks noChangeArrowheads="1"/>
          </p:cNvSpPr>
          <p:nvPr/>
        </p:nvSpPr>
        <p:spPr bwMode="auto">
          <a:xfrm>
            <a:off x="4611688" y="1301750"/>
            <a:ext cx="1270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a:t>
            </a:r>
            <a:endParaRPr lang="en-US" sz="2400"/>
          </a:p>
        </p:txBody>
      </p:sp>
      <p:sp>
        <p:nvSpPr>
          <p:cNvPr id="151605" name="Rectangle 53"/>
          <p:cNvSpPr>
            <a:spLocks noChangeArrowheads="1"/>
          </p:cNvSpPr>
          <p:nvPr/>
        </p:nvSpPr>
        <p:spPr bwMode="auto">
          <a:xfrm>
            <a:off x="4732338" y="1301750"/>
            <a:ext cx="649287"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    C    (CH</a:t>
            </a:r>
            <a:endParaRPr lang="en-US" sz="2400"/>
          </a:p>
        </p:txBody>
      </p:sp>
      <p:sp>
        <p:nvSpPr>
          <p:cNvPr id="151606" name="Rectangle 54"/>
          <p:cNvSpPr>
            <a:spLocks noChangeArrowheads="1"/>
          </p:cNvSpPr>
          <p:nvPr/>
        </p:nvSpPr>
        <p:spPr bwMode="auto">
          <a:xfrm>
            <a:off x="5343525" y="1349375"/>
            <a:ext cx="92075" cy="141288"/>
          </a:xfrm>
          <a:prstGeom prst="rect">
            <a:avLst/>
          </a:prstGeom>
          <a:noFill/>
          <a:ln w="9525">
            <a:noFill/>
            <a:miter lim="800000"/>
            <a:headEnd/>
            <a:tailEnd/>
          </a:ln>
        </p:spPr>
        <p:txBody>
          <a:bodyPr/>
          <a:lstStyle/>
          <a:p>
            <a:endParaRPr lang="en-US"/>
          </a:p>
        </p:txBody>
      </p:sp>
      <p:sp>
        <p:nvSpPr>
          <p:cNvPr id="151607" name="Rectangle 55"/>
          <p:cNvSpPr>
            <a:spLocks noChangeArrowheads="1"/>
          </p:cNvSpPr>
          <p:nvPr/>
        </p:nvSpPr>
        <p:spPr bwMode="auto">
          <a:xfrm>
            <a:off x="5343525" y="135096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08" name="Rectangle 56"/>
          <p:cNvSpPr>
            <a:spLocks noChangeArrowheads="1"/>
          </p:cNvSpPr>
          <p:nvPr/>
        </p:nvSpPr>
        <p:spPr bwMode="auto">
          <a:xfrm>
            <a:off x="5394325" y="1300163"/>
            <a:ext cx="92075" cy="180975"/>
          </a:xfrm>
          <a:prstGeom prst="rect">
            <a:avLst/>
          </a:prstGeom>
          <a:noFill/>
          <a:ln w="9525">
            <a:noFill/>
            <a:miter lim="800000"/>
            <a:headEnd/>
            <a:tailEnd/>
          </a:ln>
        </p:spPr>
        <p:txBody>
          <a:bodyPr/>
          <a:lstStyle/>
          <a:p>
            <a:endParaRPr lang="en-US"/>
          </a:p>
        </p:txBody>
      </p:sp>
      <p:sp>
        <p:nvSpPr>
          <p:cNvPr id="151609" name="Rectangle 57"/>
          <p:cNvSpPr>
            <a:spLocks noChangeArrowheads="1"/>
          </p:cNvSpPr>
          <p:nvPr/>
        </p:nvSpPr>
        <p:spPr bwMode="auto">
          <a:xfrm>
            <a:off x="5394325" y="1301750"/>
            <a:ext cx="428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610" name="Rectangle 58"/>
          <p:cNvSpPr>
            <a:spLocks noChangeArrowheads="1"/>
          </p:cNvSpPr>
          <p:nvPr/>
        </p:nvSpPr>
        <p:spPr bwMode="auto">
          <a:xfrm>
            <a:off x="5434013" y="1349375"/>
            <a:ext cx="142875" cy="141288"/>
          </a:xfrm>
          <a:prstGeom prst="rect">
            <a:avLst/>
          </a:prstGeom>
          <a:noFill/>
          <a:ln w="9525">
            <a:noFill/>
            <a:miter lim="800000"/>
            <a:headEnd/>
            <a:tailEnd/>
          </a:ln>
        </p:spPr>
        <p:txBody>
          <a:bodyPr/>
          <a:lstStyle/>
          <a:p>
            <a:endParaRPr lang="en-US"/>
          </a:p>
        </p:txBody>
      </p:sp>
      <p:sp>
        <p:nvSpPr>
          <p:cNvPr id="151611" name="Rectangle 59"/>
          <p:cNvSpPr>
            <a:spLocks noChangeArrowheads="1"/>
          </p:cNvSpPr>
          <p:nvPr/>
        </p:nvSpPr>
        <p:spPr bwMode="auto">
          <a:xfrm>
            <a:off x="5434013" y="1350963"/>
            <a:ext cx="8890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16</a:t>
            </a:r>
            <a:endParaRPr lang="en-US" sz="2400"/>
          </a:p>
        </p:txBody>
      </p:sp>
      <p:sp>
        <p:nvSpPr>
          <p:cNvPr id="151612" name="Rectangle 60"/>
          <p:cNvSpPr>
            <a:spLocks noChangeArrowheads="1"/>
          </p:cNvSpPr>
          <p:nvPr/>
        </p:nvSpPr>
        <p:spPr bwMode="auto">
          <a:xfrm>
            <a:off x="5534025" y="1300163"/>
            <a:ext cx="344488" cy="180975"/>
          </a:xfrm>
          <a:prstGeom prst="rect">
            <a:avLst/>
          </a:prstGeom>
          <a:noFill/>
          <a:ln w="9525">
            <a:noFill/>
            <a:miter lim="800000"/>
            <a:headEnd/>
            <a:tailEnd/>
          </a:ln>
        </p:spPr>
        <p:txBody>
          <a:bodyPr/>
          <a:lstStyle/>
          <a:p>
            <a:endParaRPr lang="en-US"/>
          </a:p>
        </p:txBody>
      </p:sp>
      <p:sp>
        <p:nvSpPr>
          <p:cNvPr id="151613" name="Rectangle 61"/>
          <p:cNvSpPr>
            <a:spLocks noChangeArrowheads="1"/>
          </p:cNvSpPr>
          <p:nvPr/>
        </p:nvSpPr>
        <p:spPr bwMode="auto">
          <a:xfrm>
            <a:off x="5535613" y="1301750"/>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614" name="Rectangle 62"/>
          <p:cNvSpPr>
            <a:spLocks noChangeArrowheads="1"/>
          </p:cNvSpPr>
          <p:nvPr/>
        </p:nvSpPr>
        <p:spPr bwMode="auto">
          <a:xfrm>
            <a:off x="5826125" y="1349375"/>
            <a:ext cx="92075" cy="141288"/>
          </a:xfrm>
          <a:prstGeom prst="rect">
            <a:avLst/>
          </a:prstGeom>
          <a:noFill/>
          <a:ln w="9525">
            <a:noFill/>
            <a:miter lim="800000"/>
            <a:headEnd/>
            <a:tailEnd/>
          </a:ln>
        </p:spPr>
        <p:txBody>
          <a:bodyPr/>
          <a:lstStyle/>
          <a:p>
            <a:endParaRPr lang="en-US"/>
          </a:p>
        </p:txBody>
      </p:sp>
      <p:sp>
        <p:nvSpPr>
          <p:cNvPr id="151615" name="Rectangle 63"/>
          <p:cNvSpPr>
            <a:spLocks noChangeArrowheads="1"/>
          </p:cNvSpPr>
          <p:nvPr/>
        </p:nvSpPr>
        <p:spPr bwMode="auto">
          <a:xfrm>
            <a:off x="5826125" y="135096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616" name="Line 64"/>
          <p:cNvSpPr>
            <a:spLocks noChangeShapeType="1"/>
          </p:cNvSpPr>
          <p:nvPr/>
        </p:nvSpPr>
        <p:spPr bwMode="auto">
          <a:xfrm>
            <a:off x="4419600" y="1439863"/>
            <a:ext cx="1588" cy="141287"/>
          </a:xfrm>
          <a:prstGeom prst="line">
            <a:avLst/>
          </a:prstGeom>
          <a:noFill/>
          <a:ln w="9525">
            <a:solidFill>
              <a:srgbClr val="000000"/>
            </a:solidFill>
            <a:round/>
            <a:headEnd/>
            <a:tailEnd/>
          </a:ln>
        </p:spPr>
        <p:txBody>
          <a:bodyPr/>
          <a:lstStyle/>
          <a:p>
            <a:endParaRPr lang="en-US"/>
          </a:p>
        </p:txBody>
      </p:sp>
      <p:sp>
        <p:nvSpPr>
          <p:cNvPr id="151617" name="Rectangle 65"/>
          <p:cNvSpPr>
            <a:spLocks noChangeArrowheads="1"/>
          </p:cNvSpPr>
          <p:nvPr/>
        </p:nvSpPr>
        <p:spPr bwMode="auto">
          <a:xfrm>
            <a:off x="4943475" y="1119188"/>
            <a:ext cx="139700" cy="182562"/>
          </a:xfrm>
          <a:prstGeom prst="rect">
            <a:avLst/>
          </a:prstGeom>
          <a:noFill/>
          <a:ln w="9525">
            <a:noFill/>
            <a:miter lim="800000"/>
            <a:headEnd/>
            <a:tailEnd/>
          </a:ln>
        </p:spPr>
        <p:txBody>
          <a:bodyPr/>
          <a:lstStyle/>
          <a:p>
            <a:endParaRPr lang="en-US"/>
          </a:p>
        </p:txBody>
      </p:sp>
      <p:sp>
        <p:nvSpPr>
          <p:cNvPr id="151618" name="Rectangle 66"/>
          <p:cNvSpPr>
            <a:spLocks noChangeArrowheads="1"/>
          </p:cNvSpPr>
          <p:nvPr/>
        </p:nvSpPr>
        <p:spPr bwMode="auto">
          <a:xfrm>
            <a:off x="4943475" y="1122363"/>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619" name="Rectangle 67"/>
          <p:cNvSpPr>
            <a:spLocks noChangeArrowheads="1"/>
          </p:cNvSpPr>
          <p:nvPr/>
        </p:nvSpPr>
        <p:spPr bwMode="auto">
          <a:xfrm>
            <a:off x="4883150" y="1430338"/>
            <a:ext cx="139700" cy="180975"/>
          </a:xfrm>
          <a:prstGeom prst="rect">
            <a:avLst/>
          </a:prstGeom>
          <a:noFill/>
          <a:ln w="9525">
            <a:noFill/>
            <a:miter lim="800000"/>
            <a:headEnd/>
            <a:tailEnd/>
          </a:ln>
        </p:spPr>
        <p:txBody>
          <a:bodyPr/>
          <a:lstStyle/>
          <a:p>
            <a:endParaRPr lang="en-US"/>
          </a:p>
        </p:txBody>
      </p:sp>
      <p:sp>
        <p:nvSpPr>
          <p:cNvPr id="151620" name="Rectangle 68"/>
          <p:cNvSpPr>
            <a:spLocks noChangeArrowheads="1"/>
          </p:cNvSpPr>
          <p:nvPr/>
        </p:nvSpPr>
        <p:spPr bwMode="auto">
          <a:xfrm>
            <a:off x="4883150" y="1433513"/>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621" name="Rectangle 69"/>
          <p:cNvSpPr>
            <a:spLocks noChangeArrowheads="1"/>
          </p:cNvSpPr>
          <p:nvPr/>
        </p:nvSpPr>
        <p:spPr bwMode="auto">
          <a:xfrm>
            <a:off x="2894013" y="1890713"/>
            <a:ext cx="431800" cy="180975"/>
          </a:xfrm>
          <a:prstGeom prst="rect">
            <a:avLst/>
          </a:prstGeom>
          <a:noFill/>
          <a:ln w="9525">
            <a:noFill/>
            <a:miter lim="800000"/>
            <a:headEnd/>
            <a:tailEnd/>
          </a:ln>
        </p:spPr>
        <p:txBody>
          <a:bodyPr/>
          <a:lstStyle/>
          <a:p>
            <a:endParaRPr lang="en-US"/>
          </a:p>
        </p:txBody>
      </p:sp>
      <p:sp>
        <p:nvSpPr>
          <p:cNvPr id="151622" name="Rectangle 70"/>
          <p:cNvSpPr>
            <a:spLocks noChangeArrowheads="1"/>
          </p:cNvSpPr>
          <p:nvPr/>
        </p:nvSpPr>
        <p:spPr bwMode="auto">
          <a:xfrm>
            <a:off x="2894013" y="1893888"/>
            <a:ext cx="395287"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N    CH</a:t>
            </a:r>
            <a:endParaRPr lang="en-US" sz="2400"/>
          </a:p>
        </p:txBody>
      </p:sp>
      <p:sp>
        <p:nvSpPr>
          <p:cNvPr id="151623" name="Rectangle 71"/>
          <p:cNvSpPr>
            <a:spLocks noChangeArrowheads="1"/>
          </p:cNvSpPr>
          <p:nvPr/>
        </p:nvSpPr>
        <p:spPr bwMode="auto">
          <a:xfrm>
            <a:off x="3275013" y="1941513"/>
            <a:ext cx="90487" cy="141287"/>
          </a:xfrm>
          <a:prstGeom prst="rect">
            <a:avLst/>
          </a:prstGeom>
          <a:noFill/>
          <a:ln w="9525">
            <a:noFill/>
            <a:miter lim="800000"/>
            <a:headEnd/>
            <a:tailEnd/>
          </a:ln>
        </p:spPr>
        <p:txBody>
          <a:bodyPr/>
          <a:lstStyle/>
          <a:p>
            <a:endParaRPr lang="en-US"/>
          </a:p>
        </p:txBody>
      </p:sp>
      <p:sp>
        <p:nvSpPr>
          <p:cNvPr id="151624" name="Rectangle 72"/>
          <p:cNvSpPr>
            <a:spLocks noChangeArrowheads="1"/>
          </p:cNvSpPr>
          <p:nvPr/>
        </p:nvSpPr>
        <p:spPr bwMode="auto">
          <a:xfrm>
            <a:off x="3275013" y="194310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25" name="Rectangle 73"/>
          <p:cNvSpPr>
            <a:spLocks noChangeArrowheads="1"/>
          </p:cNvSpPr>
          <p:nvPr/>
        </p:nvSpPr>
        <p:spPr bwMode="auto">
          <a:xfrm>
            <a:off x="3325813" y="1890713"/>
            <a:ext cx="341312" cy="180975"/>
          </a:xfrm>
          <a:prstGeom prst="rect">
            <a:avLst/>
          </a:prstGeom>
          <a:noFill/>
          <a:ln w="9525">
            <a:noFill/>
            <a:miter lim="800000"/>
            <a:headEnd/>
            <a:tailEnd/>
          </a:ln>
        </p:spPr>
        <p:txBody>
          <a:bodyPr/>
          <a:lstStyle/>
          <a:p>
            <a:endParaRPr lang="en-US"/>
          </a:p>
        </p:txBody>
      </p:sp>
      <p:sp>
        <p:nvSpPr>
          <p:cNvPr id="151626" name="Rectangle 74"/>
          <p:cNvSpPr>
            <a:spLocks noChangeArrowheads="1"/>
          </p:cNvSpPr>
          <p:nvPr/>
        </p:nvSpPr>
        <p:spPr bwMode="auto">
          <a:xfrm>
            <a:off x="3325813" y="1893888"/>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627" name="Rectangle 75"/>
          <p:cNvSpPr>
            <a:spLocks noChangeArrowheads="1"/>
          </p:cNvSpPr>
          <p:nvPr/>
        </p:nvSpPr>
        <p:spPr bwMode="auto">
          <a:xfrm>
            <a:off x="3616325" y="1941513"/>
            <a:ext cx="92075" cy="141287"/>
          </a:xfrm>
          <a:prstGeom prst="rect">
            <a:avLst/>
          </a:prstGeom>
          <a:noFill/>
          <a:ln w="9525">
            <a:noFill/>
            <a:miter lim="800000"/>
            <a:headEnd/>
            <a:tailEnd/>
          </a:ln>
        </p:spPr>
        <p:txBody>
          <a:bodyPr/>
          <a:lstStyle/>
          <a:p>
            <a:endParaRPr lang="en-US"/>
          </a:p>
        </p:txBody>
      </p:sp>
      <p:sp>
        <p:nvSpPr>
          <p:cNvPr id="151628" name="Rectangle 76"/>
          <p:cNvSpPr>
            <a:spLocks noChangeArrowheads="1"/>
          </p:cNvSpPr>
          <p:nvPr/>
        </p:nvSpPr>
        <p:spPr bwMode="auto">
          <a:xfrm>
            <a:off x="3616325" y="194310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29" name="Rectangle 77"/>
          <p:cNvSpPr>
            <a:spLocks noChangeArrowheads="1"/>
          </p:cNvSpPr>
          <p:nvPr/>
        </p:nvSpPr>
        <p:spPr bwMode="auto">
          <a:xfrm>
            <a:off x="3665538" y="1890713"/>
            <a:ext cx="957262" cy="180975"/>
          </a:xfrm>
          <a:prstGeom prst="rect">
            <a:avLst/>
          </a:prstGeom>
          <a:noFill/>
          <a:ln w="9525">
            <a:noFill/>
            <a:miter lim="800000"/>
            <a:headEnd/>
            <a:tailEnd/>
          </a:ln>
        </p:spPr>
        <p:txBody>
          <a:bodyPr/>
          <a:lstStyle/>
          <a:p>
            <a:endParaRPr lang="en-US"/>
          </a:p>
        </p:txBody>
      </p:sp>
      <p:sp>
        <p:nvSpPr>
          <p:cNvPr id="151630" name="Rectangle 78"/>
          <p:cNvSpPr>
            <a:spLocks noChangeArrowheads="1"/>
          </p:cNvSpPr>
          <p:nvPr/>
        </p:nvSpPr>
        <p:spPr bwMode="auto">
          <a:xfrm>
            <a:off x="3667125" y="1893888"/>
            <a:ext cx="1270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a:t>
            </a:r>
            <a:endParaRPr lang="en-US" sz="2400"/>
          </a:p>
        </p:txBody>
      </p:sp>
      <p:sp>
        <p:nvSpPr>
          <p:cNvPr id="151631" name="Rectangle 79"/>
          <p:cNvSpPr>
            <a:spLocks noChangeArrowheads="1"/>
          </p:cNvSpPr>
          <p:nvPr/>
        </p:nvSpPr>
        <p:spPr bwMode="auto">
          <a:xfrm>
            <a:off x="3787775" y="1893888"/>
            <a:ext cx="81121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    P    O    CH</a:t>
            </a:r>
            <a:endParaRPr lang="en-US" sz="2400"/>
          </a:p>
        </p:txBody>
      </p:sp>
      <p:sp>
        <p:nvSpPr>
          <p:cNvPr id="151632" name="Rectangle 80"/>
          <p:cNvSpPr>
            <a:spLocks noChangeArrowheads="1"/>
          </p:cNvSpPr>
          <p:nvPr/>
        </p:nvSpPr>
        <p:spPr bwMode="auto">
          <a:xfrm>
            <a:off x="4551363" y="1941513"/>
            <a:ext cx="92075" cy="141287"/>
          </a:xfrm>
          <a:prstGeom prst="rect">
            <a:avLst/>
          </a:prstGeom>
          <a:noFill/>
          <a:ln w="9525">
            <a:noFill/>
            <a:miter lim="800000"/>
            <a:headEnd/>
            <a:tailEnd/>
          </a:ln>
        </p:spPr>
        <p:txBody>
          <a:bodyPr/>
          <a:lstStyle/>
          <a:p>
            <a:endParaRPr lang="en-US"/>
          </a:p>
        </p:txBody>
      </p:sp>
      <p:sp>
        <p:nvSpPr>
          <p:cNvPr id="151633" name="Rectangle 81"/>
          <p:cNvSpPr>
            <a:spLocks noChangeArrowheads="1"/>
          </p:cNvSpPr>
          <p:nvPr/>
        </p:nvSpPr>
        <p:spPr bwMode="auto">
          <a:xfrm>
            <a:off x="4551363" y="194310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34" name="Rectangle 82"/>
          <p:cNvSpPr>
            <a:spLocks noChangeArrowheads="1"/>
          </p:cNvSpPr>
          <p:nvPr/>
        </p:nvSpPr>
        <p:spPr bwMode="auto">
          <a:xfrm>
            <a:off x="4379913" y="1620838"/>
            <a:ext cx="965200" cy="180975"/>
          </a:xfrm>
          <a:prstGeom prst="rect">
            <a:avLst/>
          </a:prstGeom>
          <a:noFill/>
          <a:ln w="9525">
            <a:noFill/>
            <a:miter lim="800000"/>
            <a:headEnd/>
            <a:tailEnd/>
          </a:ln>
        </p:spPr>
        <p:txBody>
          <a:bodyPr/>
          <a:lstStyle/>
          <a:p>
            <a:endParaRPr lang="en-US"/>
          </a:p>
        </p:txBody>
      </p:sp>
      <p:sp>
        <p:nvSpPr>
          <p:cNvPr id="151635" name="Rectangle 83"/>
          <p:cNvSpPr>
            <a:spLocks noChangeArrowheads="1"/>
          </p:cNvSpPr>
          <p:nvPr/>
        </p:nvSpPr>
        <p:spPr bwMode="auto">
          <a:xfrm>
            <a:off x="4379913" y="1622425"/>
            <a:ext cx="9525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    O    C    (CH</a:t>
            </a:r>
            <a:endParaRPr lang="en-US" sz="2400"/>
          </a:p>
        </p:txBody>
      </p:sp>
      <p:sp>
        <p:nvSpPr>
          <p:cNvPr id="151636" name="Rectangle 84"/>
          <p:cNvSpPr>
            <a:spLocks noChangeArrowheads="1"/>
          </p:cNvSpPr>
          <p:nvPr/>
        </p:nvSpPr>
        <p:spPr bwMode="auto">
          <a:xfrm>
            <a:off x="5283200" y="1670050"/>
            <a:ext cx="92075" cy="141288"/>
          </a:xfrm>
          <a:prstGeom prst="rect">
            <a:avLst/>
          </a:prstGeom>
          <a:noFill/>
          <a:ln w="9525">
            <a:noFill/>
            <a:miter lim="800000"/>
            <a:headEnd/>
            <a:tailEnd/>
          </a:ln>
        </p:spPr>
        <p:txBody>
          <a:bodyPr/>
          <a:lstStyle/>
          <a:p>
            <a:endParaRPr lang="en-US"/>
          </a:p>
        </p:txBody>
      </p:sp>
      <p:sp>
        <p:nvSpPr>
          <p:cNvPr id="151637" name="Rectangle 85"/>
          <p:cNvSpPr>
            <a:spLocks noChangeArrowheads="1"/>
          </p:cNvSpPr>
          <p:nvPr/>
        </p:nvSpPr>
        <p:spPr bwMode="auto">
          <a:xfrm>
            <a:off x="5283200" y="167163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38" name="Rectangle 86"/>
          <p:cNvSpPr>
            <a:spLocks noChangeArrowheads="1"/>
          </p:cNvSpPr>
          <p:nvPr/>
        </p:nvSpPr>
        <p:spPr bwMode="auto">
          <a:xfrm>
            <a:off x="5334000" y="1620838"/>
            <a:ext cx="92075" cy="180975"/>
          </a:xfrm>
          <a:prstGeom prst="rect">
            <a:avLst/>
          </a:prstGeom>
          <a:noFill/>
          <a:ln w="9525">
            <a:noFill/>
            <a:miter lim="800000"/>
            <a:headEnd/>
            <a:tailEnd/>
          </a:ln>
        </p:spPr>
        <p:txBody>
          <a:bodyPr/>
          <a:lstStyle/>
          <a:p>
            <a:endParaRPr lang="en-US"/>
          </a:p>
        </p:txBody>
      </p:sp>
      <p:sp>
        <p:nvSpPr>
          <p:cNvPr id="151639" name="Rectangle 87"/>
          <p:cNvSpPr>
            <a:spLocks noChangeArrowheads="1"/>
          </p:cNvSpPr>
          <p:nvPr/>
        </p:nvSpPr>
        <p:spPr bwMode="auto">
          <a:xfrm>
            <a:off x="5334000" y="1622425"/>
            <a:ext cx="428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640" name="Rectangle 88"/>
          <p:cNvSpPr>
            <a:spLocks noChangeArrowheads="1"/>
          </p:cNvSpPr>
          <p:nvPr/>
        </p:nvSpPr>
        <p:spPr bwMode="auto">
          <a:xfrm>
            <a:off x="5373688" y="1670050"/>
            <a:ext cx="142875" cy="141288"/>
          </a:xfrm>
          <a:prstGeom prst="rect">
            <a:avLst/>
          </a:prstGeom>
          <a:noFill/>
          <a:ln w="9525">
            <a:noFill/>
            <a:miter lim="800000"/>
            <a:headEnd/>
            <a:tailEnd/>
          </a:ln>
        </p:spPr>
        <p:txBody>
          <a:bodyPr/>
          <a:lstStyle/>
          <a:p>
            <a:endParaRPr lang="en-US"/>
          </a:p>
        </p:txBody>
      </p:sp>
      <p:sp>
        <p:nvSpPr>
          <p:cNvPr id="151641" name="Rectangle 89"/>
          <p:cNvSpPr>
            <a:spLocks noChangeArrowheads="1"/>
          </p:cNvSpPr>
          <p:nvPr/>
        </p:nvSpPr>
        <p:spPr bwMode="auto">
          <a:xfrm>
            <a:off x="5373688" y="1671638"/>
            <a:ext cx="8890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14</a:t>
            </a:r>
            <a:endParaRPr lang="en-US" sz="2400"/>
          </a:p>
        </p:txBody>
      </p:sp>
      <p:sp>
        <p:nvSpPr>
          <p:cNvPr id="151642" name="Rectangle 90"/>
          <p:cNvSpPr>
            <a:spLocks noChangeArrowheads="1"/>
          </p:cNvSpPr>
          <p:nvPr/>
        </p:nvSpPr>
        <p:spPr bwMode="auto">
          <a:xfrm>
            <a:off x="5473700" y="1620838"/>
            <a:ext cx="344488" cy="180975"/>
          </a:xfrm>
          <a:prstGeom prst="rect">
            <a:avLst/>
          </a:prstGeom>
          <a:noFill/>
          <a:ln w="9525">
            <a:noFill/>
            <a:miter lim="800000"/>
            <a:headEnd/>
            <a:tailEnd/>
          </a:ln>
        </p:spPr>
        <p:txBody>
          <a:bodyPr/>
          <a:lstStyle/>
          <a:p>
            <a:endParaRPr lang="en-US"/>
          </a:p>
        </p:txBody>
      </p:sp>
      <p:sp>
        <p:nvSpPr>
          <p:cNvPr id="151643" name="Rectangle 91"/>
          <p:cNvSpPr>
            <a:spLocks noChangeArrowheads="1"/>
          </p:cNvSpPr>
          <p:nvPr/>
        </p:nvSpPr>
        <p:spPr bwMode="auto">
          <a:xfrm>
            <a:off x="5475288" y="1622425"/>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644" name="Rectangle 92"/>
          <p:cNvSpPr>
            <a:spLocks noChangeArrowheads="1"/>
          </p:cNvSpPr>
          <p:nvPr/>
        </p:nvSpPr>
        <p:spPr bwMode="auto">
          <a:xfrm>
            <a:off x="5765800" y="1670050"/>
            <a:ext cx="92075" cy="141288"/>
          </a:xfrm>
          <a:prstGeom prst="rect">
            <a:avLst/>
          </a:prstGeom>
          <a:noFill/>
          <a:ln w="9525">
            <a:noFill/>
            <a:miter lim="800000"/>
            <a:headEnd/>
            <a:tailEnd/>
          </a:ln>
        </p:spPr>
        <p:txBody>
          <a:bodyPr/>
          <a:lstStyle/>
          <a:p>
            <a:endParaRPr lang="en-US"/>
          </a:p>
        </p:txBody>
      </p:sp>
      <p:sp>
        <p:nvSpPr>
          <p:cNvPr id="151645" name="Rectangle 93"/>
          <p:cNvSpPr>
            <a:spLocks noChangeArrowheads="1"/>
          </p:cNvSpPr>
          <p:nvPr/>
        </p:nvSpPr>
        <p:spPr bwMode="auto">
          <a:xfrm>
            <a:off x="5765800" y="167163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646" name="Line 94"/>
          <p:cNvSpPr>
            <a:spLocks noChangeShapeType="1"/>
          </p:cNvSpPr>
          <p:nvPr/>
        </p:nvSpPr>
        <p:spPr bwMode="auto">
          <a:xfrm flipV="1">
            <a:off x="4410075" y="1760538"/>
            <a:ext cx="1588" cy="131762"/>
          </a:xfrm>
          <a:prstGeom prst="line">
            <a:avLst/>
          </a:prstGeom>
          <a:noFill/>
          <a:ln w="9525">
            <a:solidFill>
              <a:srgbClr val="000000"/>
            </a:solidFill>
            <a:round/>
            <a:headEnd/>
            <a:tailEnd/>
          </a:ln>
        </p:spPr>
        <p:txBody>
          <a:bodyPr/>
          <a:lstStyle/>
          <a:p>
            <a:endParaRPr lang="en-US"/>
          </a:p>
        </p:txBody>
      </p:sp>
      <p:sp>
        <p:nvSpPr>
          <p:cNvPr id="151647" name="Rectangle 95"/>
          <p:cNvSpPr>
            <a:spLocks noChangeArrowheads="1"/>
          </p:cNvSpPr>
          <p:nvPr/>
        </p:nvSpPr>
        <p:spPr bwMode="auto">
          <a:xfrm>
            <a:off x="3987800" y="1670050"/>
            <a:ext cx="142875" cy="180975"/>
          </a:xfrm>
          <a:prstGeom prst="rect">
            <a:avLst/>
          </a:prstGeom>
          <a:noFill/>
          <a:ln w="9525">
            <a:noFill/>
            <a:miter lim="800000"/>
            <a:headEnd/>
            <a:tailEnd/>
          </a:ln>
        </p:spPr>
        <p:txBody>
          <a:bodyPr/>
          <a:lstStyle/>
          <a:p>
            <a:endParaRPr lang="en-US"/>
          </a:p>
        </p:txBody>
      </p:sp>
      <p:sp>
        <p:nvSpPr>
          <p:cNvPr id="151648" name="Rectangle 96"/>
          <p:cNvSpPr>
            <a:spLocks noChangeArrowheads="1"/>
          </p:cNvSpPr>
          <p:nvPr/>
        </p:nvSpPr>
        <p:spPr bwMode="auto">
          <a:xfrm>
            <a:off x="3987800" y="1673225"/>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649" name="Rectangle 97"/>
          <p:cNvSpPr>
            <a:spLocks noChangeArrowheads="1"/>
          </p:cNvSpPr>
          <p:nvPr/>
        </p:nvSpPr>
        <p:spPr bwMode="auto">
          <a:xfrm>
            <a:off x="3987800" y="2101850"/>
            <a:ext cx="142875" cy="180975"/>
          </a:xfrm>
          <a:prstGeom prst="rect">
            <a:avLst/>
          </a:prstGeom>
          <a:noFill/>
          <a:ln w="9525">
            <a:noFill/>
            <a:miter lim="800000"/>
            <a:headEnd/>
            <a:tailEnd/>
          </a:ln>
        </p:spPr>
        <p:txBody>
          <a:bodyPr/>
          <a:lstStyle/>
          <a:p>
            <a:endParaRPr lang="en-US"/>
          </a:p>
        </p:txBody>
      </p:sp>
      <p:sp>
        <p:nvSpPr>
          <p:cNvPr id="151650" name="Rectangle 98"/>
          <p:cNvSpPr>
            <a:spLocks noChangeArrowheads="1"/>
          </p:cNvSpPr>
          <p:nvPr/>
        </p:nvSpPr>
        <p:spPr bwMode="auto">
          <a:xfrm>
            <a:off x="3987800" y="2105025"/>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651" name="Rectangle 99"/>
          <p:cNvSpPr>
            <a:spLocks noChangeArrowheads="1"/>
          </p:cNvSpPr>
          <p:nvPr/>
        </p:nvSpPr>
        <p:spPr bwMode="auto">
          <a:xfrm>
            <a:off x="3054350" y="3565525"/>
            <a:ext cx="220663" cy="182563"/>
          </a:xfrm>
          <a:prstGeom prst="rect">
            <a:avLst/>
          </a:prstGeom>
          <a:noFill/>
          <a:ln w="9525">
            <a:noFill/>
            <a:miter lim="800000"/>
            <a:headEnd/>
            <a:tailEnd/>
          </a:ln>
        </p:spPr>
        <p:txBody>
          <a:bodyPr/>
          <a:lstStyle/>
          <a:p>
            <a:endParaRPr lang="en-US"/>
          </a:p>
        </p:txBody>
      </p:sp>
      <p:sp>
        <p:nvSpPr>
          <p:cNvPr id="151652" name="Rectangle 100"/>
          <p:cNvSpPr>
            <a:spLocks noChangeArrowheads="1"/>
          </p:cNvSpPr>
          <p:nvPr/>
        </p:nvSpPr>
        <p:spPr bwMode="auto">
          <a:xfrm>
            <a:off x="3054350" y="3568700"/>
            <a:ext cx="17621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653" name="Rectangle 101"/>
          <p:cNvSpPr>
            <a:spLocks noChangeArrowheads="1"/>
          </p:cNvSpPr>
          <p:nvPr/>
        </p:nvSpPr>
        <p:spPr bwMode="auto">
          <a:xfrm>
            <a:off x="3224213" y="3614738"/>
            <a:ext cx="92075" cy="142875"/>
          </a:xfrm>
          <a:prstGeom prst="rect">
            <a:avLst/>
          </a:prstGeom>
          <a:noFill/>
          <a:ln w="9525">
            <a:noFill/>
            <a:miter lim="800000"/>
            <a:headEnd/>
            <a:tailEnd/>
          </a:ln>
        </p:spPr>
        <p:txBody>
          <a:bodyPr/>
          <a:lstStyle/>
          <a:p>
            <a:endParaRPr lang="en-US"/>
          </a:p>
        </p:txBody>
      </p:sp>
      <p:sp>
        <p:nvSpPr>
          <p:cNvPr id="151654" name="Rectangle 102"/>
          <p:cNvSpPr>
            <a:spLocks noChangeArrowheads="1"/>
          </p:cNvSpPr>
          <p:nvPr/>
        </p:nvSpPr>
        <p:spPr bwMode="auto">
          <a:xfrm>
            <a:off x="3224213" y="361791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55" name="Rectangle 103"/>
          <p:cNvSpPr>
            <a:spLocks noChangeArrowheads="1"/>
          </p:cNvSpPr>
          <p:nvPr/>
        </p:nvSpPr>
        <p:spPr bwMode="auto">
          <a:xfrm>
            <a:off x="3275013" y="3565525"/>
            <a:ext cx="795337" cy="182563"/>
          </a:xfrm>
          <a:prstGeom prst="rect">
            <a:avLst/>
          </a:prstGeom>
          <a:noFill/>
          <a:ln w="9525">
            <a:noFill/>
            <a:miter lim="800000"/>
            <a:headEnd/>
            <a:tailEnd/>
          </a:ln>
        </p:spPr>
        <p:txBody>
          <a:bodyPr/>
          <a:lstStyle/>
          <a:p>
            <a:endParaRPr lang="en-US"/>
          </a:p>
        </p:txBody>
      </p:sp>
      <p:sp>
        <p:nvSpPr>
          <p:cNvPr id="151656" name="Rectangle 104"/>
          <p:cNvSpPr>
            <a:spLocks noChangeArrowheads="1"/>
          </p:cNvSpPr>
          <p:nvPr/>
        </p:nvSpPr>
        <p:spPr bwMode="auto">
          <a:xfrm>
            <a:off x="3275013" y="3568700"/>
            <a:ext cx="1270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a:t>
            </a:r>
            <a:endParaRPr lang="en-US" sz="2400"/>
          </a:p>
        </p:txBody>
      </p:sp>
      <p:sp>
        <p:nvSpPr>
          <p:cNvPr id="151657" name="Rectangle 105"/>
          <p:cNvSpPr>
            <a:spLocks noChangeArrowheads="1"/>
          </p:cNvSpPr>
          <p:nvPr/>
        </p:nvSpPr>
        <p:spPr bwMode="auto">
          <a:xfrm>
            <a:off x="3395663" y="3568700"/>
            <a:ext cx="649287"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    C    (CH</a:t>
            </a:r>
            <a:endParaRPr lang="en-US" sz="2400"/>
          </a:p>
        </p:txBody>
      </p:sp>
      <p:sp>
        <p:nvSpPr>
          <p:cNvPr id="151658" name="Rectangle 106"/>
          <p:cNvSpPr>
            <a:spLocks noChangeArrowheads="1"/>
          </p:cNvSpPr>
          <p:nvPr/>
        </p:nvSpPr>
        <p:spPr bwMode="auto">
          <a:xfrm>
            <a:off x="4008438" y="3614738"/>
            <a:ext cx="92075" cy="142875"/>
          </a:xfrm>
          <a:prstGeom prst="rect">
            <a:avLst/>
          </a:prstGeom>
          <a:noFill/>
          <a:ln w="9525">
            <a:noFill/>
            <a:miter lim="800000"/>
            <a:headEnd/>
            <a:tailEnd/>
          </a:ln>
        </p:spPr>
        <p:txBody>
          <a:bodyPr/>
          <a:lstStyle/>
          <a:p>
            <a:endParaRPr lang="en-US"/>
          </a:p>
        </p:txBody>
      </p:sp>
      <p:sp>
        <p:nvSpPr>
          <p:cNvPr id="151659" name="Rectangle 107"/>
          <p:cNvSpPr>
            <a:spLocks noChangeArrowheads="1"/>
          </p:cNvSpPr>
          <p:nvPr/>
        </p:nvSpPr>
        <p:spPr bwMode="auto">
          <a:xfrm>
            <a:off x="4008438" y="361791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60" name="Rectangle 108"/>
          <p:cNvSpPr>
            <a:spLocks noChangeArrowheads="1"/>
          </p:cNvSpPr>
          <p:nvPr/>
        </p:nvSpPr>
        <p:spPr bwMode="auto">
          <a:xfrm>
            <a:off x="4057650" y="3565525"/>
            <a:ext cx="92075" cy="182563"/>
          </a:xfrm>
          <a:prstGeom prst="rect">
            <a:avLst/>
          </a:prstGeom>
          <a:noFill/>
          <a:ln w="9525">
            <a:noFill/>
            <a:miter lim="800000"/>
            <a:headEnd/>
            <a:tailEnd/>
          </a:ln>
        </p:spPr>
        <p:txBody>
          <a:bodyPr/>
          <a:lstStyle/>
          <a:p>
            <a:endParaRPr lang="en-US"/>
          </a:p>
        </p:txBody>
      </p:sp>
      <p:sp>
        <p:nvSpPr>
          <p:cNvPr id="151661" name="Rectangle 109"/>
          <p:cNvSpPr>
            <a:spLocks noChangeArrowheads="1"/>
          </p:cNvSpPr>
          <p:nvPr/>
        </p:nvSpPr>
        <p:spPr bwMode="auto">
          <a:xfrm>
            <a:off x="4059238" y="3568700"/>
            <a:ext cx="4286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662" name="Rectangle 110"/>
          <p:cNvSpPr>
            <a:spLocks noChangeArrowheads="1"/>
          </p:cNvSpPr>
          <p:nvPr/>
        </p:nvSpPr>
        <p:spPr bwMode="auto">
          <a:xfrm>
            <a:off x="4098925" y="3614738"/>
            <a:ext cx="141288" cy="142875"/>
          </a:xfrm>
          <a:prstGeom prst="rect">
            <a:avLst/>
          </a:prstGeom>
          <a:noFill/>
          <a:ln w="9525">
            <a:noFill/>
            <a:miter lim="800000"/>
            <a:headEnd/>
            <a:tailEnd/>
          </a:ln>
        </p:spPr>
        <p:txBody>
          <a:bodyPr/>
          <a:lstStyle/>
          <a:p>
            <a:endParaRPr lang="en-US"/>
          </a:p>
        </p:txBody>
      </p:sp>
      <p:sp>
        <p:nvSpPr>
          <p:cNvPr id="151663" name="Rectangle 111"/>
          <p:cNvSpPr>
            <a:spLocks noChangeArrowheads="1"/>
          </p:cNvSpPr>
          <p:nvPr/>
        </p:nvSpPr>
        <p:spPr bwMode="auto">
          <a:xfrm>
            <a:off x="4098925" y="3617913"/>
            <a:ext cx="8890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16</a:t>
            </a:r>
            <a:endParaRPr lang="en-US" sz="2400"/>
          </a:p>
        </p:txBody>
      </p:sp>
      <p:sp>
        <p:nvSpPr>
          <p:cNvPr id="151664" name="Rectangle 112"/>
          <p:cNvSpPr>
            <a:spLocks noChangeArrowheads="1"/>
          </p:cNvSpPr>
          <p:nvPr/>
        </p:nvSpPr>
        <p:spPr bwMode="auto">
          <a:xfrm>
            <a:off x="4198938" y="3565525"/>
            <a:ext cx="342900" cy="182563"/>
          </a:xfrm>
          <a:prstGeom prst="rect">
            <a:avLst/>
          </a:prstGeom>
          <a:noFill/>
          <a:ln w="9525">
            <a:noFill/>
            <a:miter lim="800000"/>
            <a:headEnd/>
            <a:tailEnd/>
          </a:ln>
        </p:spPr>
        <p:txBody>
          <a:bodyPr/>
          <a:lstStyle/>
          <a:p>
            <a:endParaRPr lang="en-US"/>
          </a:p>
        </p:txBody>
      </p:sp>
      <p:sp>
        <p:nvSpPr>
          <p:cNvPr id="151665" name="Rectangle 113"/>
          <p:cNvSpPr>
            <a:spLocks noChangeArrowheads="1"/>
          </p:cNvSpPr>
          <p:nvPr/>
        </p:nvSpPr>
        <p:spPr bwMode="auto">
          <a:xfrm>
            <a:off x="4198938" y="3568700"/>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666" name="Rectangle 114"/>
          <p:cNvSpPr>
            <a:spLocks noChangeArrowheads="1"/>
          </p:cNvSpPr>
          <p:nvPr/>
        </p:nvSpPr>
        <p:spPr bwMode="auto">
          <a:xfrm>
            <a:off x="4491038" y="3614738"/>
            <a:ext cx="92075" cy="142875"/>
          </a:xfrm>
          <a:prstGeom prst="rect">
            <a:avLst/>
          </a:prstGeom>
          <a:noFill/>
          <a:ln w="9525">
            <a:noFill/>
            <a:miter lim="800000"/>
            <a:headEnd/>
            <a:tailEnd/>
          </a:ln>
        </p:spPr>
        <p:txBody>
          <a:bodyPr/>
          <a:lstStyle/>
          <a:p>
            <a:endParaRPr lang="en-US"/>
          </a:p>
        </p:txBody>
      </p:sp>
      <p:sp>
        <p:nvSpPr>
          <p:cNvPr id="151667" name="Rectangle 115"/>
          <p:cNvSpPr>
            <a:spLocks noChangeArrowheads="1"/>
          </p:cNvSpPr>
          <p:nvPr/>
        </p:nvSpPr>
        <p:spPr bwMode="auto">
          <a:xfrm>
            <a:off x="4491038" y="3617913"/>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668" name="Rectangle 116"/>
          <p:cNvSpPr>
            <a:spLocks noChangeArrowheads="1"/>
          </p:cNvSpPr>
          <p:nvPr/>
        </p:nvSpPr>
        <p:spPr bwMode="auto">
          <a:xfrm>
            <a:off x="2752725" y="3836988"/>
            <a:ext cx="522288" cy="180975"/>
          </a:xfrm>
          <a:prstGeom prst="rect">
            <a:avLst/>
          </a:prstGeom>
          <a:noFill/>
          <a:ln w="9525">
            <a:noFill/>
            <a:miter lim="800000"/>
            <a:headEnd/>
            <a:tailEnd/>
          </a:ln>
        </p:spPr>
        <p:txBody>
          <a:bodyPr/>
          <a:lstStyle/>
          <a:p>
            <a:endParaRPr lang="en-US"/>
          </a:p>
        </p:txBody>
      </p:sp>
      <p:sp>
        <p:nvSpPr>
          <p:cNvPr id="151669" name="Rectangle 117"/>
          <p:cNvSpPr>
            <a:spLocks noChangeArrowheads="1"/>
          </p:cNvSpPr>
          <p:nvPr/>
        </p:nvSpPr>
        <p:spPr bwMode="auto">
          <a:xfrm>
            <a:off x="2752725" y="3838575"/>
            <a:ext cx="4873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HO    CH</a:t>
            </a:r>
            <a:endParaRPr lang="en-US" sz="2400"/>
          </a:p>
        </p:txBody>
      </p:sp>
      <p:sp>
        <p:nvSpPr>
          <p:cNvPr id="151670" name="Rectangle 118"/>
          <p:cNvSpPr>
            <a:spLocks noChangeArrowheads="1"/>
          </p:cNvSpPr>
          <p:nvPr/>
        </p:nvSpPr>
        <p:spPr bwMode="auto">
          <a:xfrm>
            <a:off x="2752725" y="4097338"/>
            <a:ext cx="522288" cy="180975"/>
          </a:xfrm>
          <a:prstGeom prst="rect">
            <a:avLst/>
          </a:prstGeom>
          <a:noFill/>
          <a:ln w="9525">
            <a:noFill/>
            <a:miter lim="800000"/>
            <a:headEnd/>
            <a:tailEnd/>
          </a:ln>
        </p:spPr>
        <p:txBody>
          <a:bodyPr/>
          <a:lstStyle/>
          <a:p>
            <a:endParaRPr lang="en-US"/>
          </a:p>
        </p:txBody>
      </p:sp>
      <p:sp>
        <p:nvSpPr>
          <p:cNvPr id="151671" name="Rectangle 119"/>
          <p:cNvSpPr>
            <a:spLocks noChangeArrowheads="1"/>
          </p:cNvSpPr>
          <p:nvPr/>
        </p:nvSpPr>
        <p:spPr bwMode="auto">
          <a:xfrm>
            <a:off x="2752725" y="4098925"/>
            <a:ext cx="4873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HO    CH</a:t>
            </a:r>
            <a:endParaRPr lang="en-US" sz="2400"/>
          </a:p>
        </p:txBody>
      </p:sp>
      <p:sp>
        <p:nvSpPr>
          <p:cNvPr id="151672" name="Rectangle 120"/>
          <p:cNvSpPr>
            <a:spLocks noChangeArrowheads="1"/>
          </p:cNvSpPr>
          <p:nvPr/>
        </p:nvSpPr>
        <p:spPr bwMode="auto">
          <a:xfrm>
            <a:off x="3214688" y="4146550"/>
            <a:ext cx="90487" cy="142875"/>
          </a:xfrm>
          <a:prstGeom prst="rect">
            <a:avLst/>
          </a:prstGeom>
          <a:noFill/>
          <a:ln w="9525">
            <a:noFill/>
            <a:miter lim="800000"/>
            <a:headEnd/>
            <a:tailEnd/>
          </a:ln>
        </p:spPr>
        <p:txBody>
          <a:bodyPr/>
          <a:lstStyle/>
          <a:p>
            <a:endParaRPr lang="en-US"/>
          </a:p>
        </p:txBody>
      </p:sp>
      <p:sp>
        <p:nvSpPr>
          <p:cNvPr id="151673" name="Rectangle 121"/>
          <p:cNvSpPr>
            <a:spLocks noChangeArrowheads="1"/>
          </p:cNvSpPr>
          <p:nvPr/>
        </p:nvSpPr>
        <p:spPr bwMode="auto">
          <a:xfrm>
            <a:off x="3214688" y="414813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74" name="Line 122"/>
          <p:cNvSpPr>
            <a:spLocks noChangeShapeType="1"/>
          </p:cNvSpPr>
          <p:nvPr/>
        </p:nvSpPr>
        <p:spPr bwMode="auto">
          <a:xfrm>
            <a:off x="2933700" y="4176713"/>
            <a:ext cx="90488" cy="1587"/>
          </a:xfrm>
          <a:prstGeom prst="line">
            <a:avLst/>
          </a:prstGeom>
          <a:noFill/>
          <a:ln w="9525">
            <a:solidFill>
              <a:srgbClr val="000000"/>
            </a:solidFill>
            <a:round/>
            <a:headEnd/>
            <a:tailEnd/>
          </a:ln>
        </p:spPr>
        <p:txBody>
          <a:bodyPr/>
          <a:lstStyle/>
          <a:p>
            <a:endParaRPr lang="en-US"/>
          </a:p>
        </p:txBody>
      </p:sp>
      <p:sp>
        <p:nvSpPr>
          <p:cNvPr id="151675" name="Line 123"/>
          <p:cNvSpPr>
            <a:spLocks noChangeShapeType="1"/>
          </p:cNvSpPr>
          <p:nvPr/>
        </p:nvSpPr>
        <p:spPr bwMode="auto">
          <a:xfrm>
            <a:off x="2803525" y="6202363"/>
            <a:ext cx="90488" cy="1587"/>
          </a:xfrm>
          <a:prstGeom prst="line">
            <a:avLst/>
          </a:prstGeom>
          <a:noFill/>
          <a:ln w="9525">
            <a:solidFill>
              <a:srgbClr val="000000"/>
            </a:solidFill>
            <a:round/>
            <a:headEnd/>
            <a:tailEnd/>
          </a:ln>
        </p:spPr>
        <p:txBody>
          <a:bodyPr/>
          <a:lstStyle/>
          <a:p>
            <a:endParaRPr lang="en-US"/>
          </a:p>
        </p:txBody>
      </p:sp>
      <p:sp>
        <p:nvSpPr>
          <p:cNvPr id="151676" name="Line 124"/>
          <p:cNvSpPr>
            <a:spLocks noChangeShapeType="1"/>
          </p:cNvSpPr>
          <p:nvPr/>
        </p:nvSpPr>
        <p:spPr bwMode="auto">
          <a:xfrm>
            <a:off x="3987800" y="5942013"/>
            <a:ext cx="90488" cy="1587"/>
          </a:xfrm>
          <a:prstGeom prst="line">
            <a:avLst/>
          </a:prstGeom>
          <a:noFill/>
          <a:ln w="9525">
            <a:solidFill>
              <a:srgbClr val="000000"/>
            </a:solidFill>
            <a:round/>
            <a:headEnd/>
            <a:tailEnd/>
          </a:ln>
        </p:spPr>
        <p:txBody>
          <a:bodyPr/>
          <a:lstStyle/>
          <a:p>
            <a:endParaRPr lang="en-US"/>
          </a:p>
        </p:txBody>
      </p:sp>
      <p:sp>
        <p:nvSpPr>
          <p:cNvPr id="151677" name="Line 125"/>
          <p:cNvSpPr>
            <a:spLocks noChangeShapeType="1"/>
          </p:cNvSpPr>
          <p:nvPr/>
        </p:nvSpPr>
        <p:spPr bwMode="auto">
          <a:xfrm>
            <a:off x="3505200" y="5951538"/>
            <a:ext cx="90488" cy="1587"/>
          </a:xfrm>
          <a:prstGeom prst="line">
            <a:avLst/>
          </a:prstGeom>
          <a:noFill/>
          <a:ln w="9525">
            <a:solidFill>
              <a:srgbClr val="000000"/>
            </a:solidFill>
            <a:round/>
            <a:headEnd/>
            <a:tailEnd/>
          </a:ln>
        </p:spPr>
        <p:txBody>
          <a:bodyPr/>
          <a:lstStyle/>
          <a:p>
            <a:endParaRPr lang="en-US"/>
          </a:p>
        </p:txBody>
      </p:sp>
      <p:sp>
        <p:nvSpPr>
          <p:cNvPr id="151678" name="Line 126"/>
          <p:cNvSpPr>
            <a:spLocks noChangeShapeType="1"/>
          </p:cNvSpPr>
          <p:nvPr/>
        </p:nvSpPr>
        <p:spPr bwMode="auto">
          <a:xfrm>
            <a:off x="3305175" y="5951538"/>
            <a:ext cx="90488" cy="1587"/>
          </a:xfrm>
          <a:prstGeom prst="line">
            <a:avLst/>
          </a:prstGeom>
          <a:noFill/>
          <a:ln w="9525">
            <a:solidFill>
              <a:srgbClr val="000000"/>
            </a:solidFill>
            <a:round/>
            <a:headEnd/>
            <a:tailEnd/>
          </a:ln>
        </p:spPr>
        <p:txBody>
          <a:bodyPr/>
          <a:lstStyle/>
          <a:p>
            <a:endParaRPr lang="en-US"/>
          </a:p>
        </p:txBody>
      </p:sp>
      <p:sp>
        <p:nvSpPr>
          <p:cNvPr id="151679" name="Line 127"/>
          <p:cNvSpPr>
            <a:spLocks noChangeShapeType="1"/>
          </p:cNvSpPr>
          <p:nvPr/>
        </p:nvSpPr>
        <p:spPr bwMode="auto">
          <a:xfrm>
            <a:off x="3105150" y="5951538"/>
            <a:ext cx="90488" cy="1587"/>
          </a:xfrm>
          <a:prstGeom prst="line">
            <a:avLst/>
          </a:prstGeom>
          <a:noFill/>
          <a:ln w="9525">
            <a:solidFill>
              <a:srgbClr val="000000"/>
            </a:solidFill>
            <a:round/>
            <a:headEnd/>
            <a:tailEnd/>
          </a:ln>
        </p:spPr>
        <p:txBody>
          <a:bodyPr/>
          <a:lstStyle/>
          <a:p>
            <a:endParaRPr lang="en-US"/>
          </a:p>
        </p:txBody>
      </p:sp>
      <p:sp>
        <p:nvSpPr>
          <p:cNvPr id="151680" name="Line 128"/>
          <p:cNvSpPr>
            <a:spLocks noChangeShapeType="1"/>
          </p:cNvSpPr>
          <p:nvPr/>
        </p:nvSpPr>
        <p:spPr bwMode="auto">
          <a:xfrm>
            <a:off x="4048125" y="5619750"/>
            <a:ext cx="90488" cy="1588"/>
          </a:xfrm>
          <a:prstGeom prst="line">
            <a:avLst/>
          </a:prstGeom>
          <a:noFill/>
          <a:ln w="9525">
            <a:solidFill>
              <a:srgbClr val="000000"/>
            </a:solidFill>
            <a:round/>
            <a:headEnd/>
            <a:tailEnd/>
          </a:ln>
        </p:spPr>
        <p:txBody>
          <a:bodyPr/>
          <a:lstStyle/>
          <a:p>
            <a:endParaRPr lang="en-US"/>
          </a:p>
        </p:txBody>
      </p:sp>
      <p:sp>
        <p:nvSpPr>
          <p:cNvPr id="151681" name="Line 129"/>
          <p:cNvSpPr>
            <a:spLocks noChangeShapeType="1"/>
          </p:cNvSpPr>
          <p:nvPr/>
        </p:nvSpPr>
        <p:spPr bwMode="auto">
          <a:xfrm>
            <a:off x="3565525" y="5619750"/>
            <a:ext cx="90488" cy="1588"/>
          </a:xfrm>
          <a:prstGeom prst="line">
            <a:avLst/>
          </a:prstGeom>
          <a:noFill/>
          <a:ln w="9525">
            <a:solidFill>
              <a:srgbClr val="000000"/>
            </a:solidFill>
            <a:round/>
            <a:headEnd/>
            <a:tailEnd/>
          </a:ln>
        </p:spPr>
        <p:txBody>
          <a:bodyPr/>
          <a:lstStyle/>
          <a:p>
            <a:endParaRPr lang="en-US"/>
          </a:p>
        </p:txBody>
      </p:sp>
      <p:sp>
        <p:nvSpPr>
          <p:cNvPr id="151682" name="Line 130"/>
          <p:cNvSpPr>
            <a:spLocks noChangeShapeType="1"/>
          </p:cNvSpPr>
          <p:nvPr/>
        </p:nvSpPr>
        <p:spPr bwMode="auto">
          <a:xfrm>
            <a:off x="3355975" y="5619750"/>
            <a:ext cx="88900" cy="1588"/>
          </a:xfrm>
          <a:prstGeom prst="line">
            <a:avLst/>
          </a:prstGeom>
          <a:noFill/>
          <a:ln w="9525">
            <a:solidFill>
              <a:srgbClr val="000000"/>
            </a:solidFill>
            <a:round/>
            <a:headEnd/>
            <a:tailEnd/>
          </a:ln>
        </p:spPr>
        <p:txBody>
          <a:bodyPr/>
          <a:lstStyle/>
          <a:p>
            <a:endParaRPr lang="en-US"/>
          </a:p>
        </p:txBody>
      </p:sp>
      <p:sp>
        <p:nvSpPr>
          <p:cNvPr id="151683" name="Line 131"/>
          <p:cNvSpPr>
            <a:spLocks noChangeShapeType="1"/>
          </p:cNvSpPr>
          <p:nvPr/>
        </p:nvSpPr>
        <p:spPr bwMode="auto">
          <a:xfrm>
            <a:off x="3124200" y="5619750"/>
            <a:ext cx="90488" cy="1588"/>
          </a:xfrm>
          <a:prstGeom prst="line">
            <a:avLst/>
          </a:prstGeom>
          <a:noFill/>
          <a:ln w="9525">
            <a:solidFill>
              <a:srgbClr val="000000"/>
            </a:solidFill>
            <a:round/>
            <a:headEnd/>
            <a:tailEnd/>
          </a:ln>
        </p:spPr>
        <p:txBody>
          <a:bodyPr/>
          <a:lstStyle/>
          <a:p>
            <a:endParaRPr lang="en-US"/>
          </a:p>
        </p:txBody>
      </p:sp>
      <p:sp>
        <p:nvSpPr>
          <p:cNvPr id="151684" name="Line 132"/>
          <p:cNvSpPr>
            <a:spLocks noChangeShapeType="1"/>
          </p:cNvSpPr>
          <p:nvPr/>
        </p:nvSpPr>
        <p:spPr bwMode="auto">
          <a:xfrm>
            <a:off x="2933700" y="3916363"/>
            <a:ext cx="90488" cy="1587"/>
          </a:xfrm>
          <a:prstGeom prst="line">
            <a:avLst/>
          </a:prstGeom>
          <a:noFill/>
          <a:ln w="9525">
            <a:solidFill>
              <a:srgbClr val="000000"/>
            </a:solidFill>
            <a:round/>
            <a:headEnd/>
            <a:tailEnd/>
          </a:ln>
        </p:spPr>
        <p:txBody>
          <a:bodyPr/>
          <a:lstStyle/>
          <a:p>
            <a:endParaRPr lang="en-US"/>
          </a:p>
        </p:txBody>
      </p:sp>
      <p:sp>
        <p:nvSpPr>
          <p:cNvPr id="151685" name="Line 133"/>
          <p:cNvSpPr>
            <a:spLocks noChangeShapeType="1"/>
          </p:cNvSpPr>
          <p:nvPr/>
        </p:nvSpPr>
        <p:spPr bwMode="auto">
          <a:xfrm>
            <a:off x="4168775" y="3646488"/>
            <a:ext cx="90488" cy="1587"/>
          </a:xfrm>
          <a:prstGeom prst="line">
            <a:avLst/>
          </a:prstGeom>
          <a:noFill/>
          <a:ln w="9525">
            <a:solidFill>
              <a:srgbClr val="000000"/>
            </a:solidFill>
            <a:round/>
            <a:headEnd/>
            <a:tailEnd/>
          </a:ln>
        </p:spPr>
        <p:txBody>
          <a:bodyPr/>
          <a:lstStyle/>
          <a:p>
            <a:endParaRPr lang="en-US"/>
          </a:p>
        </p:txBody>
      </p:sp>
      <p:sp>
        <p:nvSpPr>
          <p:cNvPr id="151686" name="Line 134"/>
          <p:cNvSpPr>
            <a:spLocks noChangeShapeType="1"/>
          </p:cNvSpPr>
          <p:nvPr/>
        </p:nvSpPr>
        <p:spPr bwMode="auto">
          <a:xfrm>
            <a:off x="3686175" y="3646488"/>
            <a:ext cx="90488" cy="1587"/>
          </a:xfrm>
          <a:prstGeom prst="line">
            <a:avLst/>
          </a:prstGeom>
          <a:noFill/>
          <a:ln w="9525">
            <a:solidFill>
              <a:srgbClr val="000000"/>
            </a:solidFill>
            <a:round/>
            <a:headEnd/>
            <a:tailEnd/>
          </a:ln>
        </p:spPr>
        <p:txBody>
          <a:bodyPr/>
          <a:lstStyle/>
          <a:p>
            <a:endParaRPr lang="en-US"/>
          </a:p>
        </p:txBody>
      </p:sp>
      <p:sp>
        <p:nvSpPr>
          <p:cNvPr id="151687" name="Line 135"/>
          <p:cNvSpPr>
            <a:spLocks noChangeShapeType="1"/>
          </p:cNvSpPr>
          <p:nvPr/>
        </p:nvSpPr>
        <p:spPr bwMode="auto">
          <a:xfrm>
            <a:off x="3486150" y="3646488"/>
            <a:ext cx="88900" cy="1587"/>
          </a:xfrm>
          <a:prstGeom prst="line">
            <a:avLst/>
          </a:prstGeom>
          <a:noFill/>
          <a:ln w="9525">
            <a:solidFill>
              <a:srgbClr val="000000"/>
            </a:solidFill>
            <a:round/>
            <a:headEnd/>
            <a:tailEnd/>
          </a:ln>
        </p:spPr>
        <p:txBody>
          <a:bodyPr/>
          <a:lstStyle/>
          <a:p>
            <a:endParaRPr lang="en-US"/>
          </a:p>
        </p:txBody>
      </p:sp>
      <p:sp>
        <p:nvSpPr>
          <p:cNvPr id="151688" name="Line 136"/>
          <p:cNvSpPr>
            <a:spLocks noChangeShapeType="1"/>
          </p:cNvSpPr>
          <p:nvPr/>
        </p:nvSpPr>
        <p:spPr bwMode="auto">
          <a:xfrm>
            <a:off x="3265488" y="3646488"/>
            <a:ext cx="90487" cy="1587"/>
          </a:xfrm>
          <a:prstGeom prst="line">
            <a:avLst/>
          </a:prstGeom>
          <a:noFill/>
          <a:ln w="9525">
            <a:solidFill>
              <a:srgbClr val="000000"/>
            </a:solidFill>
            <a:round/>
            <a:headEnd/>
            <a:tailEnd/>
          </a:ln>
        </p:spPr>
        <p:txBody>
          <a:bodyPr/>
          <a:lstStyle/>
          <a:p>
            <a:endParaRPr lang="en-US"/>
          </a:p>
        </p:txBody>
      </p:sp>
      <p:sp>
        <p:nvSpPr>
          <p:cNvPr id="151689" name="Rectangle 137"/>
          <p:cNvSpPr>
            <a:spLocks noChangeArrowheads="1"/>
          </p:cNvSpPr>
          <p:nvPr/>
        </p:nvSpPr>
        <p:spPr bwMode="auto">
          <a:xfrm>
            <a:off x="3605213" y="3375025"/>
            <a:ext cx="142875" cy="180975"/>
          </a:xfrm>
          <a:prstGeom prst="rect">
            <a:avLst/>
          </a:prstGeom>
          <a:noFill/>
          <a:ln w="9525">
            <a:noFill/>
            <a:miter lim="800000"/>
            <a:headEnd/>
            <a:tailEnd/>
          </a:ln>
        </p:spPr>
        <p:txBody>
          <a:bodyPr/>
          <a:lstStyle/>
          <a:p>
            <a:endParaRPr lang="en-US"/>
          </a:p>
        </p:txBody>
      </p:sp>
      <p:sp>
        <p:nvSpPr>
          <p:cNvPr id="151690" name="Rectangle 138"/>
          <p:cNvSpPr>
            <a:spLocks noChangeArrowheads="1"/>
          </p:cNvSpPr>
          <p:nvPr/>
        </p:nvSpPr>
        <p:spPr bwMode="auto">
          <a:xfrm>
            <a:off x="3606800" y="3378200"/>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691" name="Rectangle 139"/>
          <p:cNvSpPr>
            <a:spLocks noChangeArrowheads="1"/>
          </p:cNvSpPr>
          <p:nvPr/>
        </p:nvSpPr>
        <p:spPr bwMode="auto">
          <a:xfrm>
            <a:off x="2924175" y="5549900"/>
            <a:ext cx="220663" cy="182563"/>
          </a:xfrm>
          <a:prstGeom prst="rect">
            <a:avLst/>
          </a:prstGeom>
          <a:noFill/>
          <a:ln w="9525">
            <a:noFill/>
            <a:miter lim="800000"/>
            <a:headEnd/>
            <a:tailEnd/>
          </a:ln>
        </p:spPr>
        <p:txBody>
          <a:bodyPr/>
          <a:lstStyle/>
          <a:p>
            <a:endParaRPr lang="en-US"/>
          </a:p>
        </p:txBody>
      </p:sp>
      <p:sp>
        <p:nvSpPr>
          <p:cNvPr id="151692" name="Rectangle 140"/>
          <p:cNvSpPr>
            <a:spLocks noChangeArrowheads="1"/>
          </p:cNvSpPr>
          <p:nvPr/>
        </p:nvSpPr>
        <p:spPr bwMode="auto">
          <a:xfrm>
            <a:off x="2924175" y="5554663"/>
            <a:ext cx="17621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a:t>
            </a:r>
            <a:endParaRPr lang="en-US" sz="2400"/>
          </a:p>
        </p:txBody>
      </p:sp>
      <p:sp>
        <p:nvSpPr>
          <p:cNvPr id="151693" name="Rectangle 141"/>
          <p:cNvSpPr>
            <a:spLocks noChangeArrowheads="1"/>
          </p:cNvSpPr>
          <p:nvPr/>
        </p:nvSpPr>
        <p:spPr bwMode="auto">
          <a:xfrm>
            <a:off x="3094038" y="5600700"/>
            <a:ext cx="90487" cy="141288"/>
          </a:xfrm>
          <a:prstGeom prst="rect">
            <a:avLst/>
          </a:prstGeom>
          <a:noFill/>
          <a:ln w="9525">
            <a:noFill/>
            <a:miter lim="800000"/>
            <a:headEnd/>
            <a:tailEnd/>
          </a:ln>
        </p:spPr>
        <p:txBody>
          <a:bodyPr/>
          <a:lstStyle/>
          <a:p>
            <a:endParaRPr lang="en-US"/>
          </a:p>
        </p:txBody>
      </p:sp>
      <p:sp>
        <p:nvSpPr>
          <p:cNvPr id="151694" name="Rectangle 142"/>
          <p:cNvSpPr>
            <a:spLocks noChangeArrowheads="1"/>
          </p:cNvSpPr>
          <p:nvPr/>
        </p:nvSpPr>
        <p:spPr bwMode="auto">
          <a:xfrm>
            <a:off x="3094038" y="560228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695" name="Rectangle 143"/>
          <p:cNvSpPr>
            <a:spLocks noChangeArrowheads="1"/>
          </p:cNvSpPr>
          <p:nvPr/>
        </p:nvSpPr>
        <p:spPr bwMode="auto">
          <a:xfrm>
            <a:off x="3144838" y="5549900"/>
            <a:ext cx="793750" cy="182563"/>
          </a:xfrm>
          <a:prstGeom prst="rect">
            <a:avLst/>
          </a:prstGeom>
          <a:noFill/>
          <a:ln w="9525">
            <a:noFill/>
            <a:miter lim="800000"/>
            <a:headEnd/>
            <a:tailEnd/>
          </a:ln>
        </p:spPr>
        <p:txBody>
          <a:bodyPr/>
          <a:lstStyle/>
          <a:p>
            <a:endParaRPr lang="en-US"/>
          </a:p>
        </p:txBody>
      </p:sp>
      <p:sp>
        <p:nvSpPr>
          <p:cNvPr id="151696" name="Rectangle 144"/>
          <p:cNvSpPr>
            <a:spLocks noChangeArrowheads="1"/>
          </p:cNvSpPr>
          <p:nvPr/>
        </p:nvSpPr>
        <p:spPr bwMode="auto">
          <a:xfrm>
            <a:off x="3144838" y="5554663"/>
            <a:ext cx="1270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a:t>
            </a:r>
            <a:endParaRPr lang="en-US" sz="2400"/>
          </a:p>
        </p:txBody>
      </p:sp>
      <p:sp>
        <p:nvSpPr>
          <p:cNvPr id="151697" name="Rectangle 145"/>
          <p:cNvSpPr>
            <a:spLocks noChangeArrowheads="1"/>
          </p:cNvSpPr>
          <p:nvPr/>
        </p:nvSpPr>
        <p:spPr bwMode="auto">
          <a:xfrm>
            <a:off x="3265488" y="5554663"/>
            <a:ext cx="649287"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    C    (CH</a:t>
            </a:r>
            <a:endParaRPr lang="en-US" sz="2400"/>
          </a:p>
        </p:txBody>
      </p:sp>
      <p:sp>
        <p:nvSpPr>
          <p:cNvPr id="151698" name="Rectangle 146"/>
          <p:cNvSpPr>
            <a:spLocks noChangeArrowheads="1"/>
          </p:cNvSpPr>
          <p:nvPr/>
        </p:nvSpPr>
        <p:spPr bwMode="auto">
          <a:xfrm>
            <a:off x="3876675" y="5600700"/>
            <a:ext cx="92075" cy="141288"/>
          </a:xfrm>
          <a:prstGeom prst="rect">
            <a:avLst/>
          </a:prstGeom>
          <a:noFill/>
          <a:ln w="9525">
            <a:noFill/>
            <a:miter lim="800000"/>
            <a:headEnd/>
            <a:tailEnd/>
          </a:ln>
        </p:spPr>
        <p:txBody>
          <a:bodyPr/>
          <a:lstStyle/>
          <a:p>
            <a:endParaRPr lang="en-US"/>
          </a:p>
        </p:txBody>
      </p:sp>
      <p:sp>
        <p:nvSpPr>
          <p:cNvPr id="151699" name="Rectangle 147"/>
          <p:cNvSpPr>
            <a:spLocks noChangeArrowheads="1"/>
          </p:cNvSpPr>
          <p:nvPr/>
        </p:nvSpPr>
        <p:spPr bwMode="auto">
          <a:xfrm>
            <a:off x="3878263" y="560228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700" name="Rectangle 148"/>
          <p:cNvSpPr>
            <a:spLocks noChangeArrowheads="1"/>
          </p:cNvSpPr>
          <p:nvPr/>
        </p:nvSpPr>
        <p:spPr bwMode="auto">
          <a:xfrm>
            <a:off x="3927475" y="5549900"/>
            <a:ext cx="92075" cy="182563"/>
          </a:xfrm>
          <a:prstGeom prst="rect">
            <a:avLst/>
          </a:prstGeom>
          <a:noFill/>
          <a:ln w="9525">
            <a:noFill/>
            <a:miter lim="800000"/>
            <a:headEnd/>
            <a:tailEnd/>
          </a:ln>
        </p:spPr>
        <p:txBody>
          <a:bodyPr/>
          <a:lstStyle/>
          <a:p>
            <a:endParaRPr lang="en-US"/>
          </a:p>
        </p:txBody>
      </p:sp>
      <p:sp>
        <p:nvSpPr>
          <p:cNvPr id="151701" name="Rectangle 149"/>
          <p:cNvSpPr>
            <a:spLocks noChangeArrowheads="1"/>
          </p:cNvSpPr>
          <p:nvPr/>
        </p:nvSpPr>
        <p:spPr bwMode="auto">
          <a:xfrm>
            <a:off x="3927475" y="5554663"/>
            <a:ext cx="428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702" name="Rectangle 150"/>
          <p:cNvSpPr>
            <a:spLocks noChangeArrowheads="1"/>
          </p:cNvSpPr>
          <p:nvPr/>
        </p:nvSpPr>
        <p:spPr bwMode="auto">
          <a:xfrm>
            <a:off x="3967163" y="5600700"/>
            <a:ext cx="142875" cy="141288"/>
          </a:xfrm>
          <a:prstGeom prst="rect">
            <a:avLst/>
          </a:prstGeom>
          <a:noFill/>
          <a:ln w="9525">
            <a:noFill/>
            <a:miter lim="800000"/>
            <a:headEnd/>
            <a:tailEnd/>
          </a:ln>
        </p:spPr>
        <p:txBody>
          <a:bodyPr/>
          <a:lstStyle/>
          <a:p>
            <a:endParaRPr lang="en-US"/>
          </a:p>
        </p:txBody>
      </p:sp>
      <p:sp>
        <p:nvSpPr>
          <p:cNvPr id="151703" name="Rectangle 151"/>
          <p:cNvSpPr>
            <a:spLocks noChangeArrowheads="1"/>
          </p:cNvSpPr>
          <p:nvPr/>
        </p:nvSpPr>
        <p:spPr bwMode="auto">
          <a:xfrm>
            <a:off x="3968750" y="5602288"/>
            <a:ext cx="8890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16</a:t>
            </a:r>
            <a:endParaRPr lang="en-US" sz="2400"/>
          </a:p>
        </p:txBody>
      </p:sp>
      <p:sp>
        <p:nvSpPr>
          <p:cNvPr id="151704" name="Rectangle 152"/>
          <p:cNvSpPr>
            <a:spLocks noChangeArrowheads="1"/>
          </p:cNvSpPr>
          <p:nvPr/>
        </p:nvSpPr>
        <p:spPr bwMode="auto">
          <a:xfrm>
            <a:off x="4068763" y="5549900"/>
            <a:ext cx="342900" cy="182563"/>
          </a:xfrm>
          <a:prstGeom prst="rect">
            <a:avLst/>
          </a:prstGeom>
          <a:noFill/>
          <a:ln w="9525">
            <a:noFill/>
            <a:miter lim="800000"/>
            <a:headEnd/>
            <a:tailEnd/>
          </a:ln>
        </p:spPr>
        <p:txBody>
          <a:bodyPr/>
          <a:lstStyle/>
          <a:p>
            <a:endParaRPr lang="en-US"/>
          </a:p>
        </p:txBody>
      </p:sp>
      <p:sp>
        <p:nvSpPr>
          <p:cNvPr id="151705" name="Rectangle 153"/>
          <p:cNvSpPr>
            <a:spLocks noChangeArrowheads="1"/>
          </p:cNvSpPr>
          <p:nvPr/>
        </p:nvSpPr>
        <p:spPr bwMode="auto">
          <a:xfrm>
            <a:off x="4068763" y="5554663"/>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706" name="Rectangle 154"/>
          <p:cNvSpPr>
            <a:spLocks noChangeArrowheads="1"/>
          </p:cNvSpPr>
          <p:nvPr/>
        </p:nvSpPr>
        <p:spPr bwMode="auto">
          <a:xfrm>
            <a:off x="4359275" y="5600700"/>
            <a:ext cx="92075" cy="141288"/>
          </a:xfrm>
          <a:prstGeom prst="rect">
            <a:avLst/>
          </a:prstGeom>
          <a:noFill/>
          <a:ln w="9525">
            <a:noFill/>
            <a:miter lim="800000"/>
            <a:headEnd/>
            <a:tailEnd/>
          </a:ln>
        </p:spPr>
        <p:txBody>
          <a:bodyPr/>
          <a:lstStyle/>
          <a:p>
            <a:endParaRPr lang="en-US"/>
          </a:p>
        </p:txBody>
      </p:sp>
      <p:sp>
        <p:nvSpPr>
          <p:cNvPr id="151707" name="Rectangle 155"/>
          <p:cNvSpPr>
            <a:spLocks noChangeArrowheads="1"/>
          </p:cNvSpPr>
          <p:nvPr/>
        </p:nvSpPr>
        <p:spPr bwMode="auto">
          <a:xfrm>
            <a:off x="4360863" y="5602288"/>
            <a:ext cx="44450" cy="106362"/>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708" name="Rectangle 156"/>
          <p:cNvSpPr>
            <a:spLocks noChangeArrowheads="1"/>
          </p:cNvSpPr>
          <p:nvPr/>
        </p:nvSpPr>
        <p:spPr bwMode="auto">
          <a:xfrm>
            <a:off x="2924175" y="5870575"/>
            <a:ext cx="965200" cy="182563"/>
          </a:xfrm>
          <a:prstGeom prst="rect">
            <a:avLst/>
          </a:prstGeom>
          <a:noFill/>
          <a:ln w="9525">
            <a:noFill/>
            <a:miter lim="800000"/>
            <a:headEnd/>
            <a:tailEnd/>
          </a:ln>
        </p:spPr>
        <p:txBody>
          <a:bodyPr/>
          <a:lstStyle/>
          <a:p>
            <a:endParaRPr lang="en-US"/>
          </a:p>
        </p:txBody>
      </p:sp>
      <p:sp>
        <p:nvSpPr>
          <p:cNvPr id="151709" name="Rectangle 157"/>
          <p:cNvSpPr>
            <a:spLocks noChangeArrowheads="1"/>
          </p:cNvSpPr>
          <p:nvPr/>
        </p:nvSpPr>
        <p:spPr bwMode="auto">
          <a:xfrm>
            <a:off x="2924175" y="5875338"/>
            <a:ext cx="952500"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CH    O    C    (CH</a:t>
            </a:r>
            <a:endParaRPr lang="en-US" sz="2400"/>
          </a:p>
        </p:txBody>
      </p:sp>
      <p:sp>
        <p:nvSpPr>
          <p:cNvPr id="151710" name="Rectangle 158"/>
          <p:cNvSpPr>
            <a:spLocks noChangeArrowheads="1"/>
          </p:cNvSpPr>
          <p:nvPr/>
        </p:nvSpPr>
        <p:spPr bwMode="auto">
          <a:xfrm>
            <a:off x="3827463" y="5921375"/>
            <a:ext cx="92075" cy="142875"/>
          </a:xfrm>
          <a:prstGeom prst="rect">
            <a:avLst/>
          </a:prstGeom>
          <a:noFill/>
          <a:ln w="9525">
            <a:noFill/>
            <a:miter lim="800000"/>
            <a:headEnd/>
            <a:tailEnd/>
          </a:ln>
        </p:spPr>
        <p:txBody>
          <a:bodyPr/>
          <a:lstStyle/>
          <a:p>
            <a:endParaRPr lang="en-US"/>
          </a:p>
        </p:txBody>
      </p:sp>
      <p:sp>
        <p:nvSpPr>
          <p:cNvPr id="151711" name="Rectangle 159"/>
          <p:cNvSpPr>
            <a:spLocks noChangeArrowheads="1"/>
          </p:cNvSpPr>
          <p:nvPr/>
        </p:nvSpPr>
        <p:spPr bwMode="auto">
          <a:xfrm>
            <a:off x="3827463" y="592455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712" name="Rectangle 160"/>
          <p:cNvSpPr>
            <a:spLocks noChangeArrowheads="1"/>
          </p:cNvSpPr>
          <p:nvPr/>
        </p:nvSpPr>
        <p:spPr bwMode="auto">
          <a:xfrm>
            <a:off x="3876675" y="5870575"/>
            <a:ext cx="92075" cy="182563"/>
          </a:xfrm>
          <a:prstGeom prst="rect">
            <a:avLst/>
          </a:prstGeom>
          <a:noFill/>
          <a:ln w="9525">
            <a:noFill/>
            <a:miter lim="800000"/>
            <a:headEnd/>
            <a:tailEnd/>
          </a:ln>
        </p:spPr>
        <p:txBody>
          <a:bodyPr/>
          <a:lstStyle/>
          <a:p>
            <a:endParaRPr lang="en-US"/>
          </a:p>
        </p:txBody>
      </p:sp>
      <p:sp>
        <p:nvSpPr>
          <p:cNvPr id="151713" name="Rectangle 161"/>
          <p:cNvSpPr>
            <a:spLocks noChangeArrowheads="1"/>
          </p:cNvSpPr>
          <p:nvPr/>
        </p:nvSpPr>
        <p:spPr bwMode="auto">
          <a:xfrm>
            <a:off x="3878263" y="5875338"/>
            <a:ext cx="4286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714" name="Rectangle 162"/>
          <p:cNvSpPr>
            <a:spLocks noChangeArrowheads="1"/>
          </p:cNvSpPr>
          <p:nvPr/>
        </p:nvSpPr>
        <p:spPr bwMode="auto">
          <a:xfrm>
            <a:off x="3917950" y="5921375"/>
            <a:ext cx="141288" cy="142875"/>
          </a:xfrm>
          <a:prstGeom prst="rect">
            <a:avLst/>
          </a:prstGeom>
          <a:noFill/>
          <a:ln w="9525">
            <a:noFill/>
            <a:miter lim="800000"/>
            <a:headEnd/>
            <a:tailEnd/>
          </a:ln>
        </p:spPr>
        <p:txBody>
          <a:bodyPr/>
          <a:lstStyle/>
          <a:p>
            <a:endParaRPr lang="en-US"/>
          </a:p>
        </p:txBody>
      </p:sp>
      <p:sp>
        <p:nvSpPr>
          <p:cNvPr id="151715" name="Rectangle 163"/>
          <p:cNvSpPr>
            <a:spLocks noChangeArrowheads="1"/>
          </p:cNvSpPr>
          <p:nvPr/>
        </p:nvSpPr>
        <p:spPr bwMode="auto">
          <a:xfrm>
            <a:off x="3917950" y="5924550"/>
            <a:ext cx="8890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16</a:t>
            </a:r>
            <a:endParaRPr lang="en-US" sz="2400"/>
          </a:p>
        </p:txBody>
      </p:sp>
      <p:sp>
        <p:nvSpPr>
          <p:cNvPr id="151716" name="Rectangle 164"/>
          <p:cNvSpPr>
            <a:spLocks noChangeArrowheads="1"/>
          </p:cNvSpPr>
          <p:nvPr/>
        </p:nvSpPr>
        <p:spPr bwMode="auto">
          <a:xfrm>
            <a:off x="4017963" y="5870575"/>
            <a:ext cx="342900" cy="182563"/>
          </a:xfrm>
          <a:prstGeom prst="rect">
            <a:avLst/>
          </a:prstGeom>
          <a:noFill/>
          <a:ln w="9525">
            <a:noFill/>
            <a:miter lim="800000"/>
            <a:headEnd/>
            <a:tailEnd/>
          </a:ln>
        </p:spPr>
        <p:txBody>
          <a:bodyPr/>
          <a:lstStyle/>
          <a:p>
            <a:endParaRPr lang="en-US"/>
          </a:p>
        </p:txBody>
      </p:sp>
      <p:sp>
        <p:nvSpPr>
          <p:cNvPr id="151717" name="Rectangle 165"/>
          <p:cNvSpPr>
            <a:spLocks noChangeArrowheads="1"/>
          </p:cNvSpPr>
          <p:nvPr/>
        </p:nvSpPr>
        <p:spPr bwMode="auto">
          <a:xfrm>
            <a:off x="4017963" y="5875338"/>
            <a:ext cx="303212"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    CH</a:t>
            </a:r>
            <a:endParaRPr lang="en-US" sz="2400"/>
          </a:p>
        </p:txBody>
      </p:sp>
      <p:sp>
        <p:nvSpPr>
          <p:cNvPr id="151718" name="Rectangle 166"/>
          <p:cNvSpPr>
            <a:spLocks noChangeArrowheads="1"/>
          </p:cNvSpPr>
          <p:nvPr/>
        </p:nvSpPr>
        <p:spPr bwMode="auto">
          <a:xfrm>
            <a:off x="4310063" y="5921375"/>
            <a:ext cx="92075" cy="142875"/>
          </a:xfrm>
          <a:prstGeom prst="rect">
            <a:avLst/>
          </a:prstGeom>
          <a:noFill/>
          <a:ln w="9525">
            <a:noFill/>
            <a:miter lim="800000"/>
            <a:headEnd/>
            <a:tailEnd/>
          </a:ln>
        </p:spPr>
        <p:txBody>
          <a:bodyPr/>
          <a:lstStyle/>
          <a:p>
            <a:endParaRPr lang="en-US"/>
          </a:p>
        </p:txBody>
      </p:sp>
      <p:sp>
        <p:nvSpPr>
          <p:cNvPr id="151719" name="Rectangle 167"/>
          <p:cNvSpPr>
            <a:spLocks noChangeArrowheads="1"/>
          </p:cNvSpPr>
          <p:nvPr/>
        </p:nvSpPr>
        <p:spPr bwMode="auto">
          <a:xfrm>
            <a:off x="4310063" y="592455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3</a:t>
            </a:r>
            <a:endParaRPr lang="en-US" sz="2400"/>
          </a:p>
        </p:txBody>
      </p:sp>
      <p:sp>
        <p:nvSpPr>
          <p:cNvPr id="151720" name="Rectangle 168"/>
          <p:cNvSpPr>
            <a:spLocks noChangeArrowheads="1"/>
          </p:cNvSpPr>
          <p:nvPr/>
        </p:nvSpPr>
        <p:spPr bwMode="auto">
          <a:xfrm>
            <a:off x="2622550" y="6132513"/>
            <a:ext cx="522288" cy="180975"/>
          </a:xfrm>
          <a:prstGeom prst="rect">
            <a:avLst/>
          </a:prstGeom>
          <a:noFill/>
          <a:ln w="9525">
            <a:noFill/>
            <a:miter lim="800000"/>
            <a:headEnd/>
            <a:tailEnd/>
          </a:ln>
        </p:spPr>
        <p:txBody>
          <a:bodyPr/>
          <a:lstStyle/>
          <a:p>
            <a:endParaRPr lang="en-US"/>
          </a:p>
        </p:txBody>
      </p:sp>
      <p:sp>
        <p:nvSpPr>
          <p:cNvPr id="151721" name="Rectangle 169"/>
          <p:cNvSpPr>
            <a:spLocks noChangeArrowheads="1"/>
          </p:cNvSpPr>
          <p:nvPr/>
        </p:nvSpPr>
        <p:spPr bwMode="auto">
          <a:xfrm>
            <a:off x="2622550" y="6135688"/>
            <a:ext cx="4873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HO    CH</a:t>
            </a:r>
            <a:endParaRPr lang="en-US" sz="2400"/>
          </a:p>
        </p:txBody>
      </p:sp>
      <p:sp>
        <p:nvSpPr>
          <p:cNvPr id="151722" name="Rectangle 170"/>
          <p:cNvSpPr>
            <a:spLocks noChangeArrowheads="1"/>
          </p:cNvSpPr>
          <p:nvPr/>
        </p:nvSpPr>
        <p:spPr bwMode="auto">
          <a:xfrm>
            <a:off x="3084513" y="6181725"/>
            <a:ext cx="90487" cy="142875"/>
          </a:xfrm>
          <a:prstGeom prst="rect">
            <a:avLst/>
          </a:prstGeom>
          <a:noFill/>
          <a:ln w="9525">
            <a:noFill/>
            <a:miter lim="800000"/>
            <a:headEnd/>
            <a:tailEnd/>
          </a:ln>
        </p:spPr>
        <p:txBody>
          <a:bodyPr/>
          <a:lstStyle/>
          <a:p>
            <a:endParaRPr lang="en-US"/>
          </a:p>
        </p:txBody>
      </p:sp>
      <p:sp>
        <p:nvSpPr>
          <p:cNvPr id="151723" name="Rectangle 171"/>
          <p:cNvSpPr>
            <a:spLocks noChangeArrowheads="1"/>
          </p:cNvSpPr>
          <p:nvPr/>
        </p:nvSpPr>
        <p:spPr bwMode="auto">
          <a:xfrm>
            <a:off x="3084513" y="6184900"/>
            <a:ext cx="44450" cy="106363"/>
          </a:xfrm>
          <a:prstGeom prst="rect">
            <a:avLst/>
          </a:prstGeom>
          <a:noFill/>
          <a:ln w="9525">
            <a:noFill/>
            <a:miter lim="800000"/>
            <a:headEnd/>
            <a:tailEnd/>
          </a:ln>
        </p:spPr>
        <p:txBody>
          <a:bodyPr wrap="none" lIns="0" tIns="0" rIns="0" bIns="0">
            <a:spAutoFit/>
          </a:bodyPr>
          <a:lstStyle/>
          <a:p>
            <a:pPr algn="l" eaLnBrk="1" hangingPunct="1"/>
            <a:r>
              <a:rPr lang="en-US" sz="700">
                <a:solidFill>
                  <a:srgbClr val="000000"/>
                </a:solidFill>
              </a:rPr>
              <a:t>2</a:t>
            </a:r>
            <a:endParaRPr lang="en-US" sz="2400"/>
          </a:p>
        </p:txBody>
      </p:sp>
      <p:sp>
        <p:nvSpPr>
          <p:cNvPr id="151724" name="Rectangle 172"/>
          <p:cNvSpPr>
            <a:spLocks noChangeArrowheads="1"/>
          </p:cNvSpPr>
          <p:nvPr/>
        </p:nvSpPr>
        <p:spPr bwMode="auto">
          <a:xfrm>
            <a:off x="3475038" y="5359400"/>
            <a:ext cx="142875" cy="182563"/>
          </a:xfrm>
          <a:prstGeom prst="rect">
            <a:avLst/>
          </a:prstGeom>
          <a:noFill/>
          <a:ln w="9525">
            <a:noFill/>
            <a:miter lim="800000"/>
            <a:headEnd/>
            <a:tailEnd/>
          </a:ln>
        </p:spPr>
        <p:txBody>
          <a:bodyPr/>
          <a:lstStyle/>
          <a:p>
            <a:endParaRPr lang="en-US"/>
          </a:p>
        </p:txBody>
      </p:sp>
      <p:sp>
        <p:nvSpPr>
          <p:cNvPr id="151725" name="Rectangle 173"/>
          <p:cNvSpPr>
            <a:spLocks noChangeArrowheads="1"/>
          </p:cNvSpPr>
          <p:nvPr/>
        </p:nvSpPr>
        <p:spPr bwMode="auto">
          <a:xfrm>
            <a:off x="3475038" y="5364163"/>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726" name="Rectangle 174"/>
          <p:cNvSpPr>
            <a:spLocks noChangeArrowheads="1"/>
          </p:cNvSpPr>
          <p:nvPr/>
        </p:nvSpPr>
        <p:spPr bwMode="auto">
          <a:xfrm>
            <a:off x="3414713" y="5689600"/>
            <a:ext cx="142875" cy="182563"/>
          </a:xfrm>
          <a:prstGeom prst="rect">
            <a:avLst/>
          </a:prstGeom>
          <a:noFill/>
          <a:ln w="9525">
            <a:noFill/>
            <a:miter lim="800000"/>
            <a:headEnd/>
            <a:tailEnd/>
          </a:ln>
        </p:spPr>
        <p:txBody>
          <a:bodyPr/>
          <a:lstStyle/>
          <a:p>
            <a:endParaRPr lang="en-US"/>
          </a:p>
        </p:txBody>
      </p:sp>
      <p:sp>
        <p:nvSpPr>
          <p:cNvPr id="151727" name="Rectangle 175"/>
          <p:cNvSpPr>
            <a:spLocks noChangeArrowheads="1"/>
          </p:cNvSpPr>
          <p:nvPr/>
        </p:nvSpPr>
        <p:spPr bwMode="auto">
          <a:xfrm>
            <a:off x="3414713" y="5694363"/>
            <a:ext cx="92075"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O</a:t>
            </a:r>
            <a:endParaRPr lang="en-US" sz="2400"/>
          </a:p>
        </p:txBody>
      </p:sp>
      <p:sp>
        <p:nvSpPr>
          <p:cNvPr id="151728" name="Line 176"/>
          <p:cNvSpPr>
            <a:spLocks noChangeShapeType="1"/>
          </p:cNvSpPr>
          <p:nvPr/>
        </p:nvSpPr>
        <p:spPr bwMode="auto">
          <a:xfrm>
            <a:off x="2954338" y="5730875"/>
            <a:ext cx="1587" cy="120650"/>
          </a:xfrm>
          <a:prstGeom prst="line">
            <a:avLst/>
          </a:prstGeom>
          <a:noFill/>
          <a:ln w="9525">
            <a:solidFill>
              <a:srgbClr val="000000"/>
            </a:solidFill>
            <a:round/>
            <a:headEnd/>
            <a:tailEnd/>
          </a:ln>
        </p:spPr>
        <p:txBody>
          <a:bodyPr/>
          <a:lstStyle/>
          <a:p>
            <a:endParaRPr lang="en-US"/>
          </a:p>
        </p:txBody>
      </p:sp>
      <p:sp>
        <p:nvSpPr>
          <p:cNvPr id="151729" name="Line 177"/>
          <p:cNvSpPr>
            <a:spLocks noChangeShapeType="1"/>
          </p:cNvSpPr>
          <p:nvPr/>
        </p:nvSpPr>
        <p:spPr bwMode="auto">
          <a:xfrm>
            <a:off x="2954338" y="6011863"/>
            <a:ext cx="1587" cy="119062"/>
          </a:xfrm>
          <a:prstGeom prst="line">
            <a:avLst/>
          </a:prstGeom>
          <a:noFill/>
          <a:ln w="9525">
            <a:solidFill>
              <a:srgbClr val="000000"/>
            </a:solidFill>
            <a:round/>
            <a:headEnd/>
            <a:tailEnd/>
          </a:ln>
        </p:spPr>
        <p:txBody>
          <a:bodyPr/>
          <a:lstStyle/>
          <a:p>
            <a:endParaRPr lang="en-US"/>
          </a:p>
        </p:txBody>
      </p:sp>
      <p:sp>
        <p:nvSpPr>
          <p:cNvPr id="151730" name="Rectangle 178"/>
          <p:cNvSpPr>
            <a:spLocks noChangeArrowheads="1"/>
          </p:cNvSpPr>
          <p:nvPr/>
        </p:nvSpPr>
        <p:spPr bwMode="auto">
          <a:xfrm>
            <a:off x="2571750" y="1098550"/>
            <a:ext cx="1257300" cy="180975"/>
          </a:xfrm>
          <a:prstGeom prst="rect">
            <a:avLst/>
          </a:prstGeom>
          <a:noFill/>
          <a:ln w="9525">
            <a:noFill/>
            <a:miter lim="800000"/>
            <a:headEnd/>
            <a:tailEnd/>
          </a:ln>
        </p:spPr>
        <p:txBody>
          <a:bodyPr/>
          <a:lstStyle/>
          <a:p>
            <a:endParaRPr lang="en-US"/>
          </a:p>
        </p:txBody>
      </p:sp>
      <p:sp>
        <p:nvSpPr>
          <p:cNvPr id="151731" name="Rectangle 179"/>
          <p:cNvSpPr>
            <a:spLocks noChangeArrowheads="1"/>
          </p:cNvSpPr>
          <p:nvPr/>
        </p:nvSpPr>
        <p:spPr bwMode="auto">
          <a:xfrm>
            <a:off x="2305050" y="914400"/>
            <a:ext cx="2266950"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Phospholipids (Lecithin)</a:t>
            </a:r>
            <a:endParaRPr lang="en-US"/>
          </a:p>
        </p:txBody>
      </p:sp>
      <p:sp>
        <p:nvSpPr>
          <p:cNvPr id="151732" name="Line 180"/>
          <p:cNvSpPr>
            <a:spLocks noChangeShapeType="1"/>
          </p:cNvSpPr>
          <p:nvPr/>
        </p:nvSpPr>
        <p:spPr bwMode="auto">
          <a:xfrm flipH="1">
            <a:off x="5033963" y="1108075"/>
            <a:ext cx="9525" cy="1203325"/>
          </a:xfrm>
          <a:prstGeom prst="line">
            <a:avLst/>
          </a:prstGeom>
          <a:noFill/>
          <a:ln w="9525">
            <a:solidFill>
              <a:schemeClr val="accent2"/>
            </a:solidFill>
            <a:round/>
            <a:headEnd/>
            <a:tailEnd/>
          </a:ln>
        </p:spPr>
        <p:txBody>
          <a:bodyPr/>
          <a:lstStyle/>
          <a:p>
            <a:endParaRPr lang="en-US"/>
          </a:p>
        </p:txBody>
      </p:sp>
      <p:sp>
        <p:nvSpPr>
          <p:cNvPr id="151733" name="Rectangle 181"/>
          <p:cNvSpPr>
            <a:spLocks noChangeArrowheads="1"/>
          </p:cNvSpPr>
          <p:nvPr/>
        </p:nvSpPr>
        <p:spPr bwMode="auto">
          <a:xfrm>
            <a:off x="5194300" y="1920875"/>
            <a:ext cx="765175" cy="180975"/>
          </a:xfrm>
          <a:prstGeom prst="rect">
            <a:avLst/>
          </a:prstGeom>
          <a:noFill/>
          <a:ln w="9525">
            <a:noFill/>
            <a:miter lim="800000"/>
            <a:headEnd/>
            <a:tailEnd/>
          </a:ln>
        </p:spPr>
        <p:txBody>
          <a:bodyPr/>
          <a:lstStyle/>
          <a:p>
            <a:endParaRPr lang="en-US"/>
          </a:p>
        </p:txBody>
      </p:sp>
      <p:sp>
        <p:nvSpPr>
          <p:cNvPr id="151734" name="Rectangle 182"/>
          <p:cNvSpPr>
            <a:spLocks noChangeArrowheads="1"/>
          </p:cNvSpPr>
          <p:nvPr/>
        </p:nvSpPr>
        <p:spPr bwMode="auto">
          <a:xfrm>
            <a:off x="5194300" y="1924050"/>
            <a:ext cx="107156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Hydrophobic</a:t>
            </a:r>
            <a:endParaRPr lang="en-US" sz="1600"/>
          </a:p>
        </p:txBody>
      </p:sp>
      <p:sp>
        <p:nvSpPr>
          <p:cNvPr id="151735" name="Rectangle 183"/>
          <p:cNvSpPr>
            <a:spLocks noChangeArrowheads="1"/>
          </p:cNvSpPr>
          <p:nvPr/>
        </p:nvSpPr>
        <p:spPr bwMode="auto">
          <a:xfrm>
            <a:off x="5194300" y="2081213"/>
            <a:ext cx="644525" cy="180975"/>
          </a:xfrm>
          <a:prstGeom prst="rect">
            <a:avLst/>
          </a:prstGeom>
          <a:noFill/>
          <a:ln w="9525">
            <a:noFill/>
            <a:miter lim="800000"/>
            <a:headEnd/>
            <a:tailEnd/>
          </a:ln>
        </p:spPr>
        <p:txBody>
          <a:bodyPr/>
          <a:lstStyle/>
          <a:p>
            <a:endParaRPr lang="en-US"/>
          </a:p>
        </p:txBody>
      </p:sp>
      <p:sp>
        <p:nvSpPr>
          <p:cNvPr id="151736" name="Rectangle 184"/>
          <p:cNvSpPr>
            <a:spLocks noChangeArrowheads="1"/>
          </p:cNvSpPr>
          <p:nvPr/>
        </p:nvSpPr>
        <p:spPr bwMode="auto">
          <a:xfrm>
            <a:off x="5105400" y="2247900"/>
            <a:ext cx="42863" cy="152400"/>
          </a:xfrm>
          <a:prstGeom prst="rect">
            <a:avLst/>
          </a:prstGeom>
          <a:noFill/>
          <a:ln w="9525">
            <a:noFill/>
            <a:miter lim="800000"/>
            <a:headEnd/>
            <a:tailEnd/>
          </a:ln>
        </p:spPr>
        <p:txBody>
          <a:bodyPr wrap="none" lIns="0" tIns="0" rIns="0" bIns="0">
            <a:spAutoFit/>
          </a:bodyPr>
          <a:lstStyle/>
          <a:p>
            <a:pPr algn="l" eaLnBrk="1" hangingPunct="1"/>
            <a:r>
              <a:rPr lang="en-US" sz="1000">
                <a:solidFill>
                  <a:srgbClr val="000000"/>
                </a:solidFill>
              </a:rPr>
              <a:t>(</a:t>
            </a:r>
            <a:endParaRPr lang="en-US" sz="2400"/>
          </a:p>
        </p:txBody>
      </p:sp>
      <p:sp>
        <p:nvSpPr>
          <p:cNvPr id="151737" name="Rectangle 185"/>
          <p:cNvSpPr>
            <a:spLocks noChangeArrowheads="1"/>
          </p:cNvSpPr>
          <p:nvPr/>
        </p:nvSpPr>
        <p:spPr bwMode="auto">
          <a:xfrm>
            <a:off x="5181600" y="2209800"/>
            <a:ext cx="911225"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fat-soluble</a:t>
            </a:r>
            <a:r>
              <a:rPr lang="en-US" sz="1000">
                <a:solidFill>
                  <a:srgbClr val="000000"/>
                </a:solidFill>
              </a:rPr>
              <a:t>)</a:t>
            </a:r>
            <a:endParaRPr lang="en-US" sz="2400"/>
          </a:p>
        </p:txBody>
      </p:sp>
      <p:sp>
        <p:nvSpPr>
          <p:cNvPr id="151738" name="Rectangle 186"/>
          <p:cNvSpPr>
            <a:spLocks noChangeArrowheads="1"/>
          </p:cNvSpPr>
          <p:nvPr/>
        </p:nvSpPr>
        <p:spPr bwMode="auto">
          <a:xfrm>
            <a:off x="2843213" y="2362200"/>
            <a:ext cx="1408112" cy="180975"/>
          </a:xfrm>
          <a:prstGeom prst="rect">
            <a:avLst/>
          </a:prstGeom>
          <a:noFill/>
          <a:ln w="9525">
            <a:noFill/>
            <a:miter lim="800000"/>
            <a:headEnd/>
            <a:tailEnd/>
          </a:ln>
        </p:spPr>
        <p:txBody>
          <a:bodyPr/>
          <a:lstStyle/>
          <a:p>
            <a:endParaRPr lang="en-US"/>
          </a:p>
        </p:txBody>
      </p:sp>
      <p:sp>
        <p:nvSpPr>
          <p:cNvPr id="151739" name="Rectangle 187"/>
          <p:cNvSpPr>
            <a:spLocks noChangeArrowheads="1"/>
          </p:cNvSpPr>
          <p:nvPr/>
        </p:nvSpPr>
        <p:spPr bwMode="auto">
          <a:xfrm>
            <a:off x="2438400" y="2365375"/>
            <a:ext cx="2273300"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Hydrophilic (water-soluble)</a:t>
            </a:r>
            <a:endParaRPr lang="en-US" sz="1600"/>
          </a:p>
        </p:txBody>
      </p:sp>
      <p:sp>
        <p:nvSpPr>
          <p:cNvPr id="151740" name="Rectangle 188"/>
          <p:cNvSpPr>
            <a:spLocks noChangeArrowheads="1"/>
          </p:cNvSpPr>
          <p:nvPr/>
        </p:nvSpPr>
        <p:spPr bwMode="auto">
          <a:xfrm>
            <a:off x="2632075" y="3092450"/>
            <a:ext cx="1670050" cy="182563"/>
          </a:xfrm>
          <a:prstGeom prst="rect">
            <a:avLst/>
          </a:prstGeom>
          <a:noFill/>
          <a:ln w="9525">
            <a:noFill/>
            <a:miter lim="800000"/>
            <a:headEnd/>
            <a:tailEnd/>
          </a:ln>
        </p:spPr>
        <p:txBody>
          <a:bodyPr/>
          <a:lstStyle/>
          <a:p>
            <a:endParaRPr lang="en-US"/>
          </a:p>
        </p:txBody>
      </p:sp>
      <p:sp>
        <p:nvSpPr>
          <p:cNvPr id="151741" name="Rectangle 189"/>
          <p:cNvSpPr>
            <a:spLocks noChangeArrowheads="1"/>
          </p:cNvSpPr>
          <p:nvPr/>
        </p:nvSpPr>
        <p:spPr bwMode="auto">
          <a:xfrm>
            <a:off x="2362200" y="3098800"/>
            <a:ext cx="576263"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M</a:t>
            </a:r>
            <a:r>
              <a:rPr lang="en-US" sz="1600">
                <a:solidFill>
                  <a:srgbClr val="000000"/>
                </a:solidFill>
              </a:rPr>
              <a:t>ono-</a:t>
            </a:r>
            <a:endParaRPr lang="en-US" sz="1600"/>
          </a:p>
        </p:txBody>
      </p:sp>
      <p:sp>
        <p:nvSpPr>
          <p:cNvPr id="151742" name="Rectangle 190"/>
          <p:cNvSpPr>
            <a:spLocks noChangeArrowheads="1"/>
          </p:cNvSpPr>
          <p:nvPr/>
        </p:nvSpPr>
        <p:spPr bwMode="auto">
          <a:xfrm>
            <a:off x="2959100" y="3097213"/>
            <a:ext cx="1685925" cy="274637"/>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Glycerides</a:t>
            </a:r>
            <a:r>
              <a:rPr lang="en-US" sz="1000">
                <a:solidFill>
                  <a:srgbClr val="000000"/>
                </a:solidFill>
              </a:rPr>
              <a:t> </a:t>
            </a:r>
            <a:r>
              <a:rPr lang="en-US" sz="1600">
                <a:solidFill>
                  <a:srgbClr val="000000"/>
                </a:solidFill>
              </a:rPr>
              <a:t>(</a:t>
            </a:r>
            <a:r>
              <a:rPr lang="en-US">
                <a:solidFill>
                  <a:srgbClr val="000000"/>
                </a:solidFill>
              </a:rPr>
              <a:t>mono-</a:t>
            </a:r>
            <a:endParaRPr lang="en-US"/>
          </a:p>
        </p:txBody>
      </p:sp>
      <p:sp>
        <p:nvSpPr>
          <p:cNvPr id="151743" name="Rectangle 191"/>
          <p:cNvSpPr>
            <a:spLocks noChangeArrowheads="1"/>
          </p:cNvSpPr>
          <p:nvPr/>
        </p:nvSpPr>
        <p:spPr bwMode="auto">
          <a:xfrm>
            <a:off x="4643438" y="3086100"/>
            <a:ext cx="765175"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stearate</a:t>
            </a:r>
            <a:r>
              <a:rPr lang="en-US" sz="1600">
                <a:solidFill>
                  <a:srgbClr val="000000"/>
                </a:solidFill>
              </a:rPr>
              <a:t>)</a:t>
            </a:r>
            <a:endParaRPr lang="en-US" sz="1600"/>
          </a:p>
        </p:txBody>
      </p:sp>
      <p:sp>
        <p:nvSpPr>
          <p:cNvPr id="151744" name="Line 192"/>
          <p:cNvSpPr>
            <a:spLocks noChangeShapeType="1"/>
          </p:cNvSpPr>
          <p:nvPr/>
        </p:nvSpPr>
        <p:spPr bwMode="auto">
          <a:xfrm>
            <a:off x="3757613" y="3363913"/>
            <a:ext cx="1587" cy="1114425"/>
          </a:xfrm>
          <a:prstGeom prst="line">
            <a:avLst/>
          </a:prstGeom>
          <a:noFill/>
          <a:ln w="9525">
            <a:solidFill>
              <a:schemeClr val="accent2"/>
            </a:solidFill>
            <a:round/>
            <a:headEnd/>
            <a:tailEnd/>
          </a:ln>
        </p:spPr>
        <p:txBody>
          <a:bodyPr/>
          <a:lstStyle/>
          <a:p>
            <a:endParaRPr lang="en-US"/>
          </a:p>
        </p:txBody>
      </p:sp>
      <p:sp>
        <p:nvSpPr>
          <p:cNvPr id="151745" name="Rectangle 193"/>
          <p:cNvSpPr>
            <a:spLocks noChangeArrowheads="1"/>
          </p:cNvSpPr>
          <p:nvPr/>
        </p:nvSpPr>
        <p:spPr bwMode="auto">
          <a:xfrm>
            <a:off x="3857625" y="3986213"/>
            <a:ext cx="704850" cy="180975"/>
          </a:xfrm>
          <a:prstGeom prst="rect">
            <a:avLst/>
          </a:prstGeom>
          <a:noFill/>
          <a:ln w="9525">
            <a:noFill/>
            <a:miter lim="800000"/>
            <a:headEnd/>
            <a:tailEnd/>
          </a:ln>
        </p:spPr>
        <p:txBody>
          <a:bodyPr/>
          <a:lstStyle/>
          <a:p>
            <a:endParaRPr lang="en-US"/>
          </a:p>
        </p:txBody>
      </p:sp>
      <p:sp>
        <p:nvSpPr>
          <p:cNvPr id="151746" name="Rectangle 194"/>
          <p:cNvSpPr>
            <a:spLocks noChangeArrowheads="1"/>
          </p:cNvSpPr>
          <p:nvPr/>
        </p:nvSpPr>
        <p:spPr bwMode="auto">
          <a:xfrm>
            <a:off x="3857625" y="3989388"/>
            <a:ext cx="107156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Hydrophobic</a:t>
            </a:r>
            <a:endParaRPr lang="en-US" sz="1600"/>
          </a:p>
        </p:txBody>
      </p:sp>
      <p:sp>
        <p:nvSpPr>
          <p:cNvPr id="151747" name="Rectangle 195"/>
          <p:cNvSpPr>
            <a:spLocks noChangeArrowheads="1"/>
          </p:cNvSpPr>
          <p:nvPr/>
        </p:nvSpPr>
        <p:spPr bwMode="auto">
          <a:xfrm>
            <a:off x="2824163" y="4316413"/>
            <a:ext cx="642937" cy="182562"/>
          </a:xfrm>
          <a:prstGeom prst="rect">
            <a:avLst/>
          </a:prstGeom>
          <a:noFill/>
          <a:ln w="9525">
            <a:noFill/>
            <a:miter lim="800000"/>
            <a:headEnd/>
            <a:tailEnd/>
          </a:ln>
        </p:spPr>
        <p:txBody>
          <a:bodyPr/>
          <a:lstStyle/>
          <a:p>
            <a:endParaRPr lang="en-US"/>
          </a:p>
        </p:txBody>
      </p:sp>
      <p:sp>
        <p:nvSpPr>
          <p:cNvPr id="151748" name="Rectangle 196"/>
          <p:cNvSpPr>
            <a:spLocks noChangeArrowheads="1"/>
          </p:cNvSpPr>
          <p:nvPr/>
        </p:nvSpPr>
        <p:spPr bwMode="auto">
          <a:xfrm>
            <a:off x="2590800" y="4319588"/>
            <a:ext cx="98266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Hydrophilic</a:t>
            </a:r>
            <a:endParaRPr lang="en-US" sz="1600"/>
          </a:p>
        </p:txBody>
      </p:sp>
      <p:sp>
        <p:nvSpPr>
          <p:cNvPr id="151749" name="Rectangle 197"/>
          <p:cNvSpPr>
            <a:spLocks noChangeArrowheads="1"/>
          </p:cNvSpPr>
          <p:nvPr/>
        </p:nvSpPr>
        <p:spPr bwMode="auto">
          <a:xfrm>
            <a:off x="2703513" y="5099050"/>
            <a:ext cx="1306512" cy="180975"/>
          </a:xfrm>
          <a:prstGeom prst="rect">
            <a:avLst/>
          </a:prstGeom>
          <a:noFill/>
          <a:ln w="9525">
            <a:noFill/>
            <a:miter lim="800000"/>
            <a:headEnd/>
            <a:tailEnd/>
          </a:ln>
        </p:spPr>
        <p:txBody>
          <a:bodyPr/>
          <a:lstStyle/>
          <a:p>
            <a:endParaRPr lang="en-US"/>
          </a:p>
        </p:txBody>
      </p:sp>
      <p:sp>
        <p:nvSpPr>
          <p:cNvPr id="151750" name="Rectangle 198"/>
          <p:cNvSpPr>
            <a:spLocks noChangeArrowheads="1"/>
          </p:cNvSpPr>
          <p:nvPr/>
        </p:nvSpPr>
        <p:spPr bwMode="auto">
          <a:xfrm>
            <a:off x="2362200" y="4953000"/>
            <a:ext cx="1362075"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Di-glycerides</a:t>
            </a:r>
            <a:r>
              <a:rPr lang="en-US" sz="1600">
                <a:solidFill>
                  <a:srgbClr val="000000"/>
                </a:solidFill>
              </a:rPr>
              <a:t> (</a:t>
            </a:r>
            <a:endParaRPr lang="en-US" sz="1600"/>
          </a:p>
        </p:txBody>
      </p:sp>
      <p:sp>
        <p:nvSpPr>
          <p:cNvPr id="151751" name="Rectangle 199"/>
          <p:cNvSpPr>
            <a:spLocks noChangeArrowheads="1"/>
          </p:cNvSpPr>
          <p:nvPr/>
        </p:nvSpPr>
        <p:spPr bwMode="auto">
          <a:xfrm>
            <a:off x="3733800" y="4953000"/>
            <a:ext cx="1028700"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rPr>
              <a:t>di-stearate)</a:t>
            </a:r>
            <a:endParaRPr lang="en-US"/>
          </a:p>
        </p:txBody>
      </p:sp>
      <p:sp>
        <p:nvSpPr>
          <p:cNvPr id="151752" name="Line 200"/>
          <p:cNvSpPr>
            <a:spLocks noChangeShapeType="1"/>
          </p:cNvSpPr>
          <p:nvPr/>
        </p:nvSpPr>
        <p:spPr bwMode="auto">
          <a:xfrm>
            <a:off x="3586163" y="5368925"/>
            <a:ext cx="1587" cy="1173163"/>
          </a:xfrm>
          <a:prstGeom prst="line">
            <a:avLst/>
          </a:prstGeom>
          <a:noFill/>
          <a:ln w="9525">
            <a:solidFill>
              <a:schemeClr val="accent2"/>
            </a:solidFill>
            <a:round/>
            <a:headEnd/>
            <a:tailEnd/>
          </a:ln>
        </p:spPr>
        <p:txBody>
          <a:bodyPr/>
          <a:lstStyle/>
          <a:p>
            <a:endParaRPr lang="en-US"/>
          </a:p>
        </p:txBody>
      </p:sp>
      <p:sp>
        <p:nvSpPr>
          <p:cNvPr id="151753" name="Rectangle 201"/>
          <p:cNvSpPr>
            <a:spLocks noChangeArrowheads="1"/>
          </p:cNvSpPr>
          <p:nvPr/>
        </p:nvSpPr>
        <p:spPr bwMode="auto">
          <a:xfrm>
            <a:off x="3667125" y="6191250"/>
            <a:ext cx="704850" cy="182563"/>
          </a:xfrm>
          <a:prstGeom prst="rect">
            <a:avLst/>
          </a:prstGeom>
          <a:noFill/>
          <a:ln w="9525">
            <a:noFill/>
            <a:miter lim="800000"/>
            <a:headEnd/>
            <a:tailEnd/>
          </a:ln>
        </p:spPr>
        <p:txBody>
          <a:bodyPr/>
          <a:lstStyle/>
          <a:p>
            <a:endParaRPr lang="en-US"/>
          </a:p>
        </p:txBody>
      </p:sp>
      <p:sp>
        <p:nvSpPr>
          <p:cNvPr id="151754" name="Rectangle 202"/>
          <p:cNvSpPr>
            <a:spLocks noChangeArrowheads="1"/>
          </p:cNvSpPr>
          <p:nvPr/>
        </p:nvSpPr>
        <p:spPr bwMode="auto">
          <a:xfrm>
            <a:off x="3667125" y="6196013"/>
            <a:ext cx="107156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Hydrophobic</a:t>
            </a:r>
            <a:endParaRPr lang="en-US" sz="1600"/>
          </a:p>
        </p:txBody>
      </p:sp>
      <p:sp>
        <p:nvSpPr>
          <p:cNvPr id="151755" name="Rectangle 203"/>
          <p:cNvSpPr>
            <a:spLocks noChangeArrowheads="1"/>
          </p:cNvSpPr>
          <p:nvPr/>
        </p:nvSpPr>
        <p:spPr bwMode="auto">
          <a:xfrm>
            <a:off x="2703513" y="6372225"/>
            <a:ext cx="642937" cy="180975"/>
          </a:xfrm>
          <a:prstGeom prst="rect">
            <a:avLst/>
          </a:prstGeom>
          <a:noFill/>
          <a:ln w="9525">
            <a:noFill/>
            <a:miter lim="800000"/>
            <a:headEnd/>
            <a:tailEnd/>
          </a:ln>
        </p:spPr>
        <p:txBody>
          <a:bodyPr/>
          <a:lstStyle/>
          <a:p>
            <a:endParaRPr lang="en-US"/>
          </a:p>
        </p:txBody>
      </p:sp>
      <p:sp>
        <p:nvSpPr>
          <p:cNvPr id="151756" name="Rectangle 204"/>
          <p:cNvSpPr>
            <a:spLocks noChangeArrowheads="1"/>
          </p:cNvSpPr>
          <p:nvPr/>
        </p:nvSpPr>
        <p:spPr bwMode="auto">
          <a:xfrm>
            <a:off x="2514600" y="6375400"/>
            <a:ext cx="98266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rPr>
              <a:t>Hydrophilic</a:t>
            </a:r>
            <a:endParaRPr lang="en-US" sz="1600"/>
          </a:p>
        </p:txBody>
      </p:sp>
      <p:sp>
        <p:nvSpPr>
          <p:cNvPr id="151757" name="Rectangle 205"/>
          <p:cNvSpPr>
            <a:spLocks noChangeArrowheads="1"/>
          </p:cNvSpPr>
          <p:nvPr/>
        </p:nvSpPr>
        <p:spPr bwMode="auto">
          <a:xfrm>
            <a:off x="4016375" y="2093913"/>
            <a:ext cx="361950" cy="217487"/>
          </a:xfrm>
          <a:prstGeom prst="rect">
            <a:avLst/>
          </a:prstGeom>
          <a:noFill/>
          <a:ln w="9525">
            <a:noFill/>
            <a:miter lim="800000"/>
            <a:headEnd/>
            <a:tailEnd/>
          </a:ln>
        </p:spPr>
        <p:txBody>
          <a:bodyPr/>
          <a:lstStyle/>
          <a:p>
            <a:endParaRPr lang="en-US"/>
          </a:p>
        </p:txBody>
      </p:sp>
      <p:sp>
        <p:nvSpPr>
          <p:cNvPr id="151758" name="Rectangle 206"/>
          <p:cNvSpPr>
            <a:spLocks noChangeArrowheads="1"/>
          </p:cNvSpPr>
          <p:nvPr/>
        </p:nvSpPr>
        <p:spPr bwMode="auto">
          <a:xfrm>
            <a:off x="4087813" y="2133600"/>
            <a:ext cx="33337" cy="122238"/>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a:t>
            </a:r>
            <a:endParaRPr lang="en-US" sz="2400"/>
          </a:p>
        </p:txBody>
      </p:sp>
      <p:sp>
        <p:nvSpPr>
          <p:cNvPr id="151759" name="Rectangle 207"/>
          <p:cNvSpPr>
            <a:spLocks noChangeArrowheads="1"/>
          </p:cNvSpPr>
          <p:nvPr/>
        </p:nvSpPr>
        <p:spPr bwMode="auto">
          <a:xfrm>
            <a:off x="2908300" y="1835150"/>
            <a:ext cx="361950" cy="217488"/>
          </a:xfrm>
          <a:prstGeom prst="rect">
            <a:avLst/>
          </a:prstGeom>
          <a:noFill/>
          <a:ln w="9525">
            <a:noFill/>
            <a:miter lim="800000"/>
            <a:headEnd/>
            <a:tailEnd/>
          </a:ln>
        </p:spPr>
        <p:txBody>
          <a:bodyPr/>
          <a:lstStyle/>
          <a:p>
            <a:endParaRPr lang="en-US"/>
          </a:p>
        </p:txBody>
      </p:sp>
      <p:sp>
        <p:nvSpPr>
          <p:cNvPr id="151760" name="Rectangle 208"/>
          <p:cNvSpPr>
            <a:spLocks noChangeArrowheads="1"/>
          </p:cNvSpPr>
          <p:nvPr/>
        </p:nvSpPr>
        <p:spPr bwMode="auto">
          <a:xfrm>
            <a:off x="2979738" y="1874838"/>
            <a:ext cx="57150" cy="12223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a:t>
            </a:r>
            <a:endParaRPr lang="en-US" sz="2400"/>
          </a:p>
        </p:txBody>
      </p:sp>
      <p:sp>
        <p:nvSpPr>
          <p:cNvPr id="151761" name="Rectangle 209"/>
          <p:cNvSpPr>
            <a:spLocks noGrp="1" noChangeArrowheads="1"/>
          </p:cNvSpPr>
          <p:nvPr>
            <p:ph type="title" idx="4294967295"/>
          </p:nvPr>
        </p:nvSpPr>
        <p:spPr/>
        <p:txBody>
          <a:bodyPr/>
          <a:lstStyle/>
          <a:p>
            <a:pPr eaLnBrk="1" hangingPunct="1"/>
            <a:r>
              <a:rPr lang="en-US" dirty="0" smtClean="0"/>
              <a:t>Natural Surfactants</a:t>
            </a:r>
          </a:p>
        </p:txBody>
      </p:sp>
      <p:sp>
        <p:nvSpPr>
          <p:cNvPr id="151762" name="Text Box 210"/>
          <p:cNvSpPr txBox="1">
            <a:spLocks noChangeArrowheads="1"/>
          </p:cNvSpPr>
          <p:nvPr/>
        </p:nvSpPr>
        <p:spPr bwMode="auto">
          <a:xfrm>
            <a:off x="7185025" y="3816350"/>
            <a:ext cx="184150" cy="366713"/>
          </a:xfrm>
          <a:prstGeom prst="rect">
            <a:avLst/>
          </a:prstGeom>
          <a:noFill/>
          <a:ln w="12700">
            <a:noFill/>
            <a:miter lim="800000"/>
            <a:headEnd/>
            <a:tailEnd/>
          </a:ln>
        </p:spPr>
        <p:txBody>
          <a:bodyPr wrap="none" anchor="ctr">
            <a:spAutoFit/>
          </a:bodyPr>
          <a:lstStyle/>
          <a:p>
            <a:pPr>
              <a:spcBef>
                <a:spcPct val="50000"/>
              </a:spcBef>
            </a:pPr>
            <a:endParaRPr lang="en-US"/>
          </a:p>
        </p:txBody>
      </p:sp>
      <p:sp>
        <p:nvSpPr>
          <p:cNvPr id="151763" name="Text Box 423"/>
          <p:cNvSpPr txBox="1">
            <a:spLocks noChangeArrowheads="1"/>
          </p:cNvSpPr>
          <p:nvPr/>
        </p:nvSpPr>
        <p:spPr bwMode="auto">
          <a:xfrm>
            <a:off x="7337425" y="4959350"/>
            <a:ext cx="184150" cy="366713"/>
          </a:xfrm>
          <a:prstGeom prst="rect">
            <a:avLst/>
          </a:prstGeom>
          <a:noFill/>
          <a:ln w="12700">
            <a:noFill/>
            <a:miter lim="800000"/>
            <a:headEnd/>
            <a:tailEnd/>
          </a:ln>
        </p:spPr>
        <p:txBody>
          <a:bodyPr wrap="none" anchor="ctr">
            <a:spAutoFit/>
          </a:bodyPr>
          <a:lstStyle/>
          <a:p>
            <a:pPr>
              <a:spcBef>
                <a:spcPct val="50000"/>
              </a:spcBef>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40100" y="1663700"/>
            <a:ext cx="3124200" cy="4329113"/>
            <a:chOff x="2104" y="1048"/>
            <a:chExt cx="1968" cy="2727"/>
          </a:xfrm>
        </p:grpSpPr>
        <p:sp>
          <p:nvSpPr>
            <p:cNvPr id="153624" name="Rectangle 3"/>
            <p:cNvSpPr>
              <a:spLocks noChangeArrowheads="1"/>
            </p:cNvSpPr>
            <p:nvPr/>
          </p:nvSpPr>
          <p:spPr bwMode="auto">
            <a:xfrm>
              <a:off x="2104" y="1048"/>
              <a:ext cx="30" cy="144"/>
            </a:xfrm>
            <a:prstGeom prst="rect">
              <a:avLst/>
            </a:prstGeom>
            <a:noFill/>
            <a:ln w="9525">
              <a:noFill/>
              <a:miter lim="800000"/>
              <a:headEnd/>
              <a:tailEnd/>
            </a:ln>
          </p:spPr>
          <p:txBody>
            <a:bodyPr wrap="none" lIns="0" tIns="0" rIns="0" bIns="0">
              <a:spAutoFit/>
            </a:bodyPr>
            <a:lstStyle/>
            <a:p>
              <a:pPr algn="l" eaLnBrk="1" hangingPunct="1"/>
              <a:r>
                <a:rPr lang="en-US" sz="1500">
                  <a:solidFill>
                    <a:srgbClr val="000000"/>
                  </a:solidFill>
                </a:rPr>
                <a:t> </a:t>
              </a:r>
              <a:endParaRPr lang="en-US" sz="2400"/>
            </a:p>
          </p:txBody>
        </p:sp>
        <p:sp>
          <p:nvSpPr>
            <p:cNvPr id="153625" name="Line 4"/>
            <p:cNvSpPr>
              <a:spLocks noChangeShapeType="1"/>
            </p:cNvSpPr>
            <p:nvPr/>
          </p:nvSpPr>
          <p:spPr bwMode="auto">
            <a:xfrm>
              <a:off x="2280" y="1584"/>
              <a:ext cx="72" cy="1"/>
            </a:xfrm>
            <a:prstGeom prst="line">
              <a:avLst/>
            </a:prstGeom>
            <a:noFill/>
            <a:ln w="12700">
              <a:solidFill>
                <a:srgbClr val="000000"/>
              </a:solidFill>
              <a:round/>
              <a:headEnd/>
              <a:tailEnd/>
            </a:ln>
          </p:spPr>
          <p:txBody>
            <a:bodyPr/>
            <a:lstStyle/>
            <a:p>
              <a:endParaRPr lang="en-US"/>
            </a:p>
          </p:txBody>
        </p:sp>
        <p:sp>
          <p:nvSpPr>
            <p:cNvPr id="153626" name="Line 5"/>
            <p:cNvSpPr>
              <a:spLocks noChangeShapeType="1"/>
            </p:cNvSpPr>
            <p:nvPr/>
          </p:nvSpPr>
          <p:spPr bwMode="auto">
            <a:xfrm>
              <a:off x="2832" y="1591"/>
              <a:ext cx="72" cy="1"/>
            </a:xfrm>
            <a:prstGeom prst="line">
              <a:avLst/>
            </a:prstGeom>
            <a:noFill/>
            <a:ln w="12700">
              <a:solidFill>
                <a:srgbClr val="000000"/>
              </a:solidFill>
              <a:round/>
              <a:headEnd/>
              <a:tailEnd/>
            </a:ln>
          </p:spPr>
          <p:txBody>
            <a:bodyPr/>
            <a:lstStyle/>
            <a:p>
              <a:endParaRPr lang="en-US"/>
            </a:p>
          </p:txBody>
        </p:sp>
        <p:sp>
          <p:nvSpPr>
            <p:cNvPr id="153627" name="Line 6"/>
            <p:cNvSpPr>
              <a:spLocks noChangeShapeType="1"/>
            </p:cNvSpPr>
            <p:nvPr/>
          </p:nvSpPr>
          <p:spPr bwMode="auto">
            <a:xfrm>
              <a:off x="3800" y="1386"/>
              <a:ext cx="72" cy="1"/>
            </a:xfrm>
            <a:prstGeom prst="line">
              <a:avLst/>
            </a:prstGeom>
            <a:noFill/>
            <a:ln w="12700">
              <a:solidFill>
                <a:srgbClr val="000000"/>
              </a:solidFill>
              <a:round/>
              <a:headEnd/>
              <a:tailEnd/>
            </a:ln>
          </p:spPr>
          <p:txBody>
            <a:bodyPr/>
            <a:lstStyle/>
            <a:p>
              <a:endParaRPr lang="en-US"/>
            </a:p>
          </p:txBody>
        </p:sp>
        <p:sp>
          <p:nvSpPr>
            <p:cNvPr id="153628" name="Line 7"/>
            <p:cNvSpPr>
              <a:spLocks noChangeShapeType="1"/>
            </p:cNvSpPr>
            <p:nvPr/>
          </p:nvSpPr>
          <p:spPr bwMode="auto">
            <a:xfrm>
              <a:off x="3248" y="1386"/>
              <a:ext cx="72" cy="1"/>
            </a:xfrm>
            <a:prstGeom prst="line">
              <a:avLst/>
            </a:prstGeom>
            <a:noFill/>
            <a:ln w="12700">
              <a:solidFill>
                <a:srgbClr val="000000"/>
              </a:solidFill>
              <a:round/>
              <a:headEnd/>
              <a:tailEnd/>
            </a:ln>
          </p:spPr>
          <p:txBody>
            <a:bodyPr/>
            <a:lstStyle/>
            <a:p>
              <a:endParaRPr lang="en-US"/>
            </a:p>
          </p:txBody>
        </p:sp>
        <p:sp>
          <p:nvSpPr>
            <p:cNvPr id="153629" name="Line 8"/>
            <p:cNvSpPr>
              <a:spLocks noChangeShapeType="1"/>
            </p:cNvSpPr>
            <p:nvPr/>
          </p:nvSpPr>
          <p:spPr bwMode="auto">
            <a:xfrm>
              <a:off x="3072" y="1386"/>
              <a:ext cx="72" cy="1"/>
            </a:xfrm>
            <a:prstGeom prst="line">
              <a:avLst/>
            </a:prstGeom>
            <a:noFill/>
            <a:ln w="12700">
              <a:solidFill>
                <a:srgbClr val="000000"/>
              </a:solidFill>
              <a:round/>
              <a:headEnd/>
              <a:tailEnd/>
            </a:ln>
          </p:spPr>
          <p:txBody>
            <a:bodyPr/>
            <a:lstStyle/>
            <a:p>
              <a:endParaRPr lang="en-US"/>
            </a:p>
          </p:txBody>
        </p:sp>
        <p:sp>
          <p:nvSpPr>
            <p:cNvPr id="153630" name="Line 9"/>
            <p:cNvSpPr>
              <a:spLocks noChangeShapeType="1"/>
            </p:cNvSpPr>
            <p:nvPr/>
          </p:nvSpPr>
          <p:spPr bwMode="auto">
            <a:xfrm>
              <a:off x="2808" y="1386"/>
              <a:ext cx="72" cy="1"/>
            </a:xfrm>
            <a:prstGeom prst="line">
              <a:avLst/>
            </a:prstGeom>
            <a:noFill/>
            <a:ln w="12700">
              <a:solidFill>
                <a:srgbClr val="000000"/>
              </a:solidFill>
              <a:round/>
              <a:headEnd/>
              <a:tailEnd/>
            </a:ln>
          </p:spPr>
          <p:txBody>
            <a:bodyPr/>
            <a:lstStyle/>
            <a:p>
              <a:endParaRPr lang="en-US"/>
            </a:p>
          </p:txBody>
        </p:sp>
        <p:sp>
          <p:nvSpPr>
            <p:cNvPr id="153631" name="Line 10"/>
            <p:cNvSpPr>
              <a:spLocks noChangeShapeType="1"/>
            </p:cNvSpPr>
            <p:nvPr/>
          </p:nvSpPr>
          <p:spPr bwMode="auto">
            <a:xfrm flipV="1">
              <a:off x="3368" y="1283"/>
              <a:ext cx="1" cy="59"/>
            </a:xfrm>
            <a:prstGeom prst="line">
              <a:avLst/>
            </a:prstGeom>
            <a:noFill/>
            <a:ln w="12700">
              <a:solidFill>
                <a:srgbClr val="000000"/>
              </a:solidFill>
              <a:round/>
              <a:headEnd/>
              <a:tailEnd/>
            </a:ln>
          </p:spPr>
          <p:txBody>
            <a:bodyPr/>
            <a:lstStyle/>
            <a:p>
              <a:endParaRPr lang="en-US"/>
            </a:p>
          </p:txBody>
        </p:sp>
        <p:sp>
          <p:nvSpPr>
            <p:cNvPr id="153632" name="Line 11"/>
            <p:cNvSpPr>
              <a:spLocks noChangeShapeType="1"/>
            </p:cNvSpPr>
            <p:nvPr/>
          </p:nvSpPr>
          <p:spPr bwMode="auto">
            <a:xfrm flipV="1">
              <a:off x="3344" y="1283"/>
              <a:ext cx="1" cy="59"/>
            </a:xfrm>
            <a:prstGeom prst="line">
              <a:avLst/>
            </a:prstGeom>
            <a:noFill/>
            <a:ln w="12700">
              <a:solidFill>
                <a:srgbClr val="000000"/>
              </a:solidFill>
              <a:round/>
              <a:headEnd/>
              <a:tailEnd/>
            </a:ln>
          </p:spPr>
          <p:txBody>
            <a:bodyPr/>
            <a:lstStyle/>
            <a:p>
              <a:endParaRPr lang="en-US"/>
            </a:p>
          </p:txBody>
        </p:sp>
        <p:sp>
          <p:nvSpPr>
            <p:cNvPr id="153633" name="Line 12"/>
            <p:cNvSpPr>
              <a:spLocks noChangeShapeType="1"/>
            </p:cNvSpPr>
            <p:nvPr/>
          </p:nvSpPr>
          <p:spPr bwMode="auto">
            <a:xfrm flipV="1">
              <a:off x="2464" y="1466"/>
              <a:ext cx="1" cy="59"/>
            </a:xfrm>
            <a:prstGeom prst="line">
              <a:avLst/>
            </a:prstGeom>
            <a:noFill/>
            <a:ln w="12700">
              <a:solidFill>
                <a:srgbClr val="000000"/>
              </a:solidFill>
              <a:round/>
              <a:headEnd/>
              <a:tailEnd/>
            </a:ln>
          </p:spPr>
          <p:txBody>
            <a:bodyPr/>
            <a:lstStyle/>
            <a:p>
              <a:endParaRPr lang="en-US"/>
            </a:p>
          </p:txBody>
        </p:sp>
        <p:sp>
          <p:nvSpPr>
            <p:cNvPr id="153634" name="Line 13"/>
            <p:cNvSpPr>
              <a:spLocks noChangeShapeType="1"/>
            </p:cNvSpPr>
            <p:nvPr/>
          </p:nvSpPr>
          <p:spPr bwMode="auto">
            <a:xfrm flipV="1">
              <a:off x="2704" y="1452"/>
              <a:ext cx="1" cy="58"/>
            </a:xfrm>
            <a:prstGeom prst="line">
              <a:avLst/>
            </a:prstGeom>
            <a:noFill/>
            <a:ln w="12700">
              <a:solidFill>
                <a:srgbClr val="000000"/>
              </a:solidFill>
              <a:round/>
              <a:headEnd/>
              <a:tailEnd/>
            </a:ln>
          </p:spPr>
          <p:txBody>
            <a:bodyPr/>
            <a:lstStyle/>
            <a:p>
              <a:endParaRPr lang="en-US"/>
            </a:p>
          </p:txBody>
        </p:sp>
        <p:sp>
          <p:nvSpPr>
            <p:cNvPr id="153635" name="Line 14"/>
            <p:cNvSpPr>
              <a:spLocks noChangeShapeType="1"/>
            </p:cNvSpPr>
            <p:nvPr/>
          </p:nvSpPr>
          <p:spPr bwMode="auto">
            <a:xfrm>
              <a:off x="3408" y="1393"/>
              <a:ext cx="72" cy="1"/>
            </a:xfrm>
            <a:prstGeom prst="line">
              <a:avLst/>
            </a:prstGeom>
            <a:noFill/>
            <a:ln w="12700">
              <a:solidFill>
                <a:srgbClr val="000000"/>
              </a:solidFill>
              <a:round/>
              <a:headEnd/>
              <a:tailEnd/>
            </a:ln>
          </p:spPr>
          <p:txBody>
            <a:bodyPr/>
            <a:lstStyle/>
            <a:p>
              <a:endParaRPr lang="en-US"/>
            </a:p>
          </p:txBody>
        </p:sp>
        <p:sp>
          <p:nvSpPr>
            <p:cNvPr id="153636" name="Rectangle 15"/>
            <p:cNvSpPr>
              <a:spLocks noChangeArrowheads="1"/>
            </p:cNvSpPr>
            <p:nvPr/>
          </p:nvSpPr>
          <p:spPr bwMode="auto">
            <a:xfrm>
              <a:off x="2432" y="1158"/>
              <a:ext cx="17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O</a:t>
              </a:r>
              <a:endParaRPr lang="en-US" sz="2400"/>
            </a:p>
          </p:txBody>
        </p:sp>
        <p:sp>
          <p:nvSpPr>
            <p:cNvPr id="153637" name="Rectangle 16"/>
            <p:cNvSpPr>
              <a:spLocks noChangeArrowheads="1"/>
            </p:cNvSpPr>
            <p:nvPr/>
          </p:nvSpPr>
          <p:spPr bwMode="auto">
            <a:xfrm>
              <a:off x="2432" y="1246"/>
              <a:ext cx="88"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a:t>
              </a:r>
              <a:endParaRPr lang="en-US" sz="2400"/>
            </a:p>
          </p:txBody>
        </p:sp>
        <p:sp>
          <p:nvSpPr>
            <p:cNvPr id="153638" name="Rectangle 17"/>
            <p:cNvSpPr>
              <a:spLocks noChangeArrowheads="1"/>
            </p:cNvSpPr>
            <p:nvPr/>
          </p:nvSpPr>
          <p:spPr bwMode="auto">
            <a:xfrm>
              <a:off x="2432" y="1334"/>
              <a:ext cx="545"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       CH    CH</a:t>
              </a:r>
              <a:endParaRPr lang="en-US" sz="2400"/>
            </a:p>
          </p:txBody>
        </p:sp>
        <p:sp>
          <p:nvSpPr>
            <p:cNvPr id="153639" name="Rectangle 18"/>
            <p:cNvSpPr>
              <a:spLocks noChangeArrowheads="1"/>
            </p:cNvSpPr>
            <p:nvPr/>
          </p:nvSpPr>
          <p:spPr bwMode="auto">
            <a:xfrm>
              <a:off x="3032" y="13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40" name="Rectangle 19"/>
            <p:cNvSpPr>
              <a:spLocks noChangeArrowheads="1"/>
            </p:cNvSpPr>
            <p:nvPr/>
          </p:nvSpPr>
          <p:spPr bwMode="auto">
            <a:xfrm>
              <a:off x="3072" y="1334"/>
              <a:ext cx="538"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O    C    (CH</a:t>
              </a:r>
              <a:endParaRPr lang="en-US" sz="2400"/>
            </a:p>
          </p:txBody>
        </p:sp>
        <p:sp>
          <p:nvSpPr>
            <p:cNvPr id="153641" name="Rectangle 20"/>
            <p:cNvSpPr>
              <a:spLocks noChangeArrowheads="1"/>
            </p:cNvSpPr>
            <p:nvPr/>
          </p:nvSpPr>
          <p:spPr bwMode="auto">
            <a:xfrm>
              <a:off x="3656" y="13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42" name="Rectangle 21"/>
            <p:cNvSpPr>
              <a:spLocks noChangeArrowheads="1"/>
            </p:cNvSpPr>
            <p:nvPr/>
          </p:nvSpPr>
          <p:spPr bwMode="auto">
            <a:xfrm>
              <a:off x="3696" y="1334"/>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a:t>
              </a:r>
              <a:endParaRPr lang="en-US" sz="2400"/>
            </a:p>
          </p:txBody>
        </p:sp>
        <p:sp>
          <p:nvSpPr>
            <p:cNvPr id="153643" name="Rectangle 22"/>
            <p:cNvSpPr>
              <a:spLocks noChangeArrowheads="1"/>
            </p:cNvSpPr>
            <p:nvPr/>
          </p:nvSpPr>
          <p:spPr bwMode="auto">
            <a:xfrm>
              <a:off x="3728" y="1371"/>
              <a:ext cx="64"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16</a:t>
              </a:r>
              <a:endParaRPr lang="en-US" sz="2400"/>
            </a:p>
          </p:txBody>
        </p:sp>
        <p:sp>
          <p:nvSpPr>
            <p:cNvPr id="153644" name="Rectangle 23"/>
            <p:cNvSpPr>
              <a:spLocks noChangeArrowheads="1"/>
            </p:cNvSpPr>
            <p:nvPr/>
          </p:nvSpPr>
          <p:spPr bwMode="auto">
            <a:xfrm>
              <a:off x="3808" y="1334"/>
              <a:ext cx="210"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CH</a:t>
              </a:r>
              <a:endParaRPr lang="en-US" sz="2400"/>
            </a:p>
          </p:txBody>
        </p:sp>
        <p:sp>
          <p:nvSpPr>
            <p:cNvPr id="153645" name="Rectangle 24"/>
            <p:cNvSpPr>
              <a:spLocks noChangeArrowheads="1"/>
            </p:cNvSpPr>
            <p:nvPr/>
          </p:nvSpPr>
          <p:spPr bwMode="auto">
            <a:xfrm>
              <a:off x="4040" y="13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3</a:t>
              </a:r>
              <a:endParaRPr lang="en-US" sz="2400"/>
            </a:p>
          </p:txBody>
        </p:sp>
        <p:sp>
          <p:nvSpPr>
            <p:cNvPr id="153646" name="Rectangle 25"/>
            <p:cNvSpPr>
              <a:spLocks noChangeArrowheads="1"/>
            </p:cNvSpPr>
            <p:nvPr/>
          </p:nvSpPr>
          <p:spPr bwMode="auto">
            <a:xfrm>
              <a:off x="2432" y="1532"/>
              <a:ext cx="35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        CH</a:t>
              </a:r>
              <a:endParaRPr lang="en-US" sz="2400"/>
            </a:p>
          </p:txBody>
        </p:sp>
        <p:sp>
          <p:nvSpPr>
            <p:cNvPr id="153647" name="Rectangle 26"/>
            <p:cNvSpPr>
              <a:spLocks noChangeArrowheads="1"/>
            </p:cNvSpPr>
            <p:nvPr/>
          </p:nvSpPr>
          <p:spPr bwMode="auto">
            <a:xfrm>
              <a:off x="2432" y="1709"/>
              <a:ext cx="16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a:t>
              </a:r>
              <a:endParaRPr lang="en-US" sz="2400"/>
            </a:p>
          </p:txBody>
        </p:sp>
        <p:sp>
          <p:nvSpPr>
            <p:cNvPr id="153648" name="Rectangle 27"/>
            <p:cNvSpPr>
              <a:spLocks noChangeArrowheads="1"/>
            </p:cNvSpPr>
            <p:nvPr/>
          </p:nvSpPr>
          <p:spPr bwMode="auto">
            <a:xfrm>
              <a:off x="2344" y="1342"/>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H</a:t>
              </a:r>
              <a:endParaRPr lang="en-US" sz="2400"/>
            </a:p>
          </p:txBody>
        </p:sp>
        <p:sp>
          <p:nvSpPr>
            <p:cNvPr id="153649" name="Rectangle 28"/>
            <p:cNvSpPr>
              <a:spLocks noChangeArrowheads="1"/>
            </p:cNvSpPr>
            <p:nvPr/>
          </p:nvSpPr>
          <p:spPr bwMode="auto">
            <a:xfrm>
              <a:off x="2416" y="1379"/>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50" name="Rectangle 29"/>
            <p:cNvSpPr>
              <a:spLocks noChangeArrowheads="1"/>
            </p:cNvSpPr>
            <p:nvPr/>
          </p:nvSpPr>
          <p:spPr bwMode="auto">
            <a:xfrm>
              <a:off x="2368" y="1532"/>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H</a:t>
              </a:r>
              <a:endParaRPr lang="en-US" sz="2400"/>
            </a:p>
          </p:txBody>
        </p:sp>
        <p:sp>
          <p:nvSpPr>
            <p:cNvPr id="153651" name="Rectangle 30"/>
            <p:cNvSpPr>
              <a:spLocks noChangeArrowheads="1"/>
            </p:cNvSpPr>
            <p:nvPr/>
          </p:nvSpPr>
          <p:spPr bwMode="auto">
            <a:xfrm>
              <a:off x="3336" y="1180"/>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a:t>
              </a:r>
              <a:endParaRPr lang="en-US" sz="2400"/>
            </a:p>
          </p:txBody>
        </p:sp>
        <p:sp>
          <p:nvSpPr>
            <p:cNvPr id="153652" name="Rectangle 31"/>
            <p:cNvSpPr>
              <a:spLocks noChangeArrowheads="1"/>
            </p:cNvSpPr>
            <p:nvPr/>
          </p:nvSpPr>
          <p:spPr bwMode="auto">
            <a:xfrm>
              <a:off x="2928" y="1540"/>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OH</a:t>
              </a:r>
              <a:endParaRPr lang="en-US" sz="2400"/>
            </a:p>
          </p:txBody>
        </p:sp>
        <p:sp>
          <p:nvSpPr>
            <p:cNvPr id="153653" name="Rectangle 32"/>
            <p:cNvSpPr>
              <a:spLocks noChangeArrowheads="1"/>
            </p:cNvSpPr>
            <p:nvPr/>
          </p:nvSpPr>
          <p:spPr bwMode="auto">
            <a:xfrm>
              <a:off x="2672" y="1841"/>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OH</a:t>
              </a:r>
              <a:endParaRPr lang="en-US" sz="2400"/>
            </a:p>
          </p:txBody>
        </p:sp>
        <p:sp>
          <p:nvSpPr>
            <p:cNvPr id="153654" name="Rectangle 33"/>
            <p:cNvSpPr>
              <a:spLocks noChangeArrowheads="1"/>
            </p:cNvSpPr>
            <p:nvPr/>
          </p:nvSpPr>
          <p:spPr bwMode="auto">
            <a:xfrm>
              <a:off x="2448" y="1855"/>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H</a:t>
              </a:r>
              <a:endParaRPr lang="en-US" sz="2400"/>
            </a:p>
          </p:txBody>
        </p:sp>
        <p:sp>
          <p:nvSpPr>
            <p:cNvPr id="153655" name="Rectangle 34"/>
            <p:cNvSpPr>
              <a:spLocks noChangeArrowheads="1"/>
            </p:cNvSpPr>
            <p:nvPr/>
          </p:nvSpPr>
          <p:spPr bwMode="auto">
            <a:xfrm>
              <a:off x="2128" y="1532"/>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HO</a:t>
              </a:r>
              <a:endParaRPr lang="en-US" sz="2400"/>
            </a:p>
          </p:txBody>
        </p:sp>
        <p:sp>
          <p:nvSpPr>
            <p:cNvPr id="153656" name="Rectangle 35"/>
            <p:cNvSpPr>
              <a:spLocks noChangeArrowheads="1"/>
            </p:cNvSpPr>
            <p:nvPr/>
          </p:nvSpPr>
          <p:spPr bwMode="auto">
            <a:xfrm>
              <a:off x="2160" y="3103"/>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a:t>
              </a:r>
              <a:endParaRPr lang="en-US" sz="2400"/>
            </a:p>
          </p:txBody>
        </p:sp>
        <p:sp>
          <p:nvSpPr>
            <p:cNvPr id="153657" name="Rectangle 36"/>
            <p:cNvSpPr>
              <a:spLocks noChangeArrowheads="1"/>
            </p:cNvSpPr>
            <p:nvPr/>
          </p:nvSpPr>
          <p:spPr bwMode="auto">
            <a:xfrm>
              <a:off x="2840" y="3118"/>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OH</a:t>
              </a:r>
              <a:endParaRPr lang="en-US" sz="2400"/>
            </a:p>
          </p:txBody>
        </p:sp>
        <p:sp>
          <p:nvSpPr>
            <p:cNvPr id="153658" name="Rectangle 37"/>
            <p:cNvSpPr>
              <a:spLocks noChangeArrowheads="1"/>
            </p:cNvSpPr>
            <p:nvPr/>
          </p:nvSpPr>
          <p:spPr bwMode="auto">
            <a:xfrm>
              <a:off x="3248" y="2758"/>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a:t>
              </a:r>
              <a:endParaRPr lang="en-US" sz="2400"/>
            </a:p>
          </p:txBody>
        </p:sp>
        <p:sp>
          <p:nvSpPr>
            <p:cNvPr id="153659" name="Rectangle 38"/>
            <p:cNvSpPr>
              <a:spLocks noChangeArrowheads="1"/>
            </p:cNvSpPr>
            <p:nvPr/>
          </p:nvSpPr>
          <p:spPr bwMode="auto">
            <a:xfrm>
              <a:off x="2256" y="2920"/>
              <a:ext cx="6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H</a:t>
              </a:r>
              <a:endParaRPr lang="en-US" sz="2400"/>
            </a:p>
          </p:txBody>
        </p:sp>
        <p:sp>
          <p:nvSpPr>
            <p:cNvPr id="153660" name="Rectangle 39"/>
            <p:cNvSpPr>
              <a:spLocks noChangeArrowheads="1"/>
            </p:cNvSpPr>
            <p:nvPr/>
          </p:nvSpPr>
          <p:spPr bwMode="auto">
            <a:xfrm>
              <a:off x="2328" y="2957"/>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61" name="Rectangle 40"/>
            <p:cNvSpPr>
              <a:spLocks noChangeArrowheads="1"/>
            </p:cNvSpPr>
            <p:nvPr/>
          </p:nvSpPr>
          <p:spPr bwMode="auto">
            <a:xfrm>
              <a:off x="2344" y="2736"/>
              <a:ext cx="17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O</a:t>
              </a:r>
              <a:endParaRPr lang="en-US" sz="2400"/>
            </a:p>
          </p:txBody>
        </p:sp>
        <p:sp>
          <p:nvSpPr>
            <p:cNvPr id="153662" name="Rectangle 41"/>
            <p:cNvSpPr>
              <a:spLocks noChangeArrowheads="1"/>
            </p:cNvSpPr>
            <p:nvPr/>
          </p:nvSpPr>
          <p:spPr bwMode="auto">
            <a:xfrm>
              <a:off x="2344" y="2824"/>
              <a:ext cx="88"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a:t>
              </a:r>
              <a:endParaRPr lang="en-US" sz="2400"/>
            </a:p>
          </p:txBody>
        </p:sp>
        <p:sp>
          <p:nvSpPr>
            <p:cNvPr id="153663" name="Rectangle 42"/>
            <p:cNvSpPr>
              <a:spLocks noChangeArrowheads="1"/>
            </p:cNvSpPr>
            <p:nvPr/>
          </p:nvSpPr>
          <p:spPr bwMode="auto">
            <a:xfrm>
              <a:off x="2344" y="2912"/>
              <a:ext cx="545"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       CH    CH</a:t>
              </a:r>
              <a:endParaRPr lang="en-US" sz="2400"/>
            </a:p>
          </p:txBody>
        </p:sp>
        <p:sp>
          <p:nvSpPr>
            <p:cNvPr id="153664" name="Rectangle 43"/>
            <p:cNvSpPr>
              <a:spLocks noChangeArrowheads="1"/>
            </p:cNvSpPr>
            <p:nvPr/>
          </p:nvSpPr>
          <p:spPr bwMode="auto">
            <a:xfrm>
              <a:off x="2944" y="2949"/>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65" name="Rectangle 44"/>
            <p:cNvSpPr>
              <a:spLocks noChangeArrowheads="1"/>
            </p:cNvSpPr>
            <p:nvPr/>
          </p:nvSpPr>
          <p:spPr bwMode="auto">
            <a:xfrm>
              <a:off x="2984" y="2912"/>
              <a:ext cx="538"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O    C    (CH</a:t>
              </a:r>
              <a:endParaRPr lang="en-US" sz="2400"/>
            </a:p>
          </p:txBody>
        </p:sp>
        <p:sp>
          <p:nvSpPr>
            <p:cNvPr id="153666" name="Rectangle 45"/>
            <p:cNvSpPr>
              <a:spLocks noChangeArrowheads="1"/>
            </p:cNvSpPr>
            <p:nvPr/>
          </p:nvSpPr>
          <p:spPr bwMode="auto">
            <a:xfrm>
              <a:off x="3568" y="2949"/>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67" name="Rectangle 46"/>
            <p:cNvSpPr>
              <a:spLocks noChangeArrowheads="1"/>
            </p:cNvSpPr>
            <p:nvPr/>
          </p:nvSpPr>
          <p:spPr bwMode="auto">
            <a:xfrm>
              <a:off x="3608" y="2912"/>
              <a:ext cx="2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a:t>
              </a:r>
              <a:endParaRPr lang="en-US" sz="2400"/>
            </a:p>
          </p:txBody>
        </p:sp>
        <p:sp>
          <p:nvSpPr>
            <p:cNvPr id="153668" name="Rectangle 47"/>
            <p:cNvSpPr>
              <a:spLocks noChangeArrowheads="1"/>
            </p:cNvSpPr>
            <p:nvPr/>
          </p:nvSpPr>
          <p:spPr bwMode="auto">
            <a:xfrm>
              <a:off x="3640" y="2949"/>
              <a:ext cx="64"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16</a:t>
              </a:r>
              <a:endParaRPr lang="en-US" sz="2400"/>
            </a:p>
          </p:txBody>
        </p:sp>
        <p:sp>
          <p:nvSpPr>
            <p:cNvPr id="153669" name="Rectangle 48"/>
            <p:cNvSpPr>
              <a:spLocks noChangeArrowheads="1"/>
            </p:cNvSpPr>
            <p:nvPr/>
          </p:nvSpPr>
          <p:spPr bwMode="auto">
            <a:xfrm>
              <a:off x="3720" y="2912"/>
              <a:ext cx="210"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CH</a:t>
              </a:r>
              <a:endParaRPr lang="en-US" sz="2400"/>
            </a:p>
          </p:txBody>
        </p:sp>
        <p:sp>
          <p:nvSpPr>
            <p:cNvPr id="153670" name="Rectangle 49"/>
            <p:cNvSpPr>
              <a:spLocks noChangeArrowheads="1"/>
            </p:cNvSpPr>
            <p:nvPr/>
          </p:nvSpPr>
          <p:spPr bwMode="auto">
            <a:xfrm>
              <a:off x="3952" y="2949"/>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3</a:t>
              </a:r>
              <a:endParaRPr lang="en-US" sz="2400"/>
            </a:p>
          </p:txBody>
        </p:sp>
        <p:sp>
          <p:nvSpPr>
            <p:cNvPr id="153671" name="Rectangle 50"/>
            <p:cNvSpPr>
              <a:spLocks noChangeArrowheads="1"/>
            </p:cNvSpPr>
            <p:nvPr/>
          </p:nvSpPr>
          <p:spPr bwMode="auto">
            <a:xfrm>
              <a:off x="2344" y="3111"/>
              <a:ext cx="35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        CH</a:t>
              </a:r>
              <a:endParaRPr lang="en-US" sz="2400"/>
            </a:p>
          </p:txBody>
        </p:sp>
        <p:sp>
          <p:nvSpPr>
            <p:cNvPr id="153672" name="Rectangle 51"/>
            <p:cNvSpPr>
              <a:spLocks noChangeArrowheads="1"/>
            </p:cNvSpPr>
            <p:nvPr/>
          </p:nvSpPr>
          <p:spPr bwMode="auto">
            <a:xfrm>
              <a:off x="2344" y="3287"/>
              <a:ext cx="169"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a:t>
              </a:r>
              <a:endParaRPr lang="en-US" sz="2400"/>
            </a:p>
          </p:txBody>
        </p:sp>
        <p:sp>
          <p:nvSpPr>
            <p:cNvPr id="153673" name="Line 52"/>
            <p:cNvSpPr>
              <a:spLocks noChangeShapeType="1"/>
            </p:cNvSpPr>
            <p:nvPr/>
          </p:nvSpPr>
          <p:spPr bwMode="auto">
            <a:xfrm>
              <a:off x="3320" y="2971"/>
              <a:ext cx="72" cy="1"/>
            </a:xfrm>
            <a:prstGeom prst="line">
              <a:avLst/>
            </a:prstGeom>
            <a:noFill/>
            <a:ln w="12700">
              <a:solidFill>
                <a:srgbClr val="000000"/>
              </a:solidFill>
              <a:round/>
              <a:headEnd/>
              <a:tailEnd/>
            </a:ln>
          </p:spPr>
          <p:txBody>
            <a:bodyPr/>
            <a:lstStyle/>
            <a:p>
              <a:endParaRPr lang="en-US"/>
            </a:p>
          </p:txBody>
        </p:sp>
        <p:sp>
          <p:nvSpPr>
            <p:cNvPr id="153674" name="Line 53"/>
            <p:cNvSpPr>
              <a:spLocks noChangeShapeType="1"/>
            </p:cNvSpPr>
            <p:nvPr/>
          </p:nvSpPr>
          <p:spPr bwMode="auto">
            <a:xfrm flipV="1">
              <a:off x="2616" y="3030"/>
              <a:ext cx="1" cy="58"/>
            </a:xfrm>
            <a:prstGeom prst="line">
              <a:avLst/>
            </a:prstGeom>
            <a:noFill/>
            <a:ln w="12700">
              <a:solidFill>
                <a:srgbClr val="000000"/>
              </a:solidFill>
              <a:round/>
              <a:headEnd/>
              <a:tailEnd/>
            </a:ln>
          </p:spPr>
          <p:txBody>
            <a:bodyPr/>
            <a:lstStyle/>
            <a:p>
              <a:endParaRPr lang="en-US"/>
            </a:p>
          </p:txBody>
        </p:sp>
        <p:sp>
          <p:nvSpPr>
            <p:cNvPr id="153675" name="Line 54"/>
            <p:cNvSpPr>
              <a:spLocks noChangeShapeType="1"/>
            </p:cNvSpPr>
            <p:nvPr/>
          </p:nvSpPr>
          <p:spPr bwMode="auto">
            <a:xfrm flipV="1">
              <a:off x="2376" y="3044"/>
              <a:ext cx="1" cy="59"/>
            </a:xfrm>
            <a:prstGeom prst="line">
              <a:avLst/>
            </a:prstGeom>
            <a:noFill/>
            <a:ln w="12700">
              <a:solidFill>
                <a:srgbClr val="000000"/>
              </a:solidFill>
              <a:round/>
              <a:headEnd/>
              <a:tailEnd/>
            </a:ln>
          </p:spPr>
          <p:txBody>
            <a:bodyPr/>
            <a:lstStyle/>
            <a:p>
              <a:endParaRPr lang="en-US"/>
            </a:p>
          </p:txBody>
        </p:sp>
        <p:sp>
          <p:nvSpPr>
            <p:cNvPr id="153676" name="Line 55"/>
            <p:cNvSpPr>
              <a:spLocks noChangeShapeType="1"/>
            </p:cNvSpPr>
            <p:nvPr/>
          </p:nvSpPr>
          <p:spPr bwMode="auto">
            <a:xfrm flipV="1">
              <a:off x="3256" y="2861"/>
              <a:ext cx="1" cy="59"/>
            </a:xfrm>
            <a:prstGeom prst="line">
              <a:avLst/>
            </a:prstGeom>
            <a:noFill/>
            <a:ln w="12700">
              <a:solidFill>
                <a:srgbClr val="000000"/>
              </a:solidFill>
              <a:round/>
              <a:headEnd/>
              <a:tailEnd/>
            </a:ln>
          </p:spPr>
          <p:txBody>
            <a:bodyPr/>
            <a:lstStyle/>
            <a:p>
              <a:endParaRPr lang="en-US"/>
            </a:p>
          </p:txBody>
        </p:sp>
        <p:sp>
          <p:nvSpPr>
            <p:cNvPr id="153677" name="Line 56"/>
            <p:cNvSpPr>
              <a:spLocks noChangeShapeType="1"/>
            </p:cNvSpPr>
            <p:nvPr/>
          </p:nvSpPr>
          <p:spPr bwMode="auto">
            <a:xfrm flipV="1">
              <a:off x="3280" y="2861"/>
              <a:ext cx="1" cy="59"/>
            </a:xfrm>
            <a:prstGeom prst="line">
              <a:avLst/>
            </a:prstGeom>
            <a:noFill/>
            <a:ln w="12700">
              <a:solidFill>
                <a:srgbClr val="000000"/>
              </a:solidFill>
              <a:round/>
              <a:headEnd/>
              <a:tailEnd/>
            </a:ln>
          </p:spPr>
          <p:txBody>
            <a:bodyPr/>
            <a:lstStyle/>
            <a:p>
              <a:endParaRPr lang="en-US"/>
            </a:p>
          </p:txBody>
        </p:sp>
        <p:sp>
          <p:nvSpPr>
            <p:cNvPr id="153678" name="Line 57"/>
            <p:cNvSpPr>
              <a:spLocks noChangeShapeType="1"/>
            </p:cNvSpPr>
            <p:nvPr/>
          </p:nvSpPr>
          <p:spPr bwMode="auto">
            <a:xfrm>
              <a:off x="2720" y="2964"/>
              <a:ext cx="72" cy="1"/>
            </a:xfrm>
            <a:prstGeom prst="line">
              <a:avLst/>
            </a:prstGeom>
            <a:noFill/>
            <a:ln w="12700">
              <a:solidFill>
                <a:srgbClr val="000000"/>
              </a:solidFill>
              <a:round/>
              <a:headEnd/>
              <a:tailEnd/>
            </a:ln>
          </p:spPr>
          <p:txBody>
            <a:bodyPr/>
            <a:lstStyle/>
            <a:p>
              <a:endParaRPr lang="en-US"/>
            </a:p>
          </p:txBody>
        </p:sp>
        <p:sp>
          <p:nvSpPr>
            <p:cNvPr id="153679" name="Line 58"/>
            <p:cNvSpPr>
              <a:spLocks noChangeShapeType="1"/>
            </p:cNvSpPr>
            <p:nvPr/>
          </p:nvSpPr>
          <p:spPr bwMode="auto">
            <a:xfrm>
              <a:off x="2984" y="2964"/>
              <a:ext cx="72" cy="1"/>
            </a:xfrm>
            <a:prstGeom prst="line">
              <a:avLst/>
            </a:prstGeom>
            <a:noFill/>
            <a:ln w="12700">
              <a:solidFill>
                <a:srgbClr val="000000"/>
              </a:solidFill>
              <a:round/>
              <a:headEnd/>
              <a:tailEnd/>
            </a:ln>
          </p:spPr>
          <p:txBody>
            <a:bodyPr/>
            <a:lstStyle/>
            <a:p>
              <a:endParaRPr lang="en-US"/>
            </a:p>
          </p:txBody>
        </p:sp>
        <p:sp>
          <p:nvSpPr>
            <p:cNvPr id="153680" name="Line 59"/>
            <p:cNvSpPr>
              <a:spLocks noChangeShapeType="1"/>
            </p:cNvSpPr>
            <p:nvPr/>
          </p:nvSpPr>
          <p:spPr bwMode="auto">
            <a:xfrm>
              <a:off x="3160" y="2964"/>
              <a:ext cx="72" cy="1"/>
            </a:xfrm>
            <a:prstGeom prst="line">
              <a:avLst/>
            </a:prstGeom>
            <a:noFill/>
            <a:ln w="12700">
              <a:solidFill>
                <a:srgbClr val="000000"/>
              </a:solidFill>
              <a:round/>
              <a:headEnd/>
              <a:tailEnd/>
            </a:ln>
          </p:spPr>
          <p:txBody>
            <a:bodyPr/>
            <a:lstStyle/>
            <a:p>
              <a:endParaRPr lang="en-US"/>
            </a:p>
          </p:txBody>
        </p:sp>
        <p:sp>
          <p:nvSpPr>
            <p:cNvPr id="153681" name="Line 60"/>
            <p:cNvSpPr>
              <a:spLocks noChangeShapeType="1"/>
            </p:cNvSpPr>
            <p:nvPr/>
          </p:nvSpPr>
          <p:spPr bwMode="auto">
            <a:xfrm>
              <a:off x="3704" y="2964"/>
              <a:ext cx="72" cy="1"/>
            </a:xfrm>
            <a:prstGeom prst="line">
              <a:avLst/>
            </a:prstGeom>
            <a:noFill/>
            <a:ln w="12700">
              <a:solidFill>
                <a:srgbClr val="000000"/>
              </a:solidFill>
              <a:round/>
              <a:headEnd/>
              <a:tailEnd/>
            </a:ln>
          </p:spPr>
          <p:txBody>
            <a:bodyPr/>
            <a:lstStyle/>
            <a:p>
              <a:endParaRPr lang="en-US"/>
            </a:p>
          </p:txBody>
        </p:sp>
        <p:sp>
          <p:nvSpPr>
            <p:cNvPr id="153682" name="Line 61"/>
            <p:cNvSpPr>
              <a:spLocks noChangeShapeType="1"/>
            </p:cNvSpPr>
            <p:nvPr/>
          </p:nvSpPr>
          <p:spPr bwMode="auto">
            <a:xfrm>
              <a:off x="2744" y="3169"/>
              <a:ext cx="72" cy="1"/>
            </a:xfrm>
            <a:prstGeom prst="line">
              <a:avLst/>
            </a:prstGeom>
            <a:noFill/>
            <a:ln w="12700">
              <a:solidFill>
                <a:srgbClr val="000000"/>
              </a:solidFill>
              <a:round/>
              <a:headEnd/>
              <a:tailEnd/>
            </a:ln>
          </p:spPr>
          <p:txBody>
            <a:bodyPr/>
            <a:lstStyle/>
            <a:p>
              <a:endParaRPr lang="en-US"/>
            </a:p>
          </p:txBody>
        </p:sp>
        <p:sp>
          <p:nvSpPr>
            <p:cNvPr id="153683" name="Line 62"/>
            <p:cNvSpPr>
              <a:spLocks noChangeShapeType="1"/>
            </p:cNvSpPr>
            <p:nvPr/>
          </p:nvSpPr>
          <p:spPr bwMode="auto">
            <a:xfrm>
              <a:off x="2232" y="3162"/>
              <a:ext cx="72" cy="1"/>
            </a:xfrm>
            <a:prstGeom prst="line">
              <a:avLst/>
            </a:prstGeom>
            <a:noFill/>
            <a:ln w="12700">
              <a:solidFill>
                <a:srgbClr val="000000"/>
              </a:solidFill>
              <a:round/>
              <a:headEnd/>
              <a:tailEnd/>
            </a:ln>
          </p:spPr>
          <p:txBody>
            <a:bodyPr/>
            <a:lstStyle/>
            <a:p>
              <a:endParaRPr lang="en-US"/>
            </a:p>
          </p:txBody>
        </p:sp>
        <p:sp>
          <p:nvSpPr>
            <p:cNvPr id="153684" name="Rectangle 63"/>
            <p:cNvSpPr>
              <a:spLocks noChangeArrowheads="1"/>
            </p:cNvSpPr>
            <p:nvPr/>
          </p:nvSpPr>
          <p:spPr bwMode="auto">
            <a:xfrm>
              <a:off x="2480" y="3434"/>
              <a:ext cx="27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    CH</a:t>
              </a:r>
              <a:endParaRPr lang="en-US" sz="2400"/>
            </a:p>
          </p:txBody>
        </p:sp>
        <p:sp>
          <p:nvSpPr>
            <p:cNvPr id="153685" name="Rectangle 64"/>
            <p:cNvSpPr>
              <a:spLocks noChangeArrowheads="1"/>
            </p:cNvSpPr>
            <p:nvPr/>
          </p:nvSpPr>
          <p:spPr bwMode="auto">
            <a:xfrm>
              <a:off x="2776" y="34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86" name="Rectangle 65"/>
            <p:cNvSpPr>
              <a:spLocks noChangeArrowheads="1"/>
            </p:cNvSpPr>
            <p:nvPr/>
          </p:nvSpPr>
          <p:spPr bwMode="auto">
            <a:xfrm>
              <a:off x="2816" y="3434"/>
              <a:ext cx="210"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CH</a:t>
              </a:r>
              <a:endParaRPr lang="en-US" sz="2400"/>
            </a:p>
          </p:txBody>
        </p:sp>
        <p:sp>
          <p:nvSpPr>
            <p:cNvPr id="153687" name="Rectangle 66"/>
            <p:cNvSpPr>
              <a:spLocks noChangeArrowheads="1"/>
            </p:cNvSpPr>
            <p:nvPr/>
          </p:nvSpPr>
          <p:spPr bwMode="auto">
            <a:xfrm>
              <a:off x="3048" y="34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88" name="Rectangle 67"/>
            <p:cNvSpPr>
              <a:spLocks noChangeArrowheads="1"/>
            </p:cNvSpPr>
            <p:nvPr/>
          </p:nvSpPr>
          <p:spPr bwMode="auto">
            <a:xfrm>
              <a:off x="3088" y="3434"/>
              <a:ext cx="362"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O    CH</a:t>
              </a:r>
              <a:endParaRPr lang="en-US" sz="2400"/>
            </a:p>
          </p:txBody>
        </p:sp>
        <p:sp>
          <p:nvSpPr>
            <p:cNvPr id="153689" name="Rectangle 68"/>
            <p:cNvSpPr>
              <a:spLocks noChangeArrowheads="1"/>
            </p:cNvSpPr>
            <p:nvPr/>
          </p:nvSpPr>
          <p:spPr bwMode="auto">
            <a:xfrm>
              <a:off x="3480" y="34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90" name="Rectangle 69"/>
            <p:cNvSpPr>
              <a:spLocks noChangeArrowheads="1"/>
            </p:cNvSpPr>
            <p:nvPr/>
          </p:nvSpPr>
          <p:spPr bwMode="auto">
            <a:xfrm>
              <a:off x="3520" y="3434"/>
              <a:ext cx="210"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CH</a:t>
              </a:r>
              <a:endParaRPr lang="en-US" sz="2400"/>
            </a:p>
          </p:txBody>
        </p:sp>
        <p:sp>
          <p:nvSpPr>
            <p:cNvPr id="153691" name="Rectangle 70"/>
            <p:cNvSpPr>
              <a:spLocks noChangeArrowheads="1"/>
            </p:cNvSpPr>
            <p:nvPr/>
          </p:nvSpPr>
          <p:spPr bwMode="auto">
            <a:xfrm>
              <a:off x="3752" y="3471"/>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92" name="Rectangle 71"/>
            <p:cNvSpPr>
              <a:spLocks noChangeArrowheads="1"/>
            </p:cNvSpPr>
            <p:nvPr/>
          </p:nvSpPr>
          <p:spPr bwMode="auto">
            <a:xfrm>
              <a:off x="3792" y="3434"/>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OH</a:t>
              </a:r>
              <a:endParaRPr lang="en-US" sz="2400"/>
            </a:p>
          </p:txBody>
        </p:sp>
        <p:sp>
          <p:nvSpPr>
            <p:cNvPr id="153693" name="Rectangle 72"/>
            <p:cNvSpPr>
              <a:spLocks noChangeArrowheads="1"/>
            </p:cNvSpPr>
            <p:nvPr/>
          </p:nvSpPr>
          <p:spPr bwMode="auto">
            <a:xfrm>
              <a:off x="2144" y="3265"/>
              <a:ext cx="122"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CH</a:t>
              </a:r>
              <a:endParaRPr lang="en-US" sz="2400"/>
            </a:p>
          </p:txBody>
        </p:sp>
        <p:sp>
          <p:nvSpPr>
            <p:cNvPr id="153694" name="Rectangle 73"/>
            <p:cNvSpPr>
              <a:spLocks noChangeArrowheads="1"/>
            </p:cNvSpPr>
            <p:nvPr/>
          </p:nvSpPr>
          <p:spPr bwMode="auto">
            <a:xfrm>
              <a:off x="2280" y="3302"/>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95" name="Rectangle 74"/>
            <p:cNvSpPr>
              <a:spLocks noChangeArrowheads="1"/>
            </p:cNvSpPr>
            <p:nvPr/>
          </p:nvSpPr>
          <p:spPr bwMode="auto">
            <a:xfrm>
              <a:off x="2144" y="3463"/>
              <a:ext cx="122"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CH</a:t>
              </a:r>
              <a:endParaRPr lang="en-US" sz="2400"/>
            </a:p>
          </p:txBody>
        </p:sp>
        <p:sp>
          <p:nvSpPr>
            <p:cNvPr id="153696" name="Rectangle 75"/>
            <p:cNvSpPr>
              <a:spLocks noChangeArrowheads="1"/>
            </p:cNvSpPr>
            <p:nvPr/>
          </p:nvSpPr>
          <p:spPr bwMode="auto">
            <a:xfrm>
              <a:off x="2280" y="3500"/>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97" name="Rectangle 76"/>
            <p:cNvSpPr>
              <a:spLocks noChangeArrowheads="1"/>
            </p:cNvSpPr>
            <p:nvPr/>
          </p:nvSpPr>
          <p:spPr bwMode="auto">
            <a:xfrm>
              <a:off x="2144" y="3661"/>
              <a:ext cx="274"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    CH</a:t>
              </a:r>
              <a:endParaRPr lang="en-US" sz="2400"/>
            </a:p>
          </p:txBody>
        </p:sp>
        <p:sp>
          <p:nvSpPr>
            <p:cNvPr id="153698" name="Rectangle 77"/>
            <p:cNvSpPr>
              <a:spLocks noChangeArrowheads="1"/>
            </p:cNvSpPr>
            <p:nvPr/>
          </p:nvSpPr>
          <p:spPr bwMode="auto">
            <a:xfrm>
              <a:off x="2440" y="3698"/>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699" name="Rectangle 78"/>
            <p:cNvSpPr>
              <a:spLocks noChangeArrowheads="1"/>
            </p:cNvSpPr>
            <p:nvPr/>
          </p:nvSpPr>
          <p:spPr bwMode="auto">
            <a:xfrm>
              <a:off x="2480" y="3661"/>
              <a:ext cx="210"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    CH</a:t>
              </a:r>
              <a:endParaRPr lang="en-US" sz="2400"/>
            </a:p>
          </p:txBody>
        </p:sp>
        <p:sp>
          <p:nvSpPr>
            <p:cNvPr id="153700" name="Rectangle 79"/>
            <p:cNvSpPr>
              <a:spLocks noChangeArrowheads="1"/>
            </p:cNvSpPr>
            <p:nvPr/>
          </p:nvSpPr>
          <p:spPr bwMode="auto">
            <a:xfrm>
              <a:off x="2712" y="3698"/>
              <a:ext cx="32" cy="77"/>
            </a:xfrm>
            <a:prstGeom prst="rect">
              <a:avLst/>
            </a:prstGeom>
            <a:noFill/>
            <a:ln w="9525">
              <a:noFill/>
              <a:miter lim="800000"/>
              <a:headEnd/>
              <a:tailEnd/>
            </a:ln>
          </p:spPr>
          <p:txBody>
            <a:bodyPr wrap="none" lIns="0" tIns="0" rIns="0" bIns="0">
              <a:spAutoFit/>
            </a:bodyPr>
            <a:lstStyle/>
            <a:p>
              <a:pPr algn="l" eaLnBrk="1" hangingPunct="1"/>
              <a:r>
                <a:rPr lang="en-US" sz="800">
                  <a:solidFill>
                    <a:srgbClr val="000000"/>
                  </a:solidFill>
                </a:rPr>
                <a:t>2</a:t>
              </a:r>
              <a:endParaRPr lang="en-US" sz="2400"/>
            </a:p>
          </p:txBody>
        </p:sp>
        <p:sp>
          <p:nvSpPr>
            <p:cNvPr id="153701" name="Rectangle 80"/>
            <p:cNvSpPr>
              <a:spLocks noChangeArrowheads="1"/>
            </p:cNvSpPr>
            <p:nvPr/>
          </p:nvSpPr>
          <p:spPr bwMode="auto">
            <a:xfrm>
              <a:off x="2752" y="3661"/>
              <a:ext cx="127" cy="106"/>
            </a:xfrm>
            <a:prstGeom prst="rect">
              <a:avLst/>
            </a:prstGeom>
            <a:noFill/>
            <a:ln w="9525">
              <a:noFill/>
              <a:miter lim="800000"/>
              <a:headEnd/>
              <a:tailEnd/>
            </a:ln>
          </p:spPr>
          <p:txBody>
            <a:bodyPr wrap="none" lIns="0" tIns="0" rIns="0" bIns="0">
              <a:spAutoFit/>
            </a:bodyPr>
            <a:lstStyle/>
            <a:p>
              <a:pPr algn="l" eaLnBrk="1" hangingPunct="1"/>
              <a:r>
                <a:rPr lang="en-US" sz="1100">
                  <a:solidFill>
                    <a:srgbClr val="000000"/>
                  </a:solidFill>
                </a:rPr>
                <a:t>OH</a:t>
              </a:r>
              <a:endParaRPr lang="en-US" sz="2400"/>
            </a:p>
          </p:txBody>
        </p:sp>
        <p:sp>
          <p:nvSpPr>
            <p:cNvPr id="153702" name="Line 81"/>
            <p:cNvSpPr>
              <a:spLocks noChangeShapeType="1"/>
            </p:cNvSpPr>
            <p:nvPr/>
          </p:nvSpPr>
          <p:spPr bwMode="auto">
            <a:xfrm>
              <a:off x="2176" y="3199"/>
              <a:ext cx="1" cy="66"/>
            </a:xfrm>
            <a:prstGeom prst="line">
              <a:avLst/>
            </a:prstGeom>
            <a:noFill/>
            <a:ln w="12700">
              <a:solidFill>
                <a:srgbClr val="000000"/>
              </a:solidFill>
              <a:round/>
              <a:headEnd/>
              <a:tailEnd/>
            </a:ln>
          </p:spPr>
          <p:txBody>
            <a:bodyPr/>
            <a:lstStyle/>
            <a:p>
              <a:endParaRPr lang="en-US"/>
            </a:p>
          </p:txBody>
        </p:sp>
        <p:sp>
          <p:nvSpPr>
            <p:cNvPr id="153703" name="Line 82"/>
            <p:cNvSpPr>
              <a:spLocks noChangeShapeType="1"/>
            </p:cNvSpPr>
            <p:nvPr/>
          </p:nvSpPr>
          <p:spPr bwMode="auto">
            <a:xfrm>
              <a:off x="3520" y="3485"/>
              <a:ext cx="72" cy="1"/>
            </a:xfrm>
            <a:prstGeom prst="line">
              <a:avLst/>
            </a:prstGeom>
            <a:noFill/>
            <a:ln w="12700">
              <a:solidFill>
                <a:srgbClr val="000000"/>
              </a:solidFill>
              <a:round/>
              <a:headEnd/>
              <a:tailEnd/>
            </a:ln>
          </p:spPr>
          <p:txBody>
            <a:bodyPr/>
            <a:lstStyle/>
            <a:p>
              <a:endParaRPr lang="en-US"/>
            </a:p>
          </p:txBody>
        </p:sp>
        <p:sp>
          <p:nvSpPr>
            <p:cNvPr id="153704" name="Line 83"/>
            <p:cNvSpPr>
              <a:spLocks noChangeShapeType="1"/>
            </p:cNvSpPr>
            <p:nvPr/>
          </p:nvSpPr>
          <p:spPr bwMode="auto">
            <a:xfrm>
              <a:off x="2440" y="3720"/>
              <a:ext cx="72" cy="1"/>
            </a:xfrm>
            <a:prstGeom prst="line">
              <a:avLst/>
            </a:prstGeom>
            <a:noFill/>
            <a:ln w="12700">
              <a:solidFill>
                <a:srgbClr val="000000"/>
              </a:solidFill>
              <a:round/>
              <a:headEnd/>
              <a:tailEnd/>
            </a:ln>
          </p:spPr>
          <p:txBody>
            <a:bodyPr/>
            <a:lstStyle/>
            <a:p>
              <a:endParaRPr lang="en-US"/>
            </a:p>
          </p:txBody>
        </p:sp>
        <p:sp>
          <p:nvSpPr>
            <p:cNvPr id="153705" name="Line 84"/>
            <p:cNvSpPr>
              <a:spLocks noChangeShapeType="1"/>
            </p:cNvSpPr>
            <p:nvPr/>
          </p:nvSpPr>
          <p:spPr bwMode="auto">
            <a:xfrm>
              <a:off x="2232" y="3720"/>
              <a:ext cx="72" cy="1"/>
            </a:xfrm>
            <a:prstGeom prst="line">
              <a:avLst/>
            </a:prstGeom>
            <a:noFill/>
            <a:ln w="12700">
              <a:solidFill>
                <a:srgbClr val="000000"/>
              </a:solidFill>
              <a:round/>
              <a:headEnd/>
              <a:tailEnd/>
            </a:ln>
          </p:spPr>
          <p:txBody>
            <a:bodyPr/>
            <a:lstStyle/>
            <a:p>
              <a:endParaRPr lang="en-US"/>
            </a:p>
          </p:txBody>
        </p:sp>
        <p:sp>
          <p:nvSpPr>
            <p:cNvPr id="153706" name="Line 85"/>
            <p:cNvSpPr>
              <a:spLocks noChangeShapeType="1"/>
            </p:cNvSpPr>
            <p:nvPr/>
          </p:nvSpPr>
          <p:spPr bwMode="auto">
            <a:xfrm>
              <a:off x="3256" y="3492"/>
              <a:ext cx="72" cy="1"/>
            </a:xfrm>
            <a:prstGeom prst="line">
              <a:avLst/>
            </a:prstGeom>
            <a:noFill/>
            <a:ln w="12700">
              <a:solidFill>
                <a:srgbClr val="000000"/>
              </a:solidFill>
              <a:round/>
              <a:headEnd/>
              <a:tailEnd/>
            </a:ln>
          </p:spPr>
          <p:txBody>
            <a:bodyPr/>
            <a:lstStyle/>
            <a:p>
              <a:endParaRPr lang="en-US"/>
            </a:p>
          </p:txBody>
        </p:sp>
        <p:sp>
          <p:nvSpPr>
            <p:cNvPr id="153707" name="Line 86"/>
            <p:cNvSpPr>
              <a:spLocks noChangeShapeType="1"/>
            </p:cNvSpPr>
            <p:nvPr/>
          </p:nvSpPr>
          <p:spPr bwMode="auto">
            <a:xfrm>
              <a:off x="3080" y="3485"/>
              <a:ext cx="72" cy="1"/>
            </a:xfrm>
            <a:prstGeom prst="line">
              <a:avLst/>
            </a:prstGeom>
            <a:noFill/>
            <a:ln w="12700">
              <a:solidFill>
                <a:srgbClr val="000000"/>
              </a:solidFill>
              <a:round/>
              <a:headEnd/>
              <a:tailEnd/>
            </a:ln>
          </p:spPr>
          <p:txBody>
            <a:bodyPr/>
            <a:lstStyle/>
            <a:p>
              <a:endParaRPr lang="en-US"/>
            </a:p>
          </p:txBody>
        </p:sp>
        <p:sp>
          <p:nvSpPr>
            <p:cNvPr id="153708" name="Line 87"/>
            <p:cNvSpPr>
              <a:spLocks noChangeShapeType="1"/>
            </p:cNvSpPr>
            <p:nvPr/>
          </p:nvSpPr>
          <p:spPr bwMode="auto">
            <a:xfrm>
              <a:off x="2808" y="3492"/>
              <a:ext cx="72" cy="1"/>
            </a:xfrm>
            <a:prstGeom prst="line">
              <a:avLst/>
            </a:prstGeom>
            <a:noFill/>
            <a:ln w="12700">
              <a:solidFill>
                <a:srgbClr val="000000"/>
              </a:solidFill>
              <a:round/>
              <a:headEnd/>
              <a:tailEnd/>
            </a:ln>
          </p:spPr>
          <p:txBody>
            <a:bodyPr/>
            <a:lstStyle/>
            <a:p>
              <a:endParaRPr lang="en-US"/>
            </a:p>
          </p:txBody>
        </p:sp>
        <p:sp>
          <p:nvSpPr>
            <p:cNvPr id="153709" name="Line 88"/>
            <p:cNvSpPr>
              <a:spLocks noChangeShapeType="1"/>
            </p:cNvSpPr>
            <p:nvPr/>
          </p:nvSpPr>
          <p:spPr bwMode="auto">
            <a:xfrm>
              <a:off x="2552" y="3492"/>
              <a:ext cx="72" cy="1"/>
            </a:xfrm>
            <a:prstGeom prst="line">
              <a:avLst/>
            </a:prstGeom>
            <a:noFill/>
            <a:ln w="12700">
              <a:solidFill>
                <a:srgbClr val="000000"/>
              </a:solidFill>
              <a:round/>
              <a:headEnd/>
              <a:tailEnd/>
            </a:ln>
          </p:spPr>
          <p:txBody>
            <a:bodyPr/>
            <a:lstStyle/>
            <a:p>
              <a:endParaRPr lang="en-US"/>
            </a:p>
          </p:txBody>
        </p:sp>
        <p:sp>
          <p:nvSpPr>
            <p:cNvPr id="153710" name="Line 89"/>
            <p:cNvSpPr>
              <a:spLocks noChangeShapeType="1"/>
            </p:cNvSpPr>
            <p:nvPr/>
          </p:nvSpPr>
          <p:spPr bwMode="auto">
            <a:xfrm>
              <a:off x="2496" y="3382"/>
              <a:ext cx="1" cy="66"/>
            </a:xfrm>
            <a:prstGeom prst="line">
              <a:avLst/>
            </a:prstGeom>
            <a:noFill/>
            <a:ln w="12700">
              <a:solidFill>
                <a:srgbClr val="000000"/>
              </a:solidFill>
              <a:round/>
              <a:headEnd/>
              <a:tailEnd/>
            </a:ln>
          </p:spPr>
          <p:txBody>
            <a:bodyPr/>
            <a:lstStyle/>
            <a:p>
              <a:endParaRPr lang="en-US"/>
            </a:p>
          </p:txBody>
        </p:sp>
        <p:sp>
          <p:nvSpPr>
            <p:cNvPr id="153711" name="Line 90"/>
            <p:cNvSpPr>
              <a:spLocks noChangeShapeType="1"/>
            </p:cNvSpPr>
            <p:nvPr/>
          </p:nvSpPr>
          <p:spPr bwMode="auto">
            <a:xfrm>
              <a:off x="2176" y="3595"/>
              <a:ext cx="1" cy="66"/>
            </a:xfrm>
            <a:prstGeom prst="line">
              <a:avLst/>
            </a:prstGeom>
            <a:noFill/>
            <a:ln w="12700">
              <a:solidFill>
                <a:srgbClr val="000000"/>
              </a:solidFill>
              <a:round/>
              <a:headEnd/>
              <a:tailEnd/>
            </a:ln>
          </p:spPr>
          <p:txBody>
            <a:bodyPr/>
            <a:lstStyle/>
            <a:p>
              <a:endParaRPr lang="en-US"/>
            </a:p>
          </p:txBody>
        </p:sp>
        <p:sp>
          <p:nvSpPr>
            <p:cNvPr id="153712" name="Line 91"/>
            <p:cNvSpPr>
              <a:spLocks noChangeShapeType="1"/>
            </p:cNvSpPr>
            <p:nvPr/>
          </p:nvSpPr>
          <p:spPr bwMode="auto">
            <a:xfrm>
              <a:off x="2176" y="3397"/>
              <a:ext cx="1" cy="66"/>
            </a:xfrm>
            <a:prstGeom prst="line">
              <a:avLst/>
            </a:prstGeom>
            <a:noFill/>
            <a:ln w="12700">
              <a:solidFill>
                <a:srgbClr val="000000"/>
              </a:solidFill>
              <a:round/>
              <a:headEnd/>
              <a:tailEnd/>
            </a:ln>
          </p:spPr>
          <p:txBody>
            <a:bodyPr/>
            <a:lstStyle/>
            <a:p>
              <a:endParaRPr lang="en-US"/>
            </a:p>
          </p:txBody>
        </p:sp>
      </p:grpSp>
      <p:sp>
        <p:nvSpPr>
          <p:cNvPr id="153603" name="Rectangle 92"/>
          <p:cNvSpPr>
            <a:spLocks noChangeArrowheads="1"/>
          </p:cNvSpPr>
          <p:nvPr/>
        </p:nvSpPr>
        <p:spPr bwMode="auto">
          <a:xfrm>
            <a:off x="2362200" y="1295400"/>
            <a:ext cx="3417888"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latin typeface="New York" charset="0"/>
              </a:rPr>
              <a:t>Span 60 (sorbitan mono-stearate)</a:t>
            </a:r>
            <a:endParaRPr lang="en-US"/>
          </a:p>
        </p:txBody>
      </p:sp>
      <p:sp>
        <p:nvSpPr>
          <p:cNvPr id="153604" name="Line 93"/>
          <p:cNvSpPr>
            <a:spLocks noChangeShapeType="1"/>
          </p:cNvSpPr>
          <p:nvPr/>
        </p:nvSpPr>
        <p:spPr bwMode="auto">
          <a:xfrm>
            <a:off x="4000500" y="4483100"/>
            <a:ext cx="114300" cy="174625"/>
          </a:xfrm>
          <a:prstGeom prst="line">
            <a:avLst/>
          </a:prstGeom>
          <a:noFill/>
          <a:ln w="12700">
            <a:solidFill>
              <a:srgbClr val="000000"/>
            </a:solidFill>
            <a:round/>
            <a:headEnd/>
            <a:tailEnd/>
          </a:ln>
        </p:spPr>
        <p:txBody>
          <a:bodyPr/>
          <a:lstStyle/>
          <a:p>
            <a:endParaRPr lang="en-US"/>
          </a:p>
        </p:txBody>
      </p:sp>
      <p:sp>
        <p:nvSpPr>
          <p:cNvPr id="153605" name="Line 94"/>
          <p:cNvSpPr>
            <a:spLocks noChangeShapeType="1"/>
          </p:cNvSpPr>
          <p:nvPr/>
        </p:nvSpPr>
        <p:spPr bwMode="auto">
          <a:xfrm>
            <a:off x="3797300" y="5100638"/>
            <a:ext cx="114300" cy="139700"/>
          </a:xfrm>
          <a:prstGeom prst="line">
            <a:avLst/>
          </a:prstGeom>
          <a:noFill/>
          <a:ln w="12700">
            <a:solidFill>
              <a:srgbClr val="000000"/>
            </a:solidFill>
            <a:round/>
            <a:headEnd/>
            <a:tailEnd/>
          </a:ln>
        </p:spPr>
        <p:txBody>
          <a:bodyPr/>
          <a:lstStyle/>
          <a:p>
            <a:endParaRPr lang="en-US"/>
          </a:p>
        </p:txBody>
      </p:sp>
      <p:sp>
        <p:nvSpPr>
          <p:cNvPr id="153606" name="Line 95"/>
          <p:cNvSpPr>
            <a:spLocks noChangeShapeType="1"/>
          </p:cNvSpPr>
          <p:nvPr/>
        </p:nvSpPr>
        <p:spPr bwMode="auto">
          <a:xfrm>
            <a:off x="3937000" y="2606675"/>
            <a:ext cx="114300" cy="141288"/>
          </a:xfrm>
          <a:prstGeom prst="line">
            <a:avLst/>
          </a:prstGeom>
          <a:noFill/>
          <a:ln w="12700">
            <a:solidFill>
              <a:srgbClr val="000000"/>
            </a:solidFill>
            <a:round/>
            <a:headEnd/>
            <a:tailEnd/>
          </a:ln>
        </p:spPr>
        <p:txBody>
          <a:bodyPr/>
          <a:lstStyle/>
          <a:p>
            <a:endParaRPr lang="en-US"/>
          </a:p>
        </p:txBody>
      </p:sp>
      <p:sp>
        <p:nvSpPr>
          <p:cNvPr id="153607" name="Line 96"/>
          <p:cNvSpPr>
            <a:spLocks noChangeShapeType="1"/>
          </p:cNvSpPr>
          <p:nvPr/>
        </p:nvSpPr>
        <p:spPr bwMode="auto">
          <a:xfrm>
            <a:off x="4140200" y="1989138"/>
            <a:ext cx="114300" cy="152400"/>
          </a:xfrm>
          <a:prstGeom prst="line">
            <a:avLst/>
          </a:prstGeom>
          <a:noFill/>
          <a:ln w="12700">
            <a:solidFill>
              <a:srgbClr val="000000"/>
            </a:solidFill>
            <a:round/>
            <a:headEnd/>
            <a:tailEnd/>
          </a:ln>
        </p:spPr>
        <p:txBody>
          <a:bodyPr/>
          <a:lstStyle/>
          <a:p>
            <a:endParaRPr lang="en-US"/>
          </a:p>
        </p:txBody>
      </p:sp>
      <p:sp>
        <p:nvSpPr>
          <p:cNvPr id="153608" name="Line 97"/>
          <p:cNvSpPr>
            <a:spLocks noChangeShapeType="1"/>
          </p:cNvSpPr>
          <p:nvPr/>
        </p:nvSpPr>
        <p:spPr bwMode="auto">
          <a:xfrm flipH="1">
            <a:off x="3924300" y="1978025"/>
            <a:ext cx="101600" cy="152400"/>
          </a:xfrm>
          <a:prstGeom prst="line">
            <a:avLst/>
          </a:prstGeom>
          <a:noFill/>
          <a:ln w="12700">
            <a:solidFill>
              <a:srgbClr val="000000"/>
            </a:solidFill>
            <a:round/>
            <a:headEnd/>
            <a:tailEnd/>
          </a:ln>
        </p:spPr>
        <p:txBody>
          <a:bodyPr/>
          <a:lstStyle/>
          <a:p>
            <a:endParaRPr lang="en-US"/>
          </a:p>
        </p:txBody>
      </p:sp>
      <p:sp>
        <p:nvSpPr>
          <p:cNvPr id="153609" name="Line 98"/>
          <p:cNvSpPr>
            <a:spLocks noChangeShapeType="1"/>
          </p:cNvSpPr>
          <p:nvPr/>
        </p:nvSpPr>
        <p:spPr bwMode="auto">
          <a:xfrm flipH="1">
            <a:off x="4025900" y="5100638"/>
            <a:ext cx="114300" cy="152400"/>
          </a:xfrm>
          <a:prstGeom prst="line">
            <a:avLst/>
          </a:prstGeom>
          <a:noFill/>
          <a:ln w="12700">
            <a:solidFill>
              <a:srgbClr val="000000"/>
            </a:solidFill>
            <a:round/>
            <a:headEnd/>
            <a:tailEnd/>
          </a:ln>
        </p:spPr>
        <p:txBody>
          <a:bodyPr/>
          <a:lstStyle/>
          <a:p>
            <a:endParaRPr lang="en-US"/>
          </a:p>
        </p:txBody>
      </p:sp>
      <p:sp>
        <p:nvSpPr>
          <p:cNvPr id="153610" name="Line 99"/>
          <p:cNvSpPr>
            <a:spLocks noChangeShapeType="1"/>
          </p:cNvSpPr>
          <p:nvPr/>
        </p:nvSpPr>
        <p:spPr bwMode="auto">
          <a:xfrm flipH="1">
            <a:off x="3797300" y="4483100"/>
            <a:ext cx="101600" cy="163513"/>
          </a:xfrm>
          <a:prstGeom prst="line">
            <a:avLst/>
          </a:prstGeom>
          <a:noFill/>
          <a:ln w="12700">
            <a:solidFill>
              <a:srgbClr val="000000"/>
            </a:solidFill>
            <a:round/>
            <a:headEnd/>
            <a:tailEnd/>
          </a:ln>
        </p:spPr>
        <p:txBody>
          <a:bodyPr/>
          <a:lstStyle/>
          <a:p>
            <a:endParaRPr lang="en-US"/>
          </a:p>
        </p:txBody>
      </p:sp>
      <p:sp>
        <p:nvSpPr>
          <p:cNvPr id="153611" name="Line 100"/>
          <p:cNvSpPr>
            <a:spLocks noChangeShapeType="1"/>
          </p:cNvSpPr>
          <p:nvPr/>
        </p:nvSpPr>
        <p:spPr bwMode="auto">
          <a:xfrm flipH="1">
            <a:off x="4165600" y="2595563"/>
            <a:ext cx="127000" cy="152400"/>
          </a:xfrm>
          <a:prstGeom prst="line">
            <a:avLst/>
          </a:prstGeom>
          <a:noFill/>
          <a:ln w="12700">
            <a:solidFill>
              <a:srgbClr val="000000"/>
            </a:solidFill>
            <a:round/>
            <a:headEnd/>
            <a:tailEnd/>
          </a:ln>
        </p:spPr>
        <p:txBody>
          <a:bodyPr/>
          <a:lstStyle/>
          <a:p>
            <a:endParaRPr lang="en-US"/>
          </a:p>
        </p:txBody>
      </p:sp>
      <p:sp>
        <p:nvSpPr>
          <p:cNvPr id="153612" name="Line 101"/>
          <p:cNvSpPr>
            <a:spLocks noChangeShapeType="1"/>
          </p:cNvSpPr>
          <p:nvPr/>
        </p:nvSpPr>
        <p:spPr bwMode="auto">
          <a:xfrm flipH="1">
            <a:off x="3962400" y="2863850"/>
            <a:ext cx="88900" cy="80963"/>
          </a:xfrm>
          <a:prstGeom prst="line">
            <a:avLst/>
          </a:prstGeom>
          <a:noFill/>
          <a:ln w="12700">
            <a:solidFill>
              <a:srgbClr val="000000"/>
            </a:solidFill>
            <a:round/>
            <a:headEnd/>
            <a:tailEnd/>
          </a:ln>
        </p:spPr>
        <p:txBody>
          <a:bodyPr/>
          <a:lstStyle/>
          <a:p>
            <a:endParaRPr lang="en-US"/>
          </a:p>
        </p:txBody>
      </p:sp>
      <p:sp>
        <p:nvSpPr>
          <p:cNvPr id="153613" name="Line 102"/>
          <p:cNvSpPr>
            <a:spLocks noChangeShapeType="1"/>
          </p:cNvSpPr>
          <p:nvPr/>
        </p:nvSpPr>
        <p:spPr bwMode="auto">
          <a:xfrm>
            <a:off x="4152900" y="2840038"/>
            <a:ext cx="88900" cy="93662"/>
          </a:xfrm>
          <a:prstGeom prst="line">
            <a:avLst/>
          </a:prstGeom>
          <a:noFill/>
          <a:ln w="12700">
            <a:solidFill>
              <a:srgbClr val="000000"/>
            </a:solidFill>
            <a:round/>
            <a:headEnd/>
            <a:tailEnd/>
          </a:ln>
        </p:spPr>
        <p:txBody>
          <a:bodyPr/>
          <a:lstStyle/>
          <a:p>
            <a:endParaRPr lang="en-US"/>
          </a:p>
        </p:txBody>
      </p:sp>
      <p:sp>
        <p:nvSpPr>
          <p:cNvPr id="153614" name="Line 103"/>
          <p:cNvSpPr>
            <a:spLocks noChangeShapeType="1"/>
          </p:cNvSpPr>
          <p:nvPr/>
        </p:nvSpPr>
        <p:spPr bwMode="auto">
          <a:xfrm>
            <a:off x="5473700" y="1722438"/>
            <a:ext cx="1588" cy="1573212"/>
          </a:xfrm>
          <a:prstGeom prst="line">
            <a:avLst/>
          </a:prstGeom>
          <a:noFill/>
          <a:ln w="12700">
            <a:solidFill>
              <a:schemeClr val="accent2"/>
            </a:solidFill>
            <a:round/>
            <a:headEnd/>
            <a:tailEnd/>
          </a:ln>
        </p:spPr>
        <p:txBody>
          <a:bodyPr/>
          <a:lstStyle/>
          <a:p>
            <a:endParaRPr lang="en-US"/>
          </a:p>
        </p:txBody>
      </p:sp>
      <p:sp>
        <p:nvSpPr>
          <p:cNvPr id="153615" name="Rectangle 104"/>
          <p:cNvSpPr>
            <a:spLocks noChangeArrowheads="1"/>
          </p:cNvSpPr>
          <p:nvPr/>
        </p:nvSpPr>
        <p:spPr bwMode="auto">
          <a:xfrm>
            <a:off x="5676900" y="2595563"/>
            <a:ext cx="1282700" cy="274637"/>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latin typeface="New York" charset="0"/>
              </a:rPr>
              <a:t>Hydrophobic</a:t>
            </a:r>
            <a:endParaRPr lang="en-US"/>
          </a:p>
        </p:txBody>
      </p:sp>
      <p:sp>
        <p:nvSpPr>
          <p:cNvPr id="153616" name="Rectangle 105"/>
          <p:cNvSpPr>
            <a:spLocks noChangeArrowheads="1"/>
          </p:cNvSpPr>
          <p:nvPr/>
        </p:nvSpPr>
        <p:spPr bwMode="auto">
          <a:xfrm>
            <a:off x="3581400" y="3276600"/>
            <a:ext cx="1004888"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latin typeface="New York" charset="0"/>
              </a:rPr>
              <a:t>Hydrophilic</a:t>
            </a:r>
            <a:endParaRPr lang="en-US" sz="1600"/>
          </a:p>
        </p:txBody>
      </p:sp>
      <p:sp>
        <p:nvSpPr>
          <p:cNvPr id="153617" name="Rectangle 106"/>
          <p:cNvSpPr>
            <a:spLocks noChangeArrowheads="1"/>
          </p:cNvSpPr>
          <p:nvPr/>
        </p:nvSpPr>
        <p:spPr bwMode="auto">
          <a:xfrm>
            <a:off x="2451100" y="3962400"/>
            <a:ext cx="5248275" cy="274638"/>
          </a:xfrm>
          <a:prstGeom prst="rect">
            <a:avLst/>
          </a:prstGeom>
          <a:noFill/>
          <a:ln w="9525">
            <a:noFill/>
            <a:miter lim="800000"/>
            <a:headEnd/>
            <a:tailEnd/>
          </a:ln>
        </p:spPr>
        <p:txBody>
          <a:bodyPr wrap="none" lIns="0" tIns="0" rIns="0" bIns="0">
            <a:spAutoFit/>
          </a:bodyPr>
          <a:lstStyle/>
          <a:p>
            <a:pPr algn="l" eaLnBrk="1" hangingPunct="1"/>
            <a:r>
              <a:rPr lang="en-US">
                <a:solidFill>
                  <a:srgbClr val="000000"/>
                </a:solidFill>
                <a:latin typeface="New York" charset="0"/>
              </a:rPr>
              <a:t>Tween 60 (polyoxyalkylene sorbitan mono-stearate)</a:t>
            </a:r>
            <a:endParaRPr lang="en-US"/>
          </a:p>
        </p:txBody>
      </p:sp>
      <p:sp>
        <p:nvSpPr>
          <p:cNvPr id="153618" name="Line 107"/>
          <p:cNvSpPr>
            <a:spLocks noChangeShapeType="1"/>
          </p:cNvSpPr>
          <p:nvPr/>
        </p:nvSpPr>
        <p:spPr bwMode="auto">
          <a:xfrm>
            <a:off x="5308600" y="4413250"/>
            <a:ext cx="1588" cy="815975"/>
          </a:xfrm>
          <a:prstGeom prst="line">
            <a:avLst/>
          </a:prstGeom>
          <a:noFill/>
          <a:ln w="12700">
            <a:solidFill>
              <a:schemeClr val="accent2"/>
            </a:solidFill>
            <a:round/>
            <a:headEnd/>
            <a:tailEnd/>
          </a:ln>
        </p:spPr>
        <p:txBody>
          <a:bodyPr/>
          <a:lstStyle/>
          <a:p>
            <a:endParaRPr lang="en-US"/>
          </a:p>
        </p:txBody>
      </p:sp>
      <p:sp>
        <p:nvSpPr>
          <p:cNvPr id="153619" name="Line 108"/>
          <p:cNvSpPr>
            <a:spLocks noChangeShapeType="1"/>
          </p:cNvSpPr>
          <p:nvPr/>
        </p:nvSpPr>
        <p:spPr bwMode="auto">
          <a:xfrm>
            <a:off x="5308600" y="5229225"/>
            <a:ext cx="1320800" cy="1588"/>
          </a:xfrm>
          <a:prstGeom prst="line">
            <a:avLst/>
          </a:prstGeom>
          <a:noFill/>
          <a:ln w="12700">
            <a:solidFill>
              <a:schemeClr val="accent2"/>
            </a:solidFill>
            <a:round/>
            <a:headEnd/>
            <a:tailEnd/>
          </a:ln>
        </p:spPr>
        <p:txBody>
          <a:bodyPr/>
          <a:lstStyle/>
          <a:p>
            <a:endParaRPr lang="en-US"/>
          </a:p>
        </p:txBody>
      </p:sp>
      <p:sp>
        <p:nvSpPr>
          <p:cNvPr id="153620" name="Line 109"/>
          <p:cNvSpPr>
            <a:spLocks noChangeShapeType="1"/>
          </p:cNvSpPr>
          <p:nvPr/>
        </p:nvSpPr>
        <p:spPr bwMode="auto">
          <a:xfrm>
            <a:off x="6629400" y="5229225"/>
            <a:ext cx="1588" cy="966788"/>
          </a:xfrm>
          <a:prstGeom prst="line">
            <a:avLst/>
          </a:prstGeom>
          <a:noFill/>
          <a:ln w="12700">
            <a:solidFill>
              <a:schemeClr val="accent2"/>
            </a:solidFill>
            <a:round/>
            <a:headEnd/>
            <a:tailEnd/>
          </a:ln>
        </p:spPr>
        <p:txBody>
          <a:bodyPr/>
          <a:lstStyle/>
          <a:p>
            <a:endParaRPr lang="en-US"/>
          </a:p>
        </p:txBody>
      </p:sp>
      <p:sp>
        <p:nvSpPr>
          <p:cNvPr id="153621" name="Rectangle 110"/>
          <p:cNvSpPr>
            <a:spLocks noChangeArrowheads="1"/>
          </p:cNvSpPr>
          <p:nvPr/>
        </p:nvSpPr>
        <p:spPr bwMode="auto">
          <a:xfrm>
            <a:off x="5588000" y="4973638"/>
            <a:ext cx="1141413"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latin typeface="New York" charset="0"/>
              </a:rPr>
              <a:t>Hydrophobic</a:t>
            </a:r>
            <a:endParaRPr lang="en-US" sz="1600"/>
          </a:p>
        </p:txBody>
      </p:sp>
      <p:sp>
        <p:nvSpPr>
          <p:cNvPr id="153622" name="Rectangle 111"/>
          <p:cNvSpPr>
            <a:spLocks noChangeArrowheads="1"/>
          </p:cNvSpPr>
          <p:nvPr/>
        </p:nvSpPr>
        <p:spPr bwMode="auto">
          <a:xfrm>
            <a:off x="4330700" y="6126163"/>
            <a:ext cx="1004888" cy="244475"/>
          </a:xfrm>
          <a:prstGeom prst="rect">
            <a:avLst/>
          </a:prstGeom>
          <a:noFill/>
          <a:ln w="9525">
            <a:noFill/>
            <a:miter lim="800000"/>
            <a:headEnd/>
            <a:tailEnd/>
          </a:ln>
        </p:spPr>
        <p:txBody>
          <a:bodyPr wrap="none" lIns="0" tIns="0" rIns="0" bIns="0">
            <a:spAutoFit/>
          </a:bodyPr>
          <a:lstStyle/>
          <a:p>
            <a:pPr algn="l" eaLnBrk="1" hangingPunct="1"/>
            <a:r>
              <a:rPr lang="en-US" sz="1600">
                <a:solidFill>
                  <a:srgbClr val="000000"/>
                </a:solidFill>
                <a:latin typeface="New York" charset="0"/>
              </a:rPr>
              <a:t>Hydrophilic</a:t>
            </a:r>
            <a:endParaRPr lang="en-US" sz="1600"/>
          </a:p>
        </p:txBody>
      </p:sp>
      <p:sp>
        <p:nvSpPr>
          <p:cNvPr id="153623" name="Rectangle 112"/>
          <p:cNvSpPr>
            <a:spLocks noGrp="1" noChangeArrowheads="1"/>
          </p:cNvSpPr>
          <p:nvPr>
            <p:ph type="title" idx="4294967295"/>
          </p:nvPr>
        </p:nvSpPr>
        <p:spPr/>
        <p:txBody>
          <a:bodyPr/>
          <a:lstStyle/>
          <a:p>
            <a:pPr eaLnBrk="1" hangingPunct="1"/>
            <a:r>
              <a:rPr lang="en-US" dirty="0" smtClean="0"/>
              <a:t>Synthetic GRAS Surfactants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Text Box 3"/>
          <p:cNvSpPr txBox="1">
            <a:spLocks noChangeArrowheads="1"/>
          </p:cNvSpPr>
          <p:nvPr/>
        </p:nvSpPr>
        <p:spPr bwMode="auto">
          <a:xfrm>
            <a:off x="1447800" y="1143000"/>
            <a:ext cx="7010400" cy="2443163"/>
          </a:xfrm>
          <a:prstGeom prst="rect">
            <a:avLst/>
          </a:prstGeom>
          <a:noFill/>
          <a:ln w="9525">
            <a:noFill/>
            <a:miter lim="800000"/>
            <a:headEnd/>
            <a:tailEnd/>
          </a:ln>
        </p:spPr>
        <p:txBody>
          <a:bodyPr>
            <a:spAutoFit/>
          </a:bodyPr>
          <a:lstStyle/>
          <a:p>
            <a:pPr algn="l" eaLnBrk="1" hangingPunct="1">
              <a:spcBef>
                <a:spcPct val="50000"/>
              </a:spcBef>
            </a:pPr>
            <a:r>
              <a:rPr lang="en-US" sz="2800">
                <a:cs typeface="Times New Roman" pitchFamily="18" charset="0"/>
              </a:rPr>
              <a:t>1.	Dispersed particle size</a:t>
            </a:r>
          </a:p>
          <a:p>
            <a:pPr algn="l" eaLnBrk="1" hangingPunct="1">
              <a:spcBef>
                <a:spcPct val="50000"/>
              </a:spcBef>
            </a:pPr>
            <a:r>
              <a:rPr lang="en-US" sz="2800">
                <a:cs typeface="Times New Roman" pitchFamily="18" charset="0"/>
              </a:rPr>
              <a:t>2.	Viscosity of continuous phase</a:t>
            </a:r>
          </a:p>
          <a:p>
            <a:pPr algn="l" eaLnBrk="1" hangingPunct="1">
              <a:spcBef>
                <a:spcPct val="50000"/>
              </a:spcBef>
            </a:pPr>
            <a:r>
              <a:rPr lang="en-US" sz="2800">
                <a:cs typeface="Times New Roman" pitchFamily="18" charset="0"/>
              </a:rPr>
              <a:t>3.	Dispersed phase concentration</a:t>
            </a:r>
          </a:p>
          <a:p>
            <a:pPr algn="l" eaLnBrk="1" hangingPunct="1">
              <a:spcBef>
                <a:spcPct val="50000"/>
              </a:spcBef>
            </a:pPr>
            <a:r>
              <a:rPr lang="en-US" sz="2800">
                <a:cs typeface="Times New Roman" pitchFamily="18" charset="0"/>
              </a:rPr>
              <a:t>4.	Density difference between 2 phases </a:t>
            </a:r>
          </a:p>
        </p:txBody>
      </p:sp>
      <p:sp>
        <p:nvSpPr>
          <p:cNvPr id="155651" name="Rectangle 4"/>
          <p:cNvSpPr>
            <a:spLocks noGrp="1" noChangeArrowheads="1"/>
          </p:cNvSpPr>
          <p:nvPr>
            <p:ph type="title" idx="4294967295"/>
          </p:nvPr>
        </p:nvSpPr>
        <p:spPr/>
        <p:txBody>
          <a:bodyPr/>
          <a:lstStyle/>
          <a:p>
            <a:pPr eaLnBrk="1" hangingPunct="1"/>
            <a:r>
              <a:rPr lang="en-US" sz="3200" dirty="0" smtClean="0">
                <a:latin typeface="Times New Roman" pitchFamily="18" charset="0"/>
                <a:cs typeface="Times New Roman" pitchFamily="18" charset="0"/>
              </a:rPr>
              <a:t>Stability Of A Food Dispersion</a:t>
            </a: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p:txBody>
          <a:bodyPr/>
          <a:lstStyle/>
          <a:p>
            <a:pPr eaLnBrk="1" hangingPunct="1"/>
            <a:r>
              <a:rPr lang="en-US" dirty="0" smtClean="0"/>
              <a:t>Ice Cream</a:t>
            </a:r>
          </a:p>
        </p:txBody>
      </p:sp>
      <p:pic>
        <p:nvPicPr>
          <p:cNvPr id="149507" name="Picture 4" descr="icstruc"/>
          <p:cNvPicPr>
            <a:picLocks noChangeAspect="1" noChangeArrowheads="1"/>
          </p:cNvPicPr>
          <p:nvPr/>
        </p:nvPicPr>
        <p:blipFill>
          <a:blip r:embed="rId3"/>
          <a:srcRect/>
          <a:stretch>
            <a:fillRect/>
          </a:stretch>
        </p:blipFill>
        <p:spPr bwMode="auto">
          <a:xfrm>
            <a:off x="342762" y="762000"/>
            <a:ext cx="4991238" cy="5985164"/>
          </a:xfrm>
          <a:prstGeom prst="rect">
            <a:avLst/>
          </a:prstGeom>
          <a:noFill/>
          <a:ln w="9525">
            <a:noFill/>
            <a:miter lim="800000"/>
            <a:headEnd/>
            <a:tailEnd/>
          </a:ln>
        </p:spPr>
      </p:pic>
      <p:sp>
        <p:nvSpPr>
          <p:cNvPr id="149508" name="Rectangle 5"/>
          <p:cNvSpPr>
            <a:spLocks noChangeArrowheads="1"/>
          </p:cNvSpPr>
          <p:nvPr/>
        </p:nvSpPr>
        <p:spPr bwMode="auto">
          <a:xfrm>
            <a:off x="6629400" y="6477000"/>
            <a:ext cx="2249334" cy="246221"/>
          </a:xfrm>
          <a:prstGeom prst="rect">
            <a:avLst/>
          </a:prstGeom>
          <a:noFill/>
          <a:ln w="12700">
            <a:noFill/>
            <a:miter lim="800000"/>
            <a:headEnd/>
            <a:tailEnd/>
          </a:ln>
        </p:spPr>
        <p:txBody>
          <a:bodyPr wrap="none" anchor="ctr">
            <a:spAutoFit/>
          </a:bodyPr>
          <a:lstStyle/>
          <a:p>
            <a:r>
              <a:rPr lang="en-US" sz="1000" dirty="0">
                <a:latin typeface="Times" pitchFamily="18" charset="0"/>
              </a:rPr>
              <a:t>http://www.foodsci.uoguelph.ca/deicon/</a:t>
            </a:r>
          </a:p>
        </p:txBody>
      </p:sp>
      <p:sp>
        <p:nvSpPr>
          <p:cNvPr id="149509" name="Text Box 7"/>
          <p:cNvSpPr txBox="1">
            <a:spLocks noChangeArrowheads="1"/>
          </p:cNvSpPr>
          <p:nvPr/>
        </p:nvSpPr>
        <p:spPr bwMode="auto">
          <a:xfrm>
            <a:off x="7086600" y="914400"/>
            <a:ext cx="1422400" cy="366712"/>
          </a:xfrm>
          <a:prstGeom prst="rect">
            <a:avLst/>
          </a:prstGeom>
          <a:noFill/>
          <a:ln w="12700">
            <a:noFill/>
            <a:miter lim="800000"/>
            <a:headEnd/>
            <a:tailEnd/>
          </a:ln>
        </p:spPr>
        <p:txBody>
          <a:bodyPr wrap="none" anchor="ctr">
            <a:spAutoFit/>
          </a:bodyPr>
          <a:lstStyle/>
          <a:p>
            <a:r>
              <a:rPr lang="en-US" dirty="0"/>
              <a:t>up to 50% air</a:t>
            </a:r>
          </a:p>
        </p:txBody>
      </p:sp>
      <p:sp>
        <p:nvSpPr>
          <p:cNvPr id="6" name="TextBox 5"/>
          <p:cNvSpPr txBox="1"/>
          <p:nvPr/>
        </p:nvSpPr>
        <p:spPr>
          <a:xfrm>
            <a:off x="461175" y="2133600"/>
            <a:ext cx="1370838" cy="369332"/>
          </a:xfrm>
          <a:prstGeom prst="rect">
            <a:avLst/>
          </a:prstGeom>
          <a:solidFill>
            <a:schemeClr val="bg1"/>
          </a:solidFill>
        </p:spPr>
        <p:txBody>
          <a:bodyPr wrap="none" rtlCol="0">
            <a:spAutoFit/>
          </a:bodyPr>
          <a:lstStyle/>
          <a:p>
            <a:r>
              <a:rPr lang="en-US" dirty="0" smtClean="0"/>
              <a:t>Fat Globules</a:t>
            </a:r>
            <a:endParaRPr lang="en-US" dirty="0"/>
          </a:p>
        </p:txBody>
      </p:sp>
      <p:sp>
        <p:nvSpPr>
          <p:cNvPr id="7" name="TextBox 6"/>
          <p:cNvSpPr txBox="1"/>
          <p:nvPr/>
        </p:nvSpPr>
        <p:spPr>
          <a:xfrm>
            <a:off x="2057400" y="1219200"/>
            <a:ext cx="992580" cy="369332"/>
          </a:xfrm>
          <a:prstGeom prst="rect">
            <a:avLst/>
          </a:prstGeom>
          <a:solidFill>
            <a:schemeClr val="bg1"/>
          </a:solidFill>
        </p:spPr>
        <p:txBody>
          <a:bodyPr wrap="none" rtlCol="0">
            <a:spAutoFit/>
          </a:bodyPr>
          <a:lstStyle/>
          <a:p>
            <a:r>
              <a:rPr lang="en-US" dirty="0" smtClean="0">
                <a:solidFill>
                  <a:srgbClr val="000000"/>
                </a:solidFill>
              </a:rPr>
              <a:t>Freezing</a:t>
            </a:r>
          </a:p>
        </p:txBody>
      </p:sp>
      <p:sp>
        <p:nvSpPr>
          <p:cNvPr id="8" name="TextBox 7"/>
          <p:cNvSpPr txBox="1"/>
          <p:nvPr/>
        </p:nvSpPr>
        <p:spPr>
          <a:xfrm>
            <a:off x="2895600" y="2971800"/>
            <a:ext cx="1905000" cy="523220"/>
          </a:xfrm>
          <a:prstGeom prst="rect">
            <a:avLst/>
          </a:prstGeom>
          <a:solidFill>
            <a:srgbClr val="FFFFFF"/>
          </a:solidFill>
        </p:spPr>
        <p:txBody>
          <a:bodyPr wrap="square" rtlCol="0">
            <a:spAutoFit/>
          </a:bodyPr>
          <a:lstStyle/>
          <a:p>
            <a:r>
              <a:rPr lang="en-US" sz="1400" dirty="0" smtClean="0"/>
              <a:t>Fat globules coalesce and stabilize</a:t>
            </a:r>
            <a:endParaRPr lang="en-US" sz="1400" dirty="0"/>
          </a:p>
        </p:txBody>
      </p:sp>
      <p:pic>
        <p:nvPicPr>
          <p:cNvPr id="10" name="Picture 9"/>
          <p:cNvPicPr>
            <a:picLocks noChangeAspect="1"/>
          </p:cNvPicPr>
          <p:nvPr/>
        </p:nvPicPr>
        <p:blipFill>
          <a:blip r:embed="rId4"/>
          <a:stretch>
            <a:fillRect/>
          </a:stretch>
        </p:blipFill>
        <p:spPr>
          <a:xfrm>
            <a:off x="5907720" y="2819400"/>
            <a:ext cx="3236279" cy="3317695"/>
          </a:xfrm>
          <a:prstGeom prst="rect">
            <a:avLst/>
          </a:prstGeom>
        </p:spPr>
      </p:pic>
      <p:sp>
        <p:nvSpPr>
          <p:cNvPr id="11" name="TextBox 10"/>
          <p:cNvSpPr txBox="1"/>
          <p:nvPr/>
        </p:nvSpPr>
        <p:spPr>
          <a:xfrm>
            <a:off x="457200" y="5791200"/>
            <a:ext cx="2209800" cy="646331"/>
          </a:xfrm>
          <a:prstGeom prst="rect">
            <a:avLst/>
          </a:prstGeom>
          <a:solidFill>
            <a:srgbClr val="FFFFFF"/>
          </a:solidFill>
        </p:spPr>
        <p:txBody>
          <a:bodyPr wrap="square" rtlCol="0">
            <a:spAutoFit/>
          </a:bodyPr>
          <a:lstStyle/>
          <a:p>
            <a:r>
              <a:rPr lang="en-US" dirty="0" smtClean="0"/>
              <a:t>Globules move to air interface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r>
              <a:rPr lang="en-US" dirty="0" smtClean="0"/>
              <a:t>Clays</a:t>
            </a:r>
          </a:p>
        </p:txBody>
      </p:sp>
      <p:pic>
        <p:nvPicPr>
          <p:cNvPr id="110595" name="Picture 4"/>
          <p:cNvPicPr>
            <a:picLocks noChangeAspect="1" noChangeArrowheads="1"/>
          </p:cNvPicPr>
          <p:nvPr/>
        </p:nvPicPr>
        <p:blipFill>
          <a:blip r:embed="rId3"/>
          <a:srcRect/>
          <a:stretch>
            <a:fillRect/>
          </a:stretch>
        </p:blipFill>
        <p:spPr bwMode="auto">
          <a:xfrm>
            <a:off x="5791200" y="3973513"/>
            <a:ext cx="2855913" cy="2444750"/>
          </a:xfrm>
          <a:prstGeom prst="rect">
            <a:avLst/>
          </a:prstGeom>
          <a:noFill/>
          <a:ln w="19050">
            <a:noFill/>
            <a:miter lim="800000"/>
            <a:headEnd/>
            <a:tailEnd/>
          </a:ln>
        </p:spPr>
      </p:pic>
      <p:pic>
        <p:nvPicPr>
          <p:cNvPr id="110596" name="Picture 7" descr="PowerPointScreenSnapz001"/>
          <p:cNvPicPr>
            <a:picLocks noChangeAspect="1" noChangeArrowheads="1"/>
          </p:cNvPicPr>
          <p:nvPr/>
        </p:nvPicPr>
        <p:blipFill>
          <a:blip r:embed="rId4"/>
          <a:srcRect/>
          <a:stretch>
            <a:fillRect/>
          </a:stretch>
        </p:blipFill>
        <p:spPr bwMode="auto">
          <a:xfrm>
            <a:off x="457200" y="838200"/>
            <a:ext cx="3962400" cy="2847975"/>
          </a:xfrm>
          <a:prstGeom prst="rect">
            <a:avLst/>
          </a:prstGeom>
          <a:noFill/>
          <a:ln w="9525">
            <a:noFill/>
            <a:miter lim="800000"/>
            <a:headEnd/>
            <a:tailEnd/>
          </a:ln>
        </p:spPr>
      </p:pic>
      <p:pic>
        <p:nvPicPr>
          <p:cNvPr id="110597" name="Picture 9" descr="SEM Bentonite"/>
          <p:cNvPicPr>
            <a:picLocks noChangeAspect="1" noChangeArrowheads="1"/>
          </p:cNvPicPr>
          <p:nvPr/>
        </p:nvPicPr>
        <p:blipFill>
          <a:blip r:embed="rId5"/>
          <a:srcRect/>
          <a:stretch>
            <a:fillRect/>
          </a:stretch>
        </p:blipFill>
        <p:spPr bwMode="auto">
          <a:xfrm>
            <a:off x="1066800" y="3962400"/>
            <a:ext cx="3065463" cy="2581275"/>
          </a:xfrm>
          <a:prstGeom prst="rect">
            <a:avLst/>
          </a:prstGeom>
          <a:noFill/>
          <a:ln w="9525">
            <a:noFill/>
            <a:miter lim="800000"/>
            <a:headEnd/>
            <a:tailEnd/>
          </a:ln>
        </p:spPr>
      </p:pic>
      <p:sp>
        <p:nvSpPr>
          <p:cNvPr id="110598" name="Text Box 10"/>
          <p:cNvSpPr txBox="1">
            <a:spLocks noChangeArrowheads="1"/>
          </p:cNvSpPr>
          <p:nvPr/>
        </p:nvSpPr>
        <p:spPr bwMode="auto">
          <a:xfrm>
            <a:off x="1579563" y="5922963"/>
            <a:ext cx="1962150" cy="396875"/>
          </a:xfrm>
          <a:prstGeom prst="rect">
            <a:avLst/>
          </a:prstGeom>
          <a:noFill/>
          <a:ln w="19050">
            <a:noFill/>
            <a:miter lim="800000"/>
            <a:headEnd/>
            <a:tailEnd/>
          </a:ln>
        </p:spPr>
        <p:txBody>
          <a:bodyPr wrap="none">
            <a:spAutoFit/>
          </a:bodyPr>
          <a:lstStyle/>
          <a:p>
            <a:pPr eaLnBrk="1" hangingPunct="1">
              <a:spcBef>
                <a:spcPct val="20000"/>
              </a:spcBef>
            </a:pPr>
            <a:r>
              <a:rPr lang="en-US" sz="2000" b="1">
                <a:solidFill>
                  <a:schemeClr val="bg1"/>
                </a:solidFill>
                <a:latin typeface="Arial" pitchFamily="34" charset="0"/>
              </a:rPr>
              <a:t>Bentonite Clay</a:t>
            </a:r>
          </a:p>
        </p:txBody>
      </p:sp>
      <p:pic>
        <p:nvPicPr>
          <p:cNvPr id="110599" name="Picture 11" descr="PowerPointScreenSnapz002"/>
          <p:cNvPicPr>
            <a:picLocks noChangeAspect="1" noChangeArrowheads="1"/>
          </p:cNvPicPr>
          <p:nvPr/>
        </p:nvPicPr>
        <p:blipFill>
          <a:blip r:embed="rId6"/>
          <a:srcRect/>
          <a:stretch>
            <a:fillRect/>
          </a:stretch>
        </p:blipFill>
        <p:spPr bwMode="auto">
          <a:xfrm>
            <a:off x="5091113" y="1155700"/>
            <a:ext cx="3657600" cy="2170113"/>
          </a:xfrm>
          <a:prstGeom prst="rect">
            <a:avLst/>
          </a:prstGeom>
          <a:noFill/>
          <a:ln w="9525">
            <a:noFill/>
            <a:miter lim="800000"/>
            <a:headEnd/>
            <a:tailEnd/>
          </a:ln>
        </p:spPr>
      </p:pic>
      <p:sp>
        <p:nvSpPr>
          <p:cNvPr id="8" name="TextBox 7"/>
          <p:cNvSpPr txBox="1"/>
          <p:nvPr/>
        </p:nvSpPr>
        <p:spPr>
          <a:xfrm>
            <a:off x="6553200" y="838200"/>
            <a:ext cx="659155" cy="369332"/>
          </a:xfrm>
          <a:prstGeom prst="rect">
            <a:avLst/>
          </a:prstGeom>
          <a:noFill/>
        </p:spPr>
        <p:txBody>
          <a:bodyPr wrap="none" rtlCol="0">
            <a:spAutoFit/>
          </a:bodyPr>
          <a:lstStyle/>
          <a:p>
            <a:r>
              <a:rPr lang="en-US" dirty="0" smtClean="0"/>
              <a:t>Mica</a:t>
            </a:r>
            <a:endParaRPr lang="en-US" dirty="0"/>
          </a:p>
        </p:txBody>
      </p:sp>
      <p:sp>
        <p:nvSpPr>
          <p:cNvPr id="9" name="TextBox 8"/>
          <p:cNvSpPr txBox="1"/>
          <p:nvPr/>
        </p:nvSpPr>
        <p:spPr>
          <a:xfrm>
            <a:off x="6400800" y="6400800"/>
            <a:ext cx="1832554" cy="369332"/>
          </a:xfrm>
          <a:prstGeom prst="rect">
            <a:avLst/>
          </a:prstGeom>
          <a:noFill/>
        </p:spPr>
        <p:txBody>
          <a:bodyPr wrap="none" rtlCol="0">
            <a:spAutoFit/>
          </a:bodyPr>
          <a:lstStyle/>
          <a:p>
            <a:r>
              <a:rPr lang="en-US" dirty="0" err="1" smtClean="0"/>
              <a:t>Montmorillionite</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42925" y="1857375"/>
            <a:ext cx="1449235" cy="3785652"/>
          </a:xfrm>
          <a:prstGeom prst="rect">
            <a:avLst/>
          </a:prstGeom>
          <a:noFill/>
          <a:ln w="12700">
            <a:noFill/>
            <a:miter lim="800000"/>
            <a:headEnd type="none" w="sm" len="sm"/>
            <a:tailEnd type="none" w="sm" len="sm"/>
          </a:ln>
        </p:spPr>
        <p:txBody>
          <a:bodyPr wrap="none">
            <a:spAutoFit/>
          </a:bodyPr>
          <a:lstStyle/>
          <a:p>
            <a:pPr algn="l"/>
            <a:r>
              <a:rPr lang="en-US" sz="2400" dirty="0">
                <a:solidFill>
                  <a:schemeClr val="tx2"/>
                </a:solidFill>
              </a:rPr>
              <a:t>Material</a:t>
            </a:r>
          </a:p>
          <a:p>
            <a:pPr algn="l"/>
            <a:endParaRPr lang="en-US" sz="2400" dirty="0">
              <a:solidFill>
                <a:schemeClr val="tx2"/>
              </a:solidFill>
            </a:endParaRPr>
          </a:p>
          <a:p>
            <a:pPr algn="l"/>
            <a:r>
              <a:rPr lang="en-US" sz="2400" dirty="0">
                <a:solidFill>
                  <a:schemeClr val="tx2"/>
                </a:solidFill>
              </a:rPr>
              <a:t>6H-SiC</a:t>
            </a:r>
          </a:p>
          <a:p>
            <a:pPr algn="l"/>
            <a:r>
              <a:rPr lang="en-US" sz="2400" dirty="0">
                <a:solidFill>
                  <a:schemeClr val="tx2"/>
                </a:solidFill>
              </a:rPr>
              <a:t>tetra-ZrO</a:t>
            </a:r>
            <a:r>
              <a:rPr lang="en-US" sz="2400" baseline="-25000" dirty="0">
                <a:solidFill>
                  <a:schemeClr val="tx2"/>
                </a:solidFill>
              </a:rPr>
              <a:t>2</a:t>
            </a:r>
            <a:endParaRPr lang="en-US" sz="2400" dirty="0" smtClean="0">
              <a:solidFill>
                <a:schemeClr val="tx2"/>
              </a:solidFill>
            </a:endParaRPr>
          </a:p>
          <a:p>
            <a:pPr algn="l"/>
            <a:r>
              <a:rPr lang="en-US" sz="2400" dirty="0" smtClean="0">
                <a:solidFill>
                  <a:schemeClr val="tx2"/>
                </a:solidFill>
                <a:latin typeface="+mn-lt"/>
              </a:rPr>
              <a:t>β</a:t>
            </a:r>
            <a:r>
              <a:rPr lang="en-US" sz="2400" dirty="0" smtClean="0">
                <a:solidFill>
                  <a:schemeClr val="tx2"/>
                </a:solidFill>
              </a:rPr>
              <a:t>-</a:t>
            </a:r>
            <a:r>
              <a:rPr lang="en-US" sz="2400" dirty="0">
                <a:solidFill>
                  <a:schemeClr val="tx2"/>
                </a:solidFill>
              </a:rPr>
              <a:t>Si</a:t>
            </a:r>
            <a:r>
              <a:rPr lang="en-US" sz="2400" baseline="-25000" dirty="0">
                <a:solidFill>
                  <a:schemeClr val="tx2"/>
                </a:solidFill>
              </a:rPr>
              <a:t>3</a:t>
            </a:r>
            <a:r>
              <a:rPr lang="en-US" sz="2400" dirty="0">
                <a:solidFill>
                  <a:schemeClr val="tx2"/>
                </a:solidFill>
              </a:rPr>
              <a:t>N</a:t>
            </a:r>
            <a:r>
              <a:rPr lang="en-US" sz="2400" baseline="-25000" dirty="0">
                <a:solidFill>
                  <a:schemeClr val="tx2"/>
                </a:solidFill>
              </a:rPr>
              <a:t>4</a:t>
            </a:r>
            <a:endParaRPr lang="en-US" sz="2400" dirty="0" smtClean="0">
              <a:solidFill>
                <a:schemeClr val="tx2"/>
              </a:solidFill>
            </a:endParaRPr>
          </a:p>
          <a:p>
            <a:pPr algn="l"/>
            <a:r>
              <a:rPr lang="en-US" sz="2400" dirty="0" smtClean="0">
                <a:solidFill>
                  <a:schemeClr val="tx2"/>
                </a:solidFill>
              </a:rPr>
              <a:t>Al</a:t>
            </a:r>
            <a:r>
              <a:rPr lang="en-US" sz="2400" baseline="-25000" dirty="0" smtClean="0">
                <a:solidFill>
                  <a:schemeClr val="tx2"/>
                </a:solidFill>
              </a:rPr>
              <a:t>2</a:t>
            </a:r>
            <a:r>
              <a:rPr lang="en-US" sz="2400" dirty="0" smtClean="0">
                <a:solidFill>
                  <a:schemeClr val="tx2"/>
                </a:solidFill>
              </a:rPr>
              <a:t>O</a:t>
            </a:r>
            <a:r>
              <a:rPr lang="en-US" sz="2400" baseline="-25000" dirty="0" smtClean="0">
                <a:solidFill>
                  <a:schemeClr val="tx2"/>
                </a:solidFill>
              </a:rPr>
              <a:t>3</a:t>
            </a:r>
            <a:endParaRPr lang="en-US" sz="2400" dirty="0">
              <a:solidFill>
                <a:schemeClr val="tx2"/>
              </a:solidFill>
            </a:endParaRPr>
          </a:p>
          <a:p>
            <a:pPr algn="l"/>
            <a:r>
              <a:rPr lang="en-US" sz="2400" dirty="0">
                <a:solidFill>
                  <a:schemeClr val="tx2"/>
                </a:solidFill>
              </a:rPr>
              <a:t>Y</a:t>
            </a:r>
            <a:r>
              <a:rPr lang="en-US" sz="2400" baseline="-25000" dirty="0">
                <a:solidFill>
                  <a:schemeClr val="tx2"/>
                </a:solidFill>
              </a:rPr>
              <a:t>2</a:t>
            </a:r>
            <a:r>
              <a:rPr lang="en-US" sz="2400" dirty="0">
                <a:solidFill>
                  <a:schemeClr val="tx2"/>
                </a:solidFill>
              </a:rPr>
              <a:t>O</a:t>
            </a:r>
            <a:r>
              <a:rPr lang="en-US" sz="2400" baseline="-25000" dirty="0">
                <a:solidFill>
                  <a:schemeClr val="tx2"/>
                </a:solidFill>
              </a:rPr>
              <a:t>3</a:t>
            </a:r>
            <a:endParaRPr lang="en-US" sz="2400" dirty="0">
              <a:solidFill>
                <a:schemeClr val="tx2"/>
              </a:solidFill>
            </a:endParaRPr>
          </a:p>
          <a:p>
            <a:pPr algn="l"/>
            <a:r>
              <a:rPr lang="en-US" sz="2400" dirty="0" err="1">
                <a:solidFill>
                  <a:schemeClr val="tx2"/>
                </a:solidFill>
              </a:rPr>
              <a:t>MgO</a:t>
            </a:r>
            <a:endParaRPr lang="en-US" sz="2400" dirty="0">
              <a:solidFill>
                <a:schemeClr val="tx2"/>
              </a:solidFill>
            </a:endParaRPr>
          </a:p>
          <a:p>
            <a:pPr algn="l"/>
            <a:r>
              <a:rPr lang="en-US" sz="2400" dirty="0">
                <a:solidFill>
                  <a:schemeClr val="tx2"/>
                </a:solidFill>
              </a:rPr>
              <a:t>MgAl</a:t>
            </a:r>
            <a:r>
              <a:rPr lang="en-US" sz="2400" baseline="-25000" dirty="0">
                <a:solidFill>
                  <a:schemeClr val="tx2"/>
                </a:solidFill>
              </a:rPr>
              <a:t>2</a:t>
            </a:r>
            <a:r>
              <a:rPr lang="en-US" sz="2400" dirty="0">
                <a:solidFill>
                  <a:schemeClr val="tx2"/>
                </a:solidFill>
              </a:rPr>
              <a:t>O</a:t>
            </a:r>
            <a:r>
              <a:rPr lang="en-US" sz="2400" baseline="-25000" dirty="0">
                <a:solidFill>
                  <a:schemeClr val="tx2"/>
                </a:solidFill>
              </a:rPr>
              <a:t>4</a:t>
            </a:r>
            <a:endParaRPr lang="en-US" sz="2400" dirty="0">
              <a:solidFill>
                <a:schemeClr val="tx2"/>
              </a:solidFill>
            </a:endParaRPr>
          </a:p>
          <a:p>
            <a:pPr algn="l"/>
            <a:r>
              <a:rPr lang="en-US" sz="2400" dirty="0">
                <a:solidFill>
                  <a:schemeClr val="tx2"/>
                </a:solidFill>
              </a:rPr>
              <a:t>SiO</a:t>
            </a:r>
            <a:r>
              <a:rPr lang="en-US" sz="2400" baseline="-25000" dirty="0">
                <a:solidFill>
                  <a:schemeClr val="tx2"/>
                </a:solidFill>
              </a:rPr>
              <a:t>2</a:t>
            </a:r>
            <a:endParaRPr lang="en-US" sz="2400" dirty="0">
              <a:solidFill>
                <a:schemeClr val="tx2"/>
              </a:solidFill>
            </a:endParaRPr>
          </a:p>
        </p:txBody>
      </p:sp>
      <p:sp>
        <p:nvSpPr>
          <p:cNvPr id="25603" name="Text Box 3"/>
          <p:cNvSpPr txBox="1">
            <a:spLocks noChangeArrowheads="1"/>
          </p:cNvSpPr>
          <p:nvPr/>
        </p:nvSpPr>
        <p:spPr bwMode="auto">
          <a:xfrm>
            <a:off x="3046413" y="1514475"/>
            <a:ext cx="1216025" cy="4108450"/>
          </a:xfrm>
          <a:prstGeom prst="rect">
            <a:avLst/>
          </a:prstGeom>
          <a:noFill/>
          <a:ln w="12700">
            <a:noFill/>
            <a:miter lim="800000"/>
            <a:headEnd type="none" w="sm" len="sm"/>
            <a:tailEnd type="none" w="sm" len="sm"/>
          </a:ln>
        </p:spPr>
        <p:txBody>
          <a:bodyPr wrap="none">
            <a:spAutoFit/>
          </a:bodyPr>
          <a:lstStyle/>
          <a:p>
            <a:endParaRPr lang="en-US" sz="2400">
              <a:solidFill>
                <a:schemeClr val="tx2"/>
              </a:solidFill>
            </a:endParaRPr>
          </a:p>
          <a:p>
            <a:r>
              <a:rPr lang="en-US" sz="2400">
                <a:solidFill>
                  <a:schemeClr val="tx2"/>
                </a:solidFill>
              </a:rPr>
              <a:t>Vacuum</a:t>
            </a:r>
          </a:p>
          <a:p>
            <a:endParaRPr lang="en-US" sz="2400">
              <a:solidFill>
                <a:schemeClr val="tx2"/>
              </a:solidFill>
            </a:endParaRPr>
          </a:p>
          <a:p>
            <a:r>
              <a:rPr lang="en-US" sz="2400">
                <a:solidFill>
                  <a:schemeClr val="tx2"/>
                </a:solidFill>
              </a:rPr>
              <a:t>25</a:t>
            </a:r>
          </a:p>
          <a:p>
            <a:r>
              <a:rPr lang="en-US" sz="2400">
                <a:solidFill>
                  <a:schemeClr val="tx2"/>
                </a:solidFill>
              </a:rPr>
              <a:t>20</a:t>
            </a:r>
          </a:p>
          <a:p>
            <a:r>
              <a:rPr lang="en-US" sz="2400">
                <a:solidFill>
                  <a:schemeClr val="tx2"/>
                </a:solidFill>
              </a:rPr>
              <a:t>18</a:t>
            </a:r>
          </a:p>
          <a:p>
            <a:r>
              <a:rPr lang="en-US" sz="2400">
                <a:solidFill>
                  <a:schemeClr val="tx2"/>
                </a:solidFill>
              </a:rPr>
              <a:t>15</a:t>
            </a:r>
          </a:p>
          <a:p>
            <a:r>
              <a:rPr lang="en-US" sz="2400">
                <a:solidFill>
                  <a:schemeClr val="tx2"/>
                </a:solidFill>
              </a:rPr>
              <a:t>13</a:t>
            </a:r>
          </a:p>
          <a:p>
            <a:r>
              <a:rPr lang="en-US" sz="2400">
                <a:solidFill>
                  <a:schemeClr val="tx2"/>
                </a:solidFill>
              </a:rPr>
              <a:t>12</a:t>
            </a:r>
          </a:p>
          <a:p>
            <a:r>
              <a:rPr lang="en-US" sz="2400">
                <a:solidFill>
                  <a:schemeClr val="tx2"/>
                </a:solidFill>
              </a:rPr>
              <a:t>13</a:t>
            </a:r>
          </a:p>
          <a:p>
            <a:r>
              <a:rPr lang="en-US" sz="2400">
                <a:solidFill>
                  <a:schemeClr val="tx2"/>
                </a:solidFill>
              </a:rPr>
              <a:t>6.5</a:t>
            </a:r>
          </a:p>
        </p:txBody>
      </p:sp>
      <p:sp>
        <p:nvSpPr>
          <p:cNvPr id="25604" name="Text Box 4"/>
          <p:cNvSpPr txBox="1">
            <a:spLocks noChangeArrowheads="1"/>
          </p:cNvSpPr>
          <p:nvPr/>
        </p:nvSpPr>
        <p:spPr bwMode="auto">
          <a:xfrm>
            <a:off x="4991276" y="1871663"/>
            <a:ext cx="915635" cy="3785652"/>
          </a:xfrm>
          <a:prstGeom prst="rect">
            <a:avLst/>
          </a:prstGeom>
          <a:noFill/>
          <a:ln w="12700">
            <a:noFill/>
            <a:miter lim="800000"/>
            <a:headEnd type="none" w="sm" len="sm"/>
            <a:tailEnd type="none" w="sm" len="sm"/>
          </a:ln>
        </p:spPr>
        <p:txBody>
          <a:bodyPr wrap="none">
            <a:spAutoFit/>
          </a:bodyPr>
          <a:lstStyle/>
          <a:p>
            <a:r>
              <a:rPr lang="en-US" sz="2400" dirty="0" smtClean="0">
                <a:solidFill>
                  <a:schemeClr val="tx2"/>
                </a:solidFill>
              </a:rPr>
              <a:t>Water</a:t>
            </a:r>
          </a:p>
          <a:p>
            <a:endParaRPr lang="en-US" sz="2400" dirty="0" smtClean="0">
              <a:solidFill>
                <a:schemeClr val="tx2"/>
              </a:solidFill>
            </a:endParaRPr>
          </a:p>
          <a:p>
            <a:r>
              <a:rPr lang="en-US" sz="2400" dirty="0">
                <a:solidFill>
                  <a:schemeClr val="tx2"/>
                </a:solidFill>
              </a:rPr>
              <a:t>13</a:t>
            </a:r>
          </a:p>
          <a:p>
            <a:r>
              <a:rPr lang="en-US" sz="2400" dirty="0">
                <a:solidFill>
                  <a:schemeClr val="tx2"/>
                </a:solidFill>
              </a:rPr>
              <a:t>8.8</a:t>
            </a:r>
          </a:p>
          <a:p>
            <a:r>
              <a:rPr lang="en-US" sz="2400" dirty="0">
                <a:solidFill>
                  <a:schemeClr val="tx2"/>
                </a:solidFill>
              </a:rPr>
              <a:t>7.0</a:t>
            </a:r>
          </a:p>
          <a:p>
            <a:r>
              <a:rPr lang="en-US" sz="2400" dirty="0">
                <a:solidFill>
                  <a:schemeClr val="tx2"/>
                </a:solidFill>
              </a:rPr>
              <a:t>5.2</a:t>
            </a:r>
          </a:p>
          <a:p>
            <a:r>
              <a:rPr lang="en-US" sz="2400" dirty="0">
                <a:solidFill>
                  <a:schemeClr val="tx2"/>
                </a:solidFill>
              </a:rPr>
              <a:t>4.0</a:t>
            </a:r>
          </a:p>
          <a:p>
            <a:r>
              <a:rPr lang="en-US" sz="2400" dirty="0">
                <a:solidFill>
                  <a:schemeClr val="tx2"/>
                </a:solidFill>
              </a:rPr>
              <a:t>3.2</a:t>
            </a:r>
          </a:p>
          <a:p>
            <a:r>
              <a:rPr lang="en-US" sz="2400" dirty="0">
                <a:solidFill>
                  <a:schemeClr val="tx2"/>
                </a:solidFill>
              </a:rPr>
              <a:t>3.5</a:t>
            </a:r>
          </a:p>
          <a:p>
            <a:r>
              <a:rPr lang="en-US" sz="2400" dirty="0">
                <a:solidFill>
                  <a:schemeClr val="tx2"/>
                </a:solidFill>
              </a:rPr>
              <a:t>0.83</a:t>
            </a:r>
          </a:p>
        </p:txBody>
      </p:sp>
      <p:sp>
        <p:nvSpPr>
          <p:cNvPr id="25605" name="Text Box 5"/>
          <p:cNvSpPr txBox="1">
            <a:spLocks noChangeArrowheads="1"/>
          </p:cNvSpPr>
          <p:nvPr/>
        </p:nvSpPr>
        <p:spPr bwMode="auto">
          <a:xfrm>
            <a:off x="6715125" y="1843088"/>
            <a:ext cx="1655763" cy="3743325"/>
          </a:xfrm>
          <a:prstGeom prst="rect">
            <a:avLst/>
          </a:prstGeom>
          <a:noFill/>
          <a:ln w="12700">
            <a:noFill/>
            <a:miter lim="800000"/>
            <a:headEnd type="none" w="sm" len="sm"/>
            <a:tailEnd type="none" w="sm" len="sm"/>
          </a:ln>
        </p:spPr>
        <p:txBody>
          <a:bodyPr wrap="none">
            <a:spAutoFit/>
          </a:bodyPr>
          <a:lstStyle/>
          <a:p>
            <a:r>
              <a:rPr lang="en-US" sz="2400" dirty="0">
                <a:solidFill>
                  <a:schemeClr val="tx2"/>
                </a:solidFill>
              </a:rPr>
              <a:t>n-</a:t>
            </a:r>
            <a:r>
              <a:rPr lang="en-US" sz="2400" dirty="0" err="1">
                <a:solidFill>
                  <a:schemeClr val="tx2"/>
                </a:solidFill>
              </a:rPr>
              <a:t>Dodecane</a:t>
            </a:r>
            <a:endParaRPr lang="en-US" sz="2400" dirty="0">
              <a:solidFill>
                <a:schemeClr val="tx2"/>
              </a:solidFill>
            </a:endParaRPr>
          </a:p>
          <a:p>
            <a:endParaRPr lang="en-US" sz="2400" dirty="0">
              <a:solidFill>
                <a:schemeClr val="tx2"/>
              </a:solidFill>
            </a:endParaRPr>
          </a:p>
          <a:p>
            <a:r>
              <a:rPr lang="en-US" sz="2400" dirty="0">
                <a:solidFill>
                  <a:schemeClr val="tx2"/>
                </a:solidFill>
              </a:rPr>
              <a:t>1</a:t>
            </a:r>
          </a:p>
          <a:p>
            <a:r>
              <a:rPr lang="en-US" sz="2400" dirty="0">
                <a:solidFill>
                  <a:schemeClr val="tx2"/>
                </a:solidFill>
              </a:rPr>
              <a:t>6.8</a:t>
            </a:r>
          </a:p>
          <a:p>
            <a:r>
              <a:rPr lang="en-US" sz="2400" dirty="0">
                <a:solidFill>
                  <a:schemeClr val="tx2"/>
                </a:solidFill>
              </a:rPr>
              <a:t>5.0</a:t>
            </a:r>
          </a:p>
          <a:p>
            <a:r>
              <a:rPr lang="en-US" sz="2400" dirty="0">
                <a:solidFill>
                  <a:schemeClr val="tx2"/>
                </a:solidFill>
              </a:rPr>
              <a:t>3.6</a:t>
            </a:r>
          </a:p>
          <a:p>
            <a:r>
              <a:rPr lang="en-US" sz="2400" dirty="0">
                <a:solidFill>
                  <a:schemeClr val="tx2"/>
                </a:solidFill>
              </a:rPr>
              <a:t>2.6</a:t>
            </a:r>
          </a:p>
          <a:p>
            <a:r>
              <a:rPr lang="en-US" sz="2400" dirty="0">
                <a:solidFill>
                  <a:schemeClr val="tx2"/>
                </a:solidFill>
              </a:rPr>
              <a:t>1.9</a:t>
            </a:r>
          </a:p>
          <a:p>
            <a:r>
              <a:rPr lang="en-US" sz="2400" dirty="0">
                <a:solidFill>
                  <a:schemeClr val="tx2"/>
                </a:solidFill>
              </a:rPr>
              <a:t>2.1</a:t>
            </a:r>
          </a:p>
          <a:p>
            <a:r>
              <a:rPr lang="en-US" sz="2400" dirty="0">
                <a:solidFill>
                  <a:schemeClr val="tx2"/>
                </a:solidFill>
              </a:rPr>
              <a:t>0.15</a:t>
            </a:r>
          </a:p>
        </p:txBody>
      </p:sp>
      <p:sp>
        <p:nvSpPr>
          <p:cNvPr id="25606" name="Line 6"/>
          <p:cNvSpPr>
            <a:spLocks noChangeShapeType="1"/>
          </p:cNvSpPr>
          <p:nvPr/>
        </p:nvSpPr>
        <p:spPr bwMode="auto">
          <a:xfrm>
            <a:off x="509588" y="2670175"/>
            <a:ext cx="8067675" cy="0"/>
          </a:xfrm>
          <a:prstGeom prst="line">
            <a:avLst/>
          </a:prstGeom>
          <a:noFill/>
          <a:ln w="25400">
            <a:solidFill>
              <a:srgbClr val="FF9900"/>
            </a:solidFill>
            <a:round/>
            <a:headEnd type="none" w="sm" len="sm"/>
            <a:tailEnd type="none" w="sm" len="sm"/>
          </a:ln>
        </p:spPr>
        <p:txBody>
          <a:bodyPr wrap="none" anchor="ctr"/>
          <a:lstStyle/>
          <a:p>
            <a:endParaRPr lang="en-US"/>
          </a:p>
        </p:txBody>
      </p:sp>
      <p:sp>
        <p:nvSpPr>
          <p:cNvPr id="25607" name="Line 7"/>
          <p:cNvSpPr>
            <a:spLocks noChangeShapeType="1"/>
          </p:cNvSpPr>
          <p:nvPr/>
        </p:nvSpPr>
        <p:spPr bwMode="auto">
          <a:xfrm>
            <a:off x="509588" y="1890713"/>
            <a:ext cx="8067675" cy="0"/>
          </a:xfrm>
          <a:prstGeom prst="line">
            <a:avLst/>
          </a:prstGeom>
          <a:noFill/>
          <a:ln w="25400">
            <a:solidFill>
              <a:srgbClr val="FF9900"/>
            </a:solidFill>
            <a:round/>
            <a:headEnd type="none" w="sm" len="sm"/>
            <a:tailEnd type="none" w="sm" len="sm"/>
          </a:ln>
        </p:spPr>
        <p:txBody>
          <a:bodyPr wrap="none" anchor="ctr"/>
          <a:lstStyle/>
          <a:p>
            <a:endParaRPr lang="en-US"/>
          </a:p>
        </p:txBody>
      </p:sp>
      <p:sp>
        <p:nvSpPr>
          <p:cNvPr id="25608" name="Line 8"/>
          <p:cNvSpPr>
            <a:spLocks noChangeShapeType="1"/>
          </p:cNvSpPr>
          <p:nvPr/>
        </p:nvSpPr>
        <p:spPr bwMode="auto">
          <a:xfrm>
            <a:off x="538163" y="5638800"/>
            <a:ext cx="8067675" cy="0"/>
          </a:xfrm>
          <a:prstGeom prst="line">
            <a:avLst/>
          </a:prstGeom>
          <a:noFill/>
          <a:ln w="25400">
            <a:solidFill>
              <a:srgbClr val="FF9900"/>
            </a:solidFill>
            <a:round/>
            <a:headEnd type="none" w="sm" len="sm"/>
            <a:tailEnd type="none" w="sm" len="sm"/>
          </a:ln>
        </p:spPr>
        <p:txBody>
          <a:bodyPr wrap="none" anchor="ctr"/>
          <a:lstStyle/>
          <a:p>
            <a:endParaRPr lang="en-US"/>
          </a:p>
        </p:txBody>
      </p:sp>
      <p:sp>
        <p:nvSpPr>
          <p:cNvPr id="25609" name="Text Box 9"/>
          <p:cNvSpPr txBox="1">
            <a:spLocks noChangeArrowheads="1"/>
          </p:cNvSpPr>
          <p:nvPr/>
        </p:nvSpPr>
        <p:spPr bwMode="auto">
          <a:xfrm>
            <a:off x="3276600" y="1219200"/>
            <a:ext cx="4257675" cy="519113"/>
          </a:xfrm>
          <a:prstGeom prst="rect">
            <a:avLst/>
          </a:prstGeom>
          <a:noFill/>
          <a:ln w="12700">
            <a:noFill/>
            <a:miter lim="800000"/>
            <a:headEnd type="none" w="sm" len="sm"/>
            <a:tailEnd type="none" w="sm" len="sm"/>
          </a:ln>
        </p:spPr>
        <p:txBody>
          <a:bodyPr wrap="none">
            <a:spAutoFit/>
          </a:bodyPr>
          <a:lstStyle/>
          <a:p>
            <a:pPr algn="l"/>
            <a:r>
              <a:rPr lang="en-US" sz="2800">
                <a:solidFill>
                  <a:schemeClr val="accent2"/>
                </a:solidFill>
              </a:rPr>
              <a:t>10</a:t>
            </a:r>
            <a:r>
              <a:rPr lang="en-US" sz="2800" baseline="30000">
                <a:solidFill>
                  <a:schemeClr val="accent2"/>
                </a:solidFill>
              </a:rPr>
              <a:t>20</a:t>
            </a:r>
            <a:r>
              <a:rPr lang="en-US" sz="2800">
                <a:solidFill>
                  <a:schemeClr val="accent2"/>
                </a:solidFill>
              </a:rPr>
              <a:t> </a:t>
            </a:r>
            <a:r>
              <a:rPr lang="en-US" sz="2800">
                <a:solidFill>
                  <a:schemeClr val="accent2"/>
                </a:solidFill>
                <a:latin typeface="Arial" pitchFamily="34" charset="0"/>
              </a:rPr>
              <a:t>x</a:t>
            </a:r>
            <a:r>
              <a:rPr lang="en-US" sz="2800">
                <a:solidFill>
                  <a:schemeClr val="accent2"/>
                </a:solidFill>
              </a:rPr>
              <a:t> Hamaker Constant (J)</a:t>
            </a:r>
          </a:p>
        </p:txBody>
      </p:sp>
      <p:sp>
        <p:nvSpPr>
          <p:cNvPr id="25612" name="Text Box 12"/>
          <p:cNvSpPr txBox="1">
            <a:spLocks noChangeArrowheads="1"/>
          </p:cNvSpPr>
          <p:nvPr/>
        </p:nvSpPr>
        <p:spPr bwMode="auto">
          <a:xfrm>
            <a:off x="914400" y="6461125"/>
            <a:ext cx="6442075" cy="396875"/>
          </a:xfrm>
          <a:prstGeom prst="rect">
            <a:avLst/>
          </a:prstGeom>
          <a:noFill/>
          <a:ln w="12700">
            <a:noFill/>
            <a:miter lim="800000"/>
            <a:headEnd type="none" w="sm" len="sm"/>
            <a:tailEnd type="none" w="sm" len="sm"/>
          </a:ln>
        </p:spPr>
        <p:txBody>
          <a:bodyPr wrap="none">
            <a:spAutoFit/>
          </a:bodyPr>
          <a:lstStyle/>
          <a:p>
            <a:pPr algn="l"/>
            <a:r>
              <a:rPr lang="en-US" sz="2000" dirty="0" err="1">
                <a:solidFill>
                  <a:schemeClr val="accent2"/>
                </a:solidFill>
              </a:rPr>
              <a:t>Bergström</a:t>
            </a:r>
            <a:r>
              <a:rPr lang="en-US" sz="2000" dirty="0">
                <a:solidFill>
                  <a:schemeClr val="accent2"/>
                </a:solidFill>
              </a:rPr>
              <a:t>, L (1997), </a:t>
            </a:r>
            <a:r>
              <a:rPr lang="en-US" sz="2000" i="1" dirty="0">
                <a:solidFill>
                  <a:schemeClr val="accent2"/>
                </a:solidFill>
              </a:rPr>
              <a:t>Adv. Colloid and Interface Sci.</a:t>
            </a:r>
            <a:r>
              <a:rPr lang="en-US" sz="2000" dirty="0">
                <a:solidFill>
                  <a:schemeClr val="accent2"/>
                </a:solidFill>
              </a:rPr>
              <a:t>, 70, 125</a:t>
            </a:r>
          </a:p>
        </p:txBody>
      </p:sp>
      <p:sp>
        <p:nvSpPr>
          <p:cNvPr id="25613" name="Rectangle 13"/>
          <p:cNvSpPr>
            <a:spLocks noGrp="1" noChangeArrowheads="1"/>
          </p:cNvSpPr>
          <p:nvPr>
            <p:ph type="title" idx="4294967295"/>
          </p:nvPr>
        </p:nvSpPr>
        <p:spPr/>
        <p:txBody>
          <a:bodyPr/>
          <a:lstStyle/>
          <a:p>
            <a:pPr eaLnBrk="1" hangingPunct="1"/>
            <a:r>
              <a:rPr lang="en-US" sz="3000" b="1" smtClean="0">
                <a:solidFill>
                  <a:srgbClr val="FF3300"/>
                </a:solidFill>
              </a:rPr>
              <a:t>Hamaker</a:t>
            </a:r>
            <a:r>
              <a:rPr lang="en-US" sz="3000" b="1" dirty="0" smtClean="0">
                <a:solidFill>
                  <a:srgbClr val="FF3300"/>
                </a:solidFill>
              </a:rPr>
              <a:t> Constant, A</a:t>
            </a:r>
            <a:r>
              <a:rPr lang="en-US" sz="3000" b="1" baseline="-25000" dirty="0" smtClean="0">
                <a:solidFill>
                  <a:srgbClr val="FF3300"/>
                </a:solidFill>
              </a:rPr>
              <a:t>H</a:t>
            </a:r>
            <a:endParaRPr lang="en-US" dirty="0" smtClean="0"/>
          </a:p>
        </p:txBody>
      </p:sp>
      <p:sp>
        <p:nvSpPr>
          <p:cNvPr id="25614" name="Text Box 14"/>
          <p:cNvSpPr txBox="1">
            <a:spLocks noChangeArrowheads="1"/>
          </p:cNvSpPr>
          <p:nvPr/>
        </p:nvSpPr>
        <p:spPr bwMode="auto">
          <a:xfrm>
            <a:off x="4572000" y="5715000"/>
            <a:ext cx="1828800" cy="366713"/>
          </a:xfrm>
          <a:prstGeom prst="rect">
            <a:avLst/>
          </a:prstGeom>
          <a:noFill/>
          <a:ln w="12700">
            <a:noFill/>
            <a:miter lim="800000"/>
            <a:headEnd/>
            <a:tailEnd/>
          </a:ln>
        </p:spPr>
        <p:txBody>
          <a:bodyPr anchor="ctr">
            <a:spAutoFit/>
          </a:bodyPr>
          <a:lstStyle/>
          <a:p>
            <a:pPr algn="just">
              <a:spcBef>
                <a:spcPct val="50000"/>
              </a:spcBef>
            </a:pPr>
            <a:r>
              <a:rPr lang="en-US" dirty="0"/>
              <a:t>A</a:t>
            </a:r>
            <a:r>
              <a:rPr lang="en-US" baseline="-25000" dirty="0"/>
              <a:t>H</a:t>
            </a:r>
            <a:r>
              <a:rPr lang="en-US" baseline="-25000" dirty="0" smtClean="0"/>
              <a:t> </a:t>
            </a:r>
            <a:r>
              <a:rPr lang="en-US" dirty="0" smtClean="0">
                <a:latin typeface="ＭＳ ゴシック"/>
                <a:ea typeface="ＭＳ ゴシック"/>
                <a:cs typeface="ＭＳ ゴシック"/>
                <a:sym typeface="Symbol" pitchFamily="18" charset="2"/>
              </a:rPr>
              <a:t>≅</a:t>
            </a:r>
            <a:r>
              <a:rPr lang="en-US" dirty="0" smtClean="0">
                <a:latin typeface="+mn-lt"/>
                <a:sym typeface="Symbol" pitchFamily="18" charset="2"/>
              </a:rPr>
              <a:t> </a:t>
            </a:r>
            <a:r>
              <a:rPr lang="en-US" dirty="0" err="1" smtClean="0">
                <a:latin typeface="+mn-lt"/>
                <a:sym typeface="Symbol" pitchFamily="18" charset="2"/>
              </a:rPr>
              <a:t>π</a:t>
            </a:r>
            <a:r>
              <a:rPr lang="en-US" dirty="0" smtClean="0">
                <a:latin typeface="Arial" pitchFamily="34" charset="0"/>
              </a:rPr>
              <a:t> </a:t>
            </a:r>
            <a:r>
              <a:rPr lang="en-US" dirty="0" err="1">
                <a:latin typeface="Arial" pitchFamily="34" charset="0"/>
              </a:rPr>
              <a:t>x</a:t>
            </a:r>
            <a:r>
              <a:rPr lang="en-US" dirty="0">
                <a:sym typeface="Symbol" pitchFamily="18" charset="2"/>
              </a:rPr>
              <a:t> 10</a:t>
            </a:r>
            <a:r>
              <a:rPr lang="en-US" baseline="30000" dirty="0">
                <a:sym typeface="Symbol" pitchFamily="18" charset="2"/>
              </a:rPr>
              <a:t>-</a:t>
            </a:r>
            <a:r>
              <a:rPr lang="en-US" baseline="30000" dirty="0" smtClean="0">
                <a:sym typeface="Symbol" pitchFamily="18" charset="2"/>
              </a:rPr>
              <a:t>20 </a:t>
            </a:r>
            <a:r>
              <a:rPr lang="en-US" dirty="0" smtClean="0">
                <a:sym typeface="Symbol" pitchFamily="18" charset="2"/>
              </a:rPr>
              <a:t>J</a:t>
            </a: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7139" name="Picture 3" descr="tetocttet"/>
          <p:cNvPicPr>
            <a:picLocks noChangeAspect="1" noChangeArrowheads="1"/>
          </p:cNvPicPr>
          <p:nvPr/>
        </p:nvPicPr>
        <p:blipFill>
          <a:blip r:embed="rId4"/>
          <a:srcRect/>
          <a:stretch>
            <a:fillRect/>
          </a:stretch>
        </p:blipFill>
        <p:spPr bwMode="auto">
          <a:xfrm>
            <a:off x="381000" y="762000"/>
            <a:ext cx="4343400" cy="1831975"/>
          </a:xfrm>
          <a:prstGeom prst="rect">
            <a:avLst/>
          </a:prstGeom>
          <a:noFill/>
          <a:ln w="9525">
            <a:noFill/>
            <a:miter lim="800000"/>
            <a:headEnd/>
            <a:tailEnd/>
          </a:ln>
        </p:spPr>
      </p:pic>
      <p:sp>
        <p:nvSpPr>
          <p:cNvPr id="112644" name="Rectangle 4"/>
          <p:cNvSpPr>
            <a:spLocks noGrp="1" noChangeArrowheads="1"/>
          </p:cNvSpPr>
          <p:nvPr>
            <p:ph type="title" idx="4294967295"/>
          </p:nvPr>
        </p:nvSpPr>
        <p:spPr/>
        <p:txBody>
          <a:bodyPr/>
          <a:lstStyle/>
          <a:p>
            <a:pPr eaLnBrk="1" hangingPunct="1"/>
            <a:r>
              <a:rPr lang="en-US" dirty="0" smtClean="0"/>
              <a:t>2:1 Clays: </a:t>
            </a:r>
            <a:r>
              <a:rPr lang="en-US" dirty="0" err="1" smtClean="0"/>
              <a:t>Montmorillonite</a:t>
            </a:r>
            <a:r>
              <a:rPr lang="en-US" dirty="0" smtClean="0"/>
              <a:t>, </a:t>
            </a:r>
            <a:r>
              <a:rPr lang="en-US" dirty="0" err="1" smtClean="0"/>
              <a:t>Bentonite</a:t>
            </a:r>
            <a:endParaRPr lang="en-US" dirty="0" smtClean="0"/>
          </a:p>
        </p:txBody>
      </p:sp>
      <p:grpSp>
        <p:nvGrpSpPr>
          <p:cNvPr id="2" name="Group 20"/>
          <p:cNvGrpSpPr>
            <a:grpSpLocks/>
          </p:cNvGrpSpPr>
          <p:nvPr/>
        </p:nvGrpSpPr>
        <p:grpSpPr bwMode="auto">
          <a:xfrm>
            <a:off x="533400" y="3276600"/>
            <a:ext cx="3200400" cy="2590800"/>
            <a:chOff x="336" y="2064"/>
            <a:chExt cx="2688" cy="2064"/>
          </a:xfrm>
        </p:grpSpPr>
        <p:sp>
          <p:nvSpPr>
            <p:cNvPr id="112648" name="Rectangle 18"/>
            <p:cNvSpPr>
              <a:spLocks noChangeArrowheads="1"/>
            </p:cNvSpPr>
            <p:nvPr/>
          </p:nvSpPr>
          <p:spPr bwMode="auto">
            <a:xfrm>
              <a:off x="336" y="2064"/>
              <a:ext cx="2688" cy="2064"/>
            </a:xfrm>
            <a:prstGeom prst="rect">
              <a:avLst/>
            </a:prstGeom>
            <a:solidFill>
              <a:schemeClr val="tx1"/>
            </a:solidFill>
            <a:ln w="12700">
              <a:solidFill>
                <a:schemeClr val="tx1"/>
              </a:solidFill>
              <a:miter lim="800000"/>
              <a:headEnd/>
              <a:tailEnd/>
            </a:ln>
          </p:spPr>
          <p:txBody>
            <a:bodyPr wrap="none" anchor="ctr"/>
            <a:lstStyle/>
            <a:p>
              <a:endParaRPr lang="en-US"/>
            </a:p>
          </p:txBody>
        </p:sp>
        <p:grpSp>
          <p:nvGrpSpPr>
            <p:cNvPr id="3" name="Group 5"/>
            <p:cNvGrpSpPr>
              <a:grpSpLocks/>
            </p:cNvGrpSpPr>
            <p:nvPr/>
          </p:nvGrpSpPr>
          <p:grpSpPr bwMode="auto">
            <a:xfrm>
              <a:off x="384" y="3470"/>
              <a:ext cx="2592" cy="562"/>
              <a:chOff x="816" y="3120"/>
              <a:chExt cx="3264" cy="864"/>
            </a:xfrm>
          </p:grpSpPr>
          <p:sp>
            <p:nvSpPr>
              <p:cNvPr id="112658" name="AutoShape 6"/>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2659" name="Rectangle 7"/>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sp>
            <p:nvSpPr>
              <p:cNvPr id="112660" name="AutoShape 8"/>
              <p:cNvSpPr>
                <a:spLocks noChangeArrowheads="1"/>
              </p:cNvSpPr>
              <p:nvPr/>
            </p:nvSpPr>
            <p:spPr bwMode="auto">
              <a:xfrm>
                <a:off x="816" y="3120"/>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wrap="none" anchor="ctr"/>
              <a:lstStyle/>
              <a:p>
                <a:r>
                  <a:rPr lang="en-US" sz="2400" b="1">
                    <a:latin typeface="Arial" pitchFamily="34" charset="0"/>
                  </a:rPr>
                  <a:t>Si</a:t>
                </a:r>
                <a:endParaRPr lang="en-AU" sz="2400" b="1">
                  <a:latin typeface="Arial" pitchFamily="34" charset="0"/>
                </a:endParaRPr>
              </a:p>
            </p:txBody>
          </p:sp>
        </p:grpSp>
        <p:grpSp>
          <p:nvGrpSpPr>
            <p:cNvPr id="4" name="Group 9"/>
            <p:cNvGrpSpPr>
              <a:grpSpLocks/>
            </p:cNvGrpSpPr>
            <p:nvPr/>
          </p:nvGrpSpPr>
          <p:grpSpPr bwMode="auto">
            <a:xfrm>
              <a:off x="384" y="2815"/>
              <a:ext cx="2592" cy="562"/>
              <a:chOff x="816" y="3120"/>
              <a:chExt cx="3264" cy="864"/>
            </a:xfrm>
          </p:grpSpPr>
          <p:sp>
            <p:nvSpPr>
              <p:cNvPr id="112655" name="AutoShape 10"/>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2656" name="Rectangle 11"/>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sp>
            <p:nvSpPr>
              <p:cNvPr id="112657" name="AutoShape 12"/>
              <p:cNvSpPr>
                <a:spLocks noChangeArrowheads="1"/>
              </p:cNvSpPr>
              <p:nvPr/>
            </p:nvSpPr>
            <p:spPr bwMode="auto">
              <a:xfrm>
                <a:off x="816" y="3120"/>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wrap="none" anchor="ctr"/>
              <a:lstStyle/>
              <a:p>
                <a:r>
                  <a:rPr lang="en-US" sz="2400" b="1">
                    <a:latin typeface="Arial" pitchFamily="34" charset="0"/>
                  </a:rPr>
                  <a:t>Si</a:t>
                </a:r>
                <a:endParaRPr lang="en-AU" sz="2400" b="1">
                  <a:latin typeface="Arial" pitchFamily="34" charset="0"/>
                </a:endParaRPr>
              </a:p>
            </p:txBody>
          </p:sp>
        </p:grpSp>
        <p:grpSp>
          <p:nvGrpSpPr>
            <p:cNvPr id="5" name="Group 13"/>
            <p:cNvGrpSpPr>
              <a:grpSpLocks/>
            </p:cNvGrpSpPr>
            <p:nvPr/>
          </p:nvGrpSpPr>
          <p:grpSpPr bwMode="auto">
            <a:xfrm>
              <a:off x="384" y="2160"/>
              <a:ext cx="2592" cy="562"/>
              <a:chOff x="816" y="3120"/>
              <a:chExt cx="3264" cy="864"/>
            </a:xfrm>
          </p:grpSpPr>
          <p:sp>
            <p:nvSpPr>
              <p:cNvPr id="112652" name="AutoShape 14"/>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2653" name="Rectangle 15"/>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sp>
            <p:nvSpPr>
              <p:cNvPr id="112654" name="AutoShape 16"/>
              <p:cNvSpPr>
                <a:spLocks noChangeArrowheads="1"/>
              </p:cNvSpPr>
              <p:nvPr/>
            </p:nvSpPr>
            <p:spPr bwMode="auto">
              <a:xfrm>
                <a:off x="816" y="3120"/>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wrap="none" anchor="ctr"/>
              <a:lstStyle/>
              <a:p>
                <a:r>
                  <a:rPr lang="en-US" sz="2400" b="1">
                    <a:latin typeface="Arial" pitchFamily="34" charset="0"/>
                  </a:rPr>
                  <a:t>Si</a:t>
                </a:r>
                <a:endParaRPr lang="en-AU" sz="2400" b="1">
                  <a:latin typeface="Arial" pitchFamily="34" charset="0"/>
                </a:endParaRPr>
              </a:p>
            </p:txBody>
          </p:sp>
        </p:grpSp>
      </p:grpSp>
      <p:sp>
        <p:nvSpPr>
          <p:cNvPr id="112646" name="Text Box 19"/>
          <p:cNvSpPr txBox="1">
            <a:spLocks noChangeArrowheads="1"/>
          </p:cNvSpPr>
          <p:nvPr/>
        </p:nvSpPr>
        <p:spPr bwMode="auto">
          <a:xfrm>
            <a:off x="5943600" y="838200"/>
            <a:ext cx="1644650" cy="366713"/>
          </a:xfrm>
          <a:prstGeom prst="rect">
            <a:avLst/>
          </a:prstGeom>
          <a:noFill/>
          <a:ln w="12700">
            <a:noFill/>
            <a:miter lim="800000"/>
            <a:headEnd/>
            <a:tailEnd/>
          </a:ln>
        </p:spPr>
        <p:txBody>
          <a:bodyPr wrap="none" anchor="ctr">
            <a:spAutoFit/>
          </a:bodyPr>
          <a:lstStyle/>
          <a:p>
            <a:r>
              <a:rPr lang="en-US"/>
              <a:t>Swells in Water</a:t>
            </a:r>
          </a:p>
        </p:txBody>
      </p:sp>
      <p:pic>
        <p:nvPicPr>
          <p:cNvPr id="112647" name="Picture 21" descr="Bentonite"/>
          <p:cNvPicPr>
            <a:picLocks noChangeAspect="1" noChangeArrowheads="1"/>
          </p:cNvPicPr>
          <p:nvPr/>
        </p:nvPicPr>
        <p:blipFill>
          <a:blip r:embed="rId5"/>
          <a:srcRect/>
          <a:stretch>
            <a:fillRect/>
          </a:stretch>
        </p:blipFill>
        <p:spPr bwMode="auto">
          <a:xfrm>
            <a:off x="5181600" y="4724400"/>
            <a:ext cx="3162300" cy="1717675"/>
          </a:xfrm>
          <a:prstGeom prst="rect">
            <a:avLst/>
          </a:prstGeom>
          <a:noFill/>
          <a:ln w="9525">
            <a:noFill/>
            <a:miter lim="800000"/>
            <a:headEnd/>
            <a:tailEnd/>
          </a:ln>
        </p:spPr>
      </p:pic>
      <p:graphicFrame>
        <p:nvGraphicFramePr>
          <p:cNvPr id="112642" name="Object 2"/>
          <p:cNvGraphicFramePr>
            <a:graphicFrameLocks noChangeAspect="1"/>
          </p:cNvGraphicFramePr>
          <p:nvPr/>
        </p:nvGraphicFramePr>
        <p:xfrm>
          <a:off x="5334000" y="1371600"/>
          <a:ext cx="2700338" cy="3200400"/>
        </p:xfrm>
        <a:graphic>
          <a:graphicData uri="http://schemas.openxmlformats.org/presentationml/2006/ole">
            <p:oleObj spid="_x0000_s376834" name="Image" r:id="rId6" imgW="1756098" imgH="2078916" progId="">
              <p:embed/>
            </p:oleObj>
          </a:graphicData>
        </a:graphic>
      </p:graphicFrame>
      <p:sp>
        <p:nvSpPr>
          <p:cNvPr id="21" name="TextBox 20"/>
          <p:cNvSpPr txBox="1"/>
          <p:nvPr/>
        </p:nvSpPr>
        <p:spPr>
          <a:xfrm>
            <a:off x="6172200" y="6488668"/>
            <a:ext cx="1409360" cy="369332"/>
          </a:xfrm>
          <a:prstGeom prst="rect">
            <a:avLst/>
          </a:prstGeom>
          <a:noFill/>
        </p:spPr>
        <p:txBody>
          <a:bodyPr wrap="none" rtlCol="0">
            <a:spAutoFit/>
          </a:bodyPr>
          <a:lstStyle/>
          <a:p>
            <a:r>
              <a:rPr lang="en-US" dirty="0" smtClean="0"/>
              <a:t>Drilling Mud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347139"/>
                                        </p:tgtEl>
                                        <p:attrNameLst>
                                          <p:attrName>style.visibility</p:attrName>
                                        </p:attrNameLst>
                                      </p:cBhvr>
                                      <p:to>
                                        <p:strVal val="visible"/>
                                      </p:to>
                                    </p:set>
                                    <p:animEffect transition="in" filter="dissolve">
                                      <p:cBhvr>
                                        <p:cTn id="7" dur="500"/>
                                        <p:tgtEl>
                                          <p:spTgt spid="347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2667000" y="1371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3" name="Rectangle 4"/>
          <p:cNvSpPr>
            <a:spLocks noChangeArrowheads="1"/>
          </p:cNvSpPr>
          <p:nvPr/>
        </p:nvSpPr>
        <p:spPr bwMode="auto">
          <a:xfrm rot="4170210">
            <a:off x="1676400" y="1752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4" name="Rectangle 5"/>
          <p:cNvSpPr>
            <a:spLocks noChangeArrowheads="1"/>
          </p:cNvSpPr>
          <p:nvPr/>
        </p:nvSpPr>
        <p:spPr bwMode="auto">
          <a:xfrm rot="1794494">
            <a:off x="1270000" y="3598863"/>
            <a:ext cx="1143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5" name="Rectangle 6"/>
          <p:cNvSpPr>
            <a:spLocks noChangeArrowheads="1"/>
          </p:cNvSpPr>
          <p:nvPr/>
        </p:nvSpPr>
        <p:spPr bwMode="auto">
          <a:xfrm>
            <a:off x="1752600" y="4038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6" name="Rectangle 7"/>
          <p:cNvSpPr>
            <a:spLocks noChangeArrowheads="1"/>
          </p:cNvSpPr>
          <p:nvPr/>
        </p:nvSpPr>
        <p:spPr bwMode="auto">
          <a:xfrm rot="7582950">
            <a:off x="2057400" y="2514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7" name="Rectangle 8"/>
          <p:cNvSpPr>
            <a:spLocks noChangeArrowheads="1"/>
          </p:cNvSpPr>
          <p:nvPr/>
        </p:nvSpPr>
        <p:spPr bwMode="auto">
          <a:xfrm rot="6229609">
            <a:off x="6858000" y="18288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8" name="Rectangle 9"/>
          <p:cNvSpPr>
            <a:spLocks noChangeArrowheads="1"/>
          </p:cNvSpPr>
          <p:nvPr/>
        </p:nvSpPr>
        <p:spPr bwMode="auto">
          <a:xfrm rot="4170210">
            <a:off x="457200" y="2286000"/>
            <a:ext cx="10668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89" name="Rectangle 10"/>
          <p:cNvSpPr>
            <a:spLocks noChangeArrowheads="1"/>
          </p:cNvSpPr>
          <p:nvPr/>
        </p:nvSpPr>
        <p:spPr bwMode="auto">
          <a:xfrm rot="4170210">
            <a:off x="1676400" y="3276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0" name="Rectangle 11"/>
          <p:cNvSpPr>
            <a:spLocks noChangeArrowheads="1"/>
          </p:cNvSpPr>
          <p:nvPr/>
        </p:nvSpPr>
        <p:spPr bwMode="auto">
          <a:xfrm rot="3503666">
            <a:off x="6312694" y="3517106"/>
            <a:ext cx="1055688" cy="117475"/>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1" name="Rectangle 12"/>
          <p:cNvSpPr>
            <a:spLocks noChangeArrowheads="1"/>
          </p:cNvSpPr>
          <p:nvPr/>
        </p:nvSpPr>
        <p:spPr bwMode="auto">
          <a:xfrm rot="-2003688">
            <a:off x="5105400" y="41148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2" name="Rectangle 13"/>
          <p:cNvSpPr>
            <a:spLocks noChangeArrowheads="1"/>
          </p:cNvSpPr>
          <p:nvPr/>
        </p:nvSpPr>
        <p:spPr bwMode="auto">
          <a:xfrm rot="-2003688">
            <a:off x="6477000" y="44958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3" name="Rectangle 14"/>
          <p:cNvSpPr>
            <a:spLocks noChangeArrowheads="1"/>
          </p:cNvSpPr>
          <p:nvPr/>
        </p:nvSpPr>
        <p:spPr bwMode="auto">
          <a:xfrm rot="-3614713">
            <a:off x="1219200" y="2438400"/>
            <a:ext cx="10668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4" name="Rectangle 15"/>
          <p:cNvSpPr>
            <a:spLocks noChangeArrowheads="1"/>
          </p:cNvSpPr>
          <p:nvPr/>
        </p:nvSpPr>
        <p:spPr bwMode="auto">
          <a:xfrm rot="6229609">
            <a:off x="5943600" y="2133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5" name="Rectangle 16"/>
          <p:cNvSpPr>
            <a:spLocks noChangeArrowheads="1"/>
          </p:cNvSpPr>
          <p:nvPr/>
        </p:nvSpPr>
        <p:spPr bwMode="auto">
          <a:xfrm rot="8486189">
            <a:off x="752475" y="1423988"/>
            <a:ext cx="16002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6" name="Rectangle 17"/>
          <p:cNvSpPr>
            <a:spLocks noChangeArrowheads="1"/>
          </p:cNvSpPr>
          <p:nvPr/>
        </p:nvSpPr>
        <p:spPr bwMode="auto">
          <a:xfrm rot="6229609">
            <a:off x="5029200" y="19812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7" name="Rectangle 18"/>
          <p:cNvSpPr>
            <a:spLocks noChangeArrowheads="1"/>
          </p:cNvSpPr>
          <p:nvPr/>
        </p:nvSpPr>
        <p:spPr bwMode="auto">
          <a:xfrm rot="1794494">
            <a:off x="533400" y="28956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8" name="Rectangle 19"/>
          <p:cNvSpPr>
            <a:spLocks noChangeArrowheads="1"/>
          </p:cNvSpPr>
          <p:nvPr/>
        </p:nvSpPr>
        <p:spPr bwMode="auto">
          <a:xfrm rot="1794494">
            <a:off x="1371600" y="1905000"/>
            <a:ext cx="1143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899" name="Rectangle 20"/>
          <p:cNvSpPr>
            <a:spLocks noChangeArrowheads="1"/>
          </p:cNvSpPr>
          <p:nvPr/>
        </p:nvSpPr>
        <p:spPr bwMode="auto">
          <a:xfrm rot="1794494">
            <a:off x="7162800" y="3124200"/>
            <a:ext cx="1143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900" name="Rectangle 21"/>
          <p:cNvSpPr>
            <a:spLocks noChangeArrowheads="1"/>
          </p:cNvSpPr>
          <p:nvPr/>
        </p:nvSpPr>
        <p:spPr bwMode="auto">
          <a:xfrm rot="7582950">
            <a:off x="2474913" y="1716087"/>
            <a:ext cx="533400" cy="149225"/>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901" name="Rectangle 22"/>
          <p:cNvSpPr>
            <a:spLocks noChangeArrowheads="1"/>
          </p:cNvSpPr>
          <p:nvPr/>
        </p:nvSpPr>
        <p:spPr bwMode="auto">
          <a:xfrm rot="8469161">
            <a:off x="863600" y="3783013"/>
            <a:ext cx="822325" cy="180975"/>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22902" name="Rectangle 23"/>
          <p:cNvSpPr>
            <a:spLocks noChangeArrowheads="1"/>
          </p:cNvSpPr>
          <p:nvPr/>
        </p:nvSpPr>
        <p:spPr bwMode="auto">
          <a:xfrm rot="4981533">
            <a:off x="152400" y="3505200"/>
            <a:ext cx="15240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2" name="Group 24"/>
          <p:cNvGrpSpPr>
            <a:grpSpLocks/>
          </p:cNvGrpSpPr>
          <p:nvPr/>
        </p:nvGrpSpPr>
        <p:grpSpPr bwMode="auto">
          <a:xfrm>
            <a:off x="914400" y="4572000"/>
            <a:ext cx="3665538" cy="2073275"/>
            <a:chOff x="1584" y="2688"/>
            <a:chExt cx="2309" cy="1306"/>
          </a:xfrm>
        </p:grpSpPr>
        <p:grpSp>
          <p:nvGrpSpPr>
            <p:cNvPr id="122911" name="Group 25"/>
            <p:cNvGrpSpPr>
              <a:grpSpLocks/>
            </p:cNvGrpSpPr>
            <p:nvPr/>
          </p:nvGrpSpPr>
          <p:grpSpPr bwMode="auto">
            <a:xfrm>
              <a:off x="1584" y="2688"/>
              <a:ext cx="2309" cy="1306"/>
              <a:chOff x="1584" y="2688"/>
              <a:chExt cx="2309" cy="1306"/>
            </a:xfrm>
          </p:grpSpPr>
          <p:sp>
            <p:nvSpPr>
              <p:cNvPr id="122942" name="Freeform 26"/>
              <p:cNvSpPr>
                <a:spLocks/>
              </p:cNvSpPr>
              <p:nvPr/>
            </p:nvSpPr>
            <p:spPr bwMode="auto">
              <a:xfrm>
                <a:off x="1728" y="2832"/>
                <a:ext cx="2165" cy="1162"/>
              </a:xfrm>
              <a:custGeom>
                <a:avLst/>
                <a:gdLst>
                  <a:gd name="T0" fmla="*/ 1527 w 3644"/>
                  <a:gd name="T1" fmla="*/ 11 h 1998"/>
                  <a:gd name="T2" fmla="*/ 1005 w 3644"/>
                  <a:gd name="T3" fmla="*/ 26 h 1998"/>
                  <a:gd name="T4" fmla="*/ 772 w 3644"/>
                  <a:gd name="T5" fmla="*/ 89 h 1998"/>
                  <a:gd name="T6" fmla="*/ 56 w 3644"/>
                  <a:gd name="T7" fmla="*/ 602 h 1998"/>
                  <a:gd name="T8" fmla="*/ 103 w 3644"/>
                  <a:gd name="T9" fmla="*/ 1365 h 1998"/>
                  <a:gd name="T10" fmla="*/ 359 w 3644"/>
                  <a:gd name="T11" fmla="*/ 1505 h 1998"/>
                  <a:gd name="T12" fmla="*/ 406 w 3644"/>
                  <a:gd name="T13" fmla="*/ 1669 h 1998"/>
                  <a:gd name="T14" fmla="*/ 624 w 3644"/>
                  <a:gd name="T15" fmla="*/ 1825 h 1998"/>
                  <a:gd name="T16" fmla="*/ 1216 w 3644"/>
                  <a:gd name="T17" fmla="*/ 1957 h 1998"/>
                  <a:gd name="T18" fmla="*/ 1511 w 3644"/>
                  <a:gd name="T19" fmla="*/ 1980 h 1998"/>
                  <a:gd name="T20" fmla="*/ 1667 w 3644"/>
                  <a:gd name="T21" fmla="*/ 1996 h 1998"/>
                  <a:gd name="T22" fmla="*/ 2352 w 3644"/>
                  <a:gd name="T23" fmla="*/ 1988 h 1998"/>
                  <a:gd name="T24" fmla="*/ 2975 w 3644"/>
                  <a:gd name="T25" fmla="*/ 1918 h 1998"/>
                  <a:gd name="T26" fmla="*/ 3162 w 3644"/>
                  <a:gd name="T27" fmla="*/ 1887 h 1998"/>
                  <a:gd name="T28" fmla="*/ 3473 w 3644"/>
                  <a:gd name="T29" fmla="*/ 1638 h 1998"/>
                  <a:gd name="T30" fmla="*/ 3566 w 3644"/>
                  <a:gd name="T31" fmla="*/ 1482 h 1998"/>
                  <a:gd name="T32" fmla="*/ 3613 w 3644"/>
                  <a:gd name="T33" fmla="*/ 1404 h 1998"/>
                  <a:gd name="T34" fmla="*/ 3644 w 3644"/>
                  <a:gd name="T35" fmla="*/ 1124 h 1998"/>
                  <a:gd name="T36" fmla="*/ 3636 w 3644"/>
                  <a:gd name="T37" fmla="*/ 704 h 1998"/>
                  <a:gd name="T38" fmla="*/ 3605 w 3644"/>
                  <a:gd name="T39" fmla="*/ 579 h 1998"/>
                  <a:gd name="T40" fmla="*/ 3473 w 3644"/>
                  <a:gd name="T41" fmla="*/ 525 h 1998"/>
                  <a:gd name="T42" fmla="*/ 3364 w 3644"/>
                  <a:gd name="T43" fmla="*/ 462 h 1998"/>
                  <a:gd name="T44" fmla="*/ 3224 w 3644"/>
                  <a:gd name="T45" fmla="*/ 439 h 1998"/>
                  <a:gd name="T46" fmla="*/ 2344 w 3644"/>
                  <a:gd name="T47" fmla="*/ 291 h 1998"/>
                  <a:gd name="T48" fmla="*/ 2220 w 3644"/>
                  <a:gd name="T49" fmla="*/ 244 h 1998"/>
                  <a:gd name="T50" fmla="*/ 2033 w 3644"/>
                  <a:gd name="T51" fmla="*/ 182 h 1998"/>
                  <a:gd name="T52" fmla="*/ 1971 w 3644"/>
                  <a:gd name="T53" fmla="*/ 73 h 1998"/>
                  <a:gd name="T54" fmla="*/ 1683 w 3644"/>
                  <a:gd name="T55" fmla="*/ 19 h 1998"/>
                  <a:gd name="T56" fmla="*/ 1527 w 3644"/>
                  <a:gd name="T57" fmla="*/ 11 h 19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44"/>
                  <a:gd name="T88" fmla="*/ 0 h 1998"/>
                  <a:gd name="T89" fmla="*/ 3644 w 3644"/>
                  <a:gd name="T90" fmla="*/ 1998 h 19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44" h="1998">
                    <a:moveTo>
                      <a:pt x="1527" y="11"/>
                    </a:moveTo>
                    <a:cubicBezTo>
                      <a:pt x="1353" y="16"/>
                      <a:pt x="1179" y="21"/>
                      <a:pt x="1005" y="26"/>
                    </a:cubicBezTo>
                    <a:cubicBezTo>
                      <a:pt x="925" y="28"/>
                      <a:pt x="849" y="66"/>
                      <a:pt x="772" y="89"/>
                    </a:cubicBezTo>
                    <a:cubicBezTo>
                      <a:pt x="476" y="177"/>
                      <a:pt x="252" y="369"/>
                      <a:pt x="56" y="602"/>
                    </a:cubicBezTo>
                    <a:cubicBezTo>
                      <a:pt x="20" y="883"/>
                      <a:pt x="0" y="969"/>
                      <a:pt x="103" y="1365"/>
                    </a:cubicBezTo>
                    <a:cubicBezTo>
                      <a:pt x="117" y="1419"/>
                      <a:pt x="314" y="1476"/>
                      <a:pt x="359" y="1505"/>
                    </a:cubicBezTo>
                    <a:cubicBezTo>
                      <a:pt x="362" y="1538"/>
                      <a:pt x="387" y="1638"/>
                      <a:pt x="406" y="1669"/>
                    </a:cubicBezTo>
                    <a:cubicBezTo>
                      <a:pt x="445" y="1732"/>
                      <a:pt x="580" y="1803"/>
                      <a:pt x="624" y="1825"/>
                    </a:cubicBezTo>
                    <a:cubicBezTo>
                      <a:pt x="819" y="1921"/>
                      <a:pt x="1003" y="1941"/>
                      <a:pt x="1216" y="1957"/>
                    </a:cubicBezTo>
                    <a:cubicBezTo>
                      <a:pt x="1286" y="1962"/>
                      <a:pt x="1426" y="1972"/>
                      <a:pt x="1511" y="1980"/>
                    </a:cubicBezTo>
                    <a:cubicBezTo>
                      <a:pt x="1563" y="1985"/>
                      <a:pt x="1667" y="1996"/>
                      <a:pt x="1667" y="1996"/>
                    </a:cubicBezTo>
                    <a:cubicBezTo>
                      <a:pt x="1895" y="1993"/>
                      <a:pt x="2124" y="1998"/>
                      <a:pt x="2352" y="1988"/>
                    </a:cubicBezTo>
                    <a:cubicBezTo>
                      <a:pt x="2559" y="1979"/>
                      <a:pt x="2767" y="1930"/>
                      <a:pt x="2975" y="1918"/>
                    </a:cubicBezTo>
                    <a:cubicBezTo>
                      <a:pt x="3037" y="1908"/>
                      <a:pt x="3109" y="1921"/>
                      <a:pt x="3162" y="1887"/>
                    </a:cubicBezTo>
                    <a:cubicBezTo>
                      <a:pt x="3277" y="1814"/>
                      <a:pt x="3396" y="1755"/>
                      <a:pt x="3473" y="1638"/>
                    </a:cubicBezTo>
                    <a:cubicBezTo>
                      <a:pt x="3506" y="1588"/>
                      <a:pt x="3535" y="1534"/>
                      <a:pt x="3566" y="1482"/>
                    </a:cubicBezTo>
                    <a:cubicBezTo>
                      <a:pt x="3582" y="1456"/>
                      <a:pt x="3613" y="1404"/>
                      <a:pt x="3613" y="1404"/>
                    </a:cubicBezTo>
                    <a:cubicBezTo>
                      <a:pt x="3629" y="1311"/>
                      <a:pt x="3636" y="1218"/>
                      <a:pt x="3644" y="1124"/>
                    </a:cubicBezTo>
                    <a:cubicBezTo>
                      <a:pt x="3641" y="984"/>
                      <a:pt x="3640" y="844"/>
                      <a:pt x="3636" y="704"/>
                    </a:cubicBezTo>
                    <a:cubicBezTo>
                      <a:pt x="3635" y="663"/>
                      <a:pt x="3628" y="615"/>
                      <a:pt x="3605" y="579"/>
                    </a:cubicBezTo>
                    <a:cubicBezTo>
                      <a:pt x="3584" y="546"/>
                      <a:pt x="3482" y="529"/>
                      <a:pt x="3473" y="525"/>
                    </a:cubicBezTo>
                    <a:cubicBezTo>
                      <a:pt x="3435" y="508"/>
                      <a:pt x="3404" y="476"/>
                      <a:pt x="3364" y="462"/>
                    </a:cubicBezTo>
                    <a:cubicBezTo>
                      <a:pt x="3319" y="447"/>
                      <a:pt x="3224" y="439"/>
                      <a:pt x="3224" y="439"/>
                    </a:cubicBezTo>
                    <a:cubicBezTo>
                      <a:pt x="2934" y="289"/>
                      <a:pt x="2665" y="305"/>
                      <a:pt x="2344" y="291"/>
                    </a:cubicBezTo>
                    <a:cubicBezTo>
                      <a:pt x="2303" y="275"/>
                      <a:pt x="2262" y="259"/>
                      <a:pt x="2220" y="244"/>
                    </a:cubicBezTo>
                    <a:cubicBezTo>
                      <a:pt x="2158" y="222"/>
                      <a:pt x="2033" y="182"/>
                      <a:pt x="2033" y="182"/>
                    </a:cubicBezTo>
                    <a:cubicBezTo>
                      <a:pt x="2021" y="155"/>
                      <a:pt x="2003" y="89"/>
                      <a:pt x="1971" y="73"/>
                    </a:cubicBezTo>
                    <a:cubicBezTo>
                      <a:pt x="1884" y="29"/>
                      <a:pt x="1777" y="27"/>
                      <a:pt x="1683" y="19"/>
                    </a:cubicBezTo>
                    <a:cubicBezTo>
                      <a:pt x="1627" y="0"/>
                      <a:pt x="1585" y="11"/>
                      <a:pt x="1527" y="11"/>
                    </a:cubicBezTo>
                    <a:close/>
                  </a:path>
                </a:pathLst>
              </a:custGeom>
              <a:solidFill>
                <a:schemeClr val="accent1"/>
              </a:solidFill>
              <a:ln w="9525">
                <a:miter lim="800000"/>
                <a:headEnd/>
                <a:tailEnd/>
              </a:ln>
              <a:scene3d>
                <a:camera prst="legacyPerspectiveFront">
                  <a:rot lat="1500000" lon="20099998" rev="0"/>
                </a:camera>
                <a:lightRig rig="legacyFlat4" dir="t"/>
              </a:scene3d>
              <a:sp3d extrusionH="430200" prstMaterial="legacyMatte">
                <a:bevelT w="13500" h="13500" prst="angle"/>
                <a:bevelB w="13500" h="13500" prst="angle"/>
                <a:extrusionClr>
                  <a:schemeClr val="accent1"/>
                </a:extrusionClr>
              </a:sp3d>
            </p:spPr>
            <p:txBody>
              <a:bodyPr>
                <a:flatTx/>
              </a:bodyPr>
              <a:lstStyle/>
              <a:p>
                <a:endParaRPr lang="en-US"/>
              </a:p>
            </p:txBody>
          </p:sp>
          <p:grpSp>
            <p:nvGrpSpPr>
              <p:cNvPr id="122943" name="Group 27"/>
              <p:cNvGrpSpPr>
                <a:grpSpLocks/>
              </p:cNvGrpSpPr>
              <p:nvPr/>
            </p:nvGrpSpPr>
            <p:grpSpPr bwMode="auto">
              <a:xfrm>
                <a:off x="1584" y="2688"/>
                <a:ext cx="1882" cy="864"/>
                <a:chOff x="1584" y="2688"/>
                <a:chExt cx="1882" cy="864"/>
              </a:xfrm>
            </p:grpSpPr>
            <p:sp>
              <p:nvSpPr>
                <p:cNvPr id="122944" name="Text Box 28"/>
                <p:cNvSpPr txBox="1">
                  <a:spLocks noChangeArrowheads="1"/>
                </p:cNvSpPr>
                <p:nvPr/>
              </p:nvSpPr>
              <p:spPr bwMode="auto">
                <a:xfrm>
                  <a:off x="1728" y="3072"/>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45" name="Text Box 29"/>
                <p:cNvSpPr txBox="1">
                  <a:spLocks noChangeArrowheads="1"/>
                </p:cNvSpPr>
                <p:nvPr/>
              </p:nvSpPr>
              <p:spPr bwMode="auto">
                <a:xfrm>
                  <a:off x="1920" y="2880"/>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46" name="Text Box 30"/>
                <p:cNvSpPr txBox="1">
                  <a:spLocks noChangeArrowheads="1"/>
                </p:cNvSpPr>
                <p:nvPr/>
              </p:nvSpPr>
              <p:spPr bwMode="auto">
                <a:xfrm>
                  <a:off x="2496" y="2688"/>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47" name="Text Box 31"/>
                <p:cNvSpPr txBox="1">
                  <a:spLocks noChangeArrowheads="1"/>
                </p:cNvSpPr>
                <p:nvPr/>
              </p:nvSpPr>
              <p:spPr bwMode="auto">
                <a:xfrm>
                  <a:off x="2928" y="2784"/>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48" name="Text Box 32"/>
                <p:cNvSpPr txBox="1">
                  <a:spLocks noChangeArrowheads="1"/>
                </p:cNvSpPr>
                <p:nvPr/>
              </p:nvSpPr>
              <p:spPr bwMode="auto">
                <a:xfrm>
                  <a:off x="3216" y="2784"/>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49" name="Text Box 33"/>
                <p:cNvSpPr txBox="1">
                  <a:spLocks noChangeArrowheads="1"/>
                </p:cNvSpPr>
                <p:nvPr/>
              </p:nvSpPr>
              <p:spPr bwMode="auto">
                <a:xfrm>
                  <a:off x="1584" y="3264"/>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sp>
              <p:nvSpPr>
                <p:cNvPr id="122950" name="Text Box 34"/>
                <p:cNvSpPr txBox="1">
                  <a:spLocks noChangeArrowheads="1"/>
                </p:cNvSpPr>
                <p:nvPr/>
              </p:nvSpPr>
              <p:spPr bwMode="auto">
                <a:xfrm>
                  <a:off x="2208" y="2736"/>
                  <a:ext cx="250"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a:latin typeface="Arial" pitchFamily="34" charset="0"/>
                    </a:rPr>
                    <a:t>+</a:t>
                  </a:r>
                  <a:endParaRPr lang="en-AU" sz="2400">
                    <a:latin typeface="Arial" pitchFamily="34" charset="0"/>
                  </a:endParaRPr>
                </a:p>
              </p:txBody>
            </p:sp>
          </p:grpSp>
        </p:grpSp>
        <p:grpSp>
          <p:nvGrpSpPr>
            <p:cNvPr id="122912" name="Group 35"/>
            <p:cNvGrpSpPr>
              <a:grpSpLocks/>
            </p:cNvGrpSpPr>
            <p:nvPr/>
          </p:nvGrpSpPr>
          <p:grpSpPr bwMode="auto">
            <a:xfrm>
              <a:off x="1824" y="2832"/>
              <a:ext cx="1824" cy="1104"/>
              <a:chOff x="1824" y="2832"/>
              <a:chExt cx="1824" cy="1104"/>
            </a:xfrm>
          </p:grpSpPr>
          <p:sp>
            <p:nvSpPr>
              <p:cNvPr id="122913" name="Text Box 36"/>
              <p:cNvSpPr txBox="1">
                <a:spLocks noChangeArrowheads="1"/>
              </p:cNvSpPr>
              <p:nvPr/>
            </p:nvSpPr>
            <p:spPr bwMode="auto">
              <a:xfrm>
                <a:off x="3264" y="3024"/>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14" name="Group 37"/>
              <p:cNvGrpSpPr>
                <a:grpSpLocks/>
              </p:cNvGrpSpPr>
              <p:nvPr/>
            </p:nvGrpSpPr>
            <p:grpSpPr bwMode="auto">
              <a:xfrm>
                <a:off x="1824" y="2832"/>
                <a:ext cx="1824" cy="1104"/>
                <a:chOff x="1824" y="2832"/>
                <a:chExt cx="1824" cy="1104"/>
              </a:xfrm>
            </p:grpSpPr>
            <p:sp>
              <p:nvSpPr>
                <p:cNvPr id="122915" name="Text Box 38"/>
                <p:cNvSpPr txBox="1">
                  <a:spLocks noChangeArrowheads="1"/>
                </p:cNvSpPr>
                <p:nvPr/>
              </p:nvSpPr>
              <p:spPr bwMode="auto">
                <a:xfrm>
                  <a:off x="2064" y="307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16" name="Text Box 39"/>
                <p:cNvSpPr txBox="1">
                  <a:spLocks noChangeArrowheads="1"/>
                </p:cNvSpPr>
                <p:nvPr/>
              </p:nvSpPr>
              <p:spPr bwMode="auto">
                <a:xfrm>
                  <a:off x="2880" y="2976"/>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17" name="Group 40"/>
                <p:cNvGrpSpPr>
                  <a:grpSpLocks/>
                </p:cNvGrpSpPr>
                <p:nvPr/>
              </p:nvGrpSpPr>
              <p:grpSpPr bwMode="auto">
                <a:xfrm>
                  <a:off x="1824" y="2832"/>
                  <a:ext cx="1824" cy="1104"/>
                  <a:chOff x="1824" y="2832"/>
                  <a:chExt cx="1824" cy="1104"/>
                </a:xfrm>
              </p:grpSpPr>
              <p:sp>
                <p:nvSpPr>
                  <p:cNvPr id="122918" name="Text Box 41"/>
                  <p:cNvSpPr txBox="1">
                    <a:spLocks noChangeArrowheads="1"/>
                  </p:cNvSpPr>
                  <p:nvPr/>
                </p:nvSpPr>
                <p:spPr bwMode="auto">
                  <a:xfrm>
                    <a:off x="2016" y="331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19" name="Text Box 42"/>
                  <p:cNvSpPr txBox="1">
                    <a:spLocks noChangeArrowheads="1"/>
                  </p:cNvSpPr>
                  <p:nvPr/>
                </p:nvSpPr>
                <p:spPr bwMode="auto">
                  <a:xfrm>
                    <a:off x="2448" y="3408"/>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20" name="Group 43"/>
                  <p:cNvGrpSpPr>
                    <a:grpSpLocks/>
                  </p:cNvGrpSpPr>
                  <p:nvPr/>
                </p:nvGrpSpPr>
                <p:grpSpPr bwMode="auto">
                  <a:xfrm>
                    <a:off x="1824" y="2832"/>
                    <a:ext cx="1824" cy="1104"/>
                    <a:chOff x="1824" y="2832"/>
                    <a:chExt cx="1824" cy="1104"/>
                  </a:xfrm>
                </p:grpSpPr>
                <p:sp>
                  <p:nvSpPr>
                    <p:cNvPr id="122921" name="Text Box 44"/>
                    <p:cNvSpPr txBox="1">
                      <a:spLocks noChangeArrowheads="1"/>
                    </p:cNvSpPr>
                    <p:nvPr/>
                  </p:nvSpPr>
                  <p:spPr bwMode="auto">
                    <a:xfrm>
                      <a:off x="2448" y="2928"/>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22" name="Group 45"/>
                    <p:cNvGrpSpPr>
                      <a:grpSpLocks/>
                    </p:cNvGrpSpPr>
                    <p:nvPr/>
                  </p:nvGrpSpPr>
                  <p:grpSpPr bwMode="auto">
                    <a:xfrm>
                      <a:off x="1824" y="2832"/>
                      <a:ext cx="1824" cy="1104"/>
                      <a:chOff x="1824" y="2832"/>
                      <a:chExt cx="1824" cy="1104"/>
                    </a:xfrm>
                  </p:grpSpPr>
                  <p:sp>
                    <p:nvSpPr>
                      <p:cNvPr id="122923" name="Text Box 46"/>
                      <p:cNvSpPr txBox="1">
                        <a:spLocks noChangeArrowheads="1"/>
                      </p:cNvSpPr>
                      <p:nvPr/>
                    </p:nvSpPr>
                    <p:spPr bwMode="auto">
                      <a:xfrm>
                        <a:off x="2352" y="355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24" name="Group 47"/>
                      <p:cNvGrpSpPr>
                        <a:grpSpLocks/>
                      </p:cNvGrpSpPr>
                      <p:nvPr/>
                    </p:nvGrpSpPr>
                    <p:grpSpPr bwMode="auto">
                      <a:xfrm>
                        <a:off x="1824" y="2832"/>
                        <a:ext cx="1824" cy="1104"/>
                        <a:chOff x="1824" y="2832"/>
                        <a:chExt cx="1824" cy="1104"/>
                      </a:xfrm>
                    </p:grpSpPr>
                    <p:sp>
                      <p:nvSpPr>
                        <p:cNvPr id="122925" name="Text Box 48"/>
                        <p:cNvSpPr txBox="1">
                          <a:spLocks noChangeArrowheads="1"/>
                        </p:cNvSpPr>
                        <p:nvPr/>
                      </p:nvSpPr>
                      <p:spPr bwMode="auto">
                        <a:xfrm>
                          <a:off x="3120" y="307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26" name="Text Box 49"/>
                        <p:cNvSpPr txBox="1">
                          <a:spLocks noChangeArrowheads="1"/>
                        </p:cNvSpPr>
                        <p:nvPr/>
                      </p:nvSpPr>
                      <p:spPr bwMode="auto">
                        <a:xfrm>
                          <a:off x="2688" y="3168"/>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nvGrpSpPr>
                        <p:cNvPr id="122927" name="Group 50"/>
                        <p:cNvGrpSpPr>
                          <a:grpSpLocks/>
                        </p:cNvGrpSpPr>
                        <p:nvPr/>
                      </p:nvGrpSpPr>
                      <p:grpSpPr bwMode="auto">
                        <a:xfrm>
                          <a:off x="1824" y="2832"/>
                          <a:ext cx="1824" cy="1104"/>
                          <a:chOff x="1824" y="2832"/>
                          <a:chExt cx="1824" cy="1104"/>
                        </a:xfrm>
                      </p:grpSpPr>
                      <p:sp>
                        <p:nvSpPr>
                          <p:cNvPr id="122928" name="Text Box 51"/>
                          <p:cNvSpPr txBox="1">
                            <a:spLocks noChangeArrowheads="1"/>
                          </p:cNvSpPr>
                          <p:nvPr/>
                        </p:nvSpPr>
                        <p:spPr bwMode="auto">
                          <a:xfrm>
                            <a:off x="2160" y="2976"/>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29" name="Text Box 52"/>
                          <p:cNvSpPr txBox="1">
                            <a:spLocks noChangeArrowheads="1"/>
                          </p:cNvSpPr>
                          <p:nvPr/>
                        </p:nvSpPr>
                        <p:spPr bwMode="auto">
                          <a:xfrm>
                            <a:off x="1824" y="3360"/>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0" name="Text Box 53"/>
                          <p:cNvSpPr txBox="1">
                            <a:spLocks noChangeArrowheads="1"/>
                          </p:cNvSpPr>
                          <p:nvPr/>
                        </p:nvSpPr>
                        <p:spPr bwMode="auto">
                          <a:xfrm>
                            <a:off x="2688" y="2880"/>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1" name="Text Box 54"/>
                          <p:cNvSpPr txBox="1">
                            <a:spLocks noChangeArrowheads="1"/>
                          </p:cNvSpPr>
                          <p:nvPr/>
                        </p:nvSpPr>
                        <p:spPr bwMode="auto">
                          <a:xfrm>
                            <a:off x="2784" y="3456"/>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2" name="Text Box 55"/>
                          <p:cNvSpPr txBox="1">
                            <a:spLocks noChangeArrowheads="1"/>
                          </p:cNvSpPr>
                          <p:nvPr/>
                        </p:nvSpPr>
                        <p:spPr bwMode="auto">
                          <a:xfrm>
                            <a:off x="2448" y="3120"/>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3" name="Text Box 56"/>
                          <p:cNvSpPr txBox="1">
                            <a:spLocks noChangeArrowheads="1"/>
                          </p:cNvSpPr>
                          <p:nvPr/>
                        </p:nvSpPr>
                        <p:spPr bwMode="auto">
                          <a:xfrm>
                            <a:off x="1968" y="3600"/>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4" name="Text Box 57"/>
                          <p:cNvSpPr txBox="1">
                            <a:spLocks noChangeArrowheads="1"/>
                          </p:cNvSpPr>
                          <p:nvPr/>
                        </p:nvSpPr>
                        <p:spPr bwMode="auto">
                          <a:xfrm>
                            <a:off x="2928" y="3264"/>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5" name="Text Box 58"/>
                          <p:cNvSpPr txBox="1">
                            <a:spLocks noChangeArrowheads="1"/>
                          </p:cNvSpPr>
                          <p:nvPr/>
                        </p:nvSpPr>
                        <p:spPr bwMode="auto">
                          <a:xfrm>
                            <a:off x="3360" y="283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6" name="Text Box 59"/>
                          <p:cNvSpPr txBox="1">
                            <a:spLocks noChangeArrowheads="1"/>
                          </p:cNvSpPr>
                          <p:nvPr/>
                        </p:nvSpPr>
                        <p:spPr bwMode="auto">
                          <a:xfrm>
                            <a:off x="3312" y="3264"/>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7" name="Text Box 60"/>
                          <p:cNvSpPr txBox="1">
                            <a:spLocks noChangeArrowheads="1"/>
                          </p:cNvSpPr>
                          <p:nvPr/>
                        </p:nvSpPr>
                        <p:spPr bwMode="auto">
                          <a:xfrm>
                            <a:off x="2592" y="3600"/>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8" name="Text Box 61"/>
                          <p:cNvSpPr txBox="1">
                            <a:spLocks noChangeArrowheads="1"/>
                          </p:cNvSpPr>
                          <p:nvPr/>
                        </p:nvSpPr>
                        <p:spPr bwMode="auto">
                          <a:xfrm>
                            <a:off x="2208" y="3312"/>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39" name="Text Box 62"/>
                          <p:cNvSpPr txBox="1">
                            <a:spLocks noChangeArrowheads="1"/>
                          </p:cNvSpPr>
                          <p:nvPr/>
                        </p:nvSpPr>
                        <p:spPr bwMode="auto">
                          <a:xfrm>
                            <a:off x="1824" y="3216"/>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40" name="Text Box 63"/>
                          <p:cNvSpPr txBox="1">
                            <a:spLocks noChangeArrowheads="1"/>
                          </p:cNvSpPr>
                          <p:nvPr/>
                        </p:nvSpPr>
                        <p:spPr bwMode="auto">
                          <a:xfrm>
                            <a:off x="2160" y="3648"/>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sp>
                        <p:nvSpPr>
                          <p:cNvPr id="122941" name="Text Box 64"/>
                          <p:cNvSpPr txBox="1">
                            <a:spLocks noChangeArrowheads="1"/>
                          </p:cNvSpPr>
                          <p:nvPr/>
                        </p:nvSpPr>
                        <p:spPr bwMode="auto">
                          <a:xfrm>
                            <a:off x="3072" y="3504"/>
                            <a:ext cx="288" cy="288"/>
                          </a:xfrm>
                          <a:prstGeom prst="rect">
                            <a:avLst/>
                          </a:prstGeom>
                          <a:noFill/>
                          <a:ln w="12700">
                            <a:noFill/>
                            <a:miter lim="800000"/>
                            <a:headEnd type="none" w="sm" len="sm"/>
                            <a:tailEnd type="none" w="sm" len="sm"/>
                          </a:ln>
                        </p:spPr>
                        <p:txBody>
                          <a:bodyPr>
                            <a:spAutoFit/>
                          </a:bodyPr>
                          <a:lstStyle/>
                          <a:p>
                            <a:pPr algn="l">
                              <a:spcBef>
                                <a:spcPct val="50000"/>
                              </a:spcBef>
                            </a:pPr>
                            <a:r>
                              <a:rPr lang="en-US" sz="2400" b="1">
                                <a:latin typeface="Arial" pitchFamily="34" charset="0"/>
                              </a:rPr>
                              <a:t>_</a:t>
                            </a:r>
                            <a:endParaRPr lang="en-AU" sz="2400" b="1">
                              <a:latin typeface="Arial" pitchFamily="34" charset="0"/>
                            </a:endParaRPr>
                          </a:p>
                        </p:txBody>
                      </p:sp>
                    </p:grpSp>
                  </p:grpSp>
                </p:grpSp>
              </p:grpSp>
            </p:grpSp>
          </p:grpSp>
        </p:grpSp>
      </p:grpSp>
      <p:sp>
        <p:nvSpPr>
          <p:cNvPr id="122904" name="Line 65"/>
          <p:cNvSpPr>
            <a:spLocks noChangeShapeType="1"/>
          </p:cNvSpPr>
          <p:nvPr/>
        </p:nvSpPr>
        <p:spPr bwMode="auto">
          <a:xfrm>
            <a:off x="3886200" y="3124200"/>
            <a:ext cx="1447800" cy="0"/>
          </a:xfrm>
          <a:prstGeom prst="line">
            <a:avLst/>
          </a:prstGeom>
          <a:noFill/>
          <a:ln w="38100">
            <a:solidFill>
              <a:schemeClr val="tx1"/>
            </a:solidFill>
            <a:round/>
            <a:headEnd/>
            <a:tailEnd type="triangle" w="med" len="med"/>
          </a:ln>
        </p:spPr>
        <p:txBody>
          <a:bodyPr wrap="none" anchor="ctr"/>
          <a:lstStyle/>
          <a:p>
            <a:endParaRPr lang="en-US"/>
          </a:p>
        </p:txBody>
      </p:sp>
      <p:sp>
        <p:nvSpPr>
          <p:cNvPr id="122905" name="Text Box 66"/>
          <p:cNvSpPr txBox="1">
            <a:spLocks noChangeArrowheads="1"/>
          </p:cNvSpPr>
          <p:nvPr/>
        </p:nvSpPr>
        <p:spPr bwMode="auto">
          <a:xfrm>
            <a:off x="4038600" y="3276600"/>
            <a:ext cx="1212850" cy="366713"/>
          </a:xfrm>
          <a:prstGeom prst="rect">
            <a:avLst/>
          </a:prstGeom>
          <a:noFill/>
          <a:ln w="12700">
            <a:noFill/>
            <a:miter lim="800000"/>
            <a:headEnd/>
            <a:tailEnd/>
          </a:ln>
        </p:spPr>
        <p:txBody>
          <a:bodyPr wrap="none" anchor="ctr">
            <a:spAutoFit/>
          </a:bodyPr>
          <a:lstStyle/>
          <a:p>
            <a:r>
              <a:rPr lang="en-US"/>
              <a:t>Peptization</a:t>
            </a:r>
          </a:p>
        </p:txBody>
      </p:sp>
      <p:sp>
        <p:nvSpPr>
          <p:cNvPr id="122906" name="Rectangle 67"/>
          <p:cNvSpPr>
            <a:spLocks noGrp="1" noChangeArrowheads="1"/>
          </p:cNvSpPr>
          <p:nvPr>
            <p:ph type="title" idx="4294967295"/>
          </p:nvPr>
        </p:nvSpPr>
        <p:spPr/>
        <p:txBody>
          <a:bodyPr/>
          <a:lstStyle/>
          <a:p>
            <a:pPr eaLnBrk="1" hangingPunct="1"/>
            <a:r>
              <a:rPr lang="en-US" dirty="0" err="1" smtClean="0"/>
              <a:t>Peptization</a:t>
            </a:r>
            <a:endParaRPr lang="en-US" dirty="0" smtClean="0"/>
          </a:p>
        </p:txBody>
      </p:sp>
      <p:sp>
        <p:nvSpPr>
          <p:cNvPr id="122907" name="Text Box 68"/>
          <p:cNvSpPr txBox="1">
            <a:spLocks noChangeArrowheads="1"/>
          </p:cNvSpPr>
          <p:nvPr/>
        </p:nvSpPr>
        <p:spPr bwMode="auto">
          <a:xfrm>
            <a:off x="4038600" y="2743200"/>
            <a:ext cx="895350" cy="366713"/>
          </a:xfrm>
          <a:prstGeom prst="rect">
            <a:avLst/>
          </a:prstGeom>
          <a:noFill/>
          <a:ln w="12700">
            <a:noFill/>
            <a:miter lim="800000"/>
            <a:headEnd/>
            <a:tailEnd/>
          </a:ln>
        </p:spPr>
        <p:txBody>
          <a:bodyPr wrap="none" anchor="ctr">
            <a:spAutoFit/>
          </a:bodyPr>
          <a:lstStyle/>
          <a:p>
            <a:r>
              <a:rPr lang="en-US"/>
              <a:t>Na</a:t>
            </a:r>
            <a:r>
              <a:rPr lang="en-US" baseline="-25000"/>
              <a:t>3</a:t>
            </a:r>
            <a:r>
              <a:rPr lang="en-US"/>
              <a:t>PO</a:t>
            </a:r>
            <a:r>
              <a:rPr lang="en-US" baseline="-25000"/>
              <a:t>4</a:t>
            </a:r>
            <a:endParaRPr lang="en-US"/>
          </a:p>
        </p:txBody>
      </p:sp>
      <p:sp>
        <p:nvSpPr>
          <p:cNvPr id="122908" name="Text Box 69"/>
          <p:cNvSpPr txBox="1">
            <a:spLocks noChangeArrowheads="1"/>
          </p:cNvSpPr>
          <p:nvPr/>
        </p:nvSpPr>
        <p:spPr bwMode="auto">
          <a:xfrm>
            <a:off x="4034187" y="5789891"/>
            <a:ext cx="4941189" cy="369332"/>
          </a:xfrm>
          <a:prstGeom prst="rect">
            <a:avLst/>
          </a:prstGeom>
          <a:noFill/>
          <a:ln w="12700">
            <a:noFill/>
            <a:miter lim="800000"/>
            <a:headEnd/>
            <a:tailEnd/>
          </a:ln>
        </p:spPr>
        <p:txBody>
          <a:bodyPr wrap="none" anchor="ctr">
            <a:spAutoFit/>
          </a:bodyPr>
          <a:lstStyle/>
          <a:p>
            <a:r>
              <a:rPr lang="en-US" dirty="0"/>
              <a:t>Why is exfoliated </a:t>
            </a:r>
            <a:r>
              <a:rPr lang="en-US" dirty="0" err="1"/>
              <a:t>bentonite</a:t>
            </a:r>
            <a:r>
              <a:rPr lang="en-US" dirty="0"/>
              <a:t> </a:t>
            </a:r>
            <a:r>
              <a:rPr lang="en-US" dirty="0" smtClean="0"/>
              <a:t>used </a:t>
            </a:r>
            <a:r>
              <a:rPr lang="en-US" dirty="0"/>
              <a:t>as a drilling mud?</a:t>
            </a:r>
          </a:p>
        </p:txBody>
      </p:sp>
      <p:sp>
        <p:nvSpPr>
          <p:cNvPr id="122909" name="Line 70"/>
          <p:cNvSpPr>
            <a:spLocks noChangeShapeType="1"/>
          </p:cNvSpPr>
          <p:nvPr/>
        </p:nvSpPr>
        <p:spPr bwMode="auto">
          <a:xfrm>
            <a:off x="3810000" y="2438400"/>
            <a:ext cx="1371600" cy="0"/>
          </a:xfrm>
          <a:prstGeom prst="line">
            <a:avLst/>
          </a:prstGeom>
          <a:noFill/>
          <a:ln w="28575">
            <a:solidFill>
              <a:schemeClr val="tx1"/>
            </a:solidFill>
            <a:round/>
            <a:headEnd/>
            <a:tailEnd type="triangle" w="med" len="med"/>
          </a:ln>
        </p:spPr>
        <p:txBody>
          <a:bodyPr wrap="none" anchor="ctr"/>
          <a:lstStyle/>
          <a:p>
            <a:endParaRPr lang="en-US"/>
          </a:p>
        </p:txBody>
      </p:sp>
      <p:sp>
        <p:nvSpPr>
          <p:cNvPr id="122910" name="Text Box 71"/>
          <p:cNvSpPr txBox="1">
            <a:spLocks noChangeArrowheads="1"/>
          </p:cNvSpPr>
          <p:nvPr/>
        </p:nvSpPr>
        <p:spPr bwMode="auto">
          <a:xfrm>
            <a:off x="4114800" y="1981200"/>
            <a:ext cx="666750" cy="366713"/>
          </a:xfrm>
          <a:prstGeom prst="rect">
            <a:avLst/>
          </a:prstGeom>
          <a:noFill/>
          <a:ln w="12700">
            <a:noFill/>
            <a:miter lim="800000"/>
            <a:headEnd/>
            <a:tailEnd/>
          </a:ln>
        </p:spPr>
        <p:txBody>
          <a:bodyPr wrap="none" anchor="ctr">
            <a:spAutoFit/>
          </a:bodyPr>
          <a:lstStyle/>
          <a:p>
            <a:r>
              <a:rPr lang="en-US"/>
              <a:t>shear</a:t>
            </a:r>
          </a:p>
        </p:txBody>
      </p:sp>
      <p:sp>
        <p:nvSpPr>
          <p:cNvPr id="71" name="TextBox 70"/>
          <p:cNvSpPr txBox="1"/>
          <p:nvPr/>
        </p:nvSpPr>
        <p:spPr>
          <a:xfrm>
            <a:off x="2424157" y="914400"/>
            <a:ext cx="517953" cy="369332"/>
          </a:xfrm>
          <a:prstGeom prst="rect">
            <a:avLst/>
          </a:prstGeom>
          <a:noFill/>
        </p:spPr>
        <p:txBody>
          <a:bodyPr wrap="none" rtlCol="0">
            <a:spAutoFit/>
          </a:bodyPr>
          <a:lstStyle/>
          <a:p>
            <a:r>
              <a:rPr lang="en-US" dirty="0" smtClean="0"/>
              <a:t>Gel</a:t>
            </a:r>
            <a:endParaRPr lang="en-US" dirty="0"/>
          </a:p>
        </p:txBody>
      </p:sp>
      <p:sp>
        <p:nvSpPr>
          <p:cNvPr id="72" name="TextBox 71"/>
          <p:cNvSpPr txBox="1"/>
          <p:nvPr/>
        </p:nvSpPr>
        <p:spPr>
          <a:xfrm>
            <a:off x="6411392" y="914400"/>
            <a:ext cx="620683" cy="369332"/>
          </a:xfrm>
          <a:prstGeom prst="rect">
            <a:avLst/>
          </a:prstGeom>
          <a:noFill/>
        </p:spPr>
        <p:txBody>
          <a:bodyPr wrap="none" rtlCol="0">
            <a:spAutoFit/>
          </a:bodyPr>
          <a:lstStyle/>
          <a:p>
            <a:r>
              <a:rPr lang="en-US" dirty="0" smtClean="0"/>
              <a:t>fluid</a:t>
            </a:r>
            <a:endParaRPr lang="en-US" dirty="0"/>
          </a:p>
        </p:txBody>
      </p:sp>
      <p:cxnSp>
        <p:nvCxnSpPr>
          <p:cNvPr id="75" name="Straight Arrow Connector 74"/>
          <p:cNvCxnSpPr/>
          <p:nvPr/>
        </p:nvCxnSpPr>
        <p:spPr bwMode="auto">
          <a:xfrm>
            <a:off x="3505200" y="1066800"/>
            <a:ext cx="2667000" cy="1588"/>
          </a:xfrm>
          <a:prstGeom prst="straightConnector1">
            <a:avLst/>
          </a:prstGeom>
          <a:noFill/>
          <a:ln w="12700" cap="flat" cmpd="sng" algn="ctr">
            <a:solidFill>
              <a:schemeClr val="tx1"/>
            </a:solidFill>
            <a:prstDash val="solid"/>
            <a:round/>
            <a:headEnd type="arrow"/>
            <a:tailEnd type="arrow"/>
          </a:ln>
          <a:effectLst/>
        </p:spPr>
      </p:cxnSp>
      <p:sp>
        <p:nvSpPr>
          <p:cNvPr id="73" name="TextBox 72"/>
          <p:cNvSpPr txBox="1"/>
          <p:nvPr/>
        </p:nvSpPr>
        <p:spPr>
          <a:xfrm>
            <a:off x="4114800" y="838200"/>
            <a:ext cx="1236236" cy="369332"/>
          </a:xfrm>
          <a:prstGeom prst="rect">
            <a:avLst/>
          </a:prstGeom>
          <a:solidFill>
            <a:schemeClr val="bg1"/>
          </a:solidFill>
        </p:spPr>
        <p:txBody>
          <a:bodyPr wrap="none" rtlCol="0">
            <a:spAutoFit/>
          </a:bodyPr>
          <a:lstStyle/>
          <a:p>
            <a:r>
              <a:rPr lang="en-US" dirty="0" err="1" smtClean="0"/>
              <a:t>Thixotropy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pPr eaLnBrk="1" hangingPunct="1"/>
            <a:r>
              <a:rPr lang="en-US" dirty="0" smtClean="0"/>
              <a:t>1:1 Clays: </a:t>
            </a:r>
            <a:r>
              <a:rPr lang="en-US" dirty="0" err="1" smtClean="0"/>
              <a:t>Kaolonite</a:t>
            </a:r>
            <a:r>
              <a:rPr lang="en-US" dirty="0" smtClean="0"/>
              <a:t>, Mica</a:t>
            </a:r>
          </a:p>
        </p:txBody>
      </p:sp>
      <p:grpSp>
        <p:nvGrpSpPr>
          <p:cNvPr id="2" name="Group 16"/>
          <p:cNvGrpSpPr>
            <a:grpSpLocks/>
          </p:cNvGrpSpPr>
          <p:nvPr/>
        </p:nvGrpSpPr>
        <p:grpSpPr bwMode="auto">
          <a:xfrm>
            <a:off x="457200" y="990600"/>
            <a:ext cx="4038600" cy="3124200"/>
            <a:chOff x="624" y="672"/>
            <a:chExt cx="3456" cy="2640"/>
          </a:xfrm>
        </p:grpSpPr>
        <p:sp>
          <p:nvSpPr>
            <p:cNvPr id="114695" name="Rectangle 15"/>
            <p:cNvSpPr>
              <a:spLocks noChangeArrowheads="1"/>
            </p:cNvSpPr>
            <p:nvPr/>
          </p:nvSpPr>
          <p:spPr bwMode="auto">
            <a:xfrm>
              <a:off x="624" y="672"/>
              <a:ext cx="3456" cy="2640"/>
            </a:xfrm>
            <a:prstGeom prst="rect">
              <a:avLst/>
            </a:prstGeom>
            <a:solidFill>
              <a:schemeClr val="tx1"/>
            </a:solidFill>
            <a:ln w="12700">
              <a:solidFill>
                <a:schemeClr val="tx1"/>
              </a:solidFill>
              <a:miter lim="800000"/>
              <a:headEnd/>
              <a:tailEnd/>
            </a:ln>
          </p:spPr>
          <p:txBody>
            <a:bodyPr wrap="none" anchor="ctr"/>
            <a:lstStyle/>
            <a:p>
              <a:endParaRPr lang="en-US"/>
            </a:p>
          </p:txBody>
        </p:sp>
        <p:grpSp>
          <p:nvGrpSpPr>
            <p:cNvPr id="3" name="Group 3"/>
            <p:cNvGrpSpPr>
              <a:grpSpLocks/>
            </p:cNvGrpSpPr>
            <p:nvPr/>
          </p:nvGrpSpPr>
          <p:grpSpPr bwMode="auto">
            <a:xfrm>
              <a:off x="720" y="2640"/>
              <a:ext cx="3264" cy="576"/>
              <a:chOff x="816" y="3408"/>
              <a:chExt cx="3264" cy="576"/>
            </a:xfrm>
          </p:grpSpPr>
          <p:sp>
            <p:nvSpPr>
              <p:cNvPr id="114706" name="AutoShape 4"/>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4707" name="Rectangle 5"/>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grpSp>
        <p:grpSp>
          <p:nvGrpSpPr>
            <p:cNvPr id="4" name="Group 6"/>
            <p:cNvGrpSpPr>
              <a:grpSpLocks/>
            </p:cNvGrpSpPr>
            <p:nvPr/>
          </p:nvGrpSpPr>
          <p:grpSpPr bwMode="auto">
            <a:xfrm>
              <a:off x="720" y="2016"/>
              <a:ext cx="3264" cy="576"/>
              <a:chOff x="816" y="3408"/>
              <a:chExt cx="3264" cy="576"/>
            </a:xfrm>
          </p:grpSpPr>
          <p:sp>
            <p:nvSpPr>
              <p:cNvPr id="114704" name="AutoShape 7"/>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4705" name="Rectangle 8"/>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grpSp>
        <p:grpSp>
          <p:nvGrpSpPr>
            <p:cNvPr id="5" name="Group 9"/>
            <p:cNvGrpSpPr>
              <a:grpSpLocks/>
            </p:cNvGrpSpPr>
            <p:nvPr/>
          </p:nvGrpSpPr>
          <p:grpSpPr bwMode="auto">
            <a:xfrm>
              <a:off x="720" y="1392"/>
              <a:ext cx="3264" cy="576"/>
              <a:chOff x="816" y="3408"/>
              <a:chExt cx="3264" cy="576"/>
            </a:xfrm>
          </p:grpSpPr>
          <p:sp>
            <p:nvSpPr>
              <p:cNvPr id="114702" name="AutoShape 10"/>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4703" name="Rectangle 11"/>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grpSp>
        <p:grpSp>
          <p:nvGrpSpPr>
            <p:cNvPr id="6" name="Group 12"/>
            <p:cNvGrpSpPr>
              <a:grpSpLocks/>
            </p:cNvGrpSpPr>
            <p:nvPr/>
          </p:nvGrpSpPr>
          <p:grpSpPr bwMode="auto">
            <a:xfrm>
              <a:off x="720" y="768"/>
              <a:ext cx="3264" cy="576"/>
              <a:chOff x="816" y="3408"/>
              <a:chExt cx="3264" cy="576"/>
            </a:xfrm>
          </p:grpSpPr>
          <p:sp>
            <p:nvSpPr>
              <p:cNvPr id="114700" name="AutoShape 13"/>
              <p:cNvSpPr>
                <a:spLocks noChangeArrowheads="1"/>
              </p:cNvSpPr>
              <p:nvPr/>
            </p:nvSpPr>
            <p:spPr bwMode="auto">
              <a:xfrm flipV="1">
                <a:off x="816" y="3696"/>
                <a:ext cx="3264" cy="288"/>
              </a:xfrm>
              <a:custGeom>
                <a:avLst/>
                <a:gdLst>
                  <a:gd name="T0" fmla="*/ 2947 w 21600"/>
                  <a:gd name="T1" fmla="*/ 144 h 21600"/>
                  <a:gd name="T2" fmla="*/ 1632 w 21600"/>
                  <a:gd name="T3" fmla="*/ 288 h 21600"/>
                  <a:gd name="T4" fmla="*/ 317 w 21600"/>
                  <a:gd name="T5" fmla="*/ 144 h 21600"/>
                  <a:gd name="T6" fmla="*/ 1632 w 21600"/>
                  <a:gd name="T7" fmla="*/ 0 h 21600"/>
                  <a:gd name="T8" fmla="*/ 0 60000 65536"/>
                  <a:gd name="T9" fmla="*/ 0 60000 65536"/>
                  <a:gd name="T10" fmla="*/ 0 60000 65536"/>
                  <a:gd name="T11" fmla="*/ 0 60000 65536"/>
                  <a:gd name="T12" fmla="*/ 3898 w 21600"/>
                  <a:gd name="T13" fmla="*/ 3900 h 21600"/>
                  <a:gd name="T14" fmla="*/ 17702 w 21600"/>
                  <a:gd name="T15" fmla="*/ 17700 h 21600"/>
                </a:gdLst>
                <a:ahLst/>
                <a:cxnLst>
                  <a:cxn ang="T8">
                    <a:pos x="T0" y="T1"/>
                  </a:cxn>
                  <a:cxn ang="T9">
                    <a:pos x="T2" y="T3"/>
                  </a:cxn>
                  <a:cxn ang="T10">
                    <a:pos x="T4" y="T5"/>
                  </a:cxn>
                  <a:cxn ang="T11">
                    <a:pos x="T6" y="T7"/>
                  </a:cxn>
                </a:cxnLst>
                <a:rect l="T12" t="T13" r="T14" b="T15"/>
                <a:pathLst>
                  <a:path w="21600" h="21600">
                    <a:moveTo>
                      <a:pt x="0" y="0"/>
                    </a:moveTo>
                    <a:lnTo>
                      <a:pt x="4202" y="21600"/>
                    </a:lnTo>
                    <a:lnTo>
                      <a:pt x="17398" y="21600"/>
                    </a:lnTo>
                    <a:lnTo>
                      <a:pt x="21600" y="0"/>
                    </a:lnTo>
                    <a:close/>
                  </a:path>
                </a:pathLst>
              </a:custGeom>
              <a:solidFill>
                <a:srgbClr val="CCFFCC"/>
              </a:solidFill>
              <a:ln w="12700">
                <a:noFill/>
                <a:miter lim="800000"/>
                <a:headEnd type="none" w="sm" len="sm"/>
                <a:tailEnd type="none" w="sm" len="sm"/>
              </a:ln>
            </p:spPr>
            <p:txBody>
              <a:bodyPr rot="10800000" wrap="none" anchor="ctr"/>
              <a:lstStyle/>
              <a:p>
                <a:r>
                  <a:rPr lang="en-US" sz="2400" b="1">
                    <a:latin typeface="Arial" pitchFamily="34" charset="0"/>
                  </a:rPr>
                  <a:t>Si</a:t>
                </a:r>
                <a:endParaRPr lang="en-AU" sz="2400" b="1">
                  <a:latin typeface="Arial" pitchFamily="34" charset="0"/>
                </a:endParaRPr>
              </a:p>
            </p:txBody>
          </p:sp>
          <p:sp>
            <p:nvSpPr>
              <p:cNvPr id="114701" name="Rectangle 14"/>
              <p:cNvSpPr>
                <a:spLocks noChangeArrowheads="1"/>
              </p:cNvSpPr>
              <p:nvPr/>
            </p:nvSpPr>
            <p:spPr bwMode="auto">
              <a:xfrm>
                <a:off x="1440" y="3408"/>
                <a:ext cx="2016" cy="288"/>
              </a:xfrm>
              <a:prstGeom prst="rect">
                <a:avLst/>
              </a:prstGeom>
              <a:solidFill>
                <a:srgbClr val="FFFF00"/>
              </a:solidFill>
              <a:ln w="12700">
                <a:noFill/>
                <a:miter lim="800000"/>
                <a:headEnd type="none" w="sm" len="sm"/>
                <a:tailEnd type="none" w="sm" len="sm"/>
              </a:ln>
            </p:spPr>
            <p:txBody>
              <a:bodyPr wrap="none" anchor="ctr"/>
              <a:lstStyle/>
              <a:p>
                <a:r>
                  <a:rPr lang="en-US" sz="2400" b="1">
                    <a:latin typeface="Arial" pitchFamily="34" charset="0"/>
                  </a:rPr>
                  <a:t>Al</a:t>
                </a:r>
                <a:endParaRPr lang="en-AU" sz="2400" b="1">
                  <a:latin typeface="Arial" pitchFamily="34" charset="0"/>
                </a:endParaRPr>
              </a:p>
            </p:txBody>
          </p:sp>
        </p:grpSp>
      </p:grpSp>
      <p:sp>
        <p:nvSpPr>
          <p:cNvPr id="114692" name="Text Box 17"/>
          <p:cNvSpPr txBox="1">
            <a:spLocks noChangeArrowheads="1"/>
          </p:cNvSpPr>
          <p:nvPr/>
        </p:nvSpPr>
        <p:spPr bwMode="auto">
          <a:xfrm>
            <a:off x="5429250" y="1295400"/>
            <a:ext cx="2343150" cy="366713"/>
          </a:xfrm>
          <a:prstGeom prst="rect">
            <a:avLst/>
          </a:prstGeom>
          <a:noFill/>
          <a:ln w="12700">
            <a:noFill/>
            <a:miter lim="800000"/>
            <a:headEnd/>
            <a:tailEnd/>
          </a:ln>
        </p:spPr>
        <p:txBody>
          <a:bodyPr wrap="none" anchor="ctr">
            <a:spAutoFit/>
          </a:bodyPr>
          <a:lstStyle/>
          <a:p>
            <a:r>
              <a:rPr lang="en-US"/>
              <a:t>Does not swell in water</a:t>
            </a:r>
          </a:p>
        </p:txBody>
      </p:sp>
      <p:pic>
        <p:nvPicPr>
          <p:cNvPr id="114693" name="Picture 18" descr="PowerPointScreenSnapz002"/>
          <p:cNvPicPr>
            <a:picLocks noChangeAspect="1" noChangeArrowheads="1"/>
          </p:cNvPicPr>
          <p:nvPr/>
        </p:nvPicPr>
        <p:blipFill>
          <a:blip r:embed="rId3"/>
          <a:srcRect/>
          <a:stretch>
            <a:fillRect/>
          </a:stretch>
        </p:blipFill>
        <p:spPr bwMode="auto">
          <a:xfrm>
            <a:off x="5029200" y="4114800"/>
            <a:ext cx="3657600" cy="2170113"/>
          </a:xfrm>
          <a:prstGeom prst="rect">
            <a:avLst/>
          </a:prstGeom>
          <a:noFill/>
          <a:ln w="9525">
            <a:noFill/>
            <a:miter lim="800000"/>
            <a:headEnd/>
            <a:tailEnd/>
          </a:ln>
        </p:spPr>
      </p:pic>
      <p:sp>
        <p:nvSpPr>
          <p:cNvPr id="114694" name="Text Box 19"/>
          <p:cNvSpPr txBox="1">
            <a:spLocks noChangeArrowheads="1"/>
          </p:cNvSpPr>
          <p:nvPr/>
        </p:nvSpPr>
        <p:spPr bwMode="auto">
          <a:xfrm>
            <a:off x="6858000" y="3581400"/>
            <a:ext cx="654050" cy="366713"/>
          </a:xfrm>
          <a:prstGeom prst="rect">
            <a:avLst/>
          </a:prstGeom>
          <a:noFill/>
          <a:ln w="12700">
            <a:noFill/>
            <a:miter lim="800000"/>
            <a:headEnd/>
            <a:tailEnd/>
          </a:ln>
        </p:spPr>
        <p:txBody>
          <a:bodyPr wrap="none" anchor="ctr">
            <a:spAutoFit/>
          </a:bodyPr>
          <a:lstStyle/>
          <a:p>
            <a:r>
              <a:rPr lang="en-US"/>
              <a:t>Mica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7" name="Rectangle 2"/>
          <p:cNvSpPr>
            <a:spLocks noGrp="1" noChangeArrowheads="1"/>
          </p:cNvSpPr>
          <p:nvPr>
            <p:ph type="title" idx="4294967295"/>
          </p:nvPr>
        </p:nvSpPr>
        <p:spPr/>
        <p:txBody>
          <a:bodyPr/>
          <a:lstStyle/>
          <a:p>
            <a:pPr eaLnBrk="1" hangingPunct="1"/>
            <a:r>
              <a:rPr lang="en-US" dirty="0" smtClean="0"/>
              <a:t>Liquid Foams</a:t>
            </a:r>
          </a:p>
        </p:txBody>
      </p:sp>
      <p:grpSp>
        <p:nvGrpSpPr>
          <p:cNvPr id="2" name="Group 34"/>
          <p:cNvGrpSpPr>
            <a:grpSpLocks/>
          </p:cNvGrpSpPr>
          <p:nvPr/>
        </p:nvGrpSpPr>
        <p:grpSpPr bwMode="auto">
          <a:xfrm>
            <a:off x="381000" y="762000"/>
            <a:ext cx="3962400" cy="2613025"/>
            <a:chOff x="1920" y="960"/>
            <a:chExt cx="3105" cy="2051"/>
          </a:xfrm>
        </p:grpSpPr>
        <p:pic>
          <p:nvPicPr>
            <p:cNvPr id="108555" name="Picture 21"/>
            <p:cNvPicPr>
              <a:picLocks noChangeAspect="1" noChangeArrowheads="1"/>
            </p:cNvPicPr>
            <p:nvPr/>
          </p:nvPicPr>
          <p:blipFill>
            <a:blip r:embed="rId4"/>
            <a:srcRect/>
            <a:stretch>
              <a:fillRect/>
            </a:stretch>
          </p:blipFill>
          <p:spPr bwMode="auto">
            <a:xfrm>
              <a:off x="1920" y="960"/>
              <a:ext cx="3105" cy="2034"/>
            </a:xfrm>
            <a:prstGeom prst="rect">
              <a:avLst/>
            </a:prstGeom>
            <a:noFill/>
            <a:ln w="9525">
              <a:solidFill>
                <a:srgbClr val="993300"/>
              </a:solidFill>
              <a:miter lim="800000"/>
              <a:headEnd/>
              <a:tailEnd/>
            </a:ln>
          </p:spPr>
        </p:pic>
        <p:grpSp>
          <p:nvGrpSpPr>
            <p:cNvPr id="3" name="Group 22"/>
            <p:cNvGrpSpPr>
              <a:grpSpLocks/>
            </p:cNvGrpSpPr>
            <p:nvPr/>
          </p:nvGrpSpPr>
          <p:grpSpPr bwMode="auto">
            <a:xfrm>
              <a:off x="3373" y="1344"/>
              <a:ext cx="1181" cy="1115"/>
              <a:chOff x="3373" y="1344"/>
              <a:chExt cx="1181" cy="1115"/>
            </a:xfrm>
          </p:grpSpPr>
          <p:sp>
            <p:nvSpPr>
              <p:cNvPr id="108561" name="Text Box 23"/>
              <p:cNvSpPr txBox="1">
                <a:spLocks noChangeArrowheads="1"/>
              </p:cNvSpPr>
              <p:nvPr/>
            </p:nvSpPr>
            <p:spPr bwMode="auto">
              <a:xfrm>
                <a:off x="3837" y="1886"/>
                <a:ext cx="717" cy="573"/>
              </a:xfrm>
              <a:prstGeom prst="rect">
                <a:avLst/>
              </a:prstGeom>
              <a:noFill/>
              <a:ln w="72000">
                <a:noFill/>
                <a:miter lim="800000"/>
                <a:headEnd/>
                <a:tailEnd/>
              </a:ln>
            </p:spPr>
            <p:txBody>
              <a:bodyPr wrap="none" lIns="0" tIns="0" rIns="0" bIns="0">
                <a:spAutoFit/>
              </a:bodyPr>
              <a:lstStyle/>
              <a:p>
                <a:pPr algn="l">
                  <a:buClr>
                    <a:srgbClr val="000000"/>
                  </a:buClr>
                  <a:buSzPct val="45000"/>
                  <a:buFont typeface="StarBats" pitchFamily="2" charset="2"/>
                  <a:buNone/>
                  <a:tabLst>
                    <a:tab pos="723900" algn="l"/>
                  </a:tabLst>
                </a:pPr>
                <a:r>
                  <a:rPr lang="en-GB" sz="2400">
                    <a:solidFill>
                      <a:schemeClr val="bg1"/>
                    </a:solidFill>
                  </a:rPr>
                  <a:t>Plateau</a:t>
                </a:r>
              </a:p>
              <a:p>
                <a:pPr algn="l">
                  <a:buClr>
                    <a:srgbClr val="000000"/>
                  </a:buClr>
                  <a:buSzPct val="45000"/>
                  <a:buFont typeface="StarBats" pitchFamily="2" charset="2"/>
                  <a:buNone/>
                  <a:tabLst>
                    <a:tab pos="723900" algn="l"/>
                  </a:tabLst>
                </a:pPr>
                <a:r>
                  <a:rPr lang="en-GB" sz="2400">
                    <a:solidFill>
                      <a:schemeClr val="bg1"/>
                    </a:solidFill>
                  </a:rPr>
                  <a:t>borders</a:t>
                </a:r>
              </a:p>
            </p:txBody>
          </p:sp>
          <p:sp>
            <p:nvSpPr>
              <p:cNvPr id="108562" name="Line 24"/>
              <p:cNvSpPr>
                <a:spLocks noChangeShapeType="1"/>
              </p:cNvSpPr>
              <p:nvPr/>
            </p:nvSpPr>
            <p:spPr bwMode="auto">
              <a:xfrm flipH="1" flipV="1">
                <a:off x="3373" y="1673"/>
                <a:ext cx="416" cy="349"/>
              </a:xfrm>
              <a:prstGeom prst="line">
                <a:avLst/>
              </a:prstGeom>
              <a:noFill/>
              <a:ln w="36000">
                <a:solidFill>
                  <a:srgbClr val="000000"/>
                </a:solidFill>
                <a:round/>
                <a:headEnd/>
                <a:tailEnd type="triangle" w="lg" len="lg"/>
              </a:ln>
            </p:spPr>
            <p:txBody>
              <a:bodyPr/>
              <a:lstStyle/>
              <a:p>
                <a:endParaRPr lang="en-US"/>
              </a:p>
            </p:txBody>
          </p:sp>
          <p:sp>
            <p:nvSpPr>
              <p:cNvPr id="108563" name="Line 25"/>
              <p:cNvSpPr>
                <a:spLocks noChangeShapeType="1"/>
              </p:cNvSpPr>
              <p:nvPr/>
            </p:nvSpPr>
            <p:spPr bwMode="auto">
              <a:xfrm flipH="1" flipV="1">
                <a:off x="3431" y="1344"/>
                <a:ext cx="378" cy="678"/>
              </a:xfrm>
              <a:prstGeom prst="line">
                <a:avLst/>
              </a:prstGeom>
              <a:noFill/>
              <a:ln w="36000">
                <a:solidFill>
                  <a:srgbClr val="000000"/>
                </a:solidFill>
                <a:round/>
                <a:headEnd/>
                <a:tailEnd type="triangle" w="lg" len="lg"/>
              </a:ln>
            </p:spPr>
            <p:txBody>
              <a:bodyPr/>
              <a:lstStyle/>
              <a:p>
                <a:endParaRPr lang="en-US"/>
              </a:p>
            </p:txBody>
          </p:sp>
        </p:grpSp>
        <p:grpSp>
          <p:nvGrpSpPr>
            <p:cNvPr id="4" name="Group 26"/>
            <p:cNvGrpSpPr>
              <a:grpSpLocks/>
            </p:cNvGrpSpPr>
            <p:nvPr/>
          </p:nvGrpSpPr>
          <p:grpSpPr bwMode="auto">
            <a:xfrm>
              <a:off x="2928" y="1915"/>
              <a:ext cx="1383" cy="1096"/>
              <a:chOff x="2928" y="1915"/>
              <a:chExt cx="1383" cy="1096"/>
            </a:xfrm>
          </p:grpSpPr>
          <p:sp>
            <p:nvSpPr>
              <p:cNvPr id="108558" name="Text Box 27"/>
              <p:cNvSpPr txBox="1">
                <a:spLocks noChangeArrowheads="1"/>
              </p:cNvSpPr>
              <p:nvPr/>
            </p:nvSpPr>
            <p:spPr bwMode="auto">
              <a:xfrm>
                <a:off x="3674" y="2438"/>
                <a:ext cx="637" cy="573"/>
              </a:xfrm>
              <a:prstGeom prst="rect">
                <a:avLst/>
              </a:prstGeom>
              <a:noFill/>
              <a:ln w="72000">
                <a:noFill/>
                <a:miter lim="800000"/>
                <a:headEnd/>
                <a:tailEnd/>
              </a:ln>
            </p:spPr>
            <p:txBody>
              <a:bodyPr wrap="none" lIns="0" tIns="0" rIns="0" bIns="0">
                <a:spAutoFit/>
              </a:bodyPr>
              <a:lstStyle/>
              <a:p>
                <a:pPr algn="l">
                  <a:buClr>
                    <a:srgbClr val="000000"/>
                  </a:buClr>
                  <a:buSzPct val="45000"/>
                  <a:buFont typeface="StarBats" pitchFamily="2" charset="2"/>
                  <a:buNone/>
                </a:pPr>
                <a:r>
                  <a:rPr lang="en-GB" sz="2400">
                    <a:solidFill>
                      <a:schemeClr val="bg1"/>
                    </a:solidFill>
                  </a:rPr>
                  <a:t>Liquid</a:t>
                </a:r>
              </a:p>
              <a:p>
                <a:pPr algn="l">
                  <a:buClr>
                    <a:srgbClr val="000000"/>
                  </a:buClr>
                  <a:buSzPct val="45000"/>
                  <a:buFont typeface="StarBats" pitchFamily="2" charset="2"/>
                  <a:buNone/>
                </a:pPr>
                <a:r>
                  <a:rPr lang="en-GB" sz="2400">
                    <a:solidFill>
                      <a:schemeClr val="bg1"/>
                    </a:solidFill>
                  </a:rPr>
                  <a:t>Films</a:t>
                </a:r>
              </a:p>
            </p:txBody>
          </p:sp>
          <p:sp>
            <p:nvSpPr>
              <p:cNvPr id="108559" name="Line 28"/>
              <p:cNvSpPr>
                <a:spLocks noChangeShapeType="1"/>
              </p:cNvSpPr>
              <p:nvPr/>
            </p:nvSpPr>
            <p:spPr bwMode="auto">
              <a:xfrm flipH="1" flipV="1">
                <a:off x="3170" y="1915"/>
                <a:ext cx="484" cy="533"/>
              </a:xfrm>
              <a:prstGeom prst="line">
                <a:avLst/>
              </a:prstGeom>
              <a:noFill/>
              <a:ln w="36000">
                <a:solidFill>
                  <a:srgbClr val="000000"/>
                </a:solidFill>
                <a:round/>
                <a:headEnd/>
                <a:tailEnd type="triangle" w="lg" len="lg"/>
              </a:ln>
            </p:spPr>
            <p:txBody>
              <a:bodyPr/>
              <a:lstStyle/>
              <a:p>
                <a:endParaRPr lang="en-US"/>
              </a:p>
            </p:txBody>
          </p:sp>
          <p:sp>
            <p:nvSpPr>
              <p:cNvPr id="108560" name="Line 29"/>
              <p:cNvSpPr>
                <a:spLocks noChangeShapeType="1"/>
              </p:cNvSpPr>
              <p:nvPr/>
            </p:nvSpPr>
            <p:spPr bwMode="auto">
              <a:xfrm flipH="1" flipV="1">
                <a:off x="2928" y="2293"/>
                <a:ext cx="726" cy="174"/>
              </a:xfrm>
              <a:prstGeom prst="line">
                <a:avLst/>
              </a:prstGeom>
              <a:noFill/>
              <a:ln w="36000">
                <a:solidFill>
                  <a:srgbClr val="000000"/>
                </a:solidFill>
                <a:round/>
                <a:headEnd/>
                <a:tailEnd type="triangle" w="lg" len="lg"/>
              </a:ln>
            </p:spPr>
            <p:txBody>
              <a:bodyPr/>
              <a:lstStyle/>
              <a:p>
                <a:endParaRPr lang="en-US"/>
              </a:p>
            </p:txBody>
          </p:sp>
        </p:grpSp>
      </p:grpSp>
      <p:pic>
        <p:nvPicPr>
          <p:cNvPr id="108549" name="Picture 35" descr="wet_24"/>
          <p:cNvPicPr>
            <a:picLocks noChangeAspect="1" noChangeArrowheads="1"/>
          </p:cNvPicPr>
          <p:nvPr/>
        </p:nvPicPr>
        <p:blipFill>
          <a:blip r:embed="rId5"/>
          <a:srcRect l="17458" t="15065" r="15576" b="17935"/>
          <a:stretch>
            <a:fillRect/>
          </a:stretch>
        </p:blipFill>
        <p:spPr bwMode="auto">
          <a:xfrm>
            <a:off x="5486400" y="762000"/>
            <a:ext cx="2147888" cy="2209800"/>
          </a:xfrm>
          <a:prstGeom prst="rect">
            <a:avLst/>
          </a:prstGeom>
          <a:noFill/>
          <a:ln w="9525">
            <a:noFill/>
            <a:miter lim="800000"/>
            <a:headEnd/>
            <a:tailEnd/>
          </a:ln>
        </p:spPr>
      </p:pic>
      <p:sp>
        <p:nvSpPr>
          <p:cNvPr id="108550" name="Text Box 36"/>
          <p:cNvSpPr txBox="1">
            <a:spLocks noChangeArrowheads="1"/>
          </p:cNvSpPr>
          <p:nvPr/>
        </p:nvSpPr>
        <p:spPr bwMode="auto">
          <a:xfrm>
            <a:off x="1660525" y="4084638"/>
            <a:ext cx="184150" cy="366712"/>
          </a:xfrm>
          <a:prstGeom prst="rect">
            <a:avLst/>
          </a:prstGeom>
          <a:noFill/>
          <a:ln w="12700">
            <a:noFill/>
            <a:miter lim="800000"/>
            <a:headEnd/>
            <a:tailEnd/>
          </a:ln>
        </p:spPr>
        <p:txBody>
          <a:bodyPr wrap="none" anchor="ctr">
            <a:spAutoFit/>
          </a:bodyPr>
          <a:lstStyle/>
          <a:p>
            <a:endParaRPr lang="en-US"/>
          </a:p>
        </p:txBody>
      </p:sp>
      <p:sp>
        <p:nvSpPr>
          <p:cNvPr id="306214" name="Oval 38"/>
          <p:cNvSpPr>
            <a:spLocks noChangeArrowheads="1"/>
          </p:cNvSpPr>
          <p:nvPr/>
        </p:nvSpPr>
        <p:spPr bwMode="auto">
          <a:xfrm>
            <a:off x="3581400" y="4038600"/>
            <a:ext cx="838200" cy="838200"/>
          </a:xfrm>
          <a:prstGeom prst="ellipse">
            <a:avLst/>
          </a:prstGeom>
          <a:gradFill rotWithShape="0">
            <a:gsLst>
              <a:gs pos="0">
                <a:schemeClr val="accent1"/>
              </a:gs>
              <a:gs pos="100000">
                <a:schemeClr val="accent1">
                  <a:gamma/>
                  <a:tint val="70588"/>
                  <a:invGamma/>
                </a:schemeClr>
              </a:gs>
            </a:gsLst>
            <a:path path="shape">
              <a:fillToRect l="50000" t="50000" r="50000" b="50000"/>
            </a:path>
          </a:gradFill>
          <a:ln w="12700">
            <a:solidFill>
              <a:schemeClr val="tx1"/>
            </a:solidFill>
            <a:round/>
            <a:headEnd/>
            <a:tailEnd/>
          </a:ln>
          <a:effectLst/>
        </p:spPr>
        <p:txBody>
          <a:bodyPr wrap="none" anchor="ctr"/>
          <a:lstStyle/>
          <a:p>
            <a:endParaRPr lang="en-US"/>
          </a:p>
        </p:txBody>
      </p:sp>
      <p:graphicFrame>
        <p:nvGraphicFramePr>
          <p:cNvPr id="108546" name="Object 2"/>
          <p:cNvGraphicFramePr>
            <a:graphicFrameLocks noChangeAspect="1"/>
          </p:cNvGraphicFramePr>
          <p:nvPr/>
        </p:nvGraphicFramePr>
        <p:xfrm>
          <a:off x="304800" y="4191000"/>
          <a:ext cx="3098800" cy="584200"/>
        </p:xfrm>
        <a:graphic>
          <a:graphicData uri="http://schemas.openxmlformats.org/presentationml/2006/ole">
            <p:oleObj spid="_x0000_s452610" name="Equation" r:id="rId6" imgW="7315200" imgH="1384300" progId="Equation.3">
              <p:embed/>
            </p:oleObj>
          </a:graphicData>
        </a:graphic>
      </p:graphicFrame>
      <p:sp>
        <p:nvSpPr>
          <p:cNvPr id="108552" name="Text Box 40"/>
          <p:cNvSpPr txBox="1">
            <a:spLocks noChangeArrowheads="1"/>
          </p:cNvSpPr>
          <p:nvPr/>
        </p:nvSpPr>
        <p:spPr bwMode="auto">
          <a:xfrm>
            <a:off x="123546" y="4890701"/>
            <a:ext cx="4819236" cy="646331"/>
          </a:xfrm>
          <a:prstGeom prst="rect">
            <a:avLst/>
          </a:prstGeom>
          <a:noFill/>
          <a:ln w="12700">
            <a:noFill/>
            <a:miter lim="800000"/>
            <a:headEnd/>
            <a:tailEnd/>
          </a:ln>
        </p:spPr>
        <p:txBody>
          <a:bodyPr wrap="none" anchor="ctr">
            <a:spAutoFit/>
          </a:bodyPr>
          <a:lstStyle/>
          <a:p>
            <a:r>
              <a:rPr lang="en-US" dirty="0" smtClean="0"/>
              <a:t>Reduced </a:t>
            </a:r>
            <a:r>
              <a:rPr lang="en-US" dirty="0"/>
              <a:t>surface </a:t>
            </a:r>
            <a:r>
              <a:rPr lang="en-US" dirty="0" smtClean="0"/>
              <a:t>tension, </a:t>
            </a:r>
            <a:r>
              <a:rPr lang="en-US" dirty="0" smtClean="0">
                <a:latin typeface="+mn-lt"/>
                <a:sym typeface="Symbol" pitchFamily="18" charset="2"/>
              </a:rPr>
              <a:t>γ,</a:t>
            </a:r>
            <a:r>
              <a:rPr lang="en-US" dirty="0" smtClean="0"/>
              <a:t> stabilizes </a:t>
            </a:r>
            <a:r>
              <a:rPr lang="en-US" dirty="0"/>
              <a:t>the </a:t>
            </a:r>
            <a:r>
              <a:rPr lang="en-US" dirty="0" smtClean="0"/>
              <a:t>bubbles.</a:t>
            </a:r>
          </a:p>
          <a:p>
            <a:r>
              <a:rPr lang="en-US" dirty="0" smtClean="0"/>
              <a:t>Pressure is higher in small bubbles </a:t>
            </a:r>
            <a:r>
              <a:rPr lang="en-US" dirty="0" err="1" smtClean="0">
                <a:sym typeface="Wingdings"/>
              </a:rPr>
              <a:t></a:t>
            </a:r>
            <a:r>
              <a:rPr lang="en-US" dirty="0" smtClean="0">
                <a:sym typeface="Wingdings"/>
              </a:rPr>
              <a:t> </a:t>
            </a:r>
            <a:r>
              <a:rPr lang="en-US" dirty="0" smtClean="0"/>
              <a:t>rupture</a:t>
            </a:r>
            <a:endParaRPr lang="en-US" dirty="0"/>
          </a:p>
        </p:txBody>
      </p:sp>
      <p:pic>
        <p:nvPicPr>
          <p:cNvPr id="108553" name="Picture 41"/>
          <p:cNvPicPr>
            <a:picLocks noChangeAspect="1" noChangeArrowheads="1"/>
          </p:cNvPicPr>
          <p:nvPr/>
        </p:nvPicPr>
        <p:blipFill>
          <a:blip r:embed="rId7"/>
          <a:srcRect/>
          <a:stretch>
            <a:fillRect/>
          </a:stretch>
        </p:blipFill>
        <p:spPr bwMode="auto">
          <a:xfrm>
            <a:off x="5029200" y="3124200"/>
            <a:ext cx="3594100" cy="1539875"/>
          </a:xfrm>
          <a:prstGeom prst="rect">
            <a:avLst/>
          </a:prstGeom>
          <a:noFill/>
          <a:ln w="12700">
            <a:noFill/>
            <a:miter lim="800000"/>
            <a:headEnd/>
            <a:tailEnd/>
          </a:ln>
        </p:spPr>
      </p:pic>
      <p:pic>
        <p:nvPicPr>
          <p:cNvPr id="108554" name="Picture 42"/>
          <p:cNvPicPr>
            <a:picLocks noChangeAspect="1" noChangeArrowheads="1"/>
          </p:cNvPicPr>
          <p:nvPr/>
        </p:nvPicPr>
        <p:blipFill>
          <a:blip r:embed="rId8"/>
          <a:srcRect/>
          <a:stretch>
            <a:fillRect/>
          </a:stretch>
        </p:blipFill>
        <p:spPr bwMode="auto">
          <a:xfrm flipH="1" flipV="1">
            <a:off x="6858000" y="4991100"/>
            <a:ext cx="2120900" cy="1866900"/>
          </a:xfrm>
          <a:prstGeom prst="rect">
            <a:avLst/>
          </a:prstGeom>
          <a:noFill/>
          <a:ln w="12700">
            <a:noFill/>
            <a:miter lim="800000"/>
            <a:headEnd/>
            <a:tailEnd/>
          </a:ln>
        </p:spPr>
      </p:pic>
      <p:sp>
        <p:nvSpPr>
          <p:cNvPr id="20" name="TextBox 19"/>
          <p:cNvSpPr txBox="1"/>
          <p:nvPr/>
        </p:nvSpPr>
        <p:spPr>
          <a:xfrm>
            <a:off x="2743200" y="5715000"/>
            <a:ext cx="4113213" cy="369332"/>
          </a:xfrm>
          <a:prstGeom prst="rect">
            <a:avLst/>
          </a:prstGeom>
          <a:noFill/>
        </p:spPr>
        <p:txBody>
          <a:bodyPr wrap="none" rtlCol="0">
            <a:spAutoFit/>
          </a:bodyPr>
          <a:lstStyle/>
          <a:p>
            <a:r>
              <a:rPr lang="en-US" dirty="0" smtClean="0"/>
              <a:t>negative curvature at the “plateau borders”</a:t>
            </a:r>
            <a:endParaRPr lang="en-US" dirty="0"/>
          </a:p>
        </p:txBody>
      </p:sp>
      <p:sp>
        <p:nvSpPr>
          <p:cNvPr id="21" name="Freeform 20"/>
          <p:cNvSpPr/>
          <p:nvPr/>
        </p:nvSpPr>
        <p:spPr bwMode="auto">
          <a:xfrm>
            <a:off x="6910917" y="5845528"/>
            <a:ext cx="783166" cy="134055"/>
          </a:xfrm>
          <a:custGeom>
            <a:avLst/>
            <a:gdLst>
              <a:gd name="connsiteX0" fmla="*/ 0 w 783166"/>
              <a:gd name="connsiteY0" fmla="*/ 28222 h 134055"/>
              <a:gd name="connsiteX1" fmla="*/ 370416 w 783166"/>
              <a:gd name="connsiteY1" fmla="*/ 17639 h 134055"/>
              <a:gd name="connsiteX2" fmla="*/ 783166 w 783166"/>
              <a:gd name="connsiteY2" fmla="*/ 134055 h 134055"/>
            </a:gdLst>
            <a:ahLst/>
            <a:cxnLst>
              <a:cxn ang="0">
                <a:pos x="connsiteX0" y="connsiteY0"/>
              </a:cxn>
              <a:cxn ang="0">
                <a:pos x="connsiteX1" y="connsiteY1"/>
              </a:cxn>
              <a:cxn ang="0">
                <a:pos x="connsiteX2" y="connsiteY2"/>
              </a:cxn>
            </a:cxnLst>
            <a:rect l="l" t="t" r="r" b="b"/>
            <a:pathLst>
              <a:path w="783166" h="134055">
                <a:moveTo>
                  <a:pt x="0" y="28222"/>
                </a:moveTo>
                <a:cubicBezTo>
                  <a:pt x="119944" y="14111"/>
                  <a:pt x="239888" y="0"/>
                  <a:pt x="370416" y="17639"/>
                </a:cubicBezTo>
                <a:cubicBezTo>
                  <a:pt x="500944" y="35278"/>
                  <a:pt x="783166" y="134055"/>
                  <a:pt x="783166" y="134055"/>
                </a:cubicBezTo>
              </a:path>
            </a:pathLst>
          </a:cu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err="1" smtClean="0"/>
              <a:t>Microemulsions</a:t>
            </a:r>
            <a:endParaRPr lang="en-US" dirty="0"/>
          </a:p>
        </p:txBody>
      </p:sp>
      <p:sp>
        <p:nvSpPr>
          <p:cNvPr id="5" name="TextBox 4"/>
          <p:cNvSpPr txBox="1"/>
          <p:nvPr/>
        </p:nvSpPr>
        <p:spPr>
          <a:xfrm>
            <a:off x="609600" y="762000"/>
            <a:ext cx="7704866" cy="369332"/>
          </a:xfrm>
          <a:prstGeom prst="rect">
            <a:avLst/>
          </a:prstGeom>
          <a:noFill/>
        </p:spPr>
        <p:txBody>
          <a:bodyPr wrap="none" rtlCol="0">
            <a:spAutoFit/>
          </a:bodyPr>
          <a:lstStyle/>
          <a:p>
            <a:r>
              <a:rPr lang="en-US" dirty="0" smtClean="0"/>
              <a:t>Thermodynamically stable.    Multiple phases.   Small dimensional scales  &lt;1 µ</a:t>
            </a:r>
            <a:r>
              <a:rPr lang="en-US" dirty="0" err="1" smtClean="0"/>
              <a:t>m</a:t>
            </a:r>
            <a:endParaRPr lang="en-US" dirty="0"/>
          </a:p>
        </p:txBody>
      </p:sp>
      <p:pic>
        <p:nvPicPr>
          <p:cNvPr id="6" name="Picture 5"/>
          <p:cNvPicPr>
            <a:picLocks noChangeAspect="1"/>
          </p:cNvPicPr>
          <p:nvPr/>
        </p:nvPicPr>
        <p:blipFill>
          <a:blip r:embed="rId2"/>
          <a:stretch>
            <a:fillRect/>
          </a:stretch>
        </p:blipFill>
        <p:spPr>
          <a:xfrm>
            <a:off x="1571610" y="1219200"/>
            <a:ext cx="6092840" cy="3657600"/>
          </a:xfrm>
          <a:prstGeom prst="rect">
            <a:avLst/>
          </a:prstGeom>
        </p:spPr>
      </p:pic>
      <p:pic>
        <p:nvPicPr>
          <p:cNvPr id="7" name="Picture 6"/>
          <p:cNvPicPr>
            <a:picLocks noChangeAspect="1"/>
          </p:cNvPicPr>
          <p:nvPr/>
        </p:nvPicPr>
        <p:blipFill>
          <a:blip r:embed="rId3"/>
          <a:stretch>
            <a:fillRect/>
          </a:stretch>
        </p:blipFill>
        <p:spPr>
          <a:xfrm>
            <a:off x="1600200" y="5071271"/>
            <a:ext cx="6781800" cy="178672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r>
              <a:rPr lang="en-US" dirty="0" err="1" smtClean="0"/>
              <a:t>Microemulsion</a:t>
            </a:r>
            <a:r>
              <a:rPr lang="en-US" dirty="0" smtClean="0"/>
              <a:t> Phase Diagram</a:t>
            </a:r>
          </a:p>
        </p:txBody>
      </p:sp>
      <p:pic>
        <p:nvPicPr>
          <p:cNvPr id="4" name="Picture 3"/>
          <p:cNvPicPr>
            <a:picLocks noChangeAspect="1"/>
          </p:cNvPicPr>
          <p:nvPr/>
        </p:nvPicPr>
        <p:blipFill>
          <a:blip r:embed="rId3"/>
          <a:stretch>
            <a:fillRect/>
          </a:stretch>
        </p:blipFill>
        <p:spPr>
          <a:xfrm>
            <a:off x="1295400" y="838200"/>
            <a:ext cx="7044687" cy="553542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eaLnBrk="1" hangingPunct="1"/>
            <a:r>
              <a:rPr lang="en-US" dirty="0" smtClean="0"/>
              <a:t>Winsor Classification</a:t>
            </a:r>
          </a:p>
        </p:txBody>
      </p:sp>
      <p:pic>
        <p:nvPicPr>
          <p:cNvPr id="145411" name="Picture 6"/>
          <p:cNvPicPr>
            <a:picLocks noChangeAspect="1" noChangeArrowheads="1"/>
          </p:cNvPicPr>
          <p:nvPr/>
        </p:nvPicPr>
        <p:blipFill>
          <a:blip r:embed="rId3"/>
          <a:srcRect/>
          <a:stretch>
            <a:fillRect/>
          </a:stretch>
        </p:blipFill>
        <p:spPr bwMode="auto">
          <a:xfrm>
            <a:off x="609600" y="990600"/>
            <a:ext cx="8263944" cy="2667000"/>
          </a:xfrm>
          <a:prstGeom prst="rect">
            <a:avLst/>
          </a:prstGeom>
          <a:noFill/>
          <a:ln w="12700">
            <a:noFill/>
            <a:miter lim="800000"/>
            <a:headEnd/>
            <a:tailEnd/>
          </a:ln>
        </p:spPr>
      </p:pic>
      <p:sp>
        <p:nvSpPr>
          <p:cNvPr id="145412" name="Oval 7"/>
          <p:cNvSpPr>
            <a:spLocks noChangeArrowheads="1"/>
          </p:cNvSpPr>
          <p:nvPr/>
        </p:nvSpPr>
        <p:spPr bwMode="auto">
          <a:xfrm>
            <a:off x="1905000" y="2514600"/>
            <a:ext cx="76200" cy="76200"/>
          </a:xfrm>
          <a:prstGeom prst="ellipse">
            <a:avLst/>
          </a:prstGeom>
          <a:solidFill>
            <a:srgbClr val="F70C09"/>
          </a:solidFill>
          <a:ln w="12700">
            <a:solidFill>
              <a:srgbClr val="F70C09"/>
            </a:solidFill>
            <a:round/>
            <a:headEnd/>
            <a:tailEnd/>
          </a:ln>
        </p:spPr>
        <p:txBody>
          <a:bodyPr wrap="none" anchor="ctr"/>
          <a:lstStyle/>
          <a:p>
            <a:endParaRPr lang="en-US"/>
          </a:p>
        </p:txBody>
      </p:sp>
      <p:sp>
        <p:nvSpPr>
          <p:cNvPr id="145413" name="Oval 8"/>
          <p:cNvSpPr>
            <a:spLocks noChangeArrowheads="1"/>
          </p:cNvSpPr>
          <p:nvPr/>
        </p:nvSpPr>
        <p:spPr bwMode="auto">
          <a:xfrm>
            <a:off x="4724400" y="2438400"/>
            <a:ext cx="76200" cy="76200"/>
          </a:xfrm>
          <a:prstGeom prst="ellipse">
            <a:avLst/>
          </a:prstGeom>
          <a:solidFill>
            <a:srgbClr val="F70C09"/>
          </a:solidFill>
          <a:ln w="12700">
            <a:solidFill>
              <a:srgbClr val="F70C09"/>
            </a:solidFill>
            <a:round/>
            <a:headEnd/>
            <a:tailEnd/>
          </a:ln>
        </p:spPr>
        <p:txBody>
          <a:bodyPr wrap="none" anchor="ctr"/>
          <a:lstStyle/>
          <a:p>
            <a:endParaRPr lang="en-US"/>
          </a:p>
        </p:txBody>
      </p:sp>
      <p:sp>
        <p:nvSpPr>
          <p:cNvPr id="145414" name="Oval 9"/>
          <p:cNvSpPr>
            <a:spLocks noChangeArrowheads="1"/>
          </p:cNvSpPr>
          <p:nvPr/>
        </p:nvSpPr>
        <p:spPr bwMode="auto">
          <a:xfrm>
            <a:off x="7620000" y="2438400"/>
            <a:ext cx="76200" cy="76200"/>
          </a:xfrm>
          <a:prstGeom prst="ellipse">
            <a:avLst/>
          </a:prstGeom>
          <a:solidFill>
            <a:srgbClr val="F70C09"/>
          </a:solidFill>
          <a:ln w="12700">
            <a:solidFill>
              <a:srgbClr val="F70C09"/>
            </a:solidFill>
            <a:round/>
            <a:headEnd/>
            <a:tailEnd/>
          </a:ln>
        </p:spPr>
        <p:txBody>
          <a:bodyPr wrap="none" anchor="ctr"/>
          <a:lstStyle/>
          <a:p>
            <a:endParaRPr lang="en-US"/>
          </a:p>
        </p:txBody>
      </p:sp>
      <p:grpSp>
        <p:nvGrpSpPr>
          <p:cNvPr id="145415" name="Group 25"/>
          <p:cNvGrpSpPr>
            <a:grpSpLocks/>
          </p:cNvGrpSpPr>
          <p:nvPr/>
        </p:nvGrpSpPr>
        <p:grpSpPr bwMode="auto">
          <a:xfrm>
            <a:off x="7239000" y="4038600"/>
            <a:ext cx="749301" cy="1314450"/>
            <a:chOff x="3408" y="2436"/>
            <a:chExt cx="472" cy="828"/>
          </a:xfrm>
        </p:grpSpPr>
        <p:sp>
          <p:nvSpPr>
            <p:cNvPr id="145428" name="Rectangle 21" descr="Granite"/>
            <p:cNvSpPr>
              <a:spLocks noChangeArrowheads="1"/>
            </p:cNvSpPr>
            <p:nvPr/>
          </p:nvSpPr>
          <p:spPr bwMode="auto">
            <a:xfrm>
              <a:off x="3444" y="2439"/>
              <a:ext cx="334" cy="358"/>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p>
              <a:r>
                <a:rPr lang="en-US"/>
                <a:t>        </a:t>
              </a:r>
            </a:p>
          </p:txBody>
        </p:sp>
        <p:sp>
          <p:nvSpPr>
            <p:cNvPr id="145429" name="Rectangle 12"/>
            <p:cNvSpPr>
              <a:spLocks noChangeArrowheads="1"/>
            </p:cNvSpPr>
            <p:nvPr/>
          </p:nvSpPr>
          <p:spPr bwMode="auto">
            <a:xfrm>
              <a:off x="3438" y="2436"/>
              <a:ext cx="336" cy="816"/>
            </a:xfrm>
            <a:prstGeom prst="rect">
              <a:avLst/>
            </a:prstGeom>
            <a:noFill/>
            <a:ln w="28575">
              <a:solidFill>
                <a:schemeClr val="tx1"/>
              </a:solidFill>
              <a:miter lim="800000"/>
              <a:headEnd/>
              <a:tailEnd/>
            </a:ln>
          </p:spPr>
          <p:txBody>
            <a:bodyPr wrap="none" anchor="ctr"/>
            <a:lstStyle/>
            <a:p>
              <a:endParaRPr lang="en-US"/>
            </a:p>
          </p:txBody>
        </p:sp>
        <p:sp>
          <p:nvSpPr>
            <p:cNvPr id="145430" name="Text Box 13"/>
            <p:cNvSpPr txBox="1">
              <a:spLocks noChangeArrowheads="1"/>
            </p:cNvSpPr>
            <p:nvPr/>
          </p:nvSpPr>
          <p:spPr bwMode="auto">
            <a:xfrm>
              <a:off x="3408" y="2580"/>
              <a:ext cx="472" cy="233"/>
            </a:xfrm>
            <a:prstGeom prst="rect">
              <a:avLst/>
            </a:prstGeom>
            <a:noFill/>
            <a:ln w="12700">
              <a:noFill/>
              <a:miter lim="800000"/>
              <a:headEnd/>
              <a:tailEnd/>
            </a:ln>
          </p:spPr>
          <p:txBody>
            <a:bodyPr wrap="none" anchor="ctr">
              <a:spAutoFit/>
            </a:bodyPr>
            <a:lstStyle/>
            <a:p>
              <a:pPr>
                <a:spcBef>
                  <a:spcPct val="50000"/>
                </a:spcBef>
              </a:pPr>
              <a:r>
                <a:rPr lang="en-US" dirty="0" err="1" smtClean="0"/>
                <a:t>OinW</a:t>
              </a:r>
              <a:endParaRPr lang="en-US" dirty="0"/>
            </a:p>
          </p:txBody>
        </p:sp>
        <p:sp>
          <p:nvSpPr>
            <p:cNvPr id="145431" name="Text Box 14"/>
            <p:cNvSpPr txBox="1">
              <a:spLocks noChangeArrowheads="1"/>
            </p:cNvSpPr>
            <p:nvPr/>
          </p:nvSpPr>
          <p:spPr bwMode="auto">
            <a:xfrm>
              <a:off x="3408" y="2976"/>
              <a:ext cx="367" cy="288"/>
            </a:xfrm>
            <a:prstGeom prst="rect">
              <a:avLst/>
            </a:prstGeom>
            <a:noFill/>
            <a:ln w="12700">
              <a:noFill/>
              <a:miter lim="800000"/>
              <a:headEnd/>
              <a:tailEnd/>
            </a:ln>
          </p:spPr>
          <p:txBody>
            <a:bodyPr wrap="none" anchor="ctr">
              <a:spAutoFit/>
            </a:bodyPr>
            <a:lstStyle/>
            <a:p>
              <a:r>
                <a:rPr lang="en-US" sz="1200"/>
                <a:t>excess</a:t>
              </a:r>
            </a:p>
            <a:p>
              <a:r>
                <a:rPr lang="en-US" sz="1200"/>
                <a:t>water</a:t>
              </a:r>
            </a:p>
          </p:txBody>
        </p:sp>
      </p:grpSp>
      <p:grpSp>
        <p:nvGrpSpPr>
          <p:cNvPr id="145416" name="Group 23"/>
          <p:cNvGrpSpPr>
            <a:grpSpLocks/>
          </p:cNvGrpSpPr>
          <p:nvPr/>
        </p:nvGrpSpPr>
        <p:grpSpPr bwMode="auto">
          <a:xfrm>
            <a:off x="1600200" y="4038600"/>
            <a:ext cx="749301" cy="1295400"/>
            <a:chOff x="1535" y="2448"/>
            <a:chExt cx="472" cy="816"/>
          </a:xfrm>
        </p:grpSpPr>
        <p:sp>
          <p:nvSpPr>
            <p:cNvPr id="145424" name="Rectangle 22" descr="Granite"/>
            <p:cNvSpPr>
              <a:spLocks noChangeArrowheads="1"/>
            </p:cNvSpPr>
            <p:nvPr/>
          </p:nvSpPr>
          <p:spPr bwMode="auto">
            <a:xfrm>
              <a:off x="1629" y="2903"/>
              <a:ext cx="334" cy="358"/>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p>
              <a:r>
                <a:rPr lang="en-US"/>
                <a:t>        </a:t>
              </a:r>
            </a:p>
          </p:txBody>
        </p:sp>
        <p:sp>
          <p:nvSpPr>
            <p:cNvPr id="145425" name="Rectangle 10"/>
            <p:cNvSpPr>
              <a:spLocks noChangeArrowheads="1"/>
            </p:cNvSpPr>
            <p:nvPr/>
          </p:nvSpPr>
          <p:spPr bwMode="auto">
            <a:xfrm>
              <a:off x="1620" y="2448"/>
              <a:ext cx="336" cy="816"/>
            </a:xfrm>
            <a:prstGeom prst="rect">
              <a:avLst/>
            </a:prstGeom>
            <a:noFill/>
            <a:ln w="28575">
              <a:solidFill>
                <a:schemeClr val="tx1"/>
              </a:solidFill>
              <a:miter lim="800000"/>
              <a:headEnd/>
              <a:tailEnd/>
            </a:ln>
          </p:spPr>
          <p:txBody>
            <a:bodyPr wrap="none" anchor="ctr"/>
            <a:lstStyle/>
            <a:p>
              <a:endParaRPr lang="en-US"/>
            </a:p>
          </p:txBody>
        </p:sp>
        <p:sp>
          <p:nvSpPr>
            <p:cNvPr id="145426" name="Text Box 15"/>
            <p:cNvSpPr txBox="1">
              <a:spLocks noChangeArrowheads="1"/>
            </p:cNvSpPr>
            <p:nvPr/>
          </p:nvSpPr>
          <p:spPr bwMode="auto">
            <a:xfrm>
              <a:off x="1535" y="2880"/>
              <a:ext cx="472" cy="233"/>
            </a:xfrm>
            <a:prstGeom prst="rect">
              <a:avLst/>
            </a:prstGeom>
            <a:noFill/>
            <a:ln w="12700">
              <a:noFill/>
              <a:miter lim="800000"/>
              <a:headEnd/>
              <a:tailEnd/>
            </a:ln>
          </p:spPr>
          <p:txBody>
            <a:bodyPr wrap="none" anchor="ctr">
              <a:spAutoFit/>
            </a:bodyPr>
            <a:lstStyle/>
            <a:p>
              <a:pPr>
                <a:spcBef>
                  <a:spcPct val="50000"/>
                </a:spcBef>
              </a:pPr>
              <a:r>
                <a:rPr lang="en-US" dirty="0" err="1" smtClean="0"/>
                <a:t>OinW</a:t>
              </a:r>
              <a:endParaRPr lang="en-US" dirty="0"/>
            </a:p>
          </p:txBody>
        </p:sp>
        <p:sp>
          <p:nvSpPr>
            <p:cNvPr id="145427" name="Text Box 16"/>
            <p:cNvSpPr txBox="1">
              <a:spLocks noChangeArrowheads="1"/>
            </p:cNvSpPr>
            <p:nvPr/>
          </p:nvSpPr>
          <p:spPr bwMode="auto">
            <a:xfrm>
              <a:off x="1623" y="2450"/>
              <a:ext cx="367" cy="288"/>
            </a:xfrm>
            <a:prstGeom prst="rect">
              <a:avLst/>
            </a:prstGeom>
            <a:noFill/>
            <a:ln w="12700">
              <a:noFill/>
              <a:miter lim="800000"/>
              <a:headEnd/>
              <a:tailEnd/>
            </a:ln>
          </p:spPr>
          <p:txBody>
            <a:bodyPr wrap="none" anchor="ctr">
              <a:spAutoFit/>
            </a:bodyPr>
            <a:lstStyle/>
            <a:p>
              <a:r>
                <a:rPr lang="en-US" sz="1200"/>
                <a:t>excess</a:t>
              </a:r>
            </a:p>
            <a:p>
              <a:r>
                <a:rPr lang="en-US" sz="1200"/>
                <a:t>oil</a:t>
              </a:r>
            </a:p>
          </p:txBody>
        </p:sp>
      </p:grpSp>
      <p:grpSp>
        <p:nvGrpSpPr>
          <p:cNvPr id="145417" name="Group 24"/>
          <p:cNvGrpSpPr>
            <a:grpSpLocks/>
          </p:cNvGrpSpPr>
          <p:nvPr/>
        </p:nvGrpSpPr>
        <p:grpSpPr bwMode="auto">
          <a:xfrm>
            <a:off x="4572000" y="4114800"/>
            <a:ext cx="539750" cy="1295400"/>
            <a:chOff x="2502" y="2442"/>
            <a:chExt cx="340" cy="816"/>
          </a:xfrm>
        </p:grpSpPr>
        <p:sp>
          <p:nvSpPr>
            <p:cNvPr id="145419" name="Rectangle 17" descr="Granite"/>
            <p:cNvSpPr>
              <a:spLocks noChangeArrowheads="1"/>
            </p:cNvSpPr>
            <p:nvPr/>
          </p:nvSpPr>
          <p:spPr bwMode="auto">
            <a:xfrm>
              <a:off x="2508" y="2661"/>
              <a:ext cx="334" cy="358"/>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p>
              <a:r>
                <a:rPr lang="en-US"/>
                <a:t>        </a:t>
              </a:r>
            </a:p>
          </p:txBody>
        </p:sp>
        <p:sp>
          <p:nvSpPr>
            <p:cNvPr id="145420" name="Rectangle 11"/>
            <p:cNvSpPr>
              <a:spLocks noChangeArrowheads="1"/>
            </p:cNvSpPr>
            <p:nvPr/>
          </p:nvSpPr>
          <p:spPr bwMode="auto">
            <a:xfrm>
              <a:off x="2502" y="2442"/>
              <a:ext cx="336" cy="816"/>
            </a:xfrm>
            <a:prstGeom prst="rect">
              <a:avLst/>
            </a:prstGeom>
            <a:noFill/>
            <a:ln w="28575">
              <a:solidFill>
                <a:schemeClr val="tx1"/>
              </a:solidFill>
              <a:miter lim="800000"/>
              <a:headEnd/>
              <a:tailEnd/>
            </a:ln>
          </p:spPr>
          <p:txBody>
            <a:bodyPr wrap="none" anchor="ctr"/>
            <a:lstStyle/>
            <a:p>
              <a:endParaRPr lang="en-US"/>
            </a:p>
          </p:txBody>
        </p:sp>
        <p:sp>
          <p:nvSpPr>
            <p:cNvPr id="145421" name="Text Box 18"/>
            <p:cNvSpPr txBox="1">
              <a:spLocks noChangeArrowheads="1"/>
            </p:cNvSpPr>
            <p:nvPr/>
          </p:nvSpPr>
          <p:spPr bwMode="auto">
            <a:xfrm>
              <a:off x="2576" y="2448"/>
              <a:ext cx="220" cy="231"/>
            </a:xfrm>
            <a:prstGeom prst="rect">
              <a:avLst/>
            </a:prstGeom>
            <a:noFill/>
            <a:ln w="12700">
              <a:noFill/>
              <a:miter lim="800000"/>
              <a:headEnd/>
              <a:tailEnd/>
            </a:ln>
          </p:spPr>
          <p:txBody>
            <a:bodyPr wrap="none" anchor="ctr">
              <a:spAutoFit/>
            </a:bodyPr>
            <a:lstStyle/>
            <a:p>
              <a:r>
                <a:rPr lang="en-US"/>
                <a:t>O</a:t>
              </a:r>
            </a:p>
          </p:txBody>
        </p:sp>
        <p:sp>
          <p:nvSpPr>
            <p:cNvPr id="145422" name="Text Box 19"/>
            <p:cNvSpPr txBox="1">
              <a:spLocks noChangeArrowheads="1"/>
            </p:cNvSpPr>
            <p:nvPr/>
          </p:nvSpPr>
          <p:spPr bwMode="auto">
            <a:xfrm>
              <a:off x="2528" y="3024"/>
              <a:ext cx="252" cy="231"/>
            </a:xfrm>
            <a:prstGeom prst="rect">
              <a:avLst/>
            </a:prstGeom>
            <a:noFill/>
            <a:ln w="12700">
              <a:noFill/>
              <a:miter lim="800000"/>
              <a:headEnd/>
              <a:tailEnd/>
            </a:ln>
          </p:spPr>
          <p:txBody>
            <a:bodyPr wrap="none" anchor="ctr">
              <a:spAutoFit/>
            </a:bodyPr>
            <a:lstStyle/>
            <a:p>
              <a:pPr>
                <a:spcBef>
                  <a:spcPct val="50000"/>
                </a:spcBef>
              </a:pPr>
              <a:r>
                <a:rPr lang="en-US"/>
                <a:t>W</a:t>
              </a:r>
            </a:p>
          </p:txBody>
        </p:sp>
        <p:sp>
          <p:nvSpPr>
            <p:cNvPr id="145423" name="Text Box 20"/>
            <p:cNvSpPr txBox="1">
              <a:spLocks noChangeArrowheads="1"/>
            </p:cNvSpPr>
            <p:nvPr/>
          </p:nvSpPr>
          <p:spPr bwMode="auto">
            <a:xfrm>
              <a:off x="2552" y="2736"/>
              <a:ext cx="184" cy="231"/>
            </a:xfrm>
            <a:prstGeom prst="rect">
              <a:avLst/>
            </a:prstGeom>
            <a:noFill/>
            <a:ln w="12700">
              <a:noFill/>
              <a:miter lim="800000"/>
              <a:headEnd/>
              <a:tailEnd/>
            </a:ln>
          </p:spPr>
          <p:txBody>
            <a:bodyPr anchor="ctr">
              <a:spAutoFit/>
            </a:bodyPr>
            <a:lstStyle/>
            <a:p>
              <a:r>
                <a:rPr lang="en-US"/>
                <a:t>M </a:t>
              </a:r>
            </a:p>
          </p:txBody>
        </p:sp>
      </p:grpSp>
      <p:sp>
        <p:nvSpPr>
          <p:cNvPr id="24" name="Freeform 23"/>
          <p:cNvSpPr/>
          <p:nvPr/>
        </p:nvSpPr>
        <p:spPr bwMode="auto">
          <a:xfrm>
            <a:off x="1419930" y="2196041"/>
            <a:ext cx="963084" cy="400404"/>
          </a:xfrm>
          <a:custGeom>
            <a:avLst/>
            <a:gdLst>
              <a:gd name="connsiteX0" fmla="*/ 19403 w 963084"/>
              <a:gd name="connsiteY0" fmla="*/ 227542 h 400404"/>
              <a:gd name="connsiteX1" fmla="*/ 178153 w 963084"/>
              <a:gd name="connsiteY1" fmla="*/ 100542 h 400404"/>
              <a:gd name="connsiteX2" fmla="*/ 485070 w 963084"/>
              <a:gd name="connsiteY2" fmla="*/ 5292 h 400404"/>
              <a:gd name="connsiteX3" fmla="*/ 802570 w 963084"/>
              <a:gd name="connsiteY3" fmla="*/ 68792 h 400404"/>
              <a:gd name="connsiteX4" fmla="*/ 918987 w 963084"/>
              <a:gd name="connsiteY4" fmla="*/ 164042 h 400404"/>
              <a:gd name="connsiteX5" fmla="*/ 537987 w 963084"/>
              <a:gd name="connsiteY5" fmla="*/ 164042 h 400404"/>
              <a:gd name="connsiteX6" fmla="*/ 400403 w 963084"/>
              <a:gd name="connsiteY6" fmla="*/ 216959 h 400404"/>
              <a:gd name="connsiteX7" fmla="*/ 220487 w 963084"/>
              <a:gd name="connsiteY7" fmla="*/ 312209 h 400404"/>
              <a:gd name="connsiteX8" fmla="*/ 156987 w 963084"/>
              <a:gd name="connsiteY8" fmla="*/ 396876 h 400404"/>
              <a:gd name="connsiteX9" fmla="*/ 114653 w 963084"/>
              <a:gd name="connsiteY9" fmla="*/ 333376 h 400404"/>
              <a:gd name="connsiteX10" fmla="*/ 61737 w 963084"/>
              <a:gd name="connsiteY10" fmla="*/ 269876 h 400404"/>
              <a:gd name="connsiteX11" fmla="*/ 19403 w 963084"/>
              <a:gd name="connsiteY11" fmla="*/ 227542 h 40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3084" h="400404">
                <a:moveTo>
                  <a:pt x="19403" y="227542"/>
                </a:moveTo>
                <a:cubicBezTo>
                  <a:pt x="38806" y="199320"/>
                  <a:pt x="100542" y="137584"/>
                  <a:pt x="178153" y="100542"/>
                </a:cubicBezTo>
                <a:cubicBezTo>
                  <a:pt x="255764" y="63500"/>
                  <a:pt x="381001" y="10584"/>
                  <a:pt x="485070" y="5292"/>
                </a:cubicBezTo>
                <a:cubicBezTo>
                  <a:pt x="589139" y="0"/>
                  <a:pt x="730251" y="42334"/>
                  <a:pt x="802570" y="68792"/>
                </a:cubicBezTo>
                <a:cubicBezTo>
                  <a:pt x="874889" y="95250"/>
                  <a:pt x="963084" y="148167"/>
                  <a:pt x="918987" y="164042"/>
                </a:cubicBezTo>
                <a:cubicBezTo>
                  <a:pt x="874890" y="179917"/>
                  <a:pt x="624418" y="155222"/>
                  <a:pt x="537987" y="164042"/>
                </a:cubicBezTo>
                <a:cubicBezTo>
                  <a:pt x="451556" y="172862"/>
                  <a:pt x="453320" y="192265"/>
                  <a:pt x="400403" y="216959"/>
                </a:cubicBezTo>
                <a:cubicBezTo>
                  <a:pt x="347486" y="241653"/>
                  <a:pt x="261056" y="282223"/>
                  <a:pt x="220487" y="312209"/>
                </a:cubicBezTo>
                <a:cubicBezTo>
                  <a:pt x="179918" y="342195"/>
                  <a:pt x="174626" y="393348"/>
                  <a:pt x="156987" y="396876"/>
                </a:cubicBezTo>
                <a:cubicBezTo>
                  <a:pt x="139348" y="400404"/>
                  <a:pt x="130528" y="354543"/>
                  <a:pt x="114653" y="333376"/>
                </a:cubicBezTo>
                <a:cubicBezTo>
                  <a:pt x="98778" y="312209"/>
                  <a:pt x="81140" y="287515"/>
                  <a:pt x="61737" y="269876"/>
                </a:cubicBezTo>
                <a:cubicBezTo>
                  <a:pt x="42334" y="252237"/>
                  <a:pt x="0" y="255764"/>
                  <a:pt x="19403" y="227542"/>
                </a:cubicBezTo>
                <a:close/>
              </a:path>
            </a:pathLst>
          </a:custGeom>
          <a:solidFill>
            <a:schemeClr val="accent1"/>
          </a:solid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25" name="Freeform 24"/>
          <p:cNvSpPr/>
          <p:nvPr/>
        </p:nvSpPr>
        <p:spPr bwMode="auto">
          <a:xfrm flipH="1">
            <a:off x="7164917" y="2197100"/>
            <a:ext cx="963084" cy="400404"/>
          </a:xfrm>
          <a:custGeom>
            <a:avLst/>
            <a:gdLst>
              <a:gd name="connsiteX0" fmla="*/ 19403 w 963084"/>
              <a:gd name="connsiteY0" fmla="*/ 227542 h 400404"/>
              <a:gd name="connsiteX1" fmla="*/ 178153 w 963084"/>
              <a:gd name="connsiteY1" fmla="*/ 100542 h 400404"/>
              <a:gd name="connsiteX2" fmla="*/ 485070 w 963084"/>
              <a:gd name="connsiteY2" fmla="*/ 5292 h 400404"/>
              <a:gd name="connsiteX3" fmla="*/ 802570 w 963084"/>
              <a:gd name="connsiteY3" fmla="*/ 68792 h 400404"/>
              <a:gd name="connsiteX4" fmla="*/ 918987 w 963084"/>
              <a:gd name="connsiteY4" fmla="*/ 164042 h 400404"/>
              <a:gd name="connsiteX5" fmla="*/ 537987 w 963084"/>
              <a:gd name="connsiteY5" fmla="*/ 164042 h 400404"/>
              <a:gd name="connsiteX6" fmla="*/ 400403 w 963084"/>
              <a:gd name="connsiteY6" fmla="*/ 216959 h 400404"/>
              <a:gd name="connsiteX7" fmla="*/ 220487 w 963084"/>
              <a:gd name="connsiteY7" fmla="*/ 312209 h 400404"/>
              <a:gd name="connsiteX8" fmla="*/ 156987 w 963084"/>
              <a:gd name="connsiteY8" fmla="*/ 396876 h 400404"/>
              <a:gd name="connsiteX9" fmla="*/ 114653 w 963084"/>
              <a:gd name="connsiteY9" fmla="*/ 333376 h 400404"/>
              <a:gd name="connsiteX10" fmla="*/ 61737 w 963084"/>
              <a:gd name="connsiteY10" fmla="*/ 269876 h 400404"/>
              <a:gd name="connsiteX11" fmla="*/ 19403 w 963084"/>
              <a:gd name="connsiteY11" fmla="*/ 227542 h 40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3084" h="400404">
                <a:moveTo>
                  <a:pt x="19403" y="227542"/>
                </a:moveTo>
                <a:cubicBezTo>
                  <a:pt x="38806" y="199320"/>
                  <a:pt x="100542" y="137584"/>
                  <a:pt x="178153" y="100542"/>
                </a:cubicBezTo>
                <a:cubicBezTo>
                  <a:pt x="255764" y="63500"/>
                  <a:pt x="381001" y="10584"/>
                  <a:pt x="485070" y="5292"/>
                </a:cubicBezTo>
                <a:cubicBezTo>
                  <a:pt x="589139" y="0"/>
                  <a:pt x="730251" y="42334"/>
                  <a:pt x="802570" y="68792"/>
                </a:cubicBezTo>
                <a:cubicBezTo>
                  <a:pt x="874889" y="95250"/>
                  <a:pt x="963084" y="148167"/>
                  <a:pt x="918987" y="164042"/>
                </a:cubicBezTo>
                <a:cubicBezTo>
                  <a:pt x="874890" y="179917"/>
                  <a:pt x="624418" y="155222"/>
                  <a:pt x="537987" y="164042"/>
                </a:cubicBezTo>
                <a:cubicBezTo>
                  <a:pt x="451556" y="172862"/>
                  <a:pt x="453320" y="192265"/>
                  <a:pt x="400403" y="216959"/>
                </a:cubicBezTo>
                <a:cubicBezTo>
                  <a:pt x="347486" y="241653"/>
                  <a:pt x="261056" y="282223"/>
                  <a:pt x="220487" y="312209"/>
                </a:cubicBezTo>
                <a:cubicBezTo>
                  <a:pt x="179918" y="342195"/>
                  <a:pt x="174626" y="393348"/>
                  <a:pt x="156987" y="396876"/>
                </a:cubicBezTo>
                <a:cubicBezTo>
                  <a:pt x="139348" y="400404"/>
                  <a:pt x="130528" y="354543"/>
                  <a:pt x="114653" y="333376"/>
                </a:cubicBezTo>
                <a:cubicBezTo>
                  <a:pt x="98778" y="312209"/>
                  <a:pt x="81140" y="287515"/>
                  <a:pt x="61737" y="269876"/>
                </a:cubicBezTo>
                <a:cubicBezTo>
                  <a:pt x="42334" y="252237"/>
                  <a:pt x="0" y="255764"/>
                  <a:pt x="19403" y="227542"/>
                </a:cubicBezTo>
                <a:close/>
              </a:path>
            </a:pathLst>
          </a:custGeom>
          <a:solidFill>
            <a:schemeClr val="accent1"/>
          </a:solid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26" name="Freeform 25"/>
          <p:cNvSpPr/>
          <p:nvPr/>
        </p:nvSpPr>
        <p:spPr bwMode="auto">
          <a:xfrm>
            <a:off x="4420306" y="2121958"/>
            <a:ext cx="693208" cy="301625"/>
          </a:xfrm>
          <a:custGeom>
            <a:avLst/>
            <a:gdLst>
              <a:gd name="connsiteX0" fmla="*/ 14111 w 693208"/>
              <a:gd name="connsiteY0" fmla="*/ 185209 h 301625"/>
              <a:gd name="connsiteX1" fmla="*/ 151694 w 693208"/>
              <a:gd name="connsiteY1" fmla="*/ 68792 h 301625"/>
              <a:gd name="connsiteX2" fmla="*/ 395111 w 693208"/>
              <a:gd name="connsiteY2" fmla="*/ 5292 h 301625"/>
              <a:gd name="connsiteX3" fmla="*/ 606777 w 693208"/>
              <a:gd name="connsiteY3" fmla="*/ 100542 h 301625"/>
              <a:gd name="connsiteX4" fmla="*/ 680861 w 693208"/>
              <a:gd name="connsiteY4" fmla="*/ 195792 h 301625"/>
              <a:gd name="connsiteX5" fmla="*/ 532694 w 693208"/>
              <a:gd name="connsiteY5" fmla="*/ 216959 h 301625"/>
              <a:gd name="connsiteX6" fmla="*/ 405694 w 693208"/>
              <a:gd name="connsiteY6" fmla="*/ 280459 h 301625"/>
              <a:gd name="connsiteX7" fmla="*/ 342194 w 693208"/>
              <a:gd name="connsiteY7" fmla="*/ 301625 h 301625"/>
              <a:gd name="connsiteX8" fmla="*/ 257527 w 693208"/>
              <a:gd name="connsiteY8" fmla="*/ 280459 h 301625"/>
              <a:gd name="connsiteX9" fmla="*/ 162277 w 693208"/>
              <a:gd name="connsiteY9" fmla="*/ 227542 h 301625"/>
              <a:gd name="connsiteX10" fmla="*/ 67027 w 693208"/>
              <a:gd name="connsiteY10" fmla="*/ 195792 h 301625"/>
              <a:gd name="connsiteX11" fmla="*/ 14111 w 693208"/>
              <a:gd name="connsiteY11" fmla="*/ 185209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08" h="301625">
                <a:moveTo>
                  <a:pt x="14111" y="185209"/>
                </a:moveTo>
                <a:cubicBezTo>
                  <a:pt x="28222" y="164042"/>
                  <a:pt x="88194" y="98778"/>
                  <a:pt x="151694" y="68792"/>
                </a:cubicBezTo>
                <a:cubicBezTo>
                  <a:pt x="215194" y="38806"/>
                  <a:pt x="319264" y="0"/>
                  <a:pt x="395111" y="5292"/>
                </a:cubicBezTo>
                <a:cubicBezTo>
                  <a:pt x="470958" y="10584"/>
                  <a:pt x="559152" y="68792"/>
                  <a:pt x="606777" y="100542"/>
                </a:cubicBezTo>
                <a:cubicBezTo>
                  <a:pt x="654402" y="132292"/>
                  <a:pt x="693208" y="176389"/>
                  <a:pt x="680861" y="195792"/>
                </a:cubicBezTo>
                <a:cubicBezTo>
                  <a:pt x="668514" y="215195"/>
                  <a:pt x="578555" y="202848"/>
                  <a:pt x="532694" y="216959"/>
                </a:cubicBezTo>
                <a:cubicBezTo>
                  <a:pt x="486833" y="231070"/>
                  <a:pt x="437444" y="266348"/>
                  <a:pt x="405694" y="280459"/>
                </a:cubicBezTo>
                <a:cubicBezTo>
                  <a:pt x="373944" y="294570"/>
                  <a:pt x="366888" y="301625"/>
                  <a:pt x="342194" y="301625"/>
                </a:cubicBezTo>
                <a:cubicBezTo>
                  <a:pt x="317500" y="301625"/>
                  <a:pt x="287513" y="292806"/>
                  <a:pt x="257527" y="280459"/>
                </a:cubicBezTo>
                <a:cubicBezTo>
                  <a:pt x="227541" y="268112"/>
                  <a:pt x="194027" y="241653"/>
                  <a:pt x="162277" y="227542"/>
                </a:cubicBezTo>
                <a:cubicBezTo>
                  <a:pt x="130527" y="213431"/>
                  <a:pt x="93485" y="201084"/>
                  <a:pt x="67027" y="195792"/>
                </a:cubicBezTo>
                <a:cubicBezTo>
                  <a:pt x="40569" y="190500"/>
                  <a:pt x="0" y="206376"/>
                  <a:pt x="14111" y="185209"/>
                </a:cubicBezTo>
                <a:close/>
              </a:path>
            </a:pathLst>
          </a:custGeom>
          <a:solidFill>
            <a:schemeClr val="accent1"/>
          </a:solidFill>
          <a:ln w="254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27" name="TextBox 26"/>
          <p:cNvSpPr txBox="1"/>
          <p:nvPr/>
        </p:nvSpPr>
        <p:spPr>
          <a:xfrm>
            <a:off x="5943600" y="1524000"/>
            <a:ext cx="453970" cy="369332"/>
          </a:xfrm>
          <a:prstGeom prst="rect">
            <a:avLst/>
          </a:prstGeom>
          <a:noFill/>
        </p:spPr>
        <p:txBody>
          <a:bodyPr wrap="none" rtlCol="0">
            <a:spAutoFit/>
          </a:bodyPr>
          <a:lstStyle/>
          <a:p>
            <a:r>
              <a:rPr lang="en-US" dirty="0" smtClean="0"/>
              <a:t>μE</a:t>
            </a:r>
            <a:endParaRPr lang="en-US" dirty="0"/>
          </a:p>
        </p:txBody>
      </p:sp>
      <p:sp>
        <p:nvSpPr>
          <p:cNvPr id="28" name="Freeform 27"/>
          <p:cNvSpPr/>
          <p:nvPr/>
        </p:nvSpPr>
        <p:spPr bwMode="auto">
          <a:xfrm>
            <a:off x="4857750" y="1788583"/>
            <a:ext cx="994833" cy="455084"/>
          </a:xfrm>
          <a:custGeom>
            <a:avLst/>
            <a:gdLst>
              <a:gd name="connsiteX0" fmla="*/ 994833 w 994833"/>
              <a:gd name="connsiteY0" fmla="*/ 0 h 455084"/>
              <a:gd name="connsiteX1" fmla="*/ 508000 w 994833"/>
              <a:gd name="connsiteY1" fmla="*/ 179917 h 455084"/>
              <a:gd name="connsiteX2" fmla="*/ 698500 w 994833"/>
              <a:gd name="connsiteY2" fmla="*/ 222250 h 455084"/>
              <a:gd name="connsiteX3" fmla="*/ 0 w 994833"/>
              <a:gd name="connsiteY3" fmla="*/ 455084 h 455084"/>
            </a:gdLst>
            <a:ahLst/>
            <a:cxnLst>
              <a:cxn ang="0">
                <a:pos x="connsiteX0" y="connsiteY0"/>
              </a:cxn>
              <a:cxn ang="0">
                <a:pos x="connsiteX1" y="connsiteY1"/>
              </a:cxn>
              <a:cxn ang="0">
                <a:pos x="connsiteX2" y="connsiteY2"/>
              </a:cxn>
              <a:cxn ang="0">
                <a:pos x="connsiteX3" y="connsiteY3"/>
              </a:cxn>
            </a:cxnLst>
            <a:rect l="l" t="t" r="r" b="b"/>
            <a:pathLst>
              <a:path w="994833" h="455084">
                <a:moveTo>
                  <a:pt x="994833" y="0"/>
                </a:moveTo>
                <a:cubicBezTo>
                  <a:pt x="776111" y="71437"/>
                  <a:pt x="557389" y="142875"/>
                  <a:pt x="508000" y="179917"/>
                </a:cubicBezTo>
                <a:cubicBezTo>
                  <a:pt x="458611" y="216959"/>
                  <a:pt x="783167" y="176389"/>
                  <a:pt x="698500" y="222250"/>
                </a:cubicBezTo>
                <a:cubicBezTo>
                  <a:pt x="613833" y="268111"/>
                  <a:pt x="0" y="455084"/>
                  <a:pt x="0" y="455084"/>
                </a:cubicBezTo>
              </a:path>
            </a:pathLst>
          </a:cu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29" name="TextBox 28"/>
          <p:cNvSpPr txBox="1"/>
          <p:nvPr/>
        </p:nvSpPr>
        <p:spPr>
          <a:xfrm>
            <a:off x="1447800" y="5715000"/>
            <a:ext cx="1248885" cy="923330"/>
          </a:xfrm>
          <a:prstGeom prst="rect">
            <a:avLst/>
          </a:prstGeom>
          <a:noFill/>
        </p:spPr>
        <p:txBody>
          <a:bodyPr wrap="none" rtlCol="0">
            <a:spAutoFit/>
          </a:bodyPr>
          <a:lstStyle/>
          <a:p>
            <a:r>
              <a:rPr lang="en-US" dirty="0" smtClean="0"/>
              <a:t>HLB &gt;10</a:t>
            </a:r>
          </a:p>
          <a:p>
            <a:r>
              <a:rPr lang="en-US" dirty="0" smtClean="0"/>
              <a:t>hydrophilic </a:t>
            </a:r>
          </a:p>
          <a:p>
            <a:r>
              <a:rPr lang="en-US" dirty="0" smtClean="0"/>
              <a:t>surfactant</a:t>
            </a:r>
            <a:endParaRPr lang="en-US" dirty="0"/>
          </a:p>
        </p:txBody>
      </p:sp>
      <p:sp>
        <p:nvSpPr>
          <p:cNvPr id="30" name="TextBox 29"/>
          <p:cNvSpPr txBox="1"/>
          <p:nvPr/>
        </p:nvSpPr>
        <p:spPr>
          <a:xfrm>
            <a:off x="7010400" y="5638800"/>
            <a:ext cx="1351452" cy="923330"/>
          </a:xfrm>
          <a:prstGeom prst="rect">
            <a:avLst/>
          </a:prstGeom>
          <a:noFill/>
        </p:spPr>
        <p:txBody>
          <a:bodyPr wrap="none" rtlCol="0">
            <a:spAutoFit/>
          </a:bodyPr>
          <a:lstStyle/>
          <a:p>
            <a:r>
              <a:rPr lang="en-US" dirty="0" smtClean="0"/>
              <a:t>HLB &lt; 6</a:t>
            </a:r>
          </a:p>
          <a:p>
            <a:r>
              <a:rPr lang="en-US" dirty="0" smtClean="0"/>
              <a:t>hydrophobic </a:t>
            </a:r>
          </a:p>
          <a:p>
            <a:r>
              <a:rPr lang="en-US" dirty="0" smtClean="0"/>
              <a:t>surfactant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81000" y="0"/>
            <a:ext cx="8229600" cy="609600"/>
          </a:xfrm>
        </p:spPr>
        <p:txBody>
          <a:bodyPr/>
          <a:lstStyle/>
          <a:p>
            <a:pPr eaLnBrk="1" hangingPunct="1"/>
            <a:r>
              <a:rPr lang="en-US" dirty="0" smtClean="0"/>
              <a:t>Concentrated Colloids</a:t>
            </a:r>
          </a:p>
        </p:txBody>
      </p:sp>
      <p:pic>
        <p:nvPicPr>
          <p:cNvPr id="156675" name="Picture 3"/>
          <p:cNvPicPr>
            <a:picLocks noChangeAspect="1" noChangeArrowheads="1"/>
          </p:cNvPicPr>
          <p:nvPr/>
        </p:nvPicPr>
        <p:blipFill>
          <a:blip r:embed="rId3"/>
          <a:srcRect/>
          <a:stretch>
            <a:fillRect/>
          </a:stretch>
        </p:blipFill>
        <p:spPr bwMode="auto">
          <a:xfrm>
            <a:off x="228600" y="838200"/>
            <a:ext cx="2457450" cy="3124200"/>
          </a:xfrm>
          <a:prstGeom prst="rect">
            <a:avLst/>
          </a:prstGeom>
          <a:noFill/>
          <a:ln w="9525">
            <a:noFill/>
            <a:miter lim="800000"/>
            <a:headEnd/>
            <a:tailEnd/>
          </a:ln>
        </p:spPr>
      </p:pic>
      <p:pic>
        <p:nvPicPr>
          <p:cNvPr id="156676" name="Picture 4"/>
          <p:cNvPicPr>
            <a:picLocks noChangeAspect="1" noChangeArrowheads="1"/>
          </p:cNvPicPr>
          <p:nvPr/>
        </p:nvPicPr>
        <p:blipFill>
          <a:blip r:embed="rId4"/>
          <a:srcRect/>
          <a:stretch>
            <a:fillRect/>
          </a:stretch>
        </p:blipFill>
        <p:spPr bwMode="auto">
          <a:xfrm>
            <a:off x="2895600" y="762000"/>
            <a:ext cx="1685925" cy="3429000"/>
          </a:xfrm>
          <a:prstGeom prst="rect">
            <a:avLst/>
          </a:prstGeom>
          <a:noFill/>
          <a:ln w="9525">
            <a:noFill/>
            <a:miter lim="800000"/>
            <a:headEnd/>
            <a:tailEnd/>
          </a:ln>
        </p:spPr>
      </p:pic>
      <p:pic>
        <p:nvPicPr>
          <p:cNvPr id="156677" name="Picture 5"/>
          <p:cNvPicPr>
            <a:picLocks noChangeAspect="1" noChangeArrowheads="1"/>
          </p:cNvPicPr>
          <p:nvPr/>
        </p:nvPicPr>
        <p:blipFill>
          <a:blip r:embed="rId5"/>
          <a:srcRect r="20435" b="12500"/>
          <a:stretch>
            <a:fillRect/>
          </a:stretch>
        </p:blipFill>
        <p:spPr bwMode="auto">
          <a:xfrm>
            <a:off x="4648200" y="990600"/>
            <a:ext cx="4191000" cy="3200400"/>
          </a:xfrm>
          <a:prstGeom prst="rect">
            <a:avLst/>
          </a:prstGeom>
          <a:noFill/>
          <a:ln w="9525">
            <a:noFill/>
            <a:miter lim="800000"/>
            <a:headEnd/>
            <a:tailEnd/>
          </a:ln>
        </p:spPr>
      </p:pic>
      <p:pic>
        <p:nvPicPr>
          <p:cNvPr id="156678" name="Picture 6" descr="dif4"/>
          <p:cNvPicPr>
            <a:picLocks noChangeAspect="1" noChangeArrowheads="1"/>
          </p:cNvPicPr>
          <p:nvPr/>
        </p:nvPicPr>
        <p:blipFill>
          <a:blip r:embed="rId6"/>
          <a:srcRect/>
          <a:stretch>
            <a:fillRect/>
          </a:stretch>
        </p:blipFill>
        <p:spPr bwMode="auto">
          <a:xfrm>
            <a:off x="1524000" y="4343400"/>
            <a:ext cx="2438400" cy="2090738"/>
          </a:xfrm>
          <a:prstGeom prst="rect">
            <a:avLst/>
          </a:prstGeom>
          <a:noFill/>
          <a:ln w="9525">
            <a:noFill/>
            <a:miter lim="800000"/>
            <a:headEnd/>
            <a:tailEnd/>
          </a:ln>
        </p:spPr>
      </p:pic>
      <p:sp>
        <p:nvSpPr>
          <p:cNvPr id="156679" name="Rectangle 7"/>
          <p:cNvSpPr>
            <a:spLocks noChangeArrowheads="1"/>
          </p:cNvSpPr>
          <p:nvPr/>
        </p:nvSpPr>
        <p:spPr bwMode="auto">
          <a:xfrm>
            <a:off x="5562600" y="4495800"/>
            <a:ext cx="3216275" cy="519113"/>
          </a:xfrm>
          <a:prstGeom prst="rect">
            <a:avLst/>
          </a:prstGeom>
          <a:noFill/>
          <a:ln w="12700">
            <a:noFill/>
            <a:miter lim="800000"/>
            <a:headEnd/>
            <a:tailEnd/>
          </a:ln>
        </p:spPr>
        <p:txBody>
          <a:bodyPr wrap="none" anchor="ctr">
            <a:spAutoFit/>
          </a:bodyPr>
          <a:lstStyle/>
          <a:p>
            <a:r>
              <a:rPr lang="en-US" sz="2800">
                <a:solidFill>
                  <a:schemeClr val="tx2"/>
                </a:solidFill>
                <a:latin typeface="Arial Rounded MT Bold" pitchFamily="34" charset="0"/>
              </a:rPr>
              <a:t>Colloidal Crystals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7" name="Rectangle 2"/>
          <p:cNvSpPr>
            <a:spLocks noGrp="1" noChangeArrowheads="1"/>
          </p:cNvSpPr>
          <p:nvPr>
            <p:ph type="title"/>
          </p:nvPr>
        </p:nvSpPr>
        <p:spPr/>
        <p:txBody>
          <a:bodyPr/>
          <a:lstStyle/>
          <a:p>
            <a:pPr eaLnBrk="1" hangingPunct="1"/>
            <a:r>
              <a:rPr lang="en-US" dirty="0" smtClean="0"/>
              <a:t>Ordering in Hard Sphere Systems</a:t>
            </a:r>
          </a:p>
        </p:txBody>
      </p:sp>
      <p:grpSp>
        <p:nvGrpSpPr>
          <p:cNvPr id="158728" name="Group 17"/>
          <p:cNvGrpSpPr>
            <a:grpSpLocks/>
          </p:cNvGrpSpPr>
          <p:nvPr/>
        </p:nvGrpSpPr>
        <p:grpSpPr bwMode="auto">
          <a:xfrm>
            <a:off x="309563" y="1797050"/>
            <a:ext cx="3048000" cy="2913063"/>
            <a:chOff x="195" y="1132"/>
            <a:chExt cx="1920" cy="1835"/>
          </a:xfrm>
        </p:grpSpPr>
        <p:sp>
          <p:nvSpPr>
            <p:cNvPr id="158748" name="Rectangle 4"/>
            <p:cNvSpPr>
              <a:spLocks noChangeArrowheads="1"/>
            </p:cNvSpPr>
            <p:nvPr/>
          </p:nvSpPr>
          <p:spPr bwMode="auto">
            <a:xfrm>
              <a:off x="672" y="1152"/>
              <a:ext cx="1443" cy="1583"/>
            </a:xfrm>
            <a:prstGeom prst="rect">
              <a:avLst/>
            </a:prstGeom>
            <a:noFill/>
            <a:ln w="28575">
              <a:solidFill>
                <a:schemeClr val="tx1"/>
              </a:solidFill>
              <a:miter lim="800000"/>
              <a:headEnd/>
              <a:tailEnd/>
            </a:ln>
          </p:spPr>
          <p:txBody>
            <a:bodyPr wrap="none" anchor="ctr"/>
            <a:lstStyle/>
            <a:p>
              <a:endParaRPr lang="en-US"/>
            </a:p>
          </p:txBody>
        </p:sp>
        <p:sp>
          <p:nvSpPr>
            <p:cNvPr id="158749" name="Text Box 5"/>
            <p:cNvSpPr txBox="1">
              <a:spLocks noChangeArrowheads="1"/>
            </p:cNvSpPr>
            <p:nvPr/>
          </p:nvSpPr>
          <p:spPr bwMode="auto">
            <a:xfrm>
              <a:off x="195" y="1583"/>
              <a:ext cx="364" cy="231"/>
            </a:xfrm>
            <a:prstGeom prst="rect">
              <a:avLst/>
            </a:prstGeom>
            <a:noFill/>
            <a:ln w="28575">
              <a:noFill/>
              <a:miter lim="800000"/>
              <a:headEnd/>
              <a:tailEnd/>
            </a:ln>
          </p:spPr>
          <p:txBody>
            <a:bodyPr wrap="none">
              <a:spAutoFit/>
            </a:bodyPr>
            <a:lstStyle/>
            <a:p>
              <a:pPr algn="l"/>
              <a:r>
                <a:rPr lang="en-US"/>
                <a:t>V(r)</a:t>
              </a:r>
            </a:p>
          </p:txBody>
        </p:sp>
        <p:sp>
          <p:nvSpPr>
            <p:cNvPr id="158750" name="Line 6"/>
            <p:cNvSpPr>
              <a:spLocks noChangeShapeType="1"/>
            </p:cNvSpPr>
            <p:nvPr/>
          </p:nvSpPr>
          <p:spPr bwMode="auto">
            <a:xfrm>
              <a:off x="1059" y="1151"/>
              <a:ext cx="0" cy="864"/>
            </a:xfrm>
            <a:prstGeom prst="line">
              <a:avLst/>
            </a:prstGeom>
            <a:noFill/>
            <a:ln w="28575">
              <a:solidFill>
                <a:schemeClr val="tx1"/>
              </a:solidFill>
              <a:round/>
              <a:headEnd/>
              <a:tailEnd/>
            </a:ln>
          </p:spPr>
          <p:txBody>
            <a:bodyPr wrap="none" anchor="ctr"/>
            <a:lstStyle/>
            <a:p>
              <a:endParaRPr lang="en-US"/>
            </a:p>
          </p:txBody>
        </p:sp>
        <p:sp>
          <p:nvSpPr>
            <p:cNvPr id="158751" name="Line 7"/>
            <p:cNvSpPr>
              <a:spLocks noChangeShapeType="1"/>
            </p:cNvSpPr>
            <p:nvPr/>
          </p:nvSpPr>
          <p:spPr bwMode="auto">
            <a:xfrm>
              <a:off x="672" y="2016"/>
              <a:ext cx="1440" cy="0"/>
            </a:xfrm>
            <a:prstGeom prst="line">
              <a:avLst/>
            </a:prstGeom>
            <a:noFill/>
            <a:ln w="9525">
              <a:solidFill>
                <a:schemeClr val="tx1"/>
              </a:solidFill>
              <a:prstDash val="dash"/>
              <a:round/>
              <a:headEnd/>
              <a:tailEnd/>
            </a:ln>
          </p:spPr>
          <p:txBody>
            <a:bodyPr wrap="none" anchor="ctr"/>
            <a:lstStyle/>
            <a:p>
              <a:endParaRPr lang="en-US"/>
            </a:p>
          </p:txBody>
        </p:sp>
        <p:sp>
          <p:nvSpPr>
            <p:cNvPr id="158752" name="Text Box 8"/>
            <p:cNvSpPr txBox="1">
              <a:spLocks noChangeArrowheads="1"/>
            </p:cNvSpPr>
            <p:nvPr/>
          </p:nvSpPr>
          <p:spPr bwMode="auto">
            <a:xfrm>
              <a:off x="425" y="1900"/>
              <a:ext cx="188" cy="231"/>
            </a:xfrm>
            <a:prstGeom prst="rect">
              <a:avLst/>
            </a:prstGeom>
            <a:noFill/>
            <a:ln w="28575">
              <a:noFill/>
              <a:miter lim="800000"/>
              <a:headEnd/>
              <a:tailEnd/>
            </a:ln>
          </p:spPr>
          <p:txBody>
            <a:bodyPr wrap="none">
              <a:spAutoFit/>
            </a:bodyPr>
            <a:lstStyle/>
            <a:p>
              <a:pPr algn="l"/>
              <a:r>
                <a:rPr lang="en-US"/>
                <a:t>0</a:t>
              </a:r>
            </a:p>
          </p:txBody>
        </p:sp>
        <p:sp>
          <p:nvSpPr>
            <p:cNvPr id="158753" name="Text Box 9"/>
            <p:cNvSpPr txBox="1">
              <a:spLocks noChangeArrowheads="1"/>
            </p:cNvSpPr>
            <p:nvPr/>
          </p:nvSpPr>
          <p:spPr bwMode="auto">
            <a:xfrm>
              <a:off x="425" y="1132"/>
              <a:ext cx="197" cy="231"/>
            </a:xfrm>
            <a:prstGeom prst="rect">
              <a:avLst/>
            </a:prstGeom>
            <a:noFill/>
            <a:ln w="28575">
              <a:noFill/>
              <a:miter lim="800000"/>
              <a:headEnd/>
              <a:tailEnd/>
            </a:ln>
          </p:spPr>
          <p:txBody>
            <a:bodyPr wrap="none">
              <a:spAutoFit/>
            </a:bodyPr>
            <a:lstStyle/>
            <a:p>
              <a:pPr algn="l"/>
              <a:r>
                <a:rPr lang="en-US"/>
                <a:t>+</a:t>
              </a:r>
            </a:p>
          </p:txBody>
        </p:sp>
        <p:sp>
          <p:nvSpPr>
            <p:cNvPr id="158754" name="Text Box 10"/>
            <p:cNvSpPr txBox="1">
              <a:spLocks noChangeArrowheads="1"/>
            </p:cNvSpPr>
            <p:nvPr/>
          </p:nvSpPr>
          <p:spPr bwMode="auto">
            <a:xfrm>
              <a:off x="473" y="2524"/>
              <a:ext cx="164" cy="231"/>
            </a:xfrm>
            <a:prstGeom prst="rect">
              <a:avLst/>
            </a:prstGeom>
            <a:noFill/>
            <a:ln w="28575">
              <a:noFill/>
              <a:miter lim="800000"/>
              <a:headEnd/>
              <a:tailEnd/>
            </a:ln>
          </p:spPr>
          <p:txBody>
            <a:bodyPr wrap="none">
              <a:spAutoFit/>
            </a:bodyPr>
            <a:lstStyle/>
            <a:p>
              <a:pPr algn="l"/>
              <a:r>
                <a:rPr lang="en-US"/>
                <a:t>-</a:t>
              </a:r>
            </a:p>
          </p:txBody>
        </p:sp>
        <p:sp>
          <p:nvSpPr>
            <p:cNvPr id="158755" name="Text Box 12"/>
            <p:cNvSpPr txBox="1">
              <a:spLocks noChangeArrowheads="1"/>
            </p:cNvSpPr>
            <p:nvPr/>
          </p:nvSpPr>
          <p:spPr bwMode="auto">
            <a:xfrm>
              <a:off x="1824" y="2736"/>
              <a:ext cx="164" cy="231"/>
            </a:xfrm>
            <a:prstGeom prst="rect">
              <a:avLst/>
            </a:prstGeom>
            <a:noFill/>
            <a:ln w="28575">
              <a:noFill/>
              <a:miter lim="800000"/>
              <a:headEnd/>
              <a:tailEnd/>
            </a:ln>
          </p:spPr>
          <p:txBody>
            <a:bodyPr wrap="none">
              <a:spAutoFit/>
            </a:bodyPr>
            <a:lstStyle/>
            <a:p>
              <a:pPr algn="l"/>
              <a:r>
                <a:rPr lang="en-US"/>
                <a:t>r</a:t>
              </a:r>
            </a:p>
          </p:txBody>
        </p:sp>
        <p:sp>
          <p:nvSpPr>
            <p:cNvPr id="158756" name="Text Box 13"/>
            <p:cNvSpPr txBox="1">
              <a:spLocks noChangeArrowheads="1"/>
            </p:cNvSpPr>
            <p:nvPr/>
          </p:nvSpPr>
          <p:spPr bwMode="auto">
            <a:xfrm>
              <a:off x="1001" y="2057"/>
              <a:ext cx="203" cy="231"/>
            </a:xfrm>
            <a:prstGeom prst="rect">
              <a:avLst/>
            </a:prstGeom>
            <a:noFill/>
            <a:ln w="28575">
              <a:noFill/>
              <a:miter lim="800000"/>
              <a:headEnd/>
              <a:tailEnd/>
            </a:ln>
          </p:spPr>
          <p:txBody>
            <a:bodyPr wrap="none">
              <a:spAutoFit/>
            </a:bodyPr>
            <a:lstStyle/>
            <a:p>
              <a:pPr algn="l"/>
              <a:r>
                <a:rPr lang="en-US" dirty="0" err="1">
                  <a:latin typeface="+mn-lt"/>
                  <a:sym typeface="Symbol" pitchFamily="18" charset="2"/>
                </a:rPr>
                <a:t></a:t>
              </a:r>
              <a:endParaRPr lang="en-US" dirty="0">
                <a:latin typeface="+mn-lt"/>
                <a:sym typeface="Symbol" pitchFamily="18" charset="2"/>
              </a:endParaRPr>
            </a:p>
          </p:txBody>
        </p:sp>
      </p:grpSp>
      <p:graphicFrame>
        <p:nvGraphicFramePr>
          <p:cNvPr id="158722" name="Object 2"/>
          <p:cNvGraphicFramePr>
            <a:graphicFrameLocks noChangeAspect="1"/>
          </p:cNvGraphicFramePr>
          <p:nvPr/>
        </p:nvGraphicFramePr>
        <p:xfrm>
          <a:off x="4102100" y="800100"/>
          <a:ext cx="4330700" cy="1295400"/>
        </p:xfrm>
        <a:graphic>
          <a:graphicData uri="http://schemas.openxmlformats.org/presentationml/2006/ole">
            <p:oleObj spid="_x0000_s158722" name="Equation" r:id="rId4" imgW="7315200" imgH="2184400" progId="Equation.3">
              <p:embed/>
            </p:oleObj>
          </a:graphicData>
        </a:graphic>
      </p:graphicFrame>
      <p:graphicFrame>
        <p:nvGraphicFramePr>
          <p:cNvPr id="158723" name="Object 3"/>
          <p:cNvGraphicFramePr>
            <a:graphicFrameLocks noChangeAspect="1"/>
          </p:cNvGraphicFramePr>
          <p:nvPr/>
        </p:nvGraphicFramePr>
        <p:xfrm>
          <a:off x="1676400" y="914400"/>
          <a:ext cx="850900" cy="254000"/>
        </p:xfrm>
        <a:graphic>
          <a:graphicData uri="http://schemas.openxmlformats.org/presentationml/2006/ole">
            <p:oleObj spid="_x0000_s158723" name="Equation" r:id="rId5" imgW="6807200" imgH="2032000" progId="Equation.3">
              <p:embed/>
            </p:oleObj>
          </a:graphicData>
        </a:graphic>
      </p:graphicFrame>
      <p:graphicFrame>
        <p:nvGraphicFramePr>
          <p:cNvPr id="158724" name="Object 4"/>
          <p:cNvGraphicFramePr>
            <a:graphicFrameLocks noChangeAspect="1"/>
          </p:cNvGraphicFramePr>
          <p:nvPr/>
        </p:nvGraphicFramePr>
        <p:xfrm>
          <a:off x="1371600" y="1295400"/>
          <a:ext cx="1701800" cy="266700"/>
        </p:xfrm>
        <a:graphic>
          <a:graphicData uri="http://schemas.openxmlformats.org/presentationml/2006/ole">
            <p:oleObj spid="_x0000_s158724" name="Equation" r:id="rId6" imgW="7315200" imgH="1143000" progId="Equation.3">
              <p:embed/>
            </p:oleObj>
          </a:graphicData>
        </a:graphic>
      </p:graphicFrame>
      <p:sp>
        <p:nvSpPr>
          <p:cNvPr id="158729" name="Freeform 18"/>
          <p:cNvSpPr>
            <a:spLocks/>
          </p:cNvSpPr>
          <p:nvPr/>
        </p:nvSpPr>
        <p:spPr bwMode="auto">
          <a:xfrm>
            <a:off x="1684338" y="3194050"/>
            <a:ext cx="733425" cy="114300"/>
          </a:xfrm>
          <a:custGeom>
            <a:avLst/>
            <a:gdLst>
              <a:gd name="T0" fmla="*/ 1 w 462"/>
              <a:gd name="T1" fmla="*/ 4 h 72"/>
              <a:gd name="T2" fmla="*/ 17 w 462"/>
              <a:gd name="T3" fmla="*/ 66 h 72"/>
              <a:gd name="T4" fmla="*/ 101 w 462"/>
              <a:gd name="T5" fmla="*/ 38 h 72"/>
              <a:gd name="T6" fmla="*/ 301 w 462"/>
              <a:gd name="T7" fmla="*/ 5 h 72"/>
              <a:gd name="T8" fmla="*/ 462 w 462"/>
              <a:gd name="T9" fmla="*/ 5 h 72"/>
              <a:gd name="T10" fmla="*/ 0 60000 65536"/>
              <a:gd name="T11" fmla="*/ 0 60000 65536"/>
              <a:gd name="T12" fmla="*/ 0 60000 65536"/>
              <a:gd name="T13" fmla="*/ 0 60000 65536"/>
              <a:gd name="T14" fmla="*/ 0 60000 65536"/>
              <a:gd name="T15" fmla="*/ 0 w 462"/>
              <a:gd name="T16" fmla="*/ 0 h 72"/>
              <a:gd name="T17" fmla="*/ 462 w 462"/>
              <a:gd name="T18" fmla="*/ 72 h 72"/>
            </a:gdLst>
            <a:ahLst/>
            <a:cxnLst>
              <a:cxn ang="T10">
                <a:pos x="T0" y="T1"/>
              </a:cxn>
              <a:cxn ang="T11">
                <a:pos x="T2" y="T3"/>
              </a:cxn>
              <a:cxn ang="T12">
                <a:pos x="T4" y="T5"/>
              </a:cxn>
              <a:cxn ang="T13">
                <a:pos x="T6" y="T7"/>
              </a:cxn>
              <a:cxn ang="T14">
                <a:pos x="T8" y="T9"/>
              </a:cxn>
            </a:cxnLst>
            <a:rect l="T15" t="T16" r="T17" b="T18"/>
            <a:pathLst>
              <a:path w="462" h="72">
                <a:moveTo>
                  <a:pt x="1" y="4"/>
                </a:moveTo>
                <a:cubicBezTo>
                  <a:pt x="0" y="32"/>
                  <a:pt x="0" y="60"/>
                  <a:pt x="17" y="66"/>
                </a:cubicBezTo>
                <a:cubicBezTo>
                  <a:pt x="34" y="72"/>
                  <a:pt x="54" y="48"/>
                  <a:pt x="101" y="38"/>
                </a:cubicBezTo>
                <a:cubicBezTo>
                  <a:pt x="148" y="28"/>
                  <a:pt x="241" y="10"/>
                  <a:pt x="301" y="5"/>
                </a:cubicBezTo>
                <a:cubicBezTo>
                  <a:pt x="361" y="0"/>
                  <a:pt x="411" y="2"/>
                  <a:pt x="462" y="5"/>
                </a:cubicBezTo>
              </a:path>
            </a:pathLst>
          </a:custGeom>
          <a:noFill/>
          <a:ln w="28575">
            <a:solidFill>
              <a:schemeClr val="tx1"/>
            </a:solidFill>
            <a:round/>
            <a:headEnd/>
            <a:tailEnd/>
          </a:ln>
        </p:spPr>
        <p:txBody>
          <a:bodyPr wrap="none" anchor="ctr"/>
          <a:lstStyle/>
          <a:p>
            <a:endParaRPr lang="en-US"/>
          </a:p>
        </p:txBody>
      </p:sp>
      <p:sp>
        <p:nvSpPr>
          <p:cNvPr id="158730" name="Line 19"/>
          <p:cNvSpPr>
            <a:spLocks noChangeShapeType="1"/>
          </p:cNvSpPr>
          <p:nvPr/>
        </p:nvSpPr>
        <p:spPr bwMode="auto">
          <a:xfrm>
            <a:off x="3505200" y="30480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58731" name="Text Box 20"/>
          <p:cNvSpPr txBox="1">
            <a:spLocks noChangeArrowheads="1"/>
          </p:cNvSpPr>
          <p:nvPr/>
        </p:nvSpPr>
        <p:spPr bwMode="auto">
          <a:xfrm>
            <a:off x="3565525" y="3017838"/>
            <a:ext cx="438150" cy="366712"/>
          </a:xfrm>
          <a:prstGeom prst="rect">
            <a:avLst/>
          </a:prstGeom>
          <a:noFill/>
          <a:ln w="28575">
            <a:noFill/>
            <a:miter lim="800000"/>
            <a:headEnd/>
            <a:tailEnd/>
          </a:ln>
        </p:spPr>
        <p:txBody>
          <a:bodyPr wrap="none">
            <a:spAutoFit/>
          </a:bodyPr>
          <a:lstStyle/>
          <a:p>
            <a:pPr algn="l"/>
            <a:r>
              <a:rPr lang="en-US"/>
              <a:t>kT</a:t>
            </a:r>
          </a:p>
        </p:txBody>
      </p:sp>
      <p:graphicFrame>
        <p:nvGraphicFramePr>
          <p:cNvPr id="158725" name="Object 5"/>
          <p:cNvGraphicFramePr>
            <a:graphicFrameLocks noChangeAspect="1"/>
          </p:cNvGraphicFramePr>
          <p:nvPr/>
        </p:nvGraphicFramePr>
        <p:xfrm>
          <a:off x="4114800" y="2286000"/>
          <a:ext cx="3213100" cy="241300"/>
        </p:xfrm>
        <a:graphic>
          <a:graphicData uri="http://schemas.openxmlformats.org/presentationml/2006/ole">
            <p:oleObj spid="_x0000_s158725" name="Equation" r:id="rId7" imgW="7315200" imgH="546100" progId="Equation.3">
              <p:embed/>
            </p:oleObj>
          </a:graphicData>
        </a:graphic>
      </p:graphicFrame>
      <p:sp>
        <p:nvSpPr>
          <p:cNvPr id="158732" name="Text Box 22"/>
          <p:cNvSpPr txBox="1">
            <a:spLocks noChangeArrowheads="1"/>
          </p:cNvSpPr>
          <p:nvPr/>
        </p:nvSpPr>
        <p:spPr bwMode="auto">
          <a:xfrm>
            <a:off x="5029200" y="6324600"/>
            <a:ext cx="3262313" cy="373063"/>
          </a:xfrm>
          <a:prstGeom prst="rect">
            <a:avLst/>
          </a:prstGeom>
          <a:noFill/>
          <a:ln w="6350">
            <a:solidFill>
              <a:schemeClr val="tx1"/>
            </a:solidFill>
            <a:miter lim="800000"/>
            <a:headEnd/>
            <a:tailEnd/>
          </a:ln>
        </p:spPr>
        <p:txBody>
          <a:bodyPr wrap="none">
            <a:spAutoFit/>
          </a:bodyPr>
          <a:lstStyle/>
          <a:p>
            <a:pPr algn="l"/>
            <a:r>
              <a:rPr lang="en-US"/>
              <a:t>Must be entropy driven (packing)</a:t>
            </a:r>
          </a:p>
        </p:txBody>
      </p:sp>
      <p:graphicFrame>
        <p:nvGraphicFramePr>
          <p:cNvPr id="158726" name="Object 6"/>
          <p:cNvGraphicFramePr>
            <a:graphicFrameLocks noChangeAspect="1"/>
          </p:cNvGraphicFramePr>
          <p:nvPr/>
        </p:nvGraphicFramePr>
        <p:xfrm>
          <a:off x="1046163" y="5121275"/>
          <a:ext cx="2933700" cy="584200"/>
        </p:xfrm>
        <a:graphic>
          <a:graphicData uri="http://schemas.openxmlformats.org/presentationml/2006/ole">
            <p:oleObj spid="_x0000_s158726" name="Equation" r:id="rId8" imgW="7315200" imgH="1460500" progId="Equation.3">
              <p:embed/>
            </p:oleObj>
          </a:graphicData>
        </a:graphic>
      </p:graphicFrame>
      <p:grpSp>
        <p:nvGrpSpPr>
          <p:cNvPr id="158733" name="Group 33"/>
          <p:cNvGrpSpPr>
            <a:grpSpLocks/>
          </p:cNvGrpSpPr>
          <p:nvPr/>
        </p:nvGrpSpPr>
        <p:grpSpPr bwMode="auto">
          <a:xfrm>
            <a:off x="5181600" y="2667000"/>
            <a:ext cx="2149475" cy="2271713"/>
            <a:chOff x="3062" y="2400"/>
            <a:chExt cx="1354" cy="1431"/>
          </a:xfrm>
        </p:grpSpPr>
        <p:sp>
          <p:nvSpPr>
            <p:cNvPr id="158740" name="Rectangle 23"/>
            <p:cNvSpPr>
              <a:spLocks noChangeArrowheads="1"/>
            </p:cNvSpPr>
            <p:nvPr/>
          </p:nvSpPr>
          <p:spPr bwMode="auto">
            <a:xfrm>
              <a:off x="3264" y="2736"/>
              <a:ext cx="1152" cy="816"/>
            </a:xfrm>
            <a:prstGeom prst="rect">
              <a:avLst/>
            </a:prstGeom>
            <a:noFill/>
            <a:ln w="28575">
              <a:solidFill>
                <a:schemeClr val="tx1"/>
              </a:solidFill>
              <a:miter lim="800000"/>
              <a:headEnd/>
              <a:tailEnd/>
            </a:ln>
          </p:spPr>
          <p:txBody>
            <a:bodyPr wrap="none" anchor="ctr"/>
            <a:lstStyle/>
            <a:p>
              <a:endParaRPr lang="en-US"/>
            </a:p>
          </p:txBody>
        </p:sp>
        <p:sp>
          <p:nvSpPr>
            <p:cNvPr id="158741" name="Text Box 24"/>
            <p:cNvSpPr txBox="1">
              <a:spLocks noChangeArrowheads="1"/>
            </p:cNvSpPr>
            <p:nvPr/>
          </p:nvSpPr>
          <p:spPr bwMode="auto">
            <a:xfrm>
              <a:off x="3062" y="2765"/>
              <a:ext cx="204" cy="231"/>
            </a:xfrm>
            <a:prstGeom prst="rect">
              <a:avLst/>
            </a:prstGeom>
            <a:noFill/>
            <a:ln w="28575">
              <a:noFill/>
              <a:miter lim="800000"/>
              <a:headEnd/>
              <a:tailEnd/>
            </a:ln>
          </p:spPr>
          <p:txBody>
            <a:bodyPr wrap="none">
              <a:spAutoFit/>
            </a:bodyPr>
            <a:lstStyle/>
            <a:p>
              <a:pPr algn="l"/>
              <a:r>
                <a:rPr lang="en-US"/>
                <a:t>T</a:t>
              </a:r>
            </a:p>
          </p:txBody>
        </p:sp>
        <p:sp>
          <p:nvSpPr>
            <p:cNvPr id="158742" name="Text Box 25"/>
            <p:cNvSpPr txBox="1">
              <a:spLocks noChangeArrowheads="1"/>
            </p:cNvSpPr>
            <p:nvPr/>
          </p:nvSpPr>
          <p:spPr bwMode="auto">
            <a:xfrm>
              <a:off x="4080" y="3600"/>
              <a:ext cx="203" cy="231"/>
            </a:xfrm>
            <a:prstGeom prst="rect">
              <a:avLst/>
            </a:prstGeom>
            <a:noFill/>
            <a:ln w="28575">
              <a:noFill/>
              <a:miter lim="800000"/>
              <a:headEnd/>
              <a:tailEnd/>
            </a:ln>
          </p:spPr>
          <p:txBody>
            <a:bodyPr wrap="none">
              <a:spAutoFit/>
            </a:bodyPr>
            <a:lstStyle/>
            <a:p>
              <a:pPr algn="l"/>
              <a:r>
                <a:rPr lang="en-US">
                  <a:sym typeface="Symbol" pitchFamily="18" charset="2"/>
                </a:rPr>
                <a:t></a:t>
              </a:r>
              <a:endParaRPr lang="en-US"/>
            </a:p>
          </p:txBody>
        </p:sp>
        <p:sp>
          <p:nvSpPr>
            <p:cNvPr id="158743" name="Line 28"/>
            <p:cNvSpPr>
              <a:spLocks noChangeShapeType="1"/>
            </p:cNvSpPr>
            <p:nvPr/>
          </p:nvSpPr>
          <p:spPr bwMode="auto">
            <a:xfrm flipV="1">
              <a:off x="3840" y="2736"/>
              <a:ext cx="0" cy="816"/>
            </a:xfrm>
            <a:prstGeom prst="line">
              <a:avLst/>
            </a:prstGeom>
            <a:noFill/>
            <a:ln w="28575">
              <a:solidFill>
                <a:schemeClr val="tx1"/>
              </a:solidFill>
              <a:round/>
              <a:headEnd/>
              <a:tailEnd/>
            </a:ln>
          </p:spPr>
          <p:txBody>
            <a:bodyPr wrap="none" anchor="ctr"/>
            <a:lstStyle/>
            <a:p>
              <a:endParaRPr lang="en-US"/>
            </a:p>
          </p:txBody>
        </p:sp>
        <p:sp>
          <p:nvSpPr>
            <p:cNvPr id="158744" name="Line 29"/>
            <p:cNvSpPr>
              <a:spLocks noChangeShapeType="1"/>
            </p:cNvSpPr>
            <p:nvPr/>
          </p:nvSpPr>
          <p:spPr bwMode="auto">
            <a:xfrm flipV="1">
              <a:off x="3876" y="2742"/>
              <a:ext cx="0" cy="816"/>
            </a:xfrm>
            <a:prstGeom prst="line">
              <a:avLst/>
            </a:prstGeom>
            <a:noFill/>
            <a:ln w="28575">
              <a:solidFill>
                <a:schemeClr val="tx1"/>
              </a:solidFill>
              <a:round/>
              <a:headEnd/>
              <a:tailEnd/>
            </a:ln>
          </p:spPr>
          <p:txBody>
            <a:bodyPr wrap="none" anchor="ctr"/>
            <a:lstStyle/>
            <a:p>
              <a:endParaRPr lang="en-US"/>
            </a:p>
          </p:txBody>
        </p:sp>
        <p:sp>
          <p:nvSpPr>
            <p:cNvPr id="158745" name="Text Box 30"/>
            <p:cNvSpPr txBox="1">
              <a:spLocks noChangeArrowheads="1"/>
            </p:cNvSpPr>
            <p:nvPr/>
          </p:nvSpPr>
          <p:spPr bwMode="auto">
            <a:xfrm>
              <a:off x="3456" y="2400"/>
              <a:ext cx="908" cy="192"/>
            </a:xfrm>
            <a:prstGeom prst="rect">
              <a:avLst/>
            </a:prstGeom>
            <a:noFill/>
            <a:ln w="28575">
              <a:noFill/>
              <a:miter lim="800000"/>
              <a:headEnd/>
              <a:tailEnd/>
            </a:ln>
          </p:spPr>
          <p:txBody>
            <a:bodyPr>
              <a:spAutoFit/>
            </a:bodyPr>
            <a:lstStyle/>
            <a:p>
              <a:pPr algn="l"/>
              <a:r>
                <a:rPr lang="en-US" sz="1400"/>
                <a:t>0.494    0.545</a:t>
              </a:r>
            </a:p>
          </p:txBody>
        </p:sp>
        <p:sp>
          <p:nvSpPr>
            <p:cNvPr id="158746" name="Line 31"/>
            <p:cNvSpPr>
              <a:spLocks noChangeShapeType="1"/>
            </p:cNvSpPr>
            <p:nvPr/>
          </p:nvSpPr>
          <p:spPr bwMode="auto">
            <a:xfrm flipH="1">
              <a:off x="3888" y="2544"/>
              <a:ext cx="144" cy="192"/>
            </a:xfrm>
            <a:prstGeom prst="line">
              <a:avLst/>
            </a:prstGeom>
            <a:noFill/>
            <a:ln w="6350">
              <a:solidFill>
                <a:schemeClr val="tx1"/>
              </a:solidFill>
              <a:round/>
              <a:headEnd/>
              <a:tailEnd type="triangle" w="med" len="med"/>
            </a:ln>
          </p:spPr>
          <p:txBody>
            <a:bodyPr wrap="none" anchor="ctr"/>
            <a:lstStyle/>
            <a:p>
              <a:endParaRPr lang="en-US"/>
            </a:p>
          </p:txBody>
        </p:sp>
        <p:sp>
          <p:nvSpPr>
            <p:cNvPr id="158747" name="Line 32"/>
            <p:cNvSpPr>
              <a:spLocks noChangeShapeType="1"/>
            </p:cNvSpPr>
            <p:nvPr/>
          </p:nvSpPr>
          <p:spPr bwMode="auto">
            <a:xfrm>
              <a:off x="3677" y="2535"/>
              <a:ext cx="145" cy="203"/>
            </a:xfrm>
            <a:prstGeom prst="line">
              <a:avLst/>
            </a:prstGeom>
            <a:noFill/>
            <a:ln w="6350">
              <a:solidFill>
                <a:schemeClr val="tx1"/>
              </a:solidFill>
              <a:round/>
              <a:headEnd/>
              <a:tailEnd type="triangle" w="med" len="med"/>
            </a:ln>
          </p:spPr>
          <p:txBody>
            <a:bodyPr wrap="none" anchor="ctr"/>
            <a:lstStyle/>
            <a:p>
              <a:endParaRPr lang="en-US"/>
            </a:p>
          </p:txBody>
        </p:sp>
      </p:grpSp>
      <p:sp>
        <p:nvSpPr>
          <p:cNvPr id="158734" name="Line 128"/>
          <p:cNvSpPr>
            <a:spLocks noChangeShapeType="1"/>
          </p:cNvSpPr>
          <p:nvPr/>
        </p:nvSpPr>
        <p:spPr bwMode="auto">
          <a:xfrm>
            <a:off x="6553200" y="5486400"/>
            <a:ext cx="492125" cy="0"/>
          </a:xfrm>
          <a:prstGeom prst="line">
            <a:avLst/>
          </a:prstGeom>
          <a:noFill/>
          <a:ln w="28575">
            <a:solidFill>
              <a:schemeClr val="tx1"/>
            </a:solidFill>
            <a:round/>
            <a:headEnd/>
            <a:tailEnd type="triangle" w="med" len="med"/>
          </a:ln>
        </p:spPr>
        <p:txBody>
          <a:bodyPr wrap="none" anchor="ctr"/>
          <a:lstStyle/>
          <a:p>
            <a:endParaRPr lang="en-US"/>
          </a:p>
        </p:txBody>
      </p:sp>
      <p:pic>
        <p:nvPicPr>
          <p:cNvPr id="158735" name="Picture 130" descr="fluid"/>
          <p:cNvPicPr>
            <a:picLocks noChangeAspect="1" noChangeArrowheads="1"/>
          </p:cNvPicPr>
          <p:nvPr/>
        </p:nvPicPr>
        <p:blipFill>
          <a:blip r:embed="rId9"/>
          <a:srcRect/>
          <a:stretch>
            <a:fillRect/>
          </a:stretch>
        </p:blipFill>
        <p:spPr bwMode="auto">
          <a:xfrm>
            <a:off x="4724400" y="4724400"/>
            <a:ext cx="1870075" cy="1403350"/>
          </a:xfrm>
          <a:prstGeom prst="rect">
            <a:avLst/>
          </a:prstGeom>
          <a:noFill/>
          <a:ln w="9525">
            <a:noFill/>
            <a:miter lim="800000"/>
            <a:headEnd/>
            <a:tailEnd/>
          </a:ln>
        </p:spPr>
      </p:pic>
      <p:pic>
        <p:nvPicPr>
          <p:cNvPr id="158736" name="Picture 131" descr="fcc"/>
          <p:cNvPicPr>
            <a:picLocks noChangeAspect="1" noChangeArrowheads="1"/>
          </p:cNvPicPr>
          <p:nvPr/>
        </p:nvPicPr>
        <p:blipFill>
          <a:blip r:embed="rId10"/>
          <a:srcRect/>
          <a:stretch>
            <a:fillRect/>
          </a:stretch>
        </p:blipFill>
        <p:spPr bwMode="auto">
          <a:xfrm>
            <a:off x="7086600" y="4800600"/>
            <a:ext cx="1676400" cy="1257300"/>
          </a:xfrm>
          <a:prstGeom prst="rect">
            <a:avLst/>
          </a:prstGeom>
          <a:noFill/>
          <a:ln w="9525">
            <a:noFill/>
            <a:miter lim="800000"/>
            <a:headEnd/>
            <a:tailEnd/>
          </a:ln>
        </p:spPr>
      </p:pic>
      <p:sp>
        <p:nvSpPr>
          <p:cNvPr id="158737" name="Line 132"/>
          <p:cNvSpPr>
            <a:spLocks noChangeShapeType="1"/>
          </p:cNvSpPr>
          <p:nvPr/>
        </p:nvSpPr>
        <p:spPr bwMode="auto">
          <a:xfrm flipV="1">
            <a:off x="5715000" y="3810000"/>
            <a:ext cx="304800" cy="1066800"/>
          </a:xfrm>
          <a:prstGeom prst="line">
            <a:avLst/>
          </a:prstGeom>
          <a:noFill/>
          <a:ln w="12700">
            <a:solidFill>
              <a:schemeClr val="tx1"/>
            </a:solidFill>
            <a:round/>
            <a:headEnd/>
            <a:tailEnd type="triangle" w="med" len="med"/>
          </a:ln>
        </p:spPr>
        <p:txBody>
          <a:bodyPr wrap="none" anchor="ctr"/>
          <a:lstStyle/>
          <a:p>
            <a:endParaRPr lang="en-US"/>
          </a:p>
        </p:txBody>
      </p:sp>
      <p:sp>
        <p:nvSpPr>
          <p:cNvPr id="158738" name="Line 133"/>
          <p:cNvSpPr>
            <a:spLocks noChangeShapeType="1"/>
          </p:cNvSpPr>
          <p:nvPr/>
        </p:nvSpPr>
        <p:spPr bwMode="auto">
          <a:xfrm flipH="1" flipV="1">
            <a:off x="6477000" y="4114800"/>
            <a:ext cx="1143000" cy="762000"/>
          </a:xfrm>
          <a:prstGeom prst="line">
            <a:avLst/>
          </a:prstGeom>
          <a:noFill/>
          <a:ln w="12700">
            <a:solidFill>
              <a:schemeClr val="tx1"/>
            </a:solidFill>
            <a:round/>
            <a:headEnd/>
            <a:tailEnd type="triangle" w="med" len="med"/>
          </a:ln>
        </p:spPr>
        <p:txBody>
          <a:bodyPr wrap="none" anchor="ctr"/>
          <a:lstStyle/>
          <a:p>
            <a:endParaRPr lang="en-US"/>
          </a:p>
        </p:txBody>
      </p:sp>
      <p:sp>
        <p:nvSpPr>
          <p:cNvPr id="158739" name="Line 134"/>
          <p:cNvSpPr>
            <a:spLocks noChangeShapeType="1"/>
          </p:cNvSpPr>
          <p:nvPr/>
        </p:nvSpPr>
        <p:spPr bwMode="auto">
          <a:xfrm flipV="1">
            <a:off x="6324600" y="4038600"/>
            <a:ext cx="533400" cy="914400"/>
          </a:xfrm>
          <a:prstGeom prst="line">
            <a:avLst/>
          </a:prstGeom>
          <a:noFill/>
          <a:ln w="127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533400" y="990600"/>
            <a:ext cx="7697788" cy="946150"/>
          </a:xfrm>
          <a:prstGeom prst="rect">
            <a:avLst/>
          </a:prstGeom>
          <a:noFill/>
          <a:ln w="12700">
            <a:noFill/>
            <a:miter lim="800000"/>
            <a:headEnd type="none" w="sm" len="sm"/>
            <a:tailEnd type="none" w="sm" len="sm"/>
          </a:ln>
        </p:spPr>
        <p:txBody>
          <a:bodyPr>
            <a:spAutoFit/>
          </a:bodyPr>
          <a:lstStyle/>
          <a:p>
            <a:pPr algn="l"/>
            <a:r>
              <a:rPr lang="en-US" sz="2800" b="1" dirty="0">
                <a:solidFill>
                  <a:schemeClr val="accent2"/>
                </a:solidFill>
              </a:rPr>
              <a:t>Radius </a:t>
            </a:r>
            <a:r>
              <a:rPr lang="en-US" sz="2400" b="1" dirty="0">
                <a:solidFill>
                  <a:schemeClr val="accent2"/>
                </a:solidFill>
              </a:rPr>
              <a:t>1</a:t>
            </a:r>
            <a:r>
              <a:rPr lang="en-US" sz="2400" b="1" dirty="0" smtClean="0">
                <a:solidFill>
                  <a:schemeClr val="accent2"/>
                </a:solidFill>
              </a:rPr>
              <a:t> </a:t>
            </a:r>
            <a:r>
              <a:rPr lang="en-US" sz="2400" b="1" dirty="0" err="1" smtClean="0">
                <a:solidFill>
                  <a:schemeClr val="accent2"/>
                </a:solidFill>
                <a:sym typeface="Symbol" pitchFamily="18" charset="2"/>
              </a:rPr>
              <a:t>μm</a:t>
            </a:r>
            <a:r>
              <a:rPr lang="en-US" sz="2400" dirty="0" smtClean="0"/>
              <a:t> </a:t>
            </a:r>
            <a:r>
              <a:rPr lang="en-US" sz="2800" b="1" dirty="0">
                <a:solidFill>
                  <a:schemeClr val="accent2"/>
                </a:solidFill>
              </a:rPr>
              <a:t>with A = 3.14x10</a:t>
            </a:r>
            <a:r>
              <a:rPr lang="en-US" sz="2800" b="1" baseline="30000" dirty="0">
                <a:solidFill>
                  <a:schemeClr val="accent2"/>
                </a:solidFill>
              </a:rPr>
              <a:t>-20</a:t>
            </a:r>
            <a:r>
              <a:rPr lang="en-US" sz="2800" b="1" dirty="0">
                <a:solidFill>
                  <a:schemeClr val="accent2"/>
                </a:solidFill>
              </a:rPr>
              <a:t> J</a:t>
            </a:r>
          </a:p>
          <a:p>
            <a:pPr algn="l"/>
            <a:r>
              <a:rPr lang="en-US" sz="2800" b="1" dirty="0">
                <a:solidFill>
                  <a:schemeClr val="accent2"/>
                </a:solidFill>
              </a:rPr>
              <a:t> (</a:t>
            </a:r>
            <a:r>
              <a:rPr lang="en-US" sz="2800" b="1" dirty="0" err="1">
                <a:solidFill>
                  <a:schemeClr val="accent2"/>
                </a:solidFill>
              </a:rPr>
              <a:t>h</a:t>
            </a:r>
            <a:r>
              <a:rPr lang="en-US" sz="2800" b="1" dirty="0" smtClean="0">
                <a:solidFill>
                  <a:schemeClr val="accent2"/>
                </a:solidFill>
              </a:rPr>
              <a:t> </a:t>
            </a:r>
            <a:r>
              <a:rPr lang="en-US" sz="2800" b="1" dirty="0" smtClean="0">
                <a:solidFill>
                  <a:schemeClr val="accent2"/>
                </a:solidFill>
                <a:latin typeface="ＭＳ ゴシック"/>
                <a:ea typeface="ＭＳ ゴシック"/>
                <a:cs typeface="ＭＳ ゴシック"/>
                <a:sym typeface="Symbol" pitchFamily="18" charset="2"/>
              </a:rPr>
              <a:t>≅</a:t>
            </a:r>
            <a:r>
              <a:rPr lang="en-US" sz="2800" b="1" dirty="0" smtClean="0">
                <a:solidFill>
                  <a:schemeClr val="accent2"/>
                </a:solidFill>
              </a:rPr>
              <a:t> </a:t>
            </a:r>
            <a:r>
              <a:rPr lang="en-US" sz="2800" b="1" dirty="0">
                <a:solidFill>
                  <a:schemeClr val="accent2"/>
                </a:solidFill>
              </a:rPr>
              <a:t>3Å)</a:t>
            </a:r>
          </a:p>
        </p:txBody>
      </p:sp>
      <p:sp>
        <p:nvSpPr>
          <p:cNvPr id="27652" name="Text Box 3"/>
          <p:cNvSpPr txBox="1">
            <a:spLocks noChangeArrowheads="1"/>
          </p:cNvSpPr>
          <p:nvPr/>
        </p:nvSpPr>
        <p:spPr bwMode="auto">
          <a:xfrm>
            <a:off x="304800" y="2590800"/>
            <a:ext cx="2743200" cy="457200"/>
          </a:xfrm>
          <a:prstGeom prst="rect">
            <a:avLst/>
          </a:prstGeom>
          <a:noFill/>
          <a:ln w="9525">
            <a:noFill/>
            <a:miter lim="800000"/>
            <a:headEnd/>
            <a:tailEnd/>
          </a:ln>
        </p:spPr>
        <p:txBody>
          <a:bodyPr>
            <a:spAutoFit/>
          </a:bodyPr>
          <a:lstStyle/>
          <a:p>
            <a:pPr algn="l" eaLnBrk="1" hangingPunct="1">
              <a:spcBef>
                <a:spcPct val="50000"/>
              </a:spcBef>
            </a:pPr>
            <a:r>
              <a:rPr lang="en-US" sz="2400" b="1" dirty="0">
                <a:solidFill>
                  <a:srgbClr val="FF3300"/>
                </a:solidFill>
              </a:rPr>
              <a:t>Energy of adhesion</a:t>
            </a:r>
          </a:p>
        </p:txBody>
      </p:sp>
      <p:graphicFrame>
        <p:nvGraphicFramePr>
          <p:cNvPr id="27650" name="Object 2"/>
          <p:cNvGraphicFramePr>
            <a:graphicFrameLocks noChangeAspect="1"/>
          </p:cNvGraphicFramePr>
          <p:nvPr/>
        </p:nvGraphicFramePr>
        <p:xfrm>
          <a:off x="762000" y="3733800"/>
          <a:ext cx="6858000" cy="830262"/>
        </p:xfrm>
        <a:graphic>
          <a:graphicData uri="http://schemas.openxmlformats.org/presentationml/2006/ole">
            <p:oleObj spid="_x0000_s27650" name="Equation" r:id="rId4" imgW="7315200" imgH="876300" progId="Equation.3">
              <p:embed/>
            </p:oleObj>
          </a:graphicData>
        </a:graphic>
      </p:graphicFrame>
      <p:sp>
        <p:nvSpPr>
          <p:cNvPr id="27654" name="Rectangle 8"/>
          <p:cNvSpPr>
            <a:spLocks noGrp="1" noChangeArrowheads="1"/>
          </p:cNvSpPr>
          <p:nvPr>
            <p:ph type="title" idx="4294967295"/>
          </p:nvPr>
        </p:nvSpPr>
        <p:spPr/>
        <p:txBody>
          <a:bodyPr/>
          <a:lstStyle/>
          <a:p>
            <a:pPr eaLnBrk="1" hangingPunct="1"/>
            <a:r>
              <a:rPr lang="en-US" smtClean="0"/>
              <a:t>Force of adhesion between particles</a:t>
            </a:r>
          </a:p>
        </p:txBody>
      </p:sp>
      <p:sp>
        <p:nvSpPr>
          <p:cNvPr id="7" name="Rectangle 6"/>
          <p:cNvSpPr/>
          <p:nvPr/>
        </p:nvSpPr>
        <p:spPr bwMode="auto">
          <a:xfrm>
            <a:off x="6781800" y="1066800"/>
            <a:ext cx="2209800" cy="1752600"/>
          </a:xfrm>
          <a:prstGeom prst="rect">
            <a:avLst/>
          </a:pr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8" name="TextBox 7"/>
          <p:cNvSpPr txBox="1"/>
          <p:nvPr/>
        </p:nvSpPr>
        <p:spPr>
          <a:xfrm>
            <a:off x="7848600" y="2895600"/>
            <a:ext cx="378629" cy="369332"/>
          </a:xfrm>
          <a:prstGeom prst="rect">
            <a:avLst/>
          </a:prstGeom>
          <a:noFill/>
        </p:spPr>
        <p:txBody>
          <a:bodyPr wrap="none" rtlCol="0">
            <a:spAutoFit/>
          </a:bodyPr>
          <a:lstStyle/>
          <a:p>
            <a:r>
              <a:rPr lang="en-US" i="1" dirty="0" err="1" smtClean="0"/>
              <a:t>h</a:t>
            </a:r>
            <a:endParaRPr lang="en-US" i="1" dirty="0"/>
          </a:p>
        </p:txBody>
      </p:sp>
      <p:sp>
        <p:nvSpPr>
          <p:cNvPr id="9" name="TextBox 8"/>
          <p:cNvSpPr txBox="1"/>
          <p:nvPr/>
        </p:nvSpPr>
        <p:spPr>
          <a:xfrm>
            <a:off x="6172200" y="1676400"/>
            <a:ext cx="673369" cy="369332"/>
          </a:xfrm>
          <a:prstGeom prst="rect">
            <a:avLst/>
          </a:prstGeom>
          <a:noFill/>
        </p:spPr>
        <p:txBody>
          <a:bodyPr wrap="none" rtlCol="0">
            <a:spAutoFit/>
          </a:bodyPr>
          <a:lstStyle/>
          <a:p>
            <a:r>
              <a:rPr lang="en-US" i="1" dirty="0" err="1" smtClean="0"/>
              <a:t>V(h</a:t>
            </a:r>
            <a:r>
              <a:rPr lang="en-US" i="1" dirty="0" smtClean="0"/>
              <a:t>)</a:t>
            </a:r>
            <a:endParaRPr lang="en-US" i="1" dirty="0"/>
          </a:p>
        </p:txBody>
      </p:sp>
      <p:sp>
        <p:nvSpPr>
          <p:cNvPr id="10" name="Freeform 9"/>
          <p:cNvSpPr/>
          <p:nvPr/>
        </p:nvSpPr>
        <p:spPr bwMode="auto">
          <a:xfrm>
            <a:off x="7132067" y="1499972"/>
            <a:ext cx="1766912" cy="1003048"/>
          </a:xfrm>
          <a:custGeom>
            <a:avLst/>
            <a:gdLst>
              <a:gd name="connsiteX0" fmla="*/ 1766912 w 1766912"/>
              <a:gd name="connsiteY0" fmla="*/ 0 h 1003048"/>
              <a:gd name="connsiteX1" fmla="*/ 1196347 w 1766912"/>
              <a:gd name="connsiteY1" fmla="*/ 193248 h 1003048"/>
              <a:gd name="connsiteX2" fmla="*/ 561363 w 1766912"/>
              <a:gd name="connsiteY2" fmla="*/ 542934 h 1003048"/>
              <a:gd name="connsiteX3" fmla="*/ 0 w 1766912"/>
              <a:gd name="connsiteY3" fmla="*/ 1003048 h 1003048"/>
            </a:gdLst>
            <a:ahLst/>
            <a:cxnLst>
              <a:cxn ang="0">
                <a:pos x="connsiteX0" y="connsiteY0"/>
              </a:cxn>
              <a:cxn ang="0">
                <a:pos x="connsiteX1" y="connsiteY1"/>
              </a:cxn>
              <a:cxn ang="0">
                <a:pos x="connsiteX2" y="connsiteY2"/>
              </a:cxn>
              <a:cxn ang="0">
                <a:pos x="connsiteX3" y="connsiteY3"/>
              </a:cxn>
            </a:cxnLst>
            <a:rect l="l" t="t" r="r" b="b"/>
            <a:pathLst>
              <a:path w="1766912" h="1003048">
                <a:moveTo>
                  <a:pt x="1766912" y="0"/>
                </a:moveTo>
                <a:cubicBezTo>
                  <a:pt x="1582092" y="51379"/>
                  <a:pt x="1397272" y="102759"/>
                  <a:pt x="1196347" y="193248"/>
                </a:cubicBezTo>
                <a:cubicBezTo>
                  <a:pt x="995422" y="283737"/>
                  <a:pt x="760754" y="407967"/>
                  <a:pt x="561363" y="542934"/>
                </a:cubicBezTo>
                <a:cubicBezTo>
                  <a:pt x="361972" y="677901"/>
                  <a:pt x="0" y="1003048"/>
                  <a:pt x="0" y="1003048"/>
                </a:cubicBez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1" name="TextBox 10"/>
          <p:cNvSpPr txBox="1"/>
          <p:nvPr/>
        </p:nvSpPr>
        <p:spPr>
          <a:xfrm>
            <a:off x="8305800" y="1905000"/>
            <a:ext cx="479631" cy="369332"/>
          </a:xfrm>
          <a:prstGeom prst="rect">
            <a:avLst/>
          </a:prstGeom>
          <a:noFill/>
        </p:spPr>
        <p:txBody>
          <a:bodyPr wrap="none" rtlCol="0">
            <a:spAutoFit/>
          </a:bodyPr>
          <a:lstStyle/>
          <a:p>
            <a:r>
              <a:rPr lang="en-US" dirty="0" smtClean="0"/>
              <a:t>1/h</a:t>
            </a:r>
            <a:endParaRPr lang="en-US" dirty="0"/>
          </a:p>
        </p:txBody>
      </p:sp>
      <p:sp>
        <p:nvSpPr>
          <p:cNvPr id="12" name="TextBox 11"/>
          <p:cNvSpPr txBox="1"/>
          <p:nvPr/>
        </p:nvSpPr>
        <p:spPr>
          <a:xfrm>
            <a:off x="6934200" y="2895600"/>
            <a:ext cx="351378" cy="369332"/>
          </a:xfrm>
          <a:prstGeom prst="rect">
            <a:avLst/>
          </a:prstGeom>
          <a:noFill/>
        </p:spPr>
        <p:txBody>
          <a:bodyPr wrap="none" rtlCol="0">
            <a:spAutoFit/>
          </a:bodyPr>
          <a:lstStyle/>
          <a:p>
            <a:r>
              <a:rPr lang="en-US" dirty="0" smtClean="0"/>
              <a:t>R</a:t>
            </a:r>
            <a:endParaRPr lang="en-US" dirty="0"/>
          </a:p>
        </p:txBody>
      </p:sp>
      <p:cxnSp>
        <p:nvCxnSpPr>
          <p:cNvPr id="14" name="Straight Connector 13"/>
          <p:cNvCxnSpPr/>
          <p:nvPr/>
        </p:nvCxnSpPr>
        <p:spPr bwMode="auto">
          <a:xfrm rot="5400000">
            <a:off x="6858000" y="2590800"/>
            <a:ext cx="457200" cy="1588"/>
          </a:xfrm>
          <a:prstGeom prst="line">
            <a:avLst/>
          </a:prstGeom>
          <a:noFill/>
          <a:ln w="12700" cap="flat" cmpd="sng" algn="ctr">
            <a:solidFill>
              <a:schemeClr val="tx1"/>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Text Box 3"/>
          <p:cNvSpPr txBox="1">
            <a:spLocks noChangeArrowheads="1"/>
          </p:cNvSpPr>
          <p:nvPr/>
        </p:nvSpPr>
        <p:spPr bwMode="auto">
          <a:xfrm>
            <a:off x="152400" y="1905000"/>
            <a:ext cx="3276600" cy="457200"/>
          </a:xfrm>
          <a:prstGeom prst="rect">
            <a:avLst/>
          </a:prstGeom>
          <a:solidFill>
            <a:srgbClr val="CCFFFF"/>
          </a:solidFill>
          <a:ln w="9525">
            <a:noFill/>
            <a:miter lim="800000"/>
            <a:headEnd/>
            <a:tailEnd/>
          </a:ln>
        </p:spPr>
        <p:txBody>
          <a:bodyPr>
            <a:spAutoFit/>
          </a:bodyPr>
          <a:lstStyle/>
          <a:p>
            <a:pPr eaLnBrk="1" hangingPunct="1">
              <a:spcBef>
                <a:spcPct val="50000"/>
              </a:spcBef>
            </a:pPr>
            <a:r>
              <a:rPr lang="en-GB" sz="2400" b="1"/>
              <a:t>FREE PARKING</a:t>
            </a:r>
          </a:p>
        </p:txBody>
      </p:sp>
      <p:sp>
        <p:nvSpPr>
          <p:cNvPr id="160771" name="Text Box 4"/>
          <p:cNvSpPr txBox="1">
            <a:spLocks noChangeArrowheads="1"/>
          </p:cNvSpPr>
          <p:nvPr/>
        </p:nvSpPr>
        <p:spPr bwMode="auto">
          <a:xfrm>
            <a:off x="4408488" y="1925638"/>
            <a:ext cx="4114800" cy="457200"/>
          </a:xfrm>
          <a:prstGeom prst="rect">
            <a:avLst/>
          </a:prstGeom>
          <a:solidFill>
            <a:srgbClr val="CCFFFF"/>
          </a:solidFill>
          <a:ln w="9525">
            <a:noFill/>
            <a:miter lim="800000"/>
            <a:headEnd/>
            <a:tailEnd/>
          </a:ln>
        </p:spPr>
        <p:txBody>
          <a:bodyPr>
            <a:spAutoFit/>
          </a:bodyPr>
          <a:lstStyle/>
          <a:p>
            <a:pPr eaLnBrk="1" hangingPunct="1">
              <a:spcBef>
                <a:spcPct val="50000"/>
              </a:spcBef>
            </a:pPr>
            <a:r>
              <a:rPr lang="en-GB" sz="2400" b="1"/>
              <a:t>REGULATED PARKING</a:t>
            </a:r>
          </a:p>
        </p:txBody>
      </p:sp>
      <p:sp>
        <p:nvSpPr>
          <p:cNvPr id="160772" name="Text Box 5"/>
          <p:cNvSpPr txBox="1">
            <a:spLocks noChangeArrowheads="1"/>
          </p:cNvSpPr>
          <p:nvPr/>
        </p:nvSpPr>
        <p:spPr bwMode="auto">
          <a:xfrm>
            <a:off x="4648200" y="4648200"/>
            <a:ext cx="4191000" cy="1004888"/>
          </a:xfrm>
          <a:prstGeom prst="rect">
            <a:avLst/>
          </a:prstGeom>
          <a:noFill/>
          <a:ln w="9525">
            <a:noFill/>
            <a:miter lim="800000"/>
            <a:headEnd/>
            <a:tailEnd/>
          </a:ln>
        </p:spPr>
        <p:txBody>
          <a:bodyPr>
            <a:spAutoFit/>
          </a:bodyPr>
          <a:lstStyle/>
          <a:p>
            <a:pPr algn="l" eaLnBrk="1" hangingPunct="1">
              <a:spcBef>
                <a:spcPct val="50000"/>
              </a:spcBef>
            </a:pPr>
            <a:r>
              <a:rPr lang="en-GB" sz="2400" b="1"/>
              <a:t>Confined, but not jammed </a:t>
            </a:r>
            <a:r>
              <a:rPr lang="en-GB" sz="2400" b="1">
                <a:sym typeface="Symbol" pitchFamily="18" charset="2"/>
              </a:rPr>
              <a:t> </a:t>
            </a:r>
            <a:endParaRPr lang="en-GB" sz="2400" b="1"/>
          </a:p>
          <a:p>
            <a:pPr algn="l" eaLnBrk="1" hangingPunct="1">
              <a:spcBef>
                <a:spcPct val="50000"/>
              </a:spcBef>
            </a:pPr>
            <a:r>
              <a:rPr lang="en-GB" sz="2400" b="1"/>
              <a:t>Higher Entropy</a:t>
            </a:r>
          </a:p>
        </p:txBody>
      </p:sp>
      <p:sp>
        <p:nvSpPr>
          <p:cNvPr id="160773" name="Text Box 6"/>
          <p:cNvSpPr txBox="1">
            <a:spLocks noChangeArrowheads="1"/>
          </p:cNvSpPr>
          <p:nvPr/>
        </p:nvSpPr>
        <p:spPr bwMode="auto">
          <a:xfrm>
            <a:off x="381000" y="4572000"/>
            <a:ext cx="3657600" cy="1004888"/>
          </a:xfrm>
          <a:prstGeom prst="rect">
            <a:avLst/>
          </a:prstGeom>
          <a:noFill/>
          <a:ln w="9525">
            <a:noFill/>
            <a:miter lim="800000"/>
            <a:headEnd/>
            <a:tailEnd/>
          </a:ln>
        </p:spPr>
        <p:txBody>
          <a:bodyPr>
            <a:spAutoFit/>
          </a:bodyPr>
          <a:lstStyle/>
          <a:p>
            <a:pPr algn="l" eaLnBrk="1" hangingPunct="1">
              <a:spcBef>
                <a:spcPct val="50000"/>
              </a:spcBef>
            </a:pPr>
            <a:r>
              <a:rPr lang="en-GB" sz="2400" b="1"/>
              <a:t>Jammed </a:t>
            </a:r>
            <a:r>
              <a:rPr lang="en-GB" sz="2400" b="1">
                <a:sym typeface="Symbol" pitchFamily="18" charset="2"/>
              </a:rPr>
              <a:t> </a:t>
            </a:r>
          </a:p>
          <a:p>
            <a:pPr algn="l" eaLnBrk="1" hangingPunct="1">
              <a:spcBef>
                <a:spcPct val="50000"/>
              </a:spcBef>
            </a:pPr>
            <a:r>
              <a:rPr lang="en-GB" sz="2400" b="1"/>
              <a:t>Low Entropy</a:t>
            </a:r>
          </a:p>
        </p:txBody>
      </p:sp>
      <p:pic>
        <p:nvPicPr>
          <p:cNvPr id="160774" name="Picture 7"/>
          <p:cNvPicPr>
            <a:picLocks noChangeAspect="1" noChangeArrowheads="1"/>
          </p:cNvPicPr>
          <p:nvPr/>
        </p:nvPicPr>
        <p:blipFill>
          <a:blip r:embed="rId3"/>
          <a:srcRect/>
          <a:stretch>
            <a:fillRect/>
          </a:stretch>
        </p:blipFill>
        <p:spPr bwMode="auto">
          <a:xfrm>
            <a:off x="381000" y="2514600"/>
            <a:ext cx="2451100" cy="1847850"/>
          </a:xfrm>
          <a:prstGeom prst="rect">
            <a:avLst/>
          </a:prstGeom>
          <a:noFill/>
          <a:ln w="28575">
            <a:noFill/>
            <a:miter lim="800000"/>
            <a:headEnd/>
            <a:tailEnd/>
          </a:ln>
        </p:spPr>
      </p:pic>
      <p:pic>
        <p:nvPicPr>
          <p:cNvPr id="160775" name="Picture 8"/>
          <p:cNvPicPr>
            <a:picLocks noChangeAspect="1" noChangeArrowheads="1"/>
          </p:cNvPicPr>
          <p:nvPr/>
        </p:nvPicPr>
        <p:blipFill>
          <a:blip r:embed="rId4"/>
          <a:srcRect/>
          <a:stretch>
            <a:fillRect/>
          </a:stretch>
        </p:blipFill>
        <p:spPr bwMode="auto">
          <a:xfrm>
            <a:off x="5029200" y="2667000"/>
            <a:ext cx="3190875" cy="1490663"/>
          </a:xfrm>
          <a:prstGeom prst="rect">
            <a:avLst/>
          </a:prstGeom>
          <a:noFill/>
          <a:ln w="28575">
            <a:noFill/>
            <a:miter lim="800000"/>
            <a:headEnd/>
            <a:tailEnd/>
          </a:ln>
        </p:spPr>
      </p:pic>
      <p:sp>
        <p:nvSpPr>
          <p:cNvPr id="160776" name="Rectangle 9"/>
          <p:cNvSpPr>
            <a:spLocks noGrp="1" noChangeArrowheads="1"/>
          </p:cNvSpPr>
          <p:nvPr>
            <p:ph type="title" idx="4294967295"/>
          </p:nvPr>
        </p:nvSpPr>
        <p:spPr/>
        <p:txBody>
          <a:bodyPr/>
          <a:lstStyle/>
          <a:p>
            <a:pPr eaLnBrk="1" hangingPunct="1"/>
            <a:r>
              <a:rPr lang="en-US" dirty="0" smtClean="0"/>
              <a:t>Parking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733550" y="203200"/>
            <a:ext cx="5276850" cy="482600"/>
          </a:xfrm>
          <a:prstGeom prst="rect">
            <a:avLst/>
          </a:prstGeom>
          <a:noFill/>
          <a:ln w="12700">
            <a:noFill/>
            <a:miter lim="800000"/>
            <a:headEnd/>
            <a:tailEnd/>
          </a:ln>
        </p:spPr>
        <p:txBody>
          <a:bodyPr wrap="none" anchor="ctr"/>
          <a:lstStyle/>
          <a:p>
            <a:endParaRPr lang="en-US"/>
          </a:p>
        </p:txBody>
      </p:sp>
      <p:grpSp>
        <p:nvGrpSpPr>
          <p:cNvPr id="163843" name="Group 3"/>
          <p:cNvGrpSpPr>
            <a:grpSpLocks/>
          </p:cNvGrpSpPr>
          <p:nvPr/>
        </p:nvGrpSpPr>
        <p:grpSpPr bwMode="auto">
          <a:xfrm>
            <a:off x="457200" y="3962400"/>
            <a:ext cx="1676400" cy="1600200"/>
            <a:chOff x="880" y="4288"/>
            <a:chExt cx="1536" cy="1337"/>
          </a:xfrm>
        </p:grpSpPr>
        <p:sp>
          <p:nvSpPr>
            <p:cNvPr id="163882" name="Freeform 4"/>
            <p:cNvSpPr>
              <a:spLocks/>
            </p:cNvSpPr>
            <p:nvPr/>
          </p:nvSpPr>
          <p:spPr bwMode="auto">
            <a:xfrm>
              <a:off x="880" y="4288"/>
              <a:ext cx="1521" cy="1337"/>
            </a:xfrm>
            <a:custGeom>
              <a:avLst/>
              <a:gdLst>
                <a:gd name="T0" fmla="*/ 0 w 1521"/>
                <a:gd name="T1" fmla="*/ 0 h 1449"/>
                <a:gd name="T2" fmla="*/ 1520 w 1521"/>
                <a:gd name="T3" fmla="*/ 0 h 1449"/>
                <a:gd name="T4" fmla="*/ 1520 w 1521"/>
                <a:gd name="T5" fmla="*/ 1448 h 1449"/>
                <a:gd name="T6" fmla="*/ 0 w 1521"/>
                <a:gd name="T7" fmla="*/ 1448 h 1449"/>
                <a:gd name="T8" fmla="*/ 0 w 1521"/>
                <a:gd name="T9" fmla="*/ 0 h 1449"/>
                <a:gd name="T10" fmla="*/ 0 60000 65536"/>
                <a:gd name="T11" fmla="*/ 0 60000 65536"/>
                <a:gd name="T12" fmla="*/ 0 60000 65536"/>
                <a:gd name="T13" fmla="*/ 0 60000 65536"/>
                <a:gd name="T14" fmla="*/ 0 60000 65536"/>
                <a:gd name="T15" fmla="*/ 0 w 1521"/>
                <a:gd name="T16" fmla="*/ 0 h 1449"/>
                <a:gd name="T17" fmla="*/ 1521 w 1521"/>
                <a:gd name="T18" fmla="*/ 1449 h 1449"/>
              </a:gdLst>
              <a:ahLst/>
              <a:cxnLst>
                <a:cxn ang="T10">
                  <a:pos x="T0" y="T1"/>
                </a:cxn>
                <a:cxn ang="T11">
                  <a:pos x="T2" y="T3"/>
                </a:cxn>
                <a:cxn ang="T12">
                  <a:pos x="T4" y="T5"/>
                </a:cxn>
                <a:cxn ang="T13">
                  <a:pos x="T6" y="T7"/>
                </a:cxn>
                <a:cxn ang="T14">
                  <a:pos x="T8" y="T9"/>
                </a:cxn>
              </a:cxnLst>
              <a:rect l="T15" t="T16" r="T17" b="T18"/>
              <a:pathLst>
                <a:path w="1521" h="1449">
                  <a:moveTo>
                    <a:pt x="0" y="0"/>
                  </a:moveTo>
                  <a:lnTo>
                    <a:pt x="1520" y="0"/>
                  </a:lnTo>
                  <a:lnTo>
                    <a:pt x="1520" y="1448"/>
                  </a:lnTo>
                  <a:lnTo>
                    <a:pt x="0" y="1448"/>
                  </a:lnTo>
                  <a:lnTo>
                    <a:pt x="0" y="0"/>
                  </a:lnTo>
                </a:path>
              </a:pathLst>
            </a:custGeom>
            <a:noFill/>
            <a:ln w="76200" cap="rnd">
              <a:solidFill>
                <a:srgbClr val="000000"/>
              </a:solidFill>
              <a:round/>
              <a:headEnd/>
              <a:tailEnd/>
            </a:ln>
          </p:spPr>
          <p:txBody>
            <a:bodyPr/>
            <a:lstStyle/>
            <a:p>
              <a:endParaRPr lang="en-US"/>
            </a:p>
          </p:txBody>
        </p:sp>
        <p:sp>
          <p:nvSpPr>
            <p:cNvPr id="163883" name="Freeform 5"/>
            <p:cNvSpPr>
              <a:spLocks/>
            </p:cNvSpPr>
            <p:nvPr/>
          </p:nvSpPr>
          <p:spPr bwMode="auto">
            <a:xfrm>
              <a:off x="952" y="4384"/>
              <a:ext cx="1393" cy="1033"/>
            </a:xfrm>
            <a:custGeom>
              <a:avLst/>
              <a:gdLst>
                <a:gd name="T0" fmla="*/ 0 w 1393"/>
                <a:gd name="T1" fmla="*/ 0 h 1119"/>
                <a:gd name="T2" fmla="*/ 0 w 1393"/>
                <a:gd name="T3" fmla="*/ 191 h 1119"/>
                <a:gd name="T4" fmla="*/ 16 w 1393"/>
                <a:gd name="T5" fmla="*/ 390 h 1119"/>
                <a:gd name="T6" fmla="*/ 56 w 1393"/>
                <a:gd name="T7" fmla="*/ 702 h 1119"/>
                <a:gd name="T8" fmla="*/ 80 w 1393"/>
                <a:gd name="T9" fmla="*/ 841 h 1119"/>
                <a:gd name="T10" fmla="*/ 128 w 1393"/>
                <a:gd name="T11" fmla="*/ 979 h 1119"/>
                <a:gd name="T12" fmla="*/ 152 w 1393"/>
                <a:gd name="T13" fmla="*/ 1066 h 1119"/>
                <a:gd name="T14" fmla="*/ 176 w 1393"/>
                <a:gd name="T15" fmla="*/ 1101 h 1119"/>
                <a:gd name="T16" fmla="*/ 192 w 1393"/>
                <a:gd name="T17" fmla="*/ 1109 h 1119"/>
                <a:gd name="T18" fmla="*/ 208 w 1393"/>
                <a:gd name="T19" fmla="*/ 1118 h 1119"/>
                <a:gd name="T20" fmla="*/ 248 w 1393"/>
                <a:gd name="T21" fmla="*/ 1075 h 1119"/>
                <a:gd name="T22" fmla="*/ 272 w 1393"/>
                <a:gd name="T23" fmla="*/ 1023 h 1119"/>
                <a:gd name="T24" fmla="*/ 328 w 1393"/>
                <a:gd name="T25" fmla="*/ 858 h 1119"/>
                <a:gd name="T26" fmla="*/ 376 w 1393"/>
                <a:gd name="T27" fmla="*/ 754 h 1119"/>
                <a:gd name="T28" fmla="*/ 424 w 1393"/>
                <a:gd name="T29" fmla="*/ 650 h 1119"/>
                <a:gd name="T30" fmla="*/ 464 w 1393"/>
                <a:gd name="T31" fmla="*/ 589 h 1119"/>
                <a:gd name="T32" fmla="*/ 512 w 1393"/>
                <a:gd name="T33" fmla="*/ 537 h 1119"/>
                <a:gd name="T34" fmla="*/ 600 w 1393"/>
                <a:gd name="T35" fmla="*/ 468 h 1119"/>
                <a:gd name="T36" fmla="*/ 704 w 1393"/>
                <a:gd name="T37" fmla="*/ 425 h 1119"/>
                <a:gd name="T38" fmla="*/ 800 w 1393"/>
                <a:gd name="T39" fmla="*/ 416 h 1119"/>
                <a:gd name="T40" fmla="*/ 888 w 1393"/>
                <a:gd name="T41" fmla="*/ 451 h 1119"/>
                <a:gd name="T42" fmla="*/ 968 w 1393"/>
                <a:gd name="T43" fmla="*/ 485 h 1119"/>
                <a:gd name="T44" fmla="*/ 1104 w 1393"/>
                <a:gd name="T45" fmla="*/ 520 h 1119"/>
                <a:gd name="T46" fmla="*/ 1272 w 1393"/>
                <a:gd name="T47" fmla="*/ 537 h 1119"/>
                <a:gd name="T48" fmla="*/ 1392 w 1393"/>
                <a:gd name="T49" fmla="*/ 537 h 1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3"/>
                <a:gd name="T76" fmla="*/ 0 h 1119"/>
                <a:gd name="T77" fmla="*/ 1393 w 1393"/>
                <a:gd name="T78" fmla="*/ 1119 h 1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3" h="1119">
                  <a:moveTo>
                    <a:pt x="0" y="0"/>
                  </a:moveTo>
                  <a:lnTo>
                    <a:pt x="0" y="191"/>
                  </a:lnTo>
                  <a:lnTo>
                    <a:pt x="16" y="390"/>
                  </a:lnTo>
                  <a:lnTo>
                    <a:pt x="56" y="702"/>
                  </a:lnTo>
                  <a:lnTo>
                    <a:pt x="80" y="841"/>
                  </a:lnTo>
                  <a:lnTo>
                    <a:pt x="128" y="979"/>
                  </a:lnTo>
                  <a:lnTo>
                    <a:pt x="152" y="1066"/>
                  </a:lnTo>
                  <a:lnTo>
                    <a:pt x="176" y="1101"/>
                  </a:lnTo>
                  <a:lnTo>
                    <a:pt x="192" y="1109"/>
                  </a:lnTo>
                  <a:lnTo>
                    <a:pt x="208" y="1118"/>
                  </a:lnTo>
                  <a:lnTo>
                    <a:pt x="248" y="1075"/>
                  </a:lnTo>
                  <a:lnTo>
                    <a:pt x="272" y="1023"/>
                  </a:lnTo>
                  <a:lnTo>
                    <a:pt x="328" y="858"/>
                  </a:lnTo>
                  <a:lnTo>
                    <a:pt x="376" y="754"/>
                  </a:lnTo>
                  <a:lnTo>
                    <a:pt x="424" y="650"/>
                  </a:lnTo>
                  <a:lnTo>
                    <a:pt x="464" y="589"/>
                  </a:lnTo>
                  <a:lnTo>
                    <a:pt x="512" y="537"/>
                  </a:lnTo>
                  <a:lnTo>
                    <a:pt x="600" y="468"/>
                  </a:lnTo>
                  <a:lnTo>
                    <a:pt x="704" y="425"/>
                  </a:lnTo>
                  <a:lnTo>
                    <a:pt x="800" y="416"/>
                  </a:lnTo>
                  <a:lnTo>
                    <a:pt x="888" y="451"/>
                  </a:lnTo>
                  <a:lnTo>
                    <a:pt x="968" y="485"/>
                  </a:lnTo>
                  <a:lnTo>
                    <a:pt x="1104" y="520"/>
                  </a:lnTo>
                  <a:lnTo>
                    <a:pt x="1272" y="537"/>
                  </a:lnTo>
                  <a:lnTo>
                    <a:pt x="1392" y="537"/>
                  </a:lnTo>
                </a:path>
              </a:pathLst>
            </a:custGeom>
            <a:noFill/>
            <a:ln w="50800" cap="rnd">
              <a:solidFill>
                <a:srgbClr val="000000"/>
              </a:solidFill>
              <a:round/>
              <a:headEnd/>
              <a:tailEnd/>
            </a:ln>
          </p:spPr>
          <p:txBody>
            <a:bodyPr/>
            <a:lstStyle/>
            <a:p>
              <a:endParaRPr lang="en-US"/>
            </a:p>
          </p:txBody>
        </p:sp>
        <p:sp>
          <p:nvSpPr>
            <p:cNvPr id="163884" name="Line 6"/>
            <p:cNvSpPr>
              <a:spLocks noChangeShapeType="1"/>
            </p:cNvSpPr>
            <p:nvPr/>
          </p:nvSpPr>
          <p:spPr bwMode="auto">
            <a:xfrm flipH="1">
              <a:off x="897" y="4884"/>
              <a:ext cx="1519" cy="0"/>
            </a:xfrm>
            <a:prstGeom prst="line">
              <a:avLst/>
            </a:prstGeom>
            <a:noFill/>
            <a:ln w="12700">
              <a:solidFill>
                <a:srgbClr val="000000"/>
              </a:solidFill>
              <a:round/>
              <a:headEnd/>
              <a:tailEnd/>
            </a:ln>
          </p:spPr>
          <p:txBody>
            <a:bodyPr wrap="none" anchor="ctr"/>
            <a:lstStyle/>
            <a:p>
              <a:endParaRPr lang="en-US"/>
            </a:p>
          </p:txBody>
        </p:sp>
      </p:grpSp>
      <p:grpSp>
        <p:nvGrpSpPr>
          <p:cNvPr id="163844" name="Group 7"/>
          <p:cNvGrpSpPr>
            <a:grpSpLocks/>
          </p:cNvGrpSpPr>
          <p:nvPr/>
        </p:nvGrpSpPr>
        <p:grpSpPr bwMode="auto">
          <a:xfrm>
            <a:off x="457200" y="914400"/>
            <a:ext cx="1676400" cy="1295400"/>
            <a:chOff x="888" y="1472"/>
            <a:chExt cx="1521" cy="1337"/>
          </a:xfrm>
        </p:grpSpPr>
        <p:sp>
          <p:nvSpPr>
            <p:cNvPr id="163879" name="Freeform 8"/>
            <p:cNvSpPr>
              <a:spLocks/>
            </p:cNvSpPr>
            <p:nvPr/>
          </p:nvSpPr>
          <p:spPr bwMode="auto">
            <a:xfrm>
              <a:off x="928" y="1496"/>
              <a:ext cx="1409" cy="729"/>
            </a:xfrm>
            <a:custGeom>
              <a:avLst/>
              <a:gdLst>
                <a:gd name="T0" fmla="*/ 0 w 1409"/>
                <a:gd name="T1" fmla="*/ 0 h 789"/>
                <a:gd name="T2" fmla="*/ 0 w 1409"/>
                <a:gd name="T3" fmla="*/ 147 h 789"/>
                <a:gd name="T4" fmla="*/ 8 w 1409"/>
                <a:gd name="T5" fmla="*/ 294 h 789"/>
                <a:gd name="T6" fmla="*/ 40 w 1409"/>
                <a:gd name="T7" fmla="*/ 485 h 789"/>
                <a:gd name="T8" fmla="*/ 64 w 1409"/>
                <a:gd name="T9" fmla="*/ 563 h 789"/>
                <a:gd name="T10" fmla="*/ 112 w 1409"/>
                <a:gd name="T11" fmla="*/ 649 h 789"/>
                <a:gd name="T12" fmla="*/ 144 w 1409"/>
                <a:gd name="T13" fmla="*/ 710 h 789"/>
                <a:gd name="T14" fmla="*/ 232 w 1409"/>
                <a:gd name="T15" fmla="*/ 779 h 789"/>
                <a:gd name="T16" fmla="*/ 288 w 1409"/>
                <a:gd name="T17" fmla="*/ 788 h 789"/>
                <a:gd name="T18" fmla="*/ 352 w 1409"/>
                <a:gd name="T19" fmla="*/ 779 h 789"/>
                <a:gd name="T20" fmla="*/ 504 w 1409"/>
                <a:gd name="T21" fmla="*/ 745 h 789"/>
                <a:gd name="T22" fmla="*/ 696 w 1409"/>
                <a:gd name="T23" fmla="*/ 710 h 789"/>
                <a:gd name="T24" fmla="*/ 864 w 1409"/>
                <a:gd name="T25" fmla="*/ 710 h 789"/>
                <a:gd name="T26" fmla="*/ 1096 w 1409"/>
                <a:gd name="T27" fmla="*/ 710 h 789"/>
                <a:gd name="T28" fmla="*/ 1408 w 1409"/>
                <a:gd name="T29" fmla="*/ 71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9"/>
                <a:gd name="T46" fmla="*/ 0 h 789"/>
                <a:gd name="T47" fmla="*/ 1409 w 1409"/>
                <a:gd name="T48" fmla="*/ 789 h 7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9" h="789">
                  <a:moveTo>
                    <a:pt x="0" y="0"/>
                  </a:moveTo>
                  <a:lnTo>
                    <a:pt x="0" y="147"/>
                  </a:lnTo>
                  <a:lnTo>
                    <a:pt x="8" y="294"/>
                  </a:lnTo>
                  <a:lnTo>
                    <a:pt x="40" y="485"/>
                  </a:lnTo>
                  <a:lnTo>
                    <a:pt x="64" y="563"/>
                  </a:lnTo>
                  <a:lnTo>
                    <a:pt x="112" y="649"/>
                  </a:lnTo>
                  <a:lnTo>
                    <a:pt x="144" y="710"/>
                  </a:lnTo>
                  <a:lnTo>
                    <a:pt x="232" y="779"/>
                  </a:lnTo>
                  <a:lnTo>
                    <a:pt x="288" y="788"/>
                  </a:lnTo>
                  <a:lnTo>
                    <a:pt x="352" y="779"/>
                  </a:lnTo>
                  <a:lnTo>
                    <a:pt x="504" y="745"/>
                  </a:lnTo>
                  <a:lnTo>
                    <a:pt x="696" y="710"/>
                  </a:lnTo>
                  <a:lnTo>
                    <a:pt x="864" y="710"/>
                  </a:lnTo>
                  <a:lnTo>
                    <a:pt x="1096" y="710"/>
                  </a:lnTo>
                  <a:lnTo>
                    <a:pt x="1408" y="710"/>
                  </a:lnTo>
                </a:path>
              </a:pathLst>
            </a:custGeom>
            <a:noFill/>
            <a:ln w="50800" cap="rnd">
              <a:solidFill>
                <a:srgbClr val="000000"/>
              </a:solidFill>
              <a:round/>
              <a:headEnd/>
              <a:tailEnd/>
            </a:ln>
          </p:spPr>
          <p:txBody>
            <a:bodyPr/>
            <a:lstStyle/>
            <a:p>
              <a:endParaRPr lang="en-US"/>
            </a:p>
          </p:txBody>
        </p:sp>
        <p:sp>
          <p:nvSpPr>
            <p:cNvPr id="163880" name="Freeform 9"/>
            <p:cNvSpPr>
              <a:spLocks/>
            </p:cNvSpPr>
            <p:nvPr/>
          </p:nvSpPr>
          <p:spPr bwMode="auto">
            <a:xfrm>
              <a:off x="888" y="1472"/>
              <a:ext cx="1521" cy="1337"/>
            </a:xfrm>
            <a:custGeom>
              <a:avLst/>
              <a:gdLst>
                <a:gd name="T0" fmla="*/ 0 w 1521"/>
                <a:gd name="T1" fmla="*/ 0 h 1448"/>
                <a:gd name="T2" fmla="*/ 1520 w 1521"/>
                <a:gd name="T3" fmla="*/ 0 h 1448"/>
                <a:gd name="T4" fmla="*/ 1520 w 1521"/>
                <a:gd name="T5" fmla="*/ 1447 h 1448"/>
                <a:gd name="T6" fmla="*/ 0 w 1521"/>
                <a:gd name="T7" fmla="*/ 1447 h 1448"/>
                <a:gd name="T8" fmla="*/ 0 w 1521"/>
                <a:gd name="T9" fmla="*/ 0 h 1448"/>
                <a:gd name="T10" fmla="*/ 0 60000 65536"/>
                <a:gd name="T11" fmla="*/ 0 60000 65536"/>
                <a:gd name="T12" fmla="*/ 0 60000 65536"/>
                <a:gd name="T13" fmla="*/ 0 60000 65536"/>
                <a:gd name="T14" fmla="*/ 0 60000 65536"/>
                <a:gd name="T15" fmla="*/ 0 w 1521"/>
                <a:gd name="T16" fmla="*/ 0 h 1448"/>
                <a:gd name="T17" fmla="*/ 1521 w 1521"/>
                <a:gd name="T18" fmla="*/ 1448 h 1448"/>
              </a:gdLst>
              <a:ahLst/>
              <a:cxnLst>
                <a:cxn ang="T10">
                  <a:pos x="T0" y="T1"/>
                </a:cxn>
                <a:cxn ang="T11">
                  <a:pos x="T2" y="T3"/>
                </a:cxn>
                <a:cxn ang="T12">
                  <a:pos x="T4" y="T5"/>
                </a:cxn>
                <a:cxn ang="T13">
                  <a:pos x="T6" y="T7"/>
                </a:cxn>
                <a:cxn ang="T14">
                  <a:pos x="T8" y="T9"/>
                </a:cxn>
              </a:cxnLst>
              <a:rect l="T15" t="T16" r="T17" b="T18"/>
              <a:pathLst>
                <a:path w="1521" h="1448">
                  <a:moveTo>
                    <a:pt x="0" y="0"/>
                  </a:moveTo>
                  <a:lnTo>
                    <a:pt x="1520" y="0"/>
                  </a:lnTo>
                  <a:lnTo>
                    <a:pt x="1520" y="1447"/>
                  </a:lnTo>
                  <a:lnTo>
                    <a:pt x="0" y="1447"/>
                  </a:lnTo>
                  <a:lnTo>
                    <a:pt x="0" y="0"/>
                  </a:lnTo>
                </a:path>
              </a:pathLst>
            </a:custGeom>
            <a:noFill/>
            <a:ln w="76200" cap="rnd">
              <a:solidFill>
                <a:srgbClr val="000000"/>
              </a:solidFill>
              <a:round/>
              <a:headEnd/>
              <a:tailEnd/>
            </a:ln>
          </p:spPr>
          <p:txBody>
            <a:bodyPr/>
            <a:lstStyle/>
            <a:p>
              <a:endParaRPr lang="en-US"/>
            </a:p>
          </p:txBody>
        </p:sp>
        <p:sp>
          <p:nvSpPr>
            <p:cNvPr id="163881" name="Line 10"/>
            <p:cNvSpPr>
              <a:spLocks noChangeShapeType="1"/>
            </p:cNvSpPr>
            <p:nvPr/>
          </p:nvSpPr>
          <p:spPr bwMode="auto">
            <a:xfrm flipH="1">
              <a:off x="889" y="2148"/>
              <a:ext cx="1519" cy="0"/>
            </a:xfrm>
            <a:prstGeom prst="line">
              <a:avLst/>
            </a:prstGeom>
            <a:noFill/>
            <a:ln w="12700">
              <a:solidFill>
                <a:srgbClr val="000000"/>
              </a:solidFill>
              <a:round/>
              <a:headEnd/>
              <a:tailEnd/>
            </a:ln>
          </p:spPr>
          <p:txBody>
            <a:bodyPr wrap="none" anchor="ctr"/>
            <a:lstStyle/>
            <a:p>
              <a:endParaRPr lang="en-US"/>
            </a:p>
          </p:txBody>
        </p:sp>
      </p:grpSp>
      <p:grpSp>
        <p:nvGrpSpPr>
          <p:cNvPr id="163845" name="Group 11"/>
          <p:cNvGrpSpPr>
            <a:grpSpLocks/>
          </p:cNvGrpSpPr>
          <p:nvPr/>
        </p:nvGrpSpPr>
        <p:grpSpPr bwMode="auto">
          <a:xfrm>
            <a:off x="457200" y="2438400"/>
            <a:ext cx="1676400" cy="1219200"/>
            <a:chOff x="288" y="2064"/>
            <a:chExt cx="1544" cy="1337"/>
          </a:xfrm>
        </p:grpSpPr>
        <p:sp>
          <p:nvSpPr>
            <p:cNvPr id="163876" name="Freeform 12"/>
            <p:cNvSpPr>
              <a:spLocks/>
            </p:cNvSpPr>
            <p:nvPr/>
          </p:nvSpPr>
          <p:spPr bwMode="auto">
            <a:xfrm>
              <a:off x="288" y="2064"/>
              <a:ext cx="1521" cy="1337"/>
            </a:xfrm>
            <a:custGeom>
              <a:avLst/>
              <a:gdLst>
                <a:gd name="T0" fmla="*/ 0 w 1521"/>
                <a:gd name="T1" fmla="*/ 0 h 1449"/>
                <a:gd name="T2" fmla="*/ 1520 w 1521"/>
                <a:gd name="T3" fmla="*/ 0 h 1449"/>
                <a:gd name="T4" fmla="*/ 1520 w 1521"/>
                <a:gd name="T5" fmla="*/ 1448 h 1449"/>
                <a:gd name="T6" fmla="*/ 0 w 1521"/>
                <a:gd name="T7" fmla="*/ 1448 h 1449"/>
                <a:gd name="T8" fmla="*/ 0 w 1521"/>
                <a:gd name="T9" fmla="*/ 0 h 1449"/>
                <a:gd name="T10" fmla="*/ 0 60000 65536"/>
                <a:gd name="T11" fmla="*/ 0 60000 65536"/>
                <a:gd name="T12" fmla="*/ 0 60000 65536"/>
                <a:gd name="T13" fmla="*/ 0 60000 65536"/>
                <a:gd name="T14" fmla="*/ 0 60000 65536"/>
                <a:gd name="T15" fmla="*/ 0 w 1521"/>
                <a:gd name="T16" fmla="*/ 0 h 1449"/>
                <a:gd name="T17" fmla="*/ 1521 w 1521"/>
                <a:gd name="T18" fmla="*/ 1449 h 1449"/>
              </a:gdLst>
              <a:ahLst/>
              <a:cxnLst>
                <a:cxn ang="T10">
                  <a:pos x="T0" y="T1"/>
                </a:cxn>
                <a:cxn ang="T11">
                  <a:pos x="T2" y="T3"/>
                </a:cxn>
                <a:cxn ang="T12">
                  <a:pos x="T4" y="T5"/>
                </a:cxn>
                <a:cxn ang="T13">
                  <a:pos x="T6" y="T7"/>
                </a:cxn>
                <a:cxn ang="T14">
                  <a:pos x="T8" y="T9"/>
                </a:cxn>
              </a:cxnLst>
              <a:rect l="T15" t="T16" r="T17" b="T18"/>
              <a:pathLst>
                <a:path w="1521" h="1449">
                  <a:moveTo>
                    <a:pt x="0" y="0"/>
                  </a:moveTo>
                  <a:lnTo>
                    <a:pt x="1520" y="0"/>
                  </a:lnTo>
                  <a:lnTo>
                    <a:pt x="1520" y="1448"/>
                  </a:lnTo>
                  <a:lnTo>
                    <a:pt x="0" y="1448"/>
                  </a:lnTo>
                  <a:lnTo>
                    <a:pt x="0" y="0"/>
                  </a:lnTo>
                </a:path>
              </a:pathLst>
            </a:custGeom>
            <a:noFill/>
            <a:ln w="76200" cap="rnd">
              <a:solidFill>
                <a:srgbClr val="000000"/>
              </a:solidFill>
              <a:round/>
              <a:headEnd/>
              <a:tailEnd/>
            </a:ln>
          </p:spPr>
          <p:txBody>
            <a:bodyPr/>
            <a:lstStyle/>
            <a:p>
              <a:endParaRPr lang="en-US"/>
            </a:p>
          </p:txBody>
        </p:sp>
        <p:sp>
          <p:nvSpPr>
            <p:cNvPr id="163877" name="Freeform 13"/>
            <p:cNvSpPr>
              <a:spLocks/>
            </p:cNvSpPr>
            <p:nvPr/>
          </p:nvSpPr>
          <p:spPr bwMode="auto">
            <a:xfrm>
              <a:off x="440" y="2096"/>
              <a:ext cx="1297" cy="1257"/>
            </a:xfrm>
            <a:custGeom>
              <a:avLst/>
              <a:gdLst>
                <a:gd name="T0" fmla="*/ 0 w 1297"/>
                <a:gd name="T1" fmla="*/ 0 h 1362"/>
                <a:gd name="T2" fmla="*/ 8 w 1297"/>
                <a:gd name="T3" fmla="*/ 277 h 1362"/>
                <a:gd name="T4" fmla="*/ 8 w 1297"/>
                <a:gd name="T5" fmla="*/ 468 h 1362"/>
                <a:gd name="T6" fmla="*/ 16 w 1297"/>
                <a:gd name="T7" fmla="*/ 555 h 1362"/>
                <a:gd name="T8" fmla="*/ 24 w 1297"/>
                <a:gd name="T9" fmla="*/ 659 h 1362"/>
                <a:gd name="T10" fmla="*/ 48 w 1297"/>
                <a:gd name="T11" fmla="*/ 815 h 1362"/>
                <a:gd name="T12" fmla="*/ 72 w 1297"/>
                <a:gd name="T13" fmla="*/ 962 h 1362"/>
                <a:gd name="T14" fmla="*/ 112 w 1297"/>
                <a:gd name="T15" fmla="*/ 1101 h 1362"/>
                <a:gd name="T16" fmla="*/ 160 w 1297"/>
                <a:gd name="T17" fmla="*/ 1231 h 1362"/>
                <a:gd name="T18" fmla="*/ 192 w 1297"/>
                <a:gd name="T19" fmla="*/ 1318 h 1362"/>
                <a:gd name="T20" fmla="*/ 224 w 1297"/>
                <a:gd name="T21" fmla="*/ 1352 h 1362"/>
                <a:gd name="T22" fmla="*/ 240 w 1297"/>
                <a:gd name="T23" fmla="*/ 1361 h 1362"/>
                <a:gd name="T24" fmla="*/ 256 w 1297"/>
                <a:gd name="T25" fmla="*/ 1361 h 1362"/>
                <a:gd name="T26" fmla="*/ 288 w 1297"/>
                <a:gd name="T27" fmla="*/ 1352 h 1362"/>
                <a:gd name="T28" fmla="*/ 304 w 1297"/>
                <a:gd name="T29" fmla="*/ 1335 h 1362"/>
                <a:gd name="T30" fmla="*/ 336 w 1297"/>
                <a:gd name="T31" fmla="*/ 1274 h 1362"/>
                <a:gd name="T32" fmla="*/ 368 w 1297"/>
                <a:gd name="T33" fmla="*/ 1196 h 1362"/>
                <a:gd name="T34" fmla="*/ 408 w 1297"/>
                <a:gd name="T35" fmla="*/ 1110 h 1362"/>
                <a:gd name="T36" fmla="*/ 448 w 1297"/>
                <a:gd name="T37" fmla="*/ 1023 h 1362"/>
                <a:gd name="T38" fmla="*/ 496 w 1297"/>
                <a:gd name="T39" fmla="*/ 945 h 1362"/>
                <a:gd name="T40" fmla="*/ 552 w 1297"/>
                <a:gd name="T41" fmla="*/ 867 h 1362"/>
                <a:gd name="T42" fmla="*/ 616 w 1297"/>
                <a:gd name="T43" fmla="*/ 798 h 1362"/>
                <a:gd name="T44" fmla="*/ 680 w 1297"/>
                <a:gd name="T45" fmla="*/ 754 h 1362"/>
                <a:gd name="T46" fmla="*/ 728 w 1297"/>
                <a:gd name="T47" fmla="*/ 737 h 1362"/>
                <a:gd name="T48" fmla="*/ 848 w 1297"/>
                <a:gd name="T49" fmla="*/ 694 h 1362"/>
                <a:gd name="T50" fmla="*/ 968 w 1297"/>
                <a:gd name="T51" fmla="*/ 667 h 1362"/>
                <a:gd name="T52" fmla="*/ 1072 w 1297"/>
                <a:gd name="T53" fmla="*/ 659 h 1362"/>
                <a:gd name="T54" fmla="*/ 1296 w 1297"/>
                <a:gd name="T55" fmla="*/ 659 h 13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97"/>
                <a:gd name="T85" fmla="*/ 0 h 1362"/>
                <a:gd name="T86" fmla="*/ 1297 w 1297"/>
                <a:gd name="T87" fmla="*/ 1362 h 13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97" h="1362">
                  <a:moveTo>
                    <a:pt x="0" y="0"/>
                  </a:moveTo>
                  <a:lnTo>
                    <a:pt x="8" y="277"/>
                  </a:lnTo>
                  <a:lnTo>
                    <a:pt x="8" y="468"/>
                  </a:lnTo>
                  <a:lnTo>
                    <a:pt x="16" y="555"/>
                  </a:lnTo>
                  <a:lnTo>
                    <a:pt x="24" y="659"/>
                  </a:lnTo>
                  <a:lnTo>
                    <a:pt x="48" y="815"/>
                  </a:lnTo>
                  <a:lnTo>
                    <a:pt x="72" y="962"/>
                  </a:lnTo>
                  <a:lnTo>
                    <a:pt x="112" y="1101"/>
                  </a:lnTo>
                  <a:lnTo>
                    <a:pt x="160" y="1231"/>
                  </a:lnTo>
                  <a:lnTo>
                    <a:pt x="192" y="1318"/>
                  </a:lnTo>
                  <a:lnTo>
                    <a:pt x="224" y="1352"/>
                  </a:lnTo>
                  <a:lnTo>
                    <a:pt x="240" y="1361"/>
                  </a:lnTo>
                  <a:lnTo>
                    <a:pt x="256" y="1361"/>
                  </a:lnTo>
                  <a:lnTo>
                    <a:pt x="288" y="1352"/>
                  </a:lnTo>
                  <a:lnTo>
                    <a:pt x="304" y="1335"/>
                  </a:lnTo>
                  <a:lnTo>
                    <a:pt x="336" y="1274"/>
                  </a:lnTo>
                  <a:lnTo>
                    <a:pt x="368" y="1196"/>
                  </a:lnTo>
                  <a:lnTo>
                    <a:pt x="408" y="1110"/>
                  </a:lnTo>
                  <a:lnTo>
                    <a:pt x="448" y="1023"/>
                  </a:lnTo>
                  <a:lnTo>
                    <a:pt x="496" y="945"/>
                  </a:lnTo>
                  <a:lnTo>
                    <a:pt x="552" y="867"/>
                  </a:lnTo>
                  <a:lnTo>
                    <a:pt x="616" y="798"/>
                  </a:lnTo>
                  <a:lnTo>
                    <a:pt x="680" y="754"/>
                  </a:lnTo>
                  <a:lnTo>
                    <a:pt x="728" y="737"/>
                  </a:lnTo>
                  <a:lnTo>
                    <a:pt x="848" y="694"/>
                  </a:lnTo>
                  <a:lnTo>
                    <a:pt x="968" y="667"/>
                  </a:lnTo>
                  <a:lnTo>
                    <a:pt x="1072" y="659"/>
                  </a:lnTo>
                  <a:lnTo>
                    <a:pt x="1296" y="659"/>
                  </a:lnTo>
                </a:path>
              </a:pathLst>
            </a:custGeom>
            <a:noFill/>
            <a:ln w="50800" cap="rnd">
              <a:solidFill>
                <a:srgbClr val="000000"/>
              </a:solidFill>
              <a:round/>
              <a:headEnd/>
              <a:tailEnd/>
            </a:ln>
          </p:spPr>
          <p:txBody>
            <a:bodyPr/>
            <a:lstStyle/>
            <a:p>
              <a:endParaRPr lang="en-US"/>
            </a:p>
          </p:txBody>
        </p:sp>
        <p:sp>
          <p:nvSpPr>
            <p:cNvPr id="163878" name="Line 14"/>
            <p:cNvSpPr>
              <a:spLocks noChangeShapeType="1"/>
            </p:cNvSpPr>
            <p:nvPr/>
          </p:nvSpPr>
          <p:spPr bwMode="auto">
            <a:xfrm flipH="1">
              <a:off x="313" y="2668"/>
              <a:ext cx="1519" cy="0"/>
            </a:xfrm>
            <a:prstGeom prst="line">
              <a:avLst/>
            </a:prstGeom>
            <a:noFill/>
            <a:ln w="12700">
              <a:solidFill>
                <a:srgbClr val="000000"/>
              </a:solidFill>
              <a:round/>
              <a:headEnd/>
              <a:tailEnd/>
            </a:ln>
          </p:spPr>
          <p:txBody>
            <a:bodyPr wrap="none" anchor="ctr"/>
            <a:lstStyle/>
            <a:p>
              <a:endParaRPr lang="en-US"/>
            </a:p>
          </p:txBody>
        </p:sp>
      </p:grpSp>
      <p:sp>
        <p:nvSpPr>
          <p:cNvPr id="163846" name="Rectangle 15"/>
          <p:cNvSpPr>
            <a:spLocks noChangeArrowheads="1"/>
          </p:cNvSpPr>
          <p:nvPr/>
        </p:nvSpPr>
        <p:spPr bwMode="auto">
          <a:xfrm>
            <a:off x="2438400" y="1828800"/>
            <a:ext cx="4473575" cy="363538"/>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NEAR EQUILIBRIUM: Ostwald Ripening</a:t>
            </a:r>
          </a:p>
        </p:txBody>
      </p:sp>
      <p:pic>
        <p:nvPicPr>
          <p:cNvPr id="163847" name="Picture 16"/>
          <p:cNvPicPr>
            <a:picLocks noChangeArrowheads="1"/>
          </p:cNvPicPr>
          <p:nvPr/>
        </p:nvPicPr>
        <p:blipFill>
          <a:blip r:embed="rId3"/>
          <a:srcRect/>
          <a:stretch>
            <a:fillRect/>
          </a:stretch>
        </p:blipFill>
        <p:spPr bwMode="auto">
          <a:xfrm>
            <a:off x="7239000" y="2286000"/>
            <a:ext cx="1206500" cy="1665288"/>
          </a:xfrm>
          <a:prstGeom prst="rect">
            <a:avLst/>
          </a:prstGeom>
          <a:noFill/>
          <a:ln w="12700">
            <a:noFill/>
            <a:miter lim="800000"/>
            <a:headEnd/>
            <a:tailEnd/>
          </a:ln>
        </p:spPr>
      </p:pic>
      <p:sp>
        <p:nvSpPr>
          <p:cNvPr id="163848" name="Rectangle 17"/>
          <p:cNvSpPr>
            <a:spLocks noChangeArrowheads="1"/>
          </p:cNvSpPr>
          <p:nvPr/>
        </p:nvSpPr>
        <p:spPr bwMode="auto">
          <a:xfrm>
            <a:off x="2667000" y="2895600"/>
            <a:ext cx="4156075" cy="363538"/>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Kinetic Growth: DIFFUSION LIMITED</a:t>
            </a:r>
          </a:p>
        </p:txBody>
      </p:sp>
      <p:pic>
        <p:nvPicPr>
          <p:cNvPr id="163849" name="Picture 18"/>
          <p:cNvPicPr>
            <a:picLocks noChangeArrowheads="1"/>
          </p:cNvPicPr>
          <p:nvPr/>
        </p:nvPicPr>
        <p:blipFill>
          <a:blip r:embed="rId4"/>
          <a:srcRect/>
          <a:stretch>
            <a:fillRect/>
          </a:stretch>
        </p:blipFill>
        <p:spPr bwMode="auto">
          <a:xfrm>
            <a:off x="6337300" y="7104063"/>
            <a:ext cx="1206500" cy="1289050"/>
          </a:xfrm>
          <a:prstGeom prst="rect">
            <a:avLst/>
          </a:prstGeom>
          <a:noFill/>
          <a:ln w="12700">
            <a:noFill/>
            <a:miter lim="800000"/>
            <a:headEnd/>
            <a:tailEnd/>
          </a:ln>
        </p:spPr>
      </p:pic>
      <p:pic>
        <p:nvPicPr>
          <p:cNvPr id="163850" name="Picture 19"/>
          <p:cNvPicPr>
            <a:picLocks noChangeArrowheads="1"/>
          </p:cNvPicPr>
          <p:nvPr/>
        </p:nvPicPr>
        <p:blipFill>
          <a:blip r:embed="rId5"/>
          <a:srcRect/>
          <a:stretch>
            <a:fillRect/>
          </a:stretch>
        </p:blipFill>
        <p:spPr bwMode="auto">
          <a:xfrm>
            <a:off x="7391400" y="4191000"/>
            <a:ext cx="1231900" cy="1312863"/>
          </a:xfrm>
          <a:prstGeom prst="rect">
            <a:avLst/>
          </a:prstGeom>
          <a:noFill/>
          <a:ln w="12700">
            <a:noFill/>
            <a:miter lim="800000"/>
            <a:headEnd/>
            <a:tailEnd/>
          </a:ln>
        </p:spPr>
      </p:pic>
      <p:sp>
        <p:nvSpPr>
          <p:cNvPr id="163851" name="Rectangle 20"/>
          <p:cNvSpPr>
            <a:spLocks noChangeArrowheads="1"/>
          </p:cNvSpPr>
          <p:nvPr/>
        </p:nvSpPr>
        <p:spPr bwMode="auto">
          <a:xfrm>
            <a:off x="2590800" y="4648200"/>
            <a:ext cx="4422775" cy="363538"/>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Kinetic Growth: CHEMICALLY LIMITED</a:t>
            </a:r>
          </a:p>
        </p:txBody>
      </p:sp>
      <p:grpSp>
        <p:nvGrpSpPr>
          <p:cNvPr id="163852" name="Group 21"/>
          <p:cNvGrpSpPr>
            <a:grpSpLocks/>
          </p:cNvGrpSpPr>
          <p:nvPr/>
        </p:nvGrpSpPr>
        <p:grpSpPr bwMode="auto">
          <a:xfrm>
            <a:off x="6553200" y="914400"/>
            <a:ext cx="850900" cy="939800"/>
            <a:chOff x="4076" y="1948"/>
            <a:chExt cx="536" cy="592"/>
          </a:xfrm>
        </p:grpSpPr>
        <p:sp>
          <p:nvSpPr>
            <p:cNvPr id="163860" name="Oval 22" descr="75%"/>
            <p:cNvSpPr>
              <a:spLocks noChangeArrowheads="1"/>
            </p:cNvSpPr>
            <p:nvPr/>
          </p:nvSpPr>
          <p:spPr bwMode="auto">
            <a:xfrm>
              <a:off x="4220" y="2164"/>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1" name="Oval 23" descr="75%"/>
            <p:cNvSpPr>
              <a:spLocks noChangeArrowheads="1"/>
            </p:cNvSpPr>
            <p:nvPr/>
          </p:nvSpPr>
          <p:spPr bwMode="auto">
            <a:xfrm>
              <a:off x="4156" y="2227"/>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2" name="Oval 24" descr="75%"/>
            <p:cNvSpPr>
              <a:spLocks noChangeArrowheads="1"/>
            </p:cNvSpPr>
            <p:nvPr/>
          </p:nvSpPr>
          <p:spPr bwMode="auto">
            <a:xfrm>
              <a:off x="4300" y="2284"/>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3" name="Oval 25" descr="75%"/>
            <p:cNvSpPr>
              <a:spLocks noChangeArrowheads="1"/>
            </p:cNvSpPr>
            <p:nvPr/>
          </p:nvSpPr>
          <p:spPr bwMode="auto">
            <a:xfrm>
              <a:off x="4348" y="2179"/>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4" name="Oval 26" descr="75%"/>
            <p:cNvSpPr>
              <a:spLocks noChangeArrowheads="1"/>
            </p:cNvSpPr>
            <p:nvPr/>
          </p:nvSpPr>
          <p:spPr bwMode="auto">
            <a:xfrm>
              <a:off x="4196" y="2356"/>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5" name="Oval 27" descr="75%"/>
            <p:cNvSpPr>
              <a:spLocks noChangeArrowheads="1"/>
            </p:cNvSpPr>
            <p:nvPr/>
          </p:nvSpPr>
          <p:spPr bwMode="auto">
            <a:xfrm>
              <a:off x="4444" y="2299"/>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6" name="Oval 28" descr="75%"/>
            <p:cNvSpPr>
              <a:spLocks noChangeArrowheads="1"/>
            </p:cNvSpPr>
            <p:nvPr/>
          </p:nvSpPr>
          <p:spPr bwMode="auto">
            <a:xfrm>
              <a:off x="4380" y="2364"/>
              <a:ext cx="136" cy="144"/>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7" name="Oval 29" descr="75%"/>
            <p:cNvSpPr>
              <a:spLocks noChangeArrowheads="1"/>
            </p:cNvSpPr>
            <p:nvPr/>
          </p:nvSpPr>
          <p:spPr bwMode="auto">
            <a:xfrm>
              <a:off x="4476" y="2164"/>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8" name="Oval 30" descr="75%"/>
            <p:cNvSpPr>
              <a:spLocks noChangeArrowheads="1"/>
            </p:cNvSpPr>
            <p:nvPr/>
          </p:nvSpPr>
          <p:spPr bwMode="auto">
            <a:xfrm>
              <a:off x="4300" y="2052"/>
              <a:ext cx="136" cy="144"/>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69" name="Oval 31" descr="75%"/>
            <p:cNvSpPr>
              <a:spLocks noChangeArrowheads="1"/>
            </p:cNvSpPr>
            <p:nvPr/>
          </p:nvSpPr>
          <p:spPr bwMode="auto">
            <a:xfrm>
              <a:off x="4396" y="2100"/>
              <a:ext cx="136" cy="144"/>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0" name="Oval 32" descr="75%"/>
            <p:cNvSpPr>
              <a:spLocks noChangeArrowheads="1"/>
            </p:cNvSpPr>
            <p:nvPr/>
          </p:nvSpPr>
          <p:spPr bwMode="auto">
            <a:xfrm>
              <a:off x="4300" y="2395"/>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1" name="Oval 33" descr="75%"/>
            <p:cNvSpPr>
              <a:spLocks noChangeArrowheads="1"/>
            </p:cNvSpPr>
            <p:nvPr/>
          </p:nvSpPr>
          <p:spPr bwMode="auto">
            <a:xfrm>
              <a:off x="4156" y="2044"/>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2" name="Oval 34" descr="75%"/>
            <p:cNvSpPr>
              <a:spLocks noChangeArrowheads="1"/>
            </p:cNvSpPr>
            <p:nvPr/>
          </p:nvSpPr>
          <p:spPr bwMode="auto">
            <a:xfrm>
              <a:off x="4076" y="2140"/>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3" name="Oval 35" descr="75%"/>
            <p:cNvSpPr>
              <a:spLocks noChangeArrowheads="1"/>
            </p:cNvSpPr>
            <p:nvPr/>
          </p:nvSpPr>
          <p:spPr bwMode="auto">
            <a:xfrm>
              <a:off x="4100" y="2260"/>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4" name="Oval 36" descr="75%"/>
            <p:cNvSpPr>
              <a:spLocks noChangeArrowheads="1"/>
            </p:cNvSpPr>
            <p:nvPr/>
          </p:nvSpPr>
          <p:spPr bwMode="auto">
            <a:xfrm>
              <a:off x="4268" y="1948"/>
              <a:ext cx="136" cy="145"/>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75" name="Oval 37" descr="75%"/>
            <p:cNvSpPr>
              <a:spLocks noChangeArrowheads="1"/>
            </p:cNvSpPr>
            <p:nvPr/>
          </p:nvSpPr>
          <p:spPr bwMode="auto">
            <a:xfrm>
              <a:off x="4388" y="2028"/>
              <a:ext cx="136" cy="144"/>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grpSp>
      <p:grpSp>
        <p:nvGrpSpPr>
          <p:cNvPr id="163853" name="Group 38"/>
          <p:cNvGrpSpPr>
            <a:grpSpLocks/>
          </p:cNvGrpSpPr>
          <p:nvPr/>
        </p:nvGrpSpPr>
        <p:grpSpPr bwMode="auto">
          <a:xfrm>
            <a:off x="2667000" y="1295400"/>
            <a:ext cx="1511300" cy="331788"/>
            <a:chOff x="2820" y="845"/>
            <a:chExt cx="952" cy="226"/>
          </a:xfrm>
        </p:grpSpPr>
        <p:sp>
          <p:nvSpPr>
            <p:cNvPr id="163858" name="Oval 39" descr="75%"/>
            <p:cNvSpPr>
              <a:spLocks noChangeArrowheads="1"/>
            </p:cNvSpPr>
            <p:nvPr/>
          </p:nvSpPr>
          <p:spPr bwMode="auto">
            <a:xfrm>
              <a:off x="2820" y="845"/>
              <a:ext cx="200" cy="217"/>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sp>
          <p:nvSpPr>
            <p:cNvPr id="163859" name="Oval 40" descr="75%"/>
            <p:cNvSpPr>
              <a:spLocks noChangeArrowheads="1"/>
            </p:cNvSpPr>
            <p:nvPr/>
          </p:nvSpPr>
          <p:spPr bwMode="auto">
            <a:xfrm>
              <a:off x="3572" y="853"/>
              <a:ext cx="200" cy="218"/>
            </a:xfrm>
            <a:prstGeom prst="ellipse">
              <a:avLst/>
            </a:prstGeom>
            <a:pattFill prst="pct75">
              <a:fgClr>
                <a:srgbClr val="000000"/>
              </a:fgClr>
              <a:bgClr>
                <a:srgbClr val="FFFFFF"/>
              </a:bgClr>
            </a:pattFill>
            <a:ln w="12700">
              <a:solidFill>
                <a:srgbClr val="000000"/>
              </a:solidFill>
              <a:round/>
              <a:headEnd/>
              <a:tailEnd/>
            </a:ln>
          </p:spPr>
          <p:txBody>
            <a:bodyPr wrap="none" anchor="ctr"/>
            <a:lstStyle/>
            <a:p>
              <a:endParaRPr lang="en-US"/>
            </a:p>
          </p:txBody>
        </p:sp>
      </p:grpSp>
      <p:sp>
        <p:nvSpPr>
          <p:cNvPr id="163854" name="Line 41"/>
          <p:cNvSpPr>
            <a:spLocks noChangeShapeType="1"/>
          </p:cNvSpPr>
          <p:nvPr/>
        </p:nvSpPr>
        <p:spPr bwMode="auto">
          <a:xfrm>
            <a:off x="4572000" y="1447800"/>
            <a:ext cx="1447800" cy="0"/>
          </a:xfrm>
          <a:prstGeom prst="line">
            <a:avLst/>
          </a:prstGeom>
          <a:noFill/>
          <a:ln w="28575">
            <a:solidFill>
              <a:schemeClr val="tx1"/>
            </a:solidFill>
            <a:round/>
            <a:headEnd/>
            <a:tailEnd type="triangle" w="med" len="med"/>
          </a:ln>
        </p:spPr>
        <p:txBody>
          <a:bodyPr wrap="none" anchor="ctr"/>
          <a:lstStyle/>
          <a:p>
            <a:endParaRPr lang="en-US"/>
          </a:p>
        </p:txBody>
      </p:sp>
      <p:sp>
        <p:nvSpPr>
          <p:cNvPr id="163855" name="Rectangle 42"/>
          <p:cNvSpPr>
            <a:spLocks noGrp="1" noChangeArrowheads="1"/>
          </p:cNvSpPr>
          <p:nvPr>
            <p:ph type="title" idx="4294967295"/>
          </p:nvPr>
        </p:nvSpPr>
        <p:spPr/>
        <p:txBody>
          <a:bodyPr/>
          <a:lstStyle/>
          <a:p>
            <a:pPr eaLnBrk="1" hangingPunct="1"/>
            <a:r>
              <a:rPr lang="en-US" smtClean="0"/>
              <a:t>Colloids with Strongly attractive forces</a:t>
            </a:r>
          </a:p>
        </p:txBody>
      </p:sp>
      <p:pic>
        <p:nvPicPr>
          <p:cNvPr id="309291" name="Picture 43"/>
          <p:cNvPicPr>
            <a:picLocks noChangeAspect="1" noChangeArrowheads="1"/>
          </p:cNvPicPr>
          <p:nvPr/>
        </p:nvPicPr>
        <p:blipFill>
          <a:blip r:embed="rId6"/>
          <a:srcRect/>
          <a:stretch>
            <a:fillRect/>
          </a:stretch>
        </p:blipFill>
        <p:spPr bwMode="auto">
          <a:xfrm>
            <a:off x="3429000" y="5334000"/>
            <a:ext cx="2209800" cy="1323975"/>
          </a:xfrm>
          <a:prstGeom prst="rect">
            <a:avLst/>
          </a:prstGeom>
          <a:solidFill>
            <a:schemeClr val="folHlink"/>
          </a:solidFill>
          <a:ln w="38100" cmpd="dbl">
            <a:solidFill>
              <a:schemeClr val="tx1"/>
            </a:solidFill>
            <a:miter lim="800000"/>
            <a:headEnd/>
            <a:tailEnd/>
          </a:ln>
          <a:effectLst>
            <a:outerShdw blurRad="63500" dist="107763" dir="2700000" algn="ctr" rotWithShape="0">
              <a:schemeClr val="bg2">
                <a:alpha val="74998"/>
              </a:schemeClr>
            </a:outerShdw>
          </a:effectLst>
        </p:spPr>
      </p:pic>
      <p:sp>
        <p:nvSpPr>
          <p:cNvPr id="163857" name="Text Box 44"/>
          <p:cNvSpPr txBox="1">
            <a:spLocks noChangeArrowheads="1"/>
          </p:cNvSpPr>
          <p:nvPr/>
        </p:nvSpPr>
        <p:spPr bwMode="auto">
          <a:xfrm>
            <a:off x="5851525" y="5913438"/>
            <a:ext cx="1854200" cy="366712"/>
          </a:xfrm>
          <a:prstGeom prst="rect">
            <a:avLst/>
          </a:prstGeom>
          <a:noFill/>
          <a:ln w="28575">
            <a:noFill/>
            <a:miter lim="800000"/>
            <a:headEnd/>
            <a:tailEnd/>
          </a:ln>
        </p:spPr>
        <p:txBody>
          <a:bodyPr wrap="none">
            <a:spAutoFit/>
          </a:bodyPr>
          <a:lstStyle/>
          <a:p>
            <a:pPr algn="l"/>
            <a:r>
              <a:rPr lang="en-US"/>
              <a:t>Precipitated Silica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2"/>
          <p:cNvPicPr>
            <a:picLocks noChangeArrowheads="1"/>
          </p:cNvPicPr>
          <p:nvPr/>
        </p:nvPicPr>
        <p:blipFill>
          <a:blip r:embed="rId3"/>
          <a:srcRect/>
          <a:stretch>
            <a:fillRect/>
          </a:stretch>
        </p:blipFill>
        <p:spPr bwMode="auto">
          <a:xfrm>
            <a:off x="381000" y="838200"/>
            <a:ext cx="5994400" cy="2239963"/>
          </a:xfrm>
          <a:prstGeom prst="rect">
            <a:avLst/>
          </a:prstGeom>
          <a:noFill/>
          <a:ln w="76200">
            <a:noFill/>
            <a:miter lim="800000"/>
            <a:headEnd/>
            <a:tailEnd/>
          </a:ln>
        </p:spPr>
      </p:pic>
      <p:pic>
        <p:nvPicPr>
          <p:cNvPr id="165891" name="Picture 3"/>
          <p:cNvPicPr>
            <a:picLocks noChangeArrowheads="1"/>
          </p:cNvPicPr>
          <p:nvPr/>
        </p:nvPicPr>
        <p:blipFill>
          <a:blip r:embed="rId4"/>
          <a:srcRect/>
          <a:stretch>
            <a:fillRect/>
          </a:stretch>
        </p:blipFill>
        <p:spPr bwMode="auto">
          <a:xfrm>
            <a:off x="385763" y="3954463"/>
            <a:ext cx="5867400" cy="1816100"/>
          </a:xfrm>
          <a:prstGeom prst="rect">
            <a:avLst/>
          </a:prstGeom>
          <a:noFill/>
          <a:ln w="76200">
            <a:noFill/>
            <a:miter lim="800000"/>
            <a:headEnd/>
            <a:tailEnd/>
          </a:ln>
        </p:spPr>
      </p:pic>
      <p:sp>
        <p:nvSpPr>
          <p:cNvPr id="165892" name="Rectangle 4"/>
          <p:cNvSpPr>
            <a:spLocks noChangeArrowheads="1"/>
          </p:cNvSpPr>
          <p:nvPr/>
        </p:nvSpPr>
        <p:spPr bwMode="auto">
          <a:xfrm>
            <a:off x="333375" y="3500438"/>
            <a:ext cx="2695575" cy="363537"/>
          </a:xfrm>
          <a:prstGeom prst="rect">
            <a:avLst/>
          </a:prstGeom>
          <a:noFill/>
          <a:ln w="76200">
            <a:noFill/>
            <a:miter lim="800000"/>
            <a:headEnd/>
            <a:tailEnd/>
          </a:ln>
        </p:spPr>
        <p:txBody>
          <a:bodyPr wrap="none" lIns="90487" tIns="44450" rIns="90487" bIns="44450">
            <a:spAutoFit/>
          </a:bodyPr>
          <a:lstStyle/>
          <a:p>
            <a:pPr algn="l"/>
            <a:r>
              <a:rPr lang="en-US" b="1">
                <a:latin typeface="Arial" pitchFamily="34" charset="0"/>
              </a:rPr>
              <a:t>Cluster-Cluster Growth</a:t>
            </a:r>
          </a:p>
        </p:txBody>
      </p:sp>
      <p:sp>
        <p:nvSpPr>
          <p:cNvPr id="165893" name="Rectangle 5"/>
          <p:cNvSpPr>
            <a:spLocks noGrp="1" noChangeArrowheads="1"/>
          </p:cNvSpPr>
          <p:nvPr>
            <p:ph type="title" idx="4294967295"/>
          </p:nvPr>
        </p:nvSpPr>
        <p:spPr/>
        <p:txBody>
          <a:bodyPr/>
          <a:lstStyle/>
          <a:p>
            <a:pPr eaLnBrk="1" hangingPunct="1"/>
            <a:r>
              <a:rPr lang="en-US" smtClean="0"/>
              <a:t>Sticking Law</a:t>
            </a:r>
          </a:p>
        </p:txBody>
      </p:sp>
      <p:sp>
        <p:nvSpPr>
          <p:cNvPr id="165894" name="Rectangle 6"/>
          <p:cNvSpPr>
            <a:spLocks noChangeArrowheads="1"/>
          </p:cNvSpPr>
          <p:nvPr/>
        </p:nvSpPr>
        <p:spPr bwMode="auto">
          <a:xfrm>
            <a:off x="422275" y="742950"/>
            <a:ext cx="2733675" cy="363538"/>
          </a:xfrm>
          <a:prstGeom prst="rect">
            <a:avLst/>
          </a:prstGeom>
          <a:solidFill>
            <a:schemeClr val="bg1"/>
          </a:solidFill>
          <a:ln w="76200">
            <a:noFill/>
            <a:miter lim="800000"/>
            <a:headEnd/>
            <a:tailEnd/>
          </a:ln>
        </p:spPr>
        <p:txBody>
          <a:bodyPr wrap="none" lIns="90487" tIns="44450" rIns="90487" bIns="44450">
            <a:spAutoFit/>
          </a:bodyPr>
          <a:lstStyle/>
          <a:p>
            <a:pPr algn="l"/>
            <a:r>
              <a:rPr lang="en-US" b="1">
                <a:latin typeface="Arial" pitchFamily="34" charset="0"/>
              </a:rPr>
              <a:t>Particle-Cluster Growth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7938" name="Picture 2"/>
          <p:cNvPicPr>
            <a:picLocks noChangeArrowheads="1"/>
          </p:cNvPicPr>
          <p:nvPr/>
        </p:nvPicPr>
        <p:blipFill>
          <a:blip r:embed="rId3"/>
          <a:srcRect/>
          <a:stretch>
            <a:fillRect/>
          </a:stretch>
        </p:blipFill>
        <p:spPr bwMode="auto">
          <a:xfrm>
            <a:off x="533400" y="990600"/>
            <a:ext cx="3530600" cy="1922463"/>
          </a:xfrm>
          <a:prstGeom prst="rect">
            <a:avLst/>
          </a:prstGeom>
          <a:noFill/>
          <a:ln w="76200">
            <a:noFill/>
            <a:miter lim="800000"/>
            <a:headEnd/>
            <a:tailEnd/>
          </a:ln>
        </p:spPr>
      </p:pic>
      <p:sp>
        <p:nvSpPr>
          <p:cNvPr id="167939" name="Oval 3"/>
          <p:cNvSpPr>
            <a:spLocks noChangeArrowheads="1"/>
          </p:cNvSpPr>
          <p:nvPr/>
        </p:nvSpPr>
        <p:spPr bwMode="auto">
          <a:xfrm>
            <a:off x="3181350" y="3300413"/>
            <a:ext cx="38100" cy="34925"/>
          </a:xfrm>
          <a:prstGeom prst="ellipse">
            <a:avLst/>
          </a:prstGeom>
          <a:solidFill>
            <a:srgbClr val="FFFFFF"/>
          </a:solidFill>
          <a:ln w="12700">
            <a:solidFill>
              <a:srgbClr val="000000"/>
            </a:solidFill>
            <a:round/>
            <a:headEnd/>
            <a:tailEnd/>
          </a:ln>
        </p:spPr>
        <p:txBody>
          <a:bodyPr wrap="none" anchor="ctr"/>
          <a:lstStyle/>
          <a:p>
            <a:endParaRPr lang="en-US"/>
          </a:p>
        </p:txBody>
      </p:sp>
      <p:grpSp>
        <p:nvGrpSpPr>
          <p:cNvPr id="167940" name="Group 4"/>
          <p:cNvGrpSpPr>
            <a:grpSpLocks/>
          </p:cNvGrpSpPr>
          <p:nvPr/>
        </p:nvGrpSpPr>
        <p:grpSpPr bwMode="auto">
          <a:xfrm>
            <a:off x="2362200" y="3389313"/>
            <a:ext cx="762000" cy="493712"/>
            <a:chOff x="2000" y="3320"/>
            <a:chExt cx="480" cy="337"/>
          </a:xfrm>
        </p:grpSpPr>
        <p:sp>
          <p:nvSpPr>
            <p:cNvPr id="167947" name="Freeform 5"/>
            <p:cNvSpPr>
              <a:spLocks/>
            </p:cNvSpPr>
            <p:nvPr/>
          </p:nvSpPr>
          <p:spPr bwMode="auto">
            <a:xfrm>
              <a:off x="2000" y="3584"/>
              <a:ext cx="81" cy="73"/>
            </a:xfrm>
            <a:custGeom>
              <a:avLst/>
              <a:gdLst>
                <a:gd name="T0" fmla="*/ 0 w 81"/>
                <a:gd name="T1" fmla="*/ 72 h 73"/>
                <a:gd name="T2" fmla="*/ 44 w 81"/>
                <a:gd name="T3" fmla="*/ 0 h 73"/>
                <a:gd name="T4" fmla="*/ 44 w 81"/>
                <a:gd name="T5" fmla="*/ 43 h 73"/>
                <a:gd name="T6" fmla="*/ 80 w 81"/>
                <a:gd name="T7" fmla="*/ 50 h 73"/>
                <a:gd name="T8" fmla="*/ 0 w 81"/>
                <a:gd name="T9" fmla="*/ 72 h 73"/>
                <a:gd name="T10" fmla="*/ 0 60000 65536"/>
                <a:gd name="T11" fmla="*/ 0 60000 65536"/>
                <a:gd name="T12" fmla="*/ 0 60000 65536"/>
                <a:gd name="T13" fmla="*/ 0 60000 65536"/>
                <a:gd name="T14" fmla="*/ 0 60000 65536"/>
                <a:gd name="T15" fmla="*/ 0 w 81"/>
                <a:gd name="T16" fmla="*/ 0 h 73"/>
                <a:gd name="T17" fmla="*/ 81 w 81"/>
                <a:gd name="T18" fmla="*/ 73 h 73"/>
              </a:gdLst>
              <a:ahLst/>
              <a:cxnLst>
                <a:cxn ang="T10">
                  <a:pos x="T0" y="T1"/>
                </a:cxn>
                <a:cxn ang="T11">
                  <a:pos x="T2" y="T3"/>
                </a:cxn>
                <a:cxn ang="T12">
                  <a:pos x="T4" y="T5"/>
                </a:cxn>
                <a:cxn ang="T13">
                  <a:pos x="T6" y="T7"/>
                </a:cxn>
                <a:cxn ang="T14">
                  <a:pos x="T8" y="T9"/>
                </a:cxn>
              </a:cxnLst>
              <a:rect l="T15" t="T16" r="T17" b="T18"/>
              <a:pathLst>
                <a:path w="81" h="73">
                  <a:moveTo>
                    <a:pt x="0" y="72"/>
                  </a:moveTo>
                  <a:lnTo>
                    <a:pt x="44" y="0"/>
                  </a:lnTo>
                  <a:lnTo>
                    <a:pt x="44" y="43"/>
                  </a:lnTo>
                  <a:lnTo>
                    <a:pt x="80" y="50"/>
                  </a:lnTo>
                  <a:lnTo>
                    <a:pt x="0" y="72"/>
                  </a:lnTo>
                </a:path>
              </a:pathLst>
            </a:custGeom>
            <a:solidFill>
              <a:srgbClr val="000000"/>
            </a:solidFill>
            <a:ln w="12700" cap="rnd">
              <a:noFill/>
              <a:round/>
              <a:headEnd/>
              <a:tailEnd/>
            </a:ln>
          </p:spPr>
          <p:txBody>
            <a:bodyPr/>
            <a:lstStyle/>
            <a:p>
              <a:endParaRPr lang="en-US"/>
            </a:p>
          </p:txBody>
        </p:sp>
        <p:sp>
          <p:nvSpPr>
            <p:cNvPr id="167948" name="Line 6"/>
            <p:cNvSpPr>
              <a:spLocks noChangeShapeType="1"/>
            </p:cNvSpPr>
            <p:nvPr/>
          </p:nvSpPr>
          <p:spPr bwMode="auto">
            <a:xfrm flipH="1">
              <a:off x="2040" y="3320"/>
              <a:ext cx="440" cy="312"/>
            </a:xfrm>
            <a:prstGeom prst="line">
              <a:avLst/>
            </a:prstGeom>
            <a:noFill/>
            <a:ln w="25400">
              <a:solidFill>
                <a:srgbClr val="000000"/>
              </a:solidFill>
              <a:round/>
              <a:headEnd/>
              <a:tailEnd/>
            </a:ln>
          </p:spPr>
          <p:txBody>
            <a:bodyPr wrap="none" anchor="ctr"/>
            <a:lstStyle/>
            <a:p>
              <a:endParaRPr lang="en-US"/>
            </a:p>
          </p:txBody>
        </p:sp>
      </p:grpSp>
      <p:pic>
        <p:nvPicPr>
          <p:cNvPr id="167941" name="Picture 7"/>
          <p:cNvPicPr>
            <a:picLocks noChangeArrowheads="1"/>
          </p:cNvPicPr>
          <p:nvPr/>
        </p:nvPicPr>
        <p:blipFill>
          <a:blip r:embed="rId4"/>
          <a:srcRect/>
          <a:stretch>
            <a:fillRect/>
          </a:stretch>
        </p:blipFill>
        <p:spPr bwMode="auto">
          <a:xfrm>
            <a:off x="685800" y="3124200"/>
            <a:ext cx="1612900" cy="1454150"/>
          </a:xfrm>
          <a:prstGeom prst="rect">
            <a:avLst/>
          </a:prstGeom>
          <a:noFill/>
          <a:ln w="76200">
            <a:noFill/>
            <a:miter lim="800000"/>
            <a:headEnd/>
            <a:tailEnd/>
          </a:ln>
        </p:spPr>
      </p:pic>
      <p:sp>
        <p:nvSpPr>
          <p:cNvPr id="167942" name="Text Box 8"/>
          <p:cNvSpPr txBox="1">
            <a:spLocks noChangeArrowheads="1"/>
          </p:cNvSpPr>
          <p:nvPr/>
        </p:nvSpPr>
        <p:spPr bwMode="auto">
          <a:xfrm>
            <a:off x="5241925" y="1493838"/>
            <a:ext cx="1917700" cy="366712"/>
          </a:xfrm>
          <a:prstGeom prst="rect">
            <a:avLst/>
          </a:prstGeom>
          <a:noFill/>
          <a:ln w="28575">
            <a:noFill/>
            <a:miter lim="800000"/>
            <a:headEnd/>
            <a:tailEnd/>
          </a:ln>
        </p:spPr>
        <p:txBody>
          <a:bodyPr wrap="none">
            <a:spAutoFit/>
          </a:bodyPr>
          <a:lstStyle/>
          <a:p>
            <a:pPr algn="l"/>
            <a:r>
              <a:rPr lang="en-US"/>
              <a:t>Diffusion-Limited </a:t>
            </a:r>
          </a:p>
        </p:txBody>
      </p:sp>
      <p:sp>
        <p:nvSpPr>
          <p:cNvPr id="167943" name="Text Box 9"/>
          <p:cNvSpPr txBox="1">
            <a:spLocks noChangeArrowheads="1"/>
          </p:cNvSpPr>
          <p:nvPr/>
        </p:nvSpPr>
        <p:spPr bwMode="auto">
          <a:xfrm>
            <a:off x="5051425" y="3649663"/>
            <a:ext cx="1882775" cy="366712"/>
          </a:xfrm>
          <a:prstGeom prst="rect">
            <a:avLst/>
          </a:prstGeom>
          <a:noFill/>
          <a:ln w="28575">
            <a:noFill/>
            <a:miter lim="800000"/>
            <a:headEnd/>
            <a:tailEnd/>
          </a:ln>
        </p:spPr>
        <p:txBody>
          <a:bodyPr>
            <a:spAutoFit/>
          </a:bodyPr>
          <a:lstStyle/>
          <a:p>
            <a:pPr algn="l">
              <a:spcBef>
                <a:spcPct val="50000"/>
              </a:spcBef>
            </a:pPr>
            <a:r>
              <a:rPr lang="en-US"/>
              <a:t>Ballistic</a:t>
            </a:r>
          </a:p>
        </p:txBody>
      </p:sp>
      <p:pic>
        <p:nvPicPr>
          <p:cNvPr id="167944" name="Picture 10"/>
          <p:cNvPicPr>
            <a:picLocks noChangeArrowheads="1"/>
          </p:cNvPicPr>
          <p:nvPr/>
        </p:nvPicPr>
        <p:blipFill>
          <a:blip r:embed="rId5"/>
          <a:srcRect/>
          <a:stretch>
            <a:fillRect/>
          </a:stretch>
        </p:blipFill>
        <p:spPr bwMode="auto">
          <a:xfrm>
            <a:off x="762000" y="5105400"/>
            <a:ext cx="1358900" cy="1371600"/>
          </a:xfrm>
          <a:prstGeom prst="rect">
            <a:avLst/>
          </a:prstGeom>
          <a:noFill/>
          <a:ln w="76200">
            <a:noFill/>
            <a:miter lim="800000"/>
            <a:headEnd/>
            <a:tailEnd/>
          </a:ln>
        </p:spPr>
      </p:pic>
      <p:sp>
        <p:nvSpPr>
          <p:cNvPr id="167945" name="Text Box 11"/>
          <p:cNvSpPr txBox="1">
            <a:spLocks noChangeArrowheads="1"/>
          </p:cNvSpPr>
          <p:nvPr/>
        </p:nvSpPr>
        <p:spPr bwMode="auto">
          <a:xfrm>
            <a:off x="4937125" y="5456238"/>
            <a:ext cx="2582863" cy="641350"/>
          </a:xfrm>
          <a:prstGeom prst="rect">
            <a:avLst/>
          </a:prstGeom>
          <a:noFill/>
          <a:ln w="28575">
            <a:noFill/>
            <a:miter lim="800000"/>
            <a:headEnd/>
            <a:tailEnd/>
          </a:ln>
        </p:spPr>
        <p:txBody>
          <a:bodyPr wrap="none">
            <a:spAutoFit/>
          </a:bodyPr>
          <a:lstStyle/>
          <a:p>
            <a:pPr algn="l"/>
            <a:r>
              <a:rPr lang="en-US"/>
              <a:t>Reaction-Limited</a:t>
            </a:r>
          </a:p>
          <a:p>
            <a:pPr algn="l"/>
            <a:r>
              <a:rPr lang="en-US"/>
              <a:t>(Independent of transport)</a:t>
            </a:r>
          </a:p>
        </p:txBody>
      </p:sp>
      <p:sp>
        <p:nvSpPr>
          <p:cNvPr id="167946" name="Rectangle 12"/>
          <p:cNvSpPr>
            <a:spLocks noGrp="1" noChangeArrowheads="1"/>
          </p:cNvSpPr>
          <p:nvPr>
            <p:ph type="title" idx="4294967295"/>
          </p:nvPr>
        </p:nvSpPr>
        <p:spPr/>
        <p:txBody>
          <a:bodyPr/>
          <a:lstStyle/>
          <a:p>
            <a:pPr eaLnBrk="1" hangingPunct="1"/>
            <a:r>
              <a:rPr lang="en-US" smtClean="0"/>
              <a:t>Transport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p:txBody>
          <a:bodyPr/>
          <a:lstStyle/>
          <a:p>
            <a:pPr eaLnBrk="1" hangingPunct="1"/>
            <a:r>
              <a:rPr lang="en-US" smtClean="0"/>
              <a:t>Aggregation Models</a:t>
            </a:r>
          </a:p>
        </p:txBody>
      </p:sp>
      <p:grpSp>
        <p:nvGrpSpPr>
          <p:cNvPr id="169987" name="Group 3"/>
          <p:cNvGrpSpPr>
            <a:grpSpLocks/>
          </p:cNvGrpSpPr>
          <p:nvPr/>
        </p:nvGrpSpPr>
        <p:grpSpPr bwMode="auto">
          <a:xfrm>
            <a:off x="1143000" y="1219200"/>
            <a:ext cx="6654800" cy="4705350"/>
            <a:chOff x="48" y="2431"/>
            <a:chExt cx="4192" cy="2964"/>
          </a:xfrm>
        </p:grpSpPr>
        <p:sp>
          <p:nvSpPr>
            <p:cNvPr id="169988" name="Rectangle 4"/>
            <p:cNvSpPr>
              <a:spLocks noChangeArrowheads="1"/>
            </p:cNvSpPr>
            <p:nvPr/>
          </p:nvSpPr>
          <p:spPr bwMode="auto">
            <a:xfrm>
              <a:off x="1818" y="2431"/>
              <a:ext cx="786" cy="229"/>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Transport</a:t>
              </a:r>
            </a:p>
          </p:txBody>
        </p:sp>
        <p:sp>
          <p:nvSpPr>
            <p:cNvPr id="169989" name="Rectangle 5"/>
            <p:cNvSpPr>
              <a:spLocks noChangeArrowheads="1"/>
            </p:cNvSpPr>
            <p:nvPr/>
          </p:nvSpPr>
          <p:spPr bwMode="auto">
            <a:xfrm>
              <a:off x="248" y="2655"/>
              <a:ext cx="3992" cy="2688"/>
            </a:xfrm>
            <a:prstGeom prst="rect">
              <a:avLst/>
            </a:prstGeom>
            <a:solidFill>
              <a:srgbClr val="FFFFFF"/>
            </a:solidFill>
            <a:ln w="12700">
              <a:noFill/>
              <a:miter lim="800000"/>
              <a:headEnd/>
              <a:tailEnd/>
            </a:ln>
          </p:spPr>
          <p:txBody>
            <a:bodyPr wrap="none" anchor="ctr"/>
            <a:lstStyle/>
            <a:p>
              <a:endParaRPr lang="en-US"/>
            </a:p>
          </p:txBody>
        </p:sp>
        <p:sp>
          <p:nvSpPr>
            <p:cNvPr id="169990" name="Rectangle 6"/>
            <p:cNvSpPr>
              <a:spLocks noChangeArrowheads="1"/>
            </p:cNvSpPr>
            <p:nvPr/>
          </p:nvSpPr>
          <p:spPr bwMode="auto">
            <a:xfrm>
              <a:off x="248" y="2655"/>
              <a:ext cx="3992" cy="2688"/>
            </a:xfrm>
            <a:prstGeom prst="rect">
              <a:avLst/>
            </a:prstGeom>
            <a:noFill/>
            <a:ln w="25400">
              <a:solidFill>
                <a:srgbClr val="000000"/>
              </a:solidFill>
              <a:miter lim="800000"/>
              <a:headEnd/>
              <a:tailEnd/>
            </a:ln>
          </p:spPr>
          <p:txBody>
            <a:bodyPr wrap="none" anchor="ctr"/>
            <a:lstStyle/>
            <a:p>
              <a:endParaRPr lang="en-US"/>
            </a:p>
          </p:txBody>
        </p:sp>
        <p:sp>
          <p:nvSpPr>
            <p:cNvPr id="169991" name="Line 7"/>
            <p:cNvSpPr>
              <a:spLocks noChangeShapeType="1"/>
            </p:cNvSpPr>
            <p:nvPr/>
          </p:nvSpPr>
          <p:spPr bwMode="auto">
            <a:xfrm>
              <a:off x="265" y="2913"/>
              <a:ext cx="3967" cy="0"/>
            </a:xfrm>
            <a:prstGeom prst="line">
              <a:avLst/>
            </a:prstGeom>
            <a:noFill/>
            <a:ln w="25400">
              <a:solidFill>
                <a:srgbClr val="000000"/>
              </a:solidFill>
              <a:round/>
              <a:headEnd/>
              <a:tailEnd/>
            </a:ln>
          </p:spPr>
          <p:txBody>
            <a:bodyPr wrap="none" anchor="ctr"/>
            <a:lstStyle/>
            <a:p>
              <a:endParaRPr lang="en-US"/>
            </a:p>
          </p:txBody>
        </p:sp>
        <p:sp>
          <p:nvSpPr>
            <p:cNvPr id="169992" name="Line 8"/>
            <p:cNvSpPr>
              <a:spLocks noChangeShapeType="1"/>
            </p:cNvSpPr>
            <p:nvPr/>
          </p:nvSpPr>
          <p:spPr bwMode="auto">
            <a:xfrm>
              <a:off x="536" y="2663"/>
              <a:ext cx="0" cy="2665"/>
            </a:xfrm>
            <a:prstGeom prst="line">
              <a:avLst/>
            </a:prstGeom>
            <a:noFill/>
            <a:ln w="25400">
              <a:solidFill>
                <a:srgbClr val="000000"/>
              </a:solidFill>
              <a:round/>
              <a:headEnd/>
              <a:tailEnd/>
            </a:ln>
          </p:spPr>
          <p:txBody>
            <a:bodyPr wrap="none" anchor="ctr"/>
            <a:lstStyle/>
            <a:p>
              <a:endParaRPr lang="en-US"/>
            </a:p>
          </p:txBody>
        </p:sp>
        <p:sp>
          <p:nvSpPr>
            <p:cNvPr id="169993" name="Line 9"/>
            <p:cNvSpPr>
              <a:spLocks noChangeShapeType="1"/>
            </p:cNvSpPr>
            <p:nvPr/>
          </p:nvSpPr>
          <p:spPr bwMode="auto">
            <a:xfrm>
              <a:off x="265" y="4043"/>
              <a:ext cx="3959" cy="0"/>
            </a:xfrm>
            <a:prstGeom prst="line">
              <a:avLst/>
            </a:prstGeom>
            <a:noFill/>
            <a:ln w="25400">
              <a:solidFill>
                <a:srgbClr val="000000"/>
              </a:solidFill>
              <a:round/>
              <a:headEnd/>
              <a:tailEnd/>
            </a:ln>
          </p:spPr>
          <p:txBody>
            <a:bodyPr wrap="none" anchor="ctr"/>
            <a:lstStyle/>
            <a:p>
              <a:endParaRPr lang="en-US"/>
            </a:p>
          </p:txBody>
        </p:sp>
        <p:sp>
          <p:nvSpPr>
            <p:cNvPr id="169994" name="Line 10"/>
            <p:cNvSpPr>
              <a:spLocks noChangeShapeType="1"/>
            </p:cNvSpPr>
            <p:nvPr/>
          </p:nvSpPr>
          <p:spPr bwMode="auto">
            <a:xfrm>
              <a:off x="1656" y="2670"/>
              <a:ext cx="0" cy="2658"/>
            </a:xfrm>
            <a:prstGeom prst="line">
              <a:avLst/>
            </a:prstGeom>
            <a:noFill/>
            <a:ln w="25400">
              <a:solidFill>
                <a:srgbClr val="000000"/>
              </a:solidFill>
              <a:round/>
              <a:headEnd/>
              <a:tailEnd/>
            </a:ln>
          </p:spPr>
          <p:txBody>
            <a:bodyPr wrap="none" anchor="ctr"/>
            <a:lstStyle/>
            <a:p>
              <a:endParaRPr lang="en-US"/>
            </a:p>
          </p:txBody>
        </p:sp>
        <p:sp>
          <p:nvSpPr>
            <p:cNvPr id="169995" name="Line 11"/>
            <p:cNvSpPr>
              <a:spLocks noChangeShapeType="1"/>
            </p:cNvSpPr>
            <p:nvPr/>
          </p:nvSpPr>
          <p:spPr bwMode="auto">
            <a:xfrm>
              <a:off x="2912" y="2670"/>
              <a:ext cx="0" cy="2658"/>
            </a:xfrm>
            <a:prstGeom prst="line">
              <a:avLst/>
            </a:prstGeom>
            <a:noFill/>
            <a:ln w="25400">
              <a:solidFill>
                <a:srgbClr val="000000"/>
              </a:solidFill>
              <a:round/>
              <a:headEnd/>
              <a:tailEnd/>
            </a:ln>
          </p:spPr>
          <p:txBody>
            <a:bodyPr wrap="none" anchor="ctr"/>
            <a:lstStyle/>
            <a:p>
              <a:endParaRPr lang="en-US"/>
            </a:p>
          </p:txBody>
        </p:sp>
        <p:sp>
          <p:nvSpPr>
            <p:cNvPr id="169996" name="Rectangle 12"/>
            <p:cNvSpPr>
              <a:spLocks noChangeArrowheads="1"/>
            </p:cNvSpPr>
            <p:nvPr/>
          </p:nvSpPr>
          <p:spPr bwMode="auto">
            <a:xfrm>
              <a:off x="555" y="2694"/>
              <a:ext cx="1023" cy="190"/>
            </a:xfrm>
            <a:prstGeom prst="rect">
              <a:avLst/>
            </a:prstGeom>
            <a:noFill/>
            <a:ln w="12700">
              <a:noFill/>
              <a:miter lim="800000"/>
              <a:headEnd/>
              <a:tailEnd/>
            </a:ln>
          </p:spPr>
          <p:txBody>
            <a:bodyPr wrap="none" lIns="90487" tIns="44450" rIns="90487" bIns="44450">
              <a:spAutoFit/>
            </a:bodyPr>
            <a:lstStyle/>
            <a:p>
              <a:pPr algn="l"/>
              <a:r>
                <a:rPr lang="en-US" sz="1400" b="1" i="1">
                  <a:solidFill>
                    <a:srgbClr val="000000"/>
                  </a:solidFill>
                  <a:latin typeface="Helvetica" pitchFamily="34" charset="0"/>
                </a:rPr>
                <a:t>Reaction-Limited</a:t>
              </a:r>
            </a:p>
          </p:txBody>
        </p:sp>
        <p:sp>
          <p:nvSpPr>
            <p:cNvPr id="169997" name="Rectangle 13"/>
            <p:cNvSpPr>
              <a:spLocks noChangeArrowheads="1"/>
            </p:cNvSpPr>
            <p:nvPr/>
          </p:nvSpPr>
          <p:spPr bwMode="auto">
            <a:xfrm>
              <a:off x="3043" y="2694"/>
              <a:ext cx="1035" cy="190"/>
            </a:xfrm>
            <a:prstGeom prst="rect">
              <a:avLst/>
            </a:prstGeom>
            <a:noFill/>
            <a:ln w="12700">
              <a:noFill/>
              <a:miter lim="800000"/>
              <a:headEnd/>
              <a:tailEnd/>
            </a:ln>
          </p:spPr>
          <p:txBody>
            <a:bodyPr wrap="none" lIns="90487" tIns="44450" rIns="90487" bIns="44450">
              <a:spAutoFit/>
            </a:bodyPr>
            <a:lstStyle/>
            <a:p>
              <a:pPr algn="l"/>
              <a:r>
                <a:rPr lang="en-US" sz="1400" b="1" i="1">
                  <a:solidFill>
                    <a:srgbClr val="000000"/>
                  </a:solidFill>
                  <a:latin typeface="Helvetica" pitchFamily="34" charset="0"/>
                </a:rPr>
                <a:t>Diffusion-Limited</a:t>
              </a:r>
            </a:p>
          </p:txBody>
        </p:sp>
        <p:pic>
          <p:nvPicPr>
            <p:cNvPr id="169998" name="Picture 14"/>
            <p:cNvPicPr>
              <a:picLocks noChangeArrowheads="1"/>
            </p:cNvPicPr>
            <p:nvPr/>
          </p:nvPicPr>
          <p:blipFill>
            <a:blip r:embed="rId3"/>
            <a:srcRect/>
            <a:stretch>
              <a:fillRect/>
            </a:stretch>
          </p:blipFill>
          <p:spPr bwMode="auto">
            <a:xfrm>
              <a:off x="312" y="3028"/>
              <a:ext cx="144" cy="893"/>
            </a:xfrm>
            <a:prstGeom prst="rect">
              <a:avLst/>
            </a:prstGeom>
            <a:noFill/>
            <a:ln w="12700">
              <a:noFill/>
              <a:miter lim="800000"/>
              <a:headEnd/>
              <a:tailEnd/>
            </a:ln>
          </p:spPr>
        </p:pic>
        <p:pic>
          <p:nvPicPr>
            <p:cNvPr id="169999" name="Picture 15"/>
            <p:cNvPicPr>
              <a:picLocks noChangeArrowheads="1"/>
            </p:cNvPicPr>
            <p:nvPr/>
          </p:nvPicPr>
          <p:blipFill>
            <a:blip r:embed="rId4"/>
            <a:srcRect/>
            <a:stretch>
              <a:fillRect/>
            </a:stretch>
          </p:blipFill>
          <p:spPr bwMode="auto">
            <a:xfrm>
              <a:off x="312" y="4327"/>
              <a:ext cx="144" cy="783"/>
            </a:xfrm>
            <a:prstGeom prst="rect">
              <a:avLst/>
            </a:prstGeom>
            <a:noFill/>
            <a:ln w="12700">
              <a:noFill/>
              <a:miter lim="800000"/>
              <a:headEnd/>
              <a:tailEnd/>
            </a:ln>
          </p:spPr>
        </p:pic>
        <p:sp>
          <p:nvSpPr>
            <p:cNvPr id="170000" name="Rectangle 16"/>
            <p:cNvSpPr>
              <a:spLocks noChangeArrowheads="1"/>
            </p:cNvSpPr>
            <p:nvPr/>
          </p:nvSpPr>
          <p:spPr bwMode="auto">
            <a:xfrm>
              <a:off x="1947" y="2694"/>
              <a:ext cx="544" cy="190"/>
            </a:xfrm>
            <a:prstGeom prst="rect">
              <a:avLst/>
            </a:prstGeom>
            <a:noFill/>
            <a:ln w="12700">
              <a:noFill/>
              <a:miter lim="800000"/>
              <a:headEnd/>
              <a:tailEnd/>
            </a:ln>
          </p:spPr>
          <p:txBody>
            <a:bodyPr wrap="none" lIns="90487" tIns="44450" rIns="90487" bIns="44450">
              <a:spAutoFit/>
            </a:bodyPr>
            <a:lstStyle/>
            <a:p>
              <a:pPr algn="l"/>
              <a:r>
                <a:rPr lang="en-US" sz="1400" b="1" i="1">
                  <a:solidFill>
                    <a:srgbClr val="000000"/>
                  </a:solidFill>
                  <a:latin typeface="Helvetica" pitchFamily="34" charset="0"/>
                </a:rPr>
                <a:t>Ballistic</a:t>
              </a:r>
            </a:p>
          </p:txBody>
        </p:sp>
        <p:sp>
          <p:nvSpPr>
            <p:cNvPr id="170001" name="Rectangle 17"/>
            <p:cNvSpPr>
              <a:spLocks noChangeArrowheads="1"/>
            </p:cNvSpPr>
            <p:nvPr/>
          </p:nvSpPr>
          <p:spPr bwMode="auto">
            <a:xfrm>
              <a:off x="835" y="2901"/>
              <a:ext cx="425"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EDEN</a:t>
              </a:r>
            </a:p>
          </p:txBody>
        </p:sp>
        <p:sp>
          <p:nvSpPr>
            <p:cNvPr id="170002" name="Rectangle 18"/>
            <p:cNvSpPr>
              <a:spLocks noChangeArrowheads="1"/>
            </p:cNvSpPr>
            <p:nvPr/>
          </p:nvSpPr>
          <p:spPr bwMode="auto">
            <a:xfrm>
              <a:off x="2051" y="2901"/>
              <a:ext cx="425"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VOLD</a:t>
              </a:r>
            </a:p>
          </p:txBody>
        </p:sp>
        <p:sp>
          <p:nvSpPr>
            <p:cNvPr id="170003" name="Rectangle 19"/>
            <p:cNvSpPr>
              <a:spLocks noChangeArrowheads="1"/>
            </p:cNvSpPr>
            <p:nvPr/>
          </p:nvSpPr>
          <p:spPr bwMode="auto">
            <a:xfrm>
              <a:off x="3083" y="2901"/>
              <a:ext cx="1053"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WITTEN-SANDER</a:t>
              </a:r>
            </a:p>
          </p:txBody>
        </p:sp>
        <p:sp>
          <p:nvSpPr>
            <p:cNvPr id="170004" name="Rectangle 20"/>
            <p:cNvSpPr>
              <a:spLocks noChangeArrowheads="1"/>
            </p:cNvSpPr>
            <p:nvPr/>
          </p:nvSpPr>
          <p:spPr bwMode="auto">
            <a:xfrm>
              <a:off x="851" y="4031"/>
              <a:ext cx="425"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RLCA</a:t>
              </a:r>
            </a:p>
          </p:txBody>
        </p:sp>
        <p:sp>
          <p:nvSpPr>
            <p:cNvPr id="170005" name="Rectangle 21"/>
            <p:cNvSpPr>
              <a:spLocks noChangeArrowheads="1"/>
            </p:cNvSpPr>
            <p:nvPr/>
          </p:nvSpPr>
          <p:spPr bwMode="auto">
            <a:xfrm>
              <a:off x="1859" y="4031"/>
              <a:ext cx="886"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SUTHERLAND</a:t>
              </a:r>
            </a:p>
          </p:txBody>
        </p:sp>
        <p:sp>
          <p:nvSpPr>
            <p:cNvPr id="170006" name="Rectangle 22"/>
            <p:cNvSpPr>
              <a:spLocks noChangeArrowheads="1"/>
            </p:cNvSpPr>
            <p:nvPr/>
          </p:nvSpPr>
          <p:spPr bwMode="auto">
            <a:xfrm>
              <a:off x="3363" y="4031"/>
              <a:ext cx="425"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DLCA</a:t>
              </a:r>
            </a:p>
          </p:txBody>
        </p:sp>
        <p:sp>
          <p:nvSpPr>
            <p:cNvPr id="170007" name="Rectangle 23"/>
            <p:cNvSpPr>
              <a:spLocks noChangeArrowheads="1"/>
            </p:cNvSpPr>
            <p:nvPr/>
          </p:nvSpPr>
          <p:spPr bwMode="auto">
            <a:xfrm>
              <a:off x="515" y="3898"/>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3.00</a:t>
              </a:r>
            </a:p>
          </p:txBody>
        </p:sp>
        <p:sp>
          <p:nvSpPr>
            <p:cNvPr id="170008" name="Rectangle 24"/>
            <p:cNvSpPr>
              <a:spLocks noChangeArrowheads="1"/>
            </p:cNvSpPr>
            <p:nvPr/>
          </p:nvSpPr>
          <p:spPr bwMode="auto">
            <a:xfrm>
              <a:off x="1635" y="3898"/>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3.00</a:t>
              </a:r>
            </a:p>
          </p:txBody>
        </p:sp>
        <p:sp>
          <p:nvSpPr>
            <p:cNvPr id="170009" name="Rectangle 25"/>
            <p:cNvSpPr>
              <a:spLocks noChangeArrowheads="1"/>
            </p:cNvSpPr>
            <p:nvPr/>
          </p:nvSpPr>
          <p:spPr bwMode="auto">
            <a:xfrm>
              <a:off x="2891" y="3898"/>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2.50</a:t>
              </a:r>
            </a:p>
          </p:txBody>
        </p:sp>
        <p:sp>
          <p:nvSpPr>
            <p:cNvPr id="170010" name="Rectangle 26"/>
            <p:cNvSpPr>
              <a:spLocks noChangeArrowheads="1"/>
            </p:cNvSpPr>
            <p:nvPr/>
          </p:nvSpPr>
          <p:spPr bwMode="auto">
            <a:xfrm>
              <a:off x="515" y="5205"/>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2.09</a:t>
              </a:r>
            </a:p>
          </p:txBody>
        </p:sp>
        <p:sp>
          <p:nvSpPr>
            <p:cNvPr id="170011" name="Rectangle 27"/>
            <p:cNvSpPr>
              <a:spLocks noChangeArrowheads="1"/>
            </p:cNvSpPr>
            <p:nvPr/>
          </p:nvSpPr>
          <p:spPr bwMode="auto">
            <a:xfrm>
              <a:off x="1635" y="5205"/>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1.95</a:t>
              </a:r>
            </a:p>
          </p:txBody>
        </p:sp>
        <p:sp>
          <p:nvSpPr>
            <p:cNvPr id="170012" name="Rectangle 28"/>
            <p:cNvSpPr>
              <a:spLocks noChangeArrowheads="1"/>
            </p:cNvSpPr>
            <p:nvPr/>
          </p:nvSpPr>
          <p:spPr bwMode="auto">
            <a:xfrm>
              <a:off x="2891" y="5205"/>
              <a:ext cx="541" cy="190"/>
            </a:xfrm>
            <a:prstGeom prst="rect">
              <a:avLst/>
            </a:prstGeom>
            <a:noFill/>
            <a:ln w="12700">
              <a:noFill/>
              <a:miter lim="800000"/>
              <a:headEnd/>
              <a:tailEnd/>
            </a:ln>
          </p:spPr>
          <p:txBody>
            <a:bodyPr wrap="none" lIns="90487" tIns="44450" rIns="90487" bIns="44450">
              <a:spAutoFit/>
            </a:bodyPr>
            <a:lstStyle/>
            <a:p>
              <a:pPr algn="l"/>
              <a:r>
                <a:rPr lang="en-US" sz="1400" b="1">
                  <a:solidFill>
                    <a:srgbClr val="000000"/>
                  </a:solidFill>
                  <a:latin typeface="Helvetica" pitchFamily="34" charset="0"/>
                </a:rPr>
                <a:t>D = 1.80</a:t>
              </a:r>
            </a:p>
          </p:txBody>
        </p:sp>
        <p:pic>
          <p:nvPicPr>
            <p:cNvPr id="170013" name="Picture 29"/>
            <p:cNvPicPr>
              <a:picLocks noChangeArrowheads="1"/>
            </p:cNvPicPr>
            <p:nvPr/>
          </p:nvPicPr>
          <p:blipFill>
            <a:blip r:embed="rId5"/>
            <a:srcRect/>
            <a:stretch>
              <a:fillRect/>
            </a:stretch>
          </p:blipFill>
          <p:spPr bwMode="auto">
            <a:xfrm>
              <a:off x="48" y="3626"/>
              <a:ext cx="176" cy="827"/>
            </a:xfrm>
            <a:prstGeom prst="rect">
              <a:avLst/>
            </a:prstGeom>
            <a:noFill/>
            <a:ln w="12700">
              <a:noFill/>
              <a:miter lim="800000"/>
              <a:headEnd/>
              <a:tailEnd/>
            </a:ln>
          </p:spPr>
        </p:pic>
        <p:pic>
          <p:nvPicPr>
            <p:cNvPr id="170014" name="Picture 30"/>
            <p:cNvPicPr>
              <a:picLocks noChangeArrowheads="1"/>
            </p:cNvPicPr>
            <p:nvPr/>
          </p:nvPicPr>
          <p:blipFill>
            <a:blip r:embed="rId6"/>
            <a:srcRect/>
            <a:stretch>
              <a:fillRect/>
            </a:stretch>
          </p:blipFill>
          <p:spPr bwMode="auto">
            <a:xfrm>
              <a:off x="3192" y="3057"/>
              <a:ext cx="904" cy="960"/>
            </a:xfrm>
            <a:prstGeom prst="rect">
              <a:avLst/>
            </a:prstGeom>
            <a:noFill/>
            <a:ln w="12700">
              <a:noFill/>
              <a:miter lim="800000"/>
              <a:headEnd/>
              <a:tailEnd/>
            </a:ln>
          </p:spPr>
        </p:pic>
        <p:pic>
          <p:nvPicPr>
            <p:cNvPr id="170015" name="Picture 31"/>
            <p:cNvPicPr>
              <a:picLocks noChangeArrowheads="1"/>
            </p:cNvPicPr>
            <p:nvPr/>
          </p:nvPicPr>
          <p:blipFill>
            <a:blip r:embed="rId7"/>
            <a:srcRect/>
            <a:stretch>
              <a:fillRect/>
            </a:stretch>
          </p:blipFill>
          <p:spPr bwMode="auto">
            <a:xfrm>
              <a:off x="1952" y="3153"/>
              <a:ext cx="848" cy="768"/>
            </a:xfrm>
            <a:prstGeom prst="rect">
              <a:avLst/>
            </a:prstGeom>
            <a:noFill/>
            <a:ln w="12700">
              <a:noFill/>
              <a:miter lim="800000"/>
              <a:headEnd/>
              <a:tailEnd/>
            </a:ln>
          </p:spPr>
        </p:pic>
        <p:pic>
          <p:nvPicPr>
            <p:cNvPr id="170016" name="Picture 32"/>
            <p:cNvPicPr>
              <a:picLocks noChangeArrowheads="1"/>
            </p:cNvPicPr>
            <p:nvPr/>
          </p:nvPicPr>
          <p:blipFill>
            <a:blip r:embed="rId8"/>
            <a:srcRect/>
            <a:stretch>
              <a:fillRect/>
            </a:stretch>
          </p:blipFill>
          <p:spPr bwMode="auto">
            <a:xfrm>
              <a:off x="696" y="4209"/>
              <a:ext cx="712" cy="1012"/>
            </a:xfrm>
            <a:prstGeom prst="rect">
              <a:avLst/>
            </a:prstGeom>
            <a:noFill/>
            <a:ln w="12700">
              <a:noFill/>
              <a:miter lim="800000"/>
              <a:headEnd/>
              <a:tailEnd/>
            </a:ln>
          </p:spPr>
        </p:pic>
        <p:pic>
          <p:nvPicPr>
            <p:cNvPr id="170017" name="Picture 33"/>
            <p:cNvPicPr>
              <a:picLocks noChangeArrowheads="1"/>
            </p:cNvPicPr>
            <p:nvPr/>
          </p:nvPicPr>
          <p:blipFill>
            <a:blip r:embed="rId9"/>
            <a:srcRect/>
            <a:stretch>
              <a:fillRect/>
            </a:stretch>
          </p:blipFill>
          <p:spPr bwMode="auto">
            <a:xfrm>
              <a:off x="1744" y="4350"/>
              <a:ext cx="1104" cy="804"/>
            </a:xfrm>
            <a:prstGeom prst="rect">
              <a:avLst/>
            </a:prstGeom>
            <a:noFill/>
            <a:ln w="12700">
              <a:noFill/>
              <a:miter lim="800000"/>
              <a:headEnd/>
              <a:tailEnd/>
            </a:ln>
          </p:spPr>
        </p:pic>
        <p:pic>
          <p:nvPicPr>
            <p:cNvPr id="170018" name="Picture 34"/>
            <p:cNvPicPr>
              <a:picLocks noChangeArrowheads="1"/>
            </p:cNvPicPr>
            <p:nvPr/>
          </p:nvPicPr>
          <p:blipFill>
            <a:blip r:embed="rId10"/>
            <a:srcRect/>
            <a:stretch>
              <a:fillRect/>
            </a:stretch>
          </p:blipFill>
          <p:spPr bwMode="auto">
            <a:xfrm>
              <a:off x="3080" y="4231"/>
              <a:ext cx="1072" cy="953"/>
            </a:xfrm>
            <a:prstGeom prst="rect">
              <a:avLst/>
            </a:prstGeom>
            <a:noFill/>
            <a:ln w="12700">
              <a:noFill/>
              <a:miter lim="800000"/>
              <a:headEnd/>
              <a:tailEnd/>
            </a:ln>
          </p:spPr>
        </p:pic>
        <p:pic>
          <p:nvPicPr>
            <p:cNvPr id="170019" name="Picture 35"/>
            <p:cNvPicPr>
              <a:picLocks noChangeArrowheads="1"/>
            </p:cNvPicPr>
            <p:nvPr/>
          </p:nvPicPr>
          <p:blipFill>
            <a:blip r:embed="rId11"/>
            <a:srcRect/>
            <a:stretch>
              <a:fillRect/>
            </a:stretch>
          </p:blipFill>
          <p:spPr bwMode="auto">
            <a:xfrm>
              <a:off x="768" y="3146"/>
              <a:ext cx="696" cy="701"/>
            </a:xfrm>
            <a:prstGeom prst="rect">
              <a:avLst/>
            </a:prstGeom>
            <a:noFill/>
            <a:ln w="12700">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a:xfrm>
            <a:off x="787400" y="38100"/>
            <a:ext cx="7543800" cy="419100"/>
          </a:xfrm>
        </p:spPr>
        <p:txBody>
          <a:bodyPr/>
          <a:lstStyle/>
          <a:p>
            <a:pPr eaLnBrk="1" hangingPunct="1"/>
            <a:r>
              <a:rPr lang="en-US" sz="2000" smtClean="0"/>
              <a:t>Aggregate Characterization:  Fractal Dimension</a:t>
            </a:r>
            <a:endParaRPr lang="en-US" smtClean="0"/>
          </a:p>
        </p:txBody>
      </p:sp>
      <p:graphicFrame>
        <p:nvGraphicFramePr>
          <p:cNvPr id="172034" name="Object 2"/>
          <p:cNvGraphicFramePr>
            <a:graphicFrameLocks noChangeAspect="1"/>
          </p:cNvGraphicFramePr>
          <p:nvPr/>
        </p:nvGraphicFramePr>
        <p:xfrm>
          <a:off x="3581400" y="6096000"/>
          <a:ext cx="1847850" cy="323850"/>
        </p:xfrm>
        <a:graphic>
          <a:graphicData uri="http://schemas.openxmlformats.org/presentationml/2006/ole">
            <p:oleObj spid="_x0000_s172034" name="Equation" r:id="rId4" imgW="7315200" imgH="1282700" progId="Equation.3">
              <p:embed/>
            </p:oleObj>
          </a:graphicData>
        </a:graphic>
      </p:graphicFrame>
      <p:sp>
        <p:nvSpPr>
          <p:cNvPr id="172036" name="AutoShape 4"/>
          <p:cNvSpPr>
            <a:spLocks noChangeArrowheads="1"/>
          </p:cNvSpPr>
          <p:nvPr/>
        </p:nvSpPr>
        <p:spPr bwMode="auto">
          <a:xfrm>
            <a:off x="5905500" y="2133600"/>
            <a:ext cx="1981200" cy="457200"/>
          </a:xfrm>
          <a:prstGeom prst="can">
            <a:avLst>
              <a:gd name="adj" fmla="val 25000"/>
            </a:avLst>
          </a:prstGeom>
          <a:solidFill>
            <a:schemeClr val="bg2"/>
          </a:solidFill>
          <a:ln w="12700">
            <a:solidFill>
              <a:schemeClr val="tx1"/>
            </a:solidFill>
            <a:round/>
            <a:headEnd/>
            <a:tailEnd/>
          </a:ln>
        </p:spPr>
        <p:txBody>
          <a:bodyPr wrap="none" anchor="ctr"/>
          <a:lstStyle/>
          <a:p>
            <a:endParaRPr lang="en-US" b="1">
              <a:solidFill>
                <a:schemeClr val="bg2"/>
              </a:solidFill>
              <a:latin typeface="Arial" pitchFamily="34" charset="0"/>
            </a:endParaRPr>
          </a:p>
        </p:txBody>
      </p:sp>
      <p:sp>
        <p:nvSpPr>
          <p:cNvPr id="317445" name="Oval 5"/>
          <p:cNvSpPr>
            <a:spLocks noChangeArrowheads="1"/>
          </p:cNvSpPr>
          <p:nvPr/>
        </p:nvSpPr>
        <p:spPr bwMode="auto">
          <a:xfrm>
            <a:off x="6324600" y="533400"/>
            <a:ext cx="990600" cy="990600"/>
          </a:xfrm>
          <a:prstGeom prst="ellipse">
            <a:avLst/>
          </a:prstGeom>
          <a:gradFill rotWithShape="0">
            <a:gsLst>
              <a:gs pos="0">
                <a:schemeClr val="bg1"/>
              </a:gs>
              <a:gs pos="100000">
                <a:schemeClr val="bg1">
                  <a:gamma/>
                  <a:shade val="46275"/>
                  <a:invGamma/>
                </a:schemeClr>
              </a:gs>
            </a:gsLst>
            <a:path path="shape">
              <a:fillToRect l="50000" t="50000" r="50000" b="50000"/>
            </a:path>
          </a:gradFill>
          <a:ln w="12700">
            <a:noFill/>
            <a:round/>
            <a:headEnd/>
            <a:tailEnd/>
          </a:ln>
          <a:effectLst/>
        </p:spPr>
        <p:txBody>
          <a:bodyPr wrap="none" anchor="ctr"/>
          <a:lstStyle/>
          <a:p>
            <a:endParaRPr lang="en-US"/>
          </a:p>
        </p:txBody>
      </p:sp>
      <p:pic>
        <p:nvPicPr>
          <p:cNvPr id="172038" name="Picture 6"/>
          <p:cNvPicPr>
            <a:picLocks noChangeArrowheads="1"/>
          </p:cNvPicPr>
          <p:nvPr/>
        </p:nvPicPr>
        <p:blipFill>
          <a:blip r:embed="rId5"/>
          <a:srcRect/>
          <a:stretch>
            <a:fillRect/>
          </a:stretch>
        </p:blipFill>
        <p:spPr bwMode="auto">
          <a:xfrm>
            <a:off x="6172200" y="4419600"/>
            <a:ext cx="1447800" cy="1535113"/>
          </a:xfrm>
          <a:prstGeom prst="rect">
            <a:avLst/>
          </a:prstGeom>
          <a:noFill/>
          <a:ln w="76200">
            <a:noFill/>
            <a:miter lim="800000"/>
            <a:headEnd/>
            <a:tailEnd/>
          </a:ln>
        </p:spPr>
      </p:pic>
      <p:sp>
        <p:nvSpPr>
          <p:cNvPr id="317447" name="Oval 7"/>
          <p:cNvSpPr>
            <a:spLocks noChangeArrowheads="1"/>
          </p:cNvSpPr>
          <p:nvPr/>
        </p:nvSpPr>
        <p:spPr bwMode="auto">
          <a:xfrm rot="15585163">
            <a:off x="6019800" y="2895600"/>
            <a:ext cx="609600" cy="609600"/>
          </a:xfrm>
          <a:prstGeom prst="ellipse">
            <a:avLst/>
          </a:prstGeom>
          <a:gradFill rotWithShape="0">
            <a:gsLst>
              <a:gs pos="0">
                <a:schemeClr val="bg1"/>
              </a:gs>
              <a:gs pos="100000">
                <a:schemeClr val="bg1">
                  <a:gamma/>
                  <a:shade val="46275"/>
                  <a:invGamma/>
                </a:schemeClr>
              </a:gs>
            </a:gsLst>
            <a:path path="shape">
              <a:fillToRect l="50000" t="50000" r="50000" b="50000"/>
            </a:path>
          </a:gradFill>
          <a:ln w="12700">
            <a:round/>
            <a:headEnd/>
            <a:tailEnd/>
          </a:ln>
          <a:effectLst/>
          <a:scene3d>
            <a:camera prst="legacyPerspectiveFront">
              <a:rot lat="20099999" lon="1500000" rev="0"/>
            </a:camera>
            <a:lightRig rig="legacyFlat4" dir="b"/>
          </a:scene3d>
          <a:sp3d extrusionH="3630600" prstMaterial="legacyMatte">
            <a:bevelT w="13500" h="13500" prst="angle"/>
            <a:bevelB w="13500" h="13500" prst="angle"/>
            <a:extrusionClr>
              <a:schemeClr val="bg1"/>
            </a:extrusionClr>
          </a:sp3d>
        </p:spPr>
        <p:txBody>
          <a:bodyPr wrap="none" anchor="ctr">
            <a:flatTx/>
          </a:bodyPr>
          <a:lstStyle/>
          <a:p>
            <a:endParaRPr lang="en-US"/>
          </a:p>
        </p:txBody>
      </p:sp>
      <p:sp>
        <p:nvSpPr>
          <p:cNvPr id="172040" name="Text Box 8"/>
          <p:cNvSpPr txBox="1">
            <a:spLocks noChangeArrowheads="1"/>
          </p:cNvSpPr>
          <p:nvPr/>
        </p:nvSpPr>
        <p:spPr bwMode="auto">
          <a:xfrm>
            <a:off x="2057400" y="914400"/>
            <a:ext cx="1336675" cy="366713"/>
          </a:xfrm>
          <a:prstGeom prst="rect">
            <a:avLst/>
          </a:prstGeom>
          <a:noFill/>
          <a:ln w="12700">
            <a:noFill/>
            <a:miter lim="800000"/>
            <a:headEnd/>
            <a:tailEnd/>
          </a:ln>
        </p:spPr>
        <p:txBody>
          <a:bodyPr wrap="none">
            <a:spAutoFit/>
          </a:bodyPr>
          <a:lstStyle/>
          <a:p>
            <a:pPr algn="l"/>
            <a:r>
              <a:rPr lang="en-US" b="1">
                <a:latin typeface="Arial" pitchFamily="34" charset="0"/>
              </a:rPr>
              <a:t>M ~ M ~ R</a:t>
            </a:r>
            <a:r>
              <a:rPr lang="en-US" b="1" baseline="30000">
                <a:latin typeface="Arial" pitchFamily="34" charset="0"/>
              </a:rPr>
              <a:t>3</a:t>
            </a:r>
            <a:endParaRPr lang="en-US" b="1">
              <a:latin typeface="Arial" pitchFamily="34" charset="0"/>
            </a:endParaRPr>
          </a:p>
        </p:txBody>
      </p:sp>
      <p:sp>
        <p:nvSpPr>
          <p:cNvPr id="172041" name="Text Box 9"/>
          <p:cNvSpPr txBox="1">
            <a:spLocks noChangeArrowheads="1"/>
          </p:cNvSpPr>
          <p:nvPr/>
        </p:nvSpPr>
        <p:spPr bwMode="auto">
          <a:xfrm>
            <a:off x="2057400" y="2133600"/>
            <a:ext cx="1336675" cy="366713"/>
          </a:xfrm>
          <a:prstGeom prst="rect">
            <a:avLst/>
          </a:prstGeom>
          <a:noFill/>
          <a:ln w="12700">
            <a:noFill/>
            <a:miter lim="800000"/>
            <a:headEnd/>
            <a:tailEnd/>
          </a:ln>
        </p:spPr>
        <p:txBody>
          <a:bodyPr wrap="none">
            <a:spAutoFit/>
          </a:bodyPr>
          <a:lstStyle/>
          <a:p>
            <a:pPr algn="l"/>
            <a:r>
              <a:rPr lang="en-US" b="1">
                <a:latin typeface="Arial" pitchFamily="34" charset="0"/>
              </a:rPr>
              <a:t>M ~ M ~ R</a:t>
            </a:r>
            <a:r>
              <a:rPr lang="en-US" b="1" baseline="30000">
                <a:latin typeface="Arial" pitchFamily="34" charset="0"/>
              </a:rPr>
              <a:t>2</a:t>
            </a:r>
            <a:endParaRPr lang="en-US" b="1">
              <a:latin typeface="Arial" pitchFamily="34" charset="0"/>
            </a:endParaRPr>
          </a:p>
        </p:txBody>
      </p:sp>
      <p:sp>
        <p:nvSpPr>
          <p:cNvPr id="172042" name="Text Box 10"/>
          <p:cNvSpPr txBox="1">
            <a:spLocks noChangeArrowheads="1"/>
          </p:cNvSpPr>
          <p:nvPr/>
        </p:nvSpPr>
        <p:spPr bwMode="auto">
          <a:xfrm>
            <a:off x="2057400" y="3505200"/>
            <a:ext cx="1336675" cy="366713"/>
          </a:xfrm>
          <a:prstGeom prst="rect">
            <a:avLst/>
          </a:prstGeom>
          <a:noFill/>
          <a:ln w="12700">
            <a:noFill/>
            <a:miter lim="800000"/>
            <a:headEnd/>
            <a:tailEnd/>
          </a:ln>
        </p:spPr>
        <p:txBody>
          <a:bodyPr wrap="none">
            <a:spAutoFit/>
          </a:bodyPr>
          <a:lstStyle/>
          <a:p>
            <a:pPr algn="l"/>
            <a:r>
              <a:rPr lang="en-US" b="1">
                <a:latin typeface="Arial" pitchFamily="34" charset="0"/>
              </a:rPr>
              <a:t>M ~ M ~ R</a:t>
            </a:r>
            <a:r>
              <a:rPr lang="en-US" b="1" baseline="30000">
                <a:latin typeface="Arial" pitchFamily="34" charset="0"/>
              </a:rPr>
              <a:t>1</a:t>
            </a:r>
            <a:endParaRPr lang="en-US" b="1">
              <a:latin typeface="Arial" pitchFamily="34" charset="0"/>
            </a:endParaRPr>
          </a:p>
        </p:txBody>
      </p:sp>
      <p:sp>
        <p:nvSpPr>
          <p:cNvPr id="172043" name="Text Box 11"/>
          <p:cNvSpPr txBox="1">
            <a:spLocks noChangeArrowheads="1"/>
          </p:cNvSpPr>
          <p:nvPr/>
        </p:nvSpPr>
        <p:spPr bwMode="auto">
          <a:xfrm>
            <a:off x="2057400" y="5029200"/>
            <a:ext cx="1463675" cy="366713"/>
          </a:xfrm>
          <a:prstGeom prst="rect">
            <a:avLst/>
          </a:prstGeom>
          <a:noFill/>
          <a:ln w="12700">
            <a:noFill/>
            <a:miter lim="800000"/>
            <a:headEnd/>
            <a:tailEnd/>
          </a:ln>
        </p:spPr>
        <p:txBody>
          <a:bodyPr wrap="none">
            <a:spAutoFit/>
          </a:bodyPr>
          <a:lstStyle/>
          <a:p>
            <a:pPr algn="l"/>
            <a:r>
              <a:rPr lang="en-US" b="1">
                <a:latin typeface="Arial" pitchFamily="34" charset="0"/>
              </a:rPr>
              <a:t>M ~ M ~ R</a:t>
            </a:r>
            <a:r>
              <a:rPr lang="en-US" b="1" baseline="30000">
                <a:latin typeface="Arial" pitchFamily="34" charset="0"/>
              </a:rPr>
              <a:t>1.7</a:t>
            </a:r>
            <a:endParaRPr lang="en-US" b="1">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a:noFill/>
        </p:spPr>
        <p:txBody>
          <a:bodyPr lIns="90487" tIns="44450" rIns="90487" bIns="44450"/>
          <a:lstStyle/>
          <a:p>
            <a:pPr eaLnBrk="1" hangingPunct="1"/>
            <a:r>
              <a:rPr lang="en-US" smtClean="0"/>
              <a:t>Analysis of Fractals</a:t>
            </a:r>
          </a:p>
        </p:txBody>
      </p:sp>
      <p:graphicFrame>
        <p:nvGraphicFramePr>
          <p:cNvPr id="174082" name="Object 2"/>
          <p:cNvGraphicFramePr>
            <a:graphicFrameLocks noChangeAspect="1"/>
          </p:cNvGraphicFramePr>
          <p:nvPr/>
        </p:nvGraphicFramePr>
        <p:xfrm>
          <a:off x="3433763" y="685800"/>
          <a:ext cx="1847850" cy="323850"/>
        </p:xfrm>
        <a:graphic>
          <a:graphicData uri="http://schemas.openxmlformats.org/presentationml/2006/ole">
            <p:oleObj spid="_x0000_s174082" name="Equation" r:id="rId4" imgW="7315200" imgH="1282700" progId="Equation.3">
              <p:embed/>
            </p:oleObj>
          </a:graphicData>
        </a:graphic>
      </p:graphicFrame>
      <p:grpSp>
        <p:nvGrpSpPr>
          <p:cNvPr id="174084" name="Group 4"/>
          <p:cNvGrpSpPr>
            <a:grpSpLocks/>
          </p:cNvGrpSpPr>
          <p:nvPr/>
        </p:nvGrpSpPr>
        <p:grpSpPr bwMode="auto">
          <a:xfrm>
            <a:off x="381000" y="1981200"/>
            <a:ext cx="3927475" cy="3200400"/>
            <a:chOff x="1272" y="624"/>
            <a:chExt cx="2474" cy="2016"/>
          </a:xfrm>
        </p:grpSpPr>
        <p:pic>
          <p:nvPicPr>
            <p:cNvPr id="174125" name="Picture 5"/>
            <p:cNvPicPr>
              <a:picLocks noChangeArrowheads="1"/>
            </p:cNvPicPr>
            <p:nvPr/>
          </p:nvPicPr>
          <p:blipFill>
            <a:blip r:embed="rId5"/>
            <a:srcRect/>
            <a:stretch>
              <a:fillRect/>
            </a:stretch>
          </p:blipFill>
          <p:spPr bwMode="auto">
            <a:xfrm>
              <a:off x="1272" y="624"/>
              <a:ext cx="1968" cy="2016"/>
            </a:xfrm>
            <a:prstGeom prst="rect">
              <a:avLst/>
            </a:prstGeom>
            <a:noFill/>
            <a:ln w="76200">
              <a:noFill/>
              <a:miter lim="800000"/>
              <a:headEnd/>
              <a:tailEnd/>
            </a:ln>
          </p:spPr>
        </p:pic>
        <p:sp>
          <p:nvSpPr>
            <p:cNvPr id="174126" name="Rectangle 6"/>
            <p:cNvSpPr>
              <a:spLocks noChangeArrowheads="1"/>
            </p:cNvSpPr>
            <p:nvPr/>
          </p:nvSpPr>
          <p:spPr bwMode="auto">
            <a:xfrm>
              <a:off x="1824" y="1320"/>
              <a:ext cx="720" cy="720"/>
            </a:xfrm>
            <a:prstGeom prst="rect">
              <a:avLst/>
            </a:prstGeom>
            <a:noFill/>
            <a:ln w="28575">
              <a:solidFill>
                <a:schemeClr val="accent1"/>
              </a:solidFill>
              <a:miter lim="800000"/>
              <a:headEnd/>
              <a:tailEnd/>
            </a:ln>
          </p:spPr>
          <p:txBody>
            <a:bodyPr wrap="none" anchor="ctr"/>
            <a:lstStyle/>
            <a:p>
              <a:endParaRPr lang="en-US"/>
            </a:p>
          </p:txBody>
        </p:sp>
        <p:sp>
          <p:nvSpPr>
            <p:cNvPr id="174127" name="Rectangle 7"/>
            <p:cNvSpPr>
              <a:spLocks noChangeArrowheads="1"/>
            </p:cNvSpPr>
            <p:nvPr/>
          </p:nvSpPr>
          <p:spPr bwMode="auto">
            <a:xfrm>
              <a:off x="1632" y="1128"/>
              <a:ext cx="1104" cy="1104"/>
            </a:xfrm>
            <a:prstGeom prst="rect">
              <a:avLst/>
            </a:prstGeom>
            <a:noFill/>
            <a:ln w="28575">
              <a:solidFill>
                <a:schemeClr val="accent1"/>
              </a:solidFill>
              <a:miter lim="800000"/>
              <a:headEnd/>
              <a:tailEnd/>
            </a:ln>
          </p:spPr>
          <p:txBody>
            <a:bodyPr wrap="none" anchor="ctr"/>
            <a:lstStyle/>
            <a:p>
              <a:endParaRPr lang="en-US"/>
            </a:p>
          </p:txBody>
        </p:sp>
        <p:sp>
          <p:nvSpPr>
            <p:cNvPr id="174128" name="Rectangle 8"/>
            <p:cNvSpPr>
              <a:spLocks noChangeArrowheads="1"/>
            </p:cNvSpPr>
            <p:nvPr/>
          </p:nvSpPr>
          <p:spPr bwMode="auto">
            <a:xfrm>
              <a:off x="2016" y="1512"/>
              <a:ext cx="336" cy="336"/>
            </a:xfrm>
            <a:prstGeom prst="rect">
              <a:avLst/>
            </a:prstGeom>
            <a:noFill/>
            <a:ln w="28575">
              <a:solidFill>
                <a:schemeClr val="accent1"/>
              </a:solidFill>
              <a:miter lim="800000"/>
              <a:headEnd/>
              <a:tailEnd/>
            </a:ln>
          </p:spPr>
          <p:txBody>
            <a:bodyPr wrap="none" anchor="ctr"/>
            <a:lstStyle/>
            <a:p>
              <a:endParaRPr lang="en-US"/>
            </a:p>
          </p:txBody>
        </p:sp>
        <p:sp>
          <p:nvSpPr>
            <p:cNvPr id="174129" name="Rectangle 9"/>
            <p:cNvSpPr>
              <a:spLocks noChangeArrowheads="1"/>
            </p:cNvSpPr>
            <p:nvPr/>
          </p:nvSpPr>
          <p:spPr bwMode="auto">
            <a:xfrm>
              <a:off x="1392" y="960"/>
              <a:ext cx="1584" cy="1440"/>
            </a:xfrm>
            <a:prstGeom prst="rect">
              <a:avLst/>
            </a:prstGeom>
            <a:noFill/>
            <a:ln w="28575">
              <a:solidFill>
                <a:schemeClr val="accent1"/>
              </a:solidFill>
              <a:miter lim="800000"/>
              <a:headEnd/>
              <a:tailEnd/>
            </a:ln>
          </p:spPr>
          <p:txBody>
            <a:bodyPr wrap="none" anchor="ctr"/>
            <a:lstStyle/>
            <a:p>
              <a:endParaRPr lang="en-US"/>
            </a:p>
          </p:txBody>
        </p:sp>
        <p:sp>
          <p:nvSpPr>
            <p:cNvPr id="174130" name="Line 10"/>
            <p:cNvSpPr>
              <a:spLocks noChangeShapeType="1"/>
            </p:cNvSpPr>
            <p:nvPr/>
          </p:nvSpPr>
          <p:spPr bwMode="auto">
            <a:xfrm>
              <a:off x="3456" y="1008"/>
              <a:ext cx="0" cy="1392"/>
            </a:xfrm>
            <a:prstGeom prst="line">
              <a:avLst/>
            </a:prstGeom>
            <a:noFill/>
            <a:ln w="38100">
              <a:solidFill>
                <a:schemeClr val="accent1"/>
              </a:solidFill>
              <a:round/>
              <a:headEnd type="triangle" w="med" len="med"/>
              <a:tailEnd type="triangle" w="med" len="med"/>
            </a:ln>
          </p:spPr>
          <p:txBody>
            <a:bodyPr wrap="none" anchor="ctr"/>
            <a:lstStyle/>
            <a:p>
              <a:endParaRPr lang="en-US"/>
            </a:p>
          </p:txBody>
        </p:sp>
        <p:sp>
          <p:nvSpPr>
            <p:cNvPr id="174131" name="Text Box 11"/>
            <p:cNvSpPr txBox="1">
              <a:spLocks noChangeArrowheads="1"/>
            </p:cNvSpPr>
            <p:nvPr/>
          </p:nvSpPr>
          <p:spPr bwMode="auto">
            <a:xfrm>
              <a:off x="3542" y="1559"/>
              <a:ext cx="204" cy="231"/>
            </a:xfrm>
            <a:prstGeom prst="rect">
              <a:avLst/>
            </a:prstGeom>
            <a:noFill/>
            <a:ln w="12700">
              <a:noFill/>
              <a:miter lim="800000"/>
              <a:headEnd/>
              <a:tailEnd/>
            </a:ln>
          </p:spPr>
          <p:txBody>
            <a:bodyPr wrap="none">
              <a:spAutoFit/>
            </a:bodyPr>
            <a:lstStyle/>
            <a:p>
              <a:pPr algn="l"/>
              <a:r>
                <a:rPr lang="en-US" b="1">
                  <a:solidFill>
                    <a:schemeClr val="accent1"/>
                  </a:solidFill>
                  <a:latin typeface="Arial" pitchFamily="34" charset="0"/>
                </a:rPr>
                <a:t>L</a:t>
              </a:r>
            </a:p>
          </p:txBody>
        </p:sp>
      </p:grpSp>
      <p:grpSp>
        <p:nvGrpSpPr>
          <p:cNvPr id="174085" name="Group 12"/>
          <p:cNvGrpSpPr>
            <a:grpSpLocks/>
          </p:cNvGrpSpPr>
          <p:nvPr/>
        </p:nvGrpSpPr>
        <p:grpSpPr bwMode="auto">
          <a:xfrm>
            <a:off x="5181600" y="2362200"/>
            <a:ext cx="3302000" cy="2814638"/>
            <a:chOff x="1008" y="3400"/>
            <a:chExt cx="2080" cy="1773"/>
          </a:xfrm>
        </p:grpSpPr>
        <p:sp>
          <p:nvSpPr>
            <p:cNvPr id="174086" name="Freeform 13"/>
            <p:cNvSpPr>
              <a:spLocks/>
            </p:cNvSpPr>
            <p:nvPr/>
          </p:nvSpPr>
          <p:spPr bwMode="auto">
            <a:xfrm>
              <a:off x="1344" y="3456"/>
              <a:ext cx="1521" cy="1281"/>
            </a:xfrm>
            <a:custGeom>
              <a:avLst/>
              <a:gdLst>
                <a:gd name="T0" fmla="*/ 0 w 1521"/>
                <a:gd name="T1" fmla="*/ 0 h 1281"/>
                <a:gd name="T2" fmla="*/ 0 w 1521"/>
                <a:gd name="T3" fmla="*/ 1280 h 1281"/>
                <a:gd name="T4" fmla="*/ 1520 w 1521"/>
                <a:gd name="T5" fmla="*/ 1280 h 1281"/>
                <a:gd name="T6" fmla="*/ 0 60000 65536"/>
                <a:gd name="T7" fmla="*/ 0 60000 65536"/>
                <a:gd name="T8" fmla="*/ 0 60000 65536"/>
                <a:gd name="T9" fmla="*/ 0 w 1521"/>
                <a:gd name="T10" fmla="*/ 0 h 1281"/>
                <a:gd name="T11" fmla="*/ 1521 w 1521"/>
                <a:gd name="T12" fmla="*/ 1281 h 1281"/>
              </a:gdLst>
              <a:ahLst/>
              <a:cxnLst>
                <a:cxn ang="T6">
                  <a:pos x="T0" y="T1"/>
                </a:cxn>
                <a:cxn ang="T7">
                  <a:pos x="T2" y="T3"/>
                </a:cxn>
                <a:cxn ang="T8">
                  <a:pos x="T4" y="T5"/>
                </a:cxn>
              </a:cxnLst>
              <a:rect l="T9" t="T10" r="T11" b="T12"/>
              <a:pathLst>
                <a:path w="1521" h="1281">
                  <a:moveTo>
                    <a:pt x="0" y="0"/>
                  </a:moveTo>
                  <a:lnTo>
                    <a:pt x="0" y="1280"/>
                  </a:lnTo>
                  <a:lnTo>
                    <a:pt x="1520" y="1280"/>
                  </a:lnTo>
                </a:path>
              </a:pathLst>
            </a:custGeom>
            <a:noFill/>
            <a:ln w="50800" cap="rnd">
              <a:solidFill>
                <a:srgbClr val="000000"/>
              </a:solidFill>
              <a:round/>
              <a:headEnd/>
              <a:tailEnd/>
            </a:ln>
          </p:spPr>
          <p:txBody>
            <a:bodyPr/>
            <a:lstStyle/>
            <a:p>
              <a:endParaRPr lang="en-US"/>
            </a:p>
          </p:txBody>
        </p:sp>
        <p:sp>
          <p:nvSpPr>
            <p:cNvPr id="174087" name="Line 14"/>
            <p:cNvSpPr>
              <a:spLocks noChangeShapeType="1"/>
            </p:cNvSpPr>
            <p:nvPr/>
          </p:nvSpPr>
          <p:spPr bwMode="auto">
            <a:xfrm flipV="1">
              <a:off x="1440" y="3400"/>
              <a:ext cx="1320" cy="1064"/>
            </a:xfrm>
            <a:prstGeom prst="line">
              <a:avLst/>
            </a:prstGeom>
            <a:noFill/>
            <a:ln w="6350">
              <a:solidFill>
                <a:srgbClr val="000000"/>
              </a:solidFill>
              <a:round/>
              <a:headEnd/>
              <a:tailEnd/>
            </a:ln>
          </p:spPr>
          <p:txBody>
            <a:bodyPr wrap="none" anchor="ctr"/>
            <a:lstStyle/>
            <a:p>
              <a:endParaRPr lang="en-US"/>
            </a:p>
          </p:txBody>
        </p:sp>
        <p:sp>
          <p:nvSpPr>
            <p:cNvPr id="174088" name="Freeform 15"/>
            <p:cNvSpPr>
              <a:spLocks/>
            </p:cNvSpPr>
            <p:nvPr/>
          </p:nvSpPr>
          <p:spPr bwMode="auto">
            <a:xfrm>
              <a:off x="2032" y="3608"/>
              <a:ext cx="473" cy="369"/>
            </a:xfrm>
            <a:custGeom>
              <a:avLst/>
              <a:gdLst>
                <a:gd name="T0" fmla="*/ 472 w 473"/>
                <a:gd name="T1" fmla="*/ 0 h 369"/>
                <a:gd name="T2" fmla="*/ 472 w 473"/>
                <a:gd name="T3" fmla="*/ 368 h 369"/>
                <a:gd name="T4" fmla="*/ 0 w 473"/>
                <a:gd name="T5" fmla="*/ 368 h 369"/>
                <a:gd name="T6" fmla="*/ 0 60000 65536"/>
                <a:gd name="T7" fmla="*/ 0 60000 65536"/>
                <a:gd name="T8" fmla="*/ 0 60000 65536"/>
                <a:gd name="T9" fmla="*/ 0 w 473"/>
                <a:gd name="T10" fmla="*/ 0 h 369"/>
                <a:gd name="T11" fmla="*/ 473 w 473"/>
                <a:gd name="T12" fmla="*/ 369 h 369"/>
              </a:gdLst>
              <a:ahLst/>
              <a:cxnLst>
                <a:cxn ang="T6">
                  <a:pos x="T0" y="T1"/>
                </a:cxn>
                <a:cxn ang="T7">
                  <a:pos x="T2" y="T3"/>
                </a:cxn>
                <a:cxn ang="T8">
                  <a:pos x="T4" y="T5"/>
                </a:cxn>
              </a:cxnLst>
              <a:rect l="T9" t="T10" r="T11" b="T12"/>
              <a:pathLst>
                <a:path w="473" h="369">
                  <a:moveTo>
                    <a:pt x="472" y="0"/>
                  </a:moveTo>
                  <a:lnTo>
                    <a:pt x="472" y="368"/>
                  </a:lnTo>
                  <a:lnTo>
                    <a:pt x="0" y="368"/>
                  </a:lnTo>
                </a:path>
              </a:pathLst>
            </a:custGeom>
            <a:noFill/>
            <a:ln w="12700" cap="rnd">
              <a:solidFill>
                <a:srgbClr val="000000"/>
              </a:solidFill>
              <a:round/>
              <a:headEnd/>
              <a:tailEnd/>
            </a:ln>
          </p:spPr>
          <p:txBody>
            <a:bodyPr/>
            <a:lstStyle/>
            <a:p>
              <a:endParaRPr lang="en-US"/>
            </a:p>
          </p:txBody>
        </p:sp>
        <p:sp>
          <p:nvSpPr>
            <p:cNvPr id="174089" name="Rectangle 16"/>
            <p:cNvSpPr>
              <a:spLocks noChangeArrowheads="1"/>
            </p:cNvSpPr>
            <p:nvPr/>
          </p:nvSpPr>
          <p:spPr bwMode="auto">
            <a:xfrm>
              <a:off x="2227" y="3982"/>
              <a:ext cx="218" cy="229"/>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D</a:t>
              </a:r>
              <a:endParaRPr lang="en-US" sz="1200" b="1">
                <a:solidFill>
                  <a:srgbClr val="000000"/>
                </a:solidFill>
                <a:latin typeface="Helvetica" pitchFamily="34" charset="0"/>
              </a:endParaRPr>
            </a:p>
          </p:txBody>
        </p:sp>
        <p:sp>
          <p:nvSpPr>
            <p:cNvPr id="174090" name="Rectangle 17"/>
            <p:cNvSpPr>
              <a:spLocks noChangeArrowheads="1"/>
            </p:cNvSpPr>
            <p:nvPr/>
          </p:nvSpPr>
          <p:spPr bwMode="auto">
            <a:xfrm>
              <a:off x="1632" y="4944"/>
              <a:ext cx="506" cy="229"/>
            </a:xfrm>
            <a:prstGeom prst="rect">
              <a:avLst/>
            </a:prstGeom>
            <a:noFill/>
            <a:ln w="12700">
              <a:noFill/>
              <a:miter lim="800000"/>
              <a:headEnd/>
              <a:tailEnd/>
            </a:ln>
          </p:spPr>
          <p:txBody>
            <a:bodyPr wrap="none" lIns="90487" tIns="44450" rIns="90487" bIns="44450">
              <a:spAutoFit/>
            </a:bodyPr>
            <a:lstStyle/>
            <a:p>
              <a:pPr algn="l"/>
              <a:r>
                <a:rPr lang="en-US" b="1">
                  <a:solidFill>
                    <a:srgbClr val="000000"/>
                  </a:solidFill>
                  <a:latin typeface="Helvetica" pitchFamily="34" charset="0"/>
                </a:rPr>
                <a:t>Log </a:t>
              </a:r>
              <a:r>
                <a:rPr lang="en-US" b="1">
                  <a:solidFill>
                    <a:schemeClr val="accent1"/>
                  </a:solidFill>
                  <a:latin typeface="Helvetica" pitchFamily="34" charset="0"/>
                </a:rPr>
                <a:t>L</a:t>
              </a:r>
              <a:endParaRPr lang="en-US" b="1">
                <a:solidFill>
                  <a:srgbClr val="000000"/>
                </a:solidFill>
                <a:latin typeface="Helvetica" pitchFamily="34" charset="0"/>
              </a:endParaRPr>
            </a:p>
          </p:txBody>
        </p:sp>
        <p:grpSp>
          <p:nvGrpSpPr>
            <p:cNvPr id="174091" name="Group 18"/>
            <p:cNvGrpSpPr>
              <a:grpSpLocks/>
            </p:cNvGrpSpPr>
            <p:nvPr/>
          </p:nvGrpSpPr>
          <p:grpSpPr bwMode="auto">
            <a:xfrm>
              <a:off x="1488" y="3456"/>
              <a:ext cx="1600" cy="1120"/>
              <a:chOff x="1488" y="3456"/>
              <a:chExt cx="1600" cy="1120"/>
            </a:xfrm>
          </p:grpSpPr>
          <p:sp>
            <p:nvSpPr>
              <p:cNvPr id="174097" name="Oval 19"/>
              <p:cNvSpPr>
                <a:spLocks noChangeArrowheads="1"/>
              </p:cNvSpPr>
              <p:nvPr/>
            </p:nvSpPr>
            <p:spPr bwMode="auto">
              <a:xfrm>
                <a:off x="1680" y="4320"/>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098" name="Oval 20"/>
              <p:cNvSpPr>
                <a:spLocks noChangeArrowheads="1"/>
              </p:cNvSpPr>
              <p:nvPr/>
            </p:nvSpPr>
            <p:spPr bwMode="auto">
              <a:xfrm>
                <a:off x="1572" y="4388"/>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099" name="Oval 21"/>
              <p:cNvSpPr>
                <a:spLocks noChangeArrowheads="1"/>
              </p:cNvSpPr>
              <p:nvPr/>
            </p:nvSpPr>
            <p:spPr bwMode="auto">
              <a:xfrm>
                <a:off x="2108" y="392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0" name="Oval 22"/>
              <p:cNvSpPr>
                <a:spLocks noChangeArrowheads="1"/>
              </p:cNvSpPr>
              <p:nvPr/>
            </p:nvSpPr>
            <p:spPr bwMode="auto">
              <a:xfrm>
                <a:off x="2736" y="350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1" name="Oval 23"/>
              <p:cNvSpPr>
                <a:spLocks noChangeArrowheads="1"/>
              </p:cNvSpPr>
              <p:nvPr/>
            </p:nvSpPr>
            <p:spPr bwMode="auto">
              <a:xfrm>
                <a:off x="1836" y="4036"/>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2" name="Oval 24"/>
              <p:cNvSpPr>
                <a:spLocks noChangeArrowheads="1"/>
              </p:cNvSpPr>
              <p:nvPr/>
            </p:nvSpPr>
            <p:spPr bwMode="auto">
              <a:xfrm>
                <a:off x="1636" y="429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3" name="Oval 25"/>
              <p:cNvSpPr>
                <a:spLocks noChangeArrowheads="1"/>
              </p:cNvSpPr>
              <p:nvPr/>
            </p:nvSpPr>
            <p:spPr bwMode="auto">
              <a:xfrm>
                <a:off x="1824" y="427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4" name="Oval 26"/>
              <p:cNvSpPr>
                <a:spLocks noChangeArrowheads="1"/>
              </p:cNvSpPr>
              <p:nvPr/>
            </p:nvSpPr>
            <p:spPr bwMode="auto">
              <a:xfrm>
                <a:off x="1748" y="420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5" name="Oval 27"/>
              <p:cNvSpPr>
                <a:spLocks noChangeArrowheads="1"/>
              </p:cNvSpPr>
              <p:nvPr/>
            </p:nvSpPr>
            <p:spPr bwMode="auto">
              <a:xfrm>
                <a:off x="2004" y="3940"/>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6" name="Oval 28"/>
              <p:cNvSpPr>
                <a:spLocks noChangeArrowheads="1"/>
              </p:cNvSpPr>
              <p:nvPr/>
            </p:nvSpPr>
            <p:spPr bwMode="auto">
              <a:xfrm>
                <a:off x="1772" y="409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7" name="Oval 29"/>
              <p:cNvSpPr>
                <a:spLocks noChangeArrowheads="1"/>
              </p:cNvSpPr>
              <p:nvPr/>
            </p:nvSpPr>
            <p:spPr bwMode="auto">
              <a:xfrm>
                <a:off x="1892" y="413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8" name="Oval 30"/>
              <p:cNvSpPr>
                <a:spLocks noChangeArrowheads="1"/>
              </p:cNvSpPr>
              <p:nvPr/>
            </p:nvSpPr>
            <p:spPr bwMode="auto">
              <a:xfrm>
                <a:off x="1940" y="4020"/>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09" name="Oval 31"/>
              <p:cNvSpPr>
                <a:spLocks noChangeArrowheads="1"/>
              </p:cNvSpPr>
              <p:nvPr/>
            </p:nvSpPr>
            <p:spPr bwMode="auto">
              <a:xfrm>
                <a:off x="2052" y="404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0" name="Oval 32"/>
              <p:cNvSpPr>
                <a:spLocks noChangeArrowheads="1"/>
              </p:cNvSpPr>
              <p:nvPr/>
            </p:nvSpPr>
            <p:spPr bwMode="auto">
              <a:xfrm>
                <a:off x="2116" y="384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1" name="Oval 33"/>
              <p:cNvSpPr>
                <a:spLocks noChangeArrowheads="1"/>
              </p:cNvSpPr>
              <p:nvPr/>
            </p:nvSpPr>
            <p:spPr bwMode="auto">
              <a:xfrm>
                <a:off x="2228" y="384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2" name="Oval 34"/>
              <p:cNvSpPr>
                <a:spLocks noChangeArrowheads="1"/>
              </p:cNvSpPr>
              <p:nvPr/>
            </p:nvSpPr>
            <p:spPr bwMode="auto">
              <a:xfrm>
                <a:off x="2260" y="372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3" name="Oval 35"/>
              <p:cNvSpPr>
                <a:spLocks noChangeArrowheads="1"/>
              </p:cNvSpPr>
              <p:nvPr/>
            </p:nvSpPr>
            <p:spPr bwMode="auto">
              <a:xfrm>
                <a:off x="2340" y="3780"/>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4" name="Oval 36"/>
              <p:cNvSpPr>
                <a:spLocks noChangeArrowheads="1"/>
              </p:cNvSpPr>
              <p:nvPr/>
            </p:nvSpPr>
            <p:spPr bwMode="auto">
              <a:xfrm>
                <a:off x="2452" y="365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5" name="Oval 37"/>
              <p:cNvSpPr>
                <a:spLocks noChangeArrowheads="1"/>
              </p:cNvSpPr>
              <p:nvPr/>
            </p:nvSpPr>
            <p:spPr bwMode="auto">
              <a:xfrm>
                <a:off x="2388" y="364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6" name="Oval 38"/>
              <p:cNvSpPr>
                <a:spLocks noChangeArrowheads="1"/>
              </p:cNvSpPr>
              <p:nvPr/>
            </p:nvSpPr>
            <p:spPr bwMode="auto">
              <a:xfrm>
                <a:off x="2556" y="365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7" name="Oval 39"/>
              <p:cNvSpPr>
                <a:spLocks noChangeArrowheads="1"/>
              </p:cNvSpPr>
              <p:nvPr/>
            </p:nvSpPr>
            <p:spPr bwMode="auto">
              <a:xfrm>
                <a:off x="2564" y="356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8" name="Oval 40"/>
              <p:cNvSpPr>
                <a:spLocks noChangeArrowheads="1"/>
              </p:cNvSpPr>
              <p:nvPr/>
            </p:nvSpPr>
            <p:spPr bwMode="auto">
              <a:xfrm>
                <a:off x="2784" y="3600"/>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19" name="Oval 41"/>
              <p:cNvSpPr>
                <a:spLocks noChangeArrowheads="1"/>
              </p:cNvSpPr>
              <p:nvPr/>
            </p:nvSpPr>
            <p:spPr bwMode="auto">
              <a:xfrm>
                <a:off x="2880" y="355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20" name="Oval 42"/>
              <p:cNvSpPr>
                <a:spLocks noChangeArrowheads="1"/>
              </p:cNvSpPr>
              <p:nvPr/>
            </p:nvSpPr>
            <p:spPr bwMode="auto">
              <a:xfrm>
                <a:off x="2976" y="3456"/>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21" name="Oval 43"/>
              <p:cNvSpPr>
                <a:spLocks noChangeArrowheads="1"/>
              </p:cNvSpPr>
              <p:nvPr/>
            </p:nvSpPr>
            <p:spPr bwMode="auto">
              <a:xfrm>
                <a:off x="3072" y="3648"/>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22" name="Oval 44"/>
              <p:cNvSpPr>
                <a:spLocks noChangeArrowheads="1"/>
              </p:cNvSpPr>
              <p:nvPr/>
            </p:nvSpPr>
            <p:spPr bwMode="auto">
              <a:xfrm>
                <a:off x="1584" y="4464"/>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23" name="Oval 45"/>
              <p:cNvSpPr>
                <a:spLocks noChangeArrowheads="1"/>
              </p:cNvSpPr>
              <p:nvPr/>
            </p:nvSpPr>
            <p:spPr bwMode="auto">
              <a:xfrm>
                <a:off x="1488" y="4512"/>
                <a:ext cx="16" cy="16"/>
              </a:xfrm>
              <a:prstGeom prst="ellipse">
                <a:avLst/>
              </a:prstGeom>
              <a:solidFill>
                <a:srgbClr val="000000"/>
              </a:solidFill>
              <a:ln w="12700">
                <a:solidFill>
                  <a:srgbClr val="000000"/>
                </a:solidFill>
                <a:round/>
                <a:headEnd/>
                <a:tailEnd/>
              </a:ln>
            </p:spPr>
            <p:txBody>
              <a:bodyPr wrap="none" anchor="ctr"/>
              <a:lstStyle/>
              <a:p>
                <a:endParaRPr lang="en-US"/>
              </a:p>
            </p:txBody>
          </p:sp>
          <p:sp>
            <p:nvSpPr>
              <p:cNvPr id="174124" name="Oval 46"/>
              <p:cNvSpPr>
                <a:spLocks noChangeArrowheads="1"/>
              </p:cNvSpPr>
              <p:nvPr/>
            </p:nvSpPr>
            <p:spPr bwMode="auto">
              <a:xfrm>
                <a:off x="1584" y="4560"/>
                <a:ext cx="16" cy="16"/>
              </a:xfrm>
              <a:prstGeom prst="ellipse">
                <a:avLst/>
              </a:prstGeom>
              <a:solidFill>
                <a:srgbClr val="000000"/>
              </a:solidFill>
              <a:ln w="12700">
                <a:solidFill>
                  <a:srgbClr val="000000"/>
                </a:solidFill>
                <a:round/>
                <a:headEnd/>
                <a:tailEnd/>
              </a:ln>
            </p:spPr>
            <p:txBody>
              <a:bodyPr wrap="none" anchor="ctr"/>
              <a:lstStyle/>
              <a:p>
                <a:endParaRPr lang="en-US"/>
              </a:p>
            </p:txBody>
          </p:sp>
        </p:grpSp>
        <p:sp>
          <p:nvSpPr>
            <p:cNvPr id="174092" name="Line 47"/>
            <p:cNvSpPr>
              <a:spLocks noChangeShapeType="1"/>
            </p:cNvSpPr>
            <p:nvPr/>
          </p:nvSpPr>
          <p:spPr bwMode="auto">
            <a:xfrm>
              <a:off x="1824" y="4416"/>
              <a:ext cx="0" cy="288"/>
            </a:xfrm>
            <a:prstGeom prst="line">
              <a:avLst/>
            </a:prstGeom>
            <a:noFill/>
            <a:ln w="12700">
              <a:solidFill>
                <a:schemeClr val="tx1"/>
              </a:solidFill>
              <a:round/>
              <a:headEnd/>
              <a:tailEnd type="triangle" w="med" len="med"/>
            </a:ln>
          </p:spPr>
          <p:txBody>
            <a:bodyPr wrap="none" anchor="ctr"/>
            <a:lstStyle/>
            <a:p>
              <a:endParaRPr lang="en-US"/>
            </a:p>
          </p:txBody>
        </p:sp>
        <p:sp>
          <p:nvSpPr>
            <p:cNvPr id="174093" name="Line 48"/>
            <p:cNvSpPr>
              <a:spLocks noChangeShapeType="1"/>
            </p:cNvSpPr>
            <p:nvPr/>
          </p:nvSpPr>
          <p:spPr bwMode="auto">
            <a:xfrm>
              <a:off x="2544" y="3840"/>
              <a:ext cx="0" cy="816"/>
            </a:xfrm>
            <a:prstGeom prst="line">
              <a:avLst/>
            </a:prstGeom>
            <a:noFill/>
            <a:ln w="12700">
              <a:solidFill>
                <a:schemeClr val="tx1"/>
              </a:solidFill>
              <a:round/>
              <a:headEnd/>
              <a:tailEnd type="triangle" w="med" len="med"/>
            </a:ln>
          </p:spPr>
          <p:txBody>
            <a:bodyPr wrap="none" anchor="ctr"/>
            <a:lstStyle/>
            <a:p>
              <a:endParaRPr lang="en-US"/>
            </a:p>
          </p:txBody>
        </p:sp>
        <p:sp>
          <p:nvSpPr>
            <p:cNvPr id="174094" name="Text Box 49"/>
            <p:cNvSpPr txBox="1">
              <a:spLocks noChangeArrowheads="1"/>
            </p:cNvSpPr>
            <p:nvPr/>
          </p:nvSpPr>
          <p:spPr bwMode="auto">
            <a:xfrm>
              <a:off x="1728" y="4704"/>
              <a:ext cx="196" cy="231"/>
            </a:xfrm>
            <a:prstGeom prst="rect">
              <a:avLst/>
            </a:prstGeom>
            <a:noFill/>
            <a:ln w="12700">
              <a:noFill/>
              <a:miter lim="800000"/>
              <a:headEnd/>
              <a:tailEnd/>
            </a:ln>
          </p:spPr>
          <p:txBody>
            <a:bodyPr wrap="none">
              <a:spAutoFit/>
            </a:bodyPr>
            <a:lstStyle/>
            <a:p>
              <a:pPr algn="l"/>
              <a:r>
                <a:rPr lang="en-US" b="1">
                  <a:latin typeface="Arial" pitchFamily="34" charset="0"/>
                </a:rPr>
                <a:t>a</a:t>
              </a:r>
            </a:p>
          </p:txBody>
        </p:sp>
        <p:sp>
          <p:nvSpPr>
            <p:cNvPr id="174095" name="Text Box 50"/>
            <p:cNvSpPr txBox="1">
              <a:spLocks noChangeArrowheads="1"/>
            </p:cNvSpPr>
            <p:nvPr/>
          </p:nvSpPr>
          <p:spPr bwMode="auto">
            <a:xfrm>
              <a:off x="2448" y="4752"/>
              <a:ext cx="279" cy="231"/>
            </a:xfrm>
            <a:prstGeom prst="rect">
              <a:avLst/>
            </a:prstGeom>
            <a:noFill/>
            <a:ln w="12700">
              <a:noFill/>
              <a:miter lim="800000"/>
              <a:headEnd/>
              <a:tailEnd/>
            </a:ln>
          </p:spPr>
          <p:txBody>
            <a:bodyPr wrap="none">
              <a:spAutoFit/>
            </a:bodyPr>
            <a:lstStyle/>
            <a:p>
              <a:pPr algn="l"/>
              <a:r>
                <a:rPr lang="en-US" b="1">
                  <a:latin typeface="Arial" pitchFamily="34" charset="0"/>
                </a:rPr>
                <a:t>R</a:t>
              </a:r>
              <a:r>
                <a:rPr lang="en-US" b="1" baseline="-25000">
                  <a:latin typeface="Arial" pitchFamily="34" charset="0"/>
                </a:rPr>
                <a:t>o</a:t>
              </a:r>
              <a:endParaRPr lang="en-US" b="1">
                <a:latin typeface="Arial" pitchFamily="34" charset="0"/>
              </a:endParaRPr>
            </a:p>
          </p:txBody>
        </p:sp>
        <p:sp>
          <p:nvSpPr>
            <p:cNvPr id="174096" name="Text Box 51"/>
            <p:cNvSpPr txBox="1">
              <a:spLocks noChangeArrowheads="1"/>
            </p:cNvSpPr>
            <p:nvPr/>
          </p:nvSpPr>
          <p:spPr bwMode="auto">
            <a:xfrm rot="-5400000">
              <a:off x="642" y="4014"/>
              <a:ext cx="964" cy="231"/>
            </a:xfrm>
            <a:prstGeom prst="rect">
              <a:avLst/>
            </a:prstGeom>
            <a:noFill/>
            <a:ln w="12700">
              <a:noFill/>
              <a:miter lim="800000"/>
              <a:headEnd/>
              <a:tailEnd/>
            </a:ln>
          </p:spPr>
          <p:txBody>
            <a:bodyPr wrap="none">
              <a:spAutoFit/>
            </a:bodyPr>
            <a:lstStyle/>
            <a:p>
              <a:pPr algn="l"/>
              <a:r>
                <a:rPr lang="en-US" b="1">
                  <a:latin typeface="Arial" pitchFamily="34" charset="0"/>
                </a:rPr>
                <a:t>Log Number</a:t>
              </a:r>
            </a:p>
          </p:txBody>
        </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Self Similarity</a:t>
            </a:r>
          </a:p>
        </p:txBody>
      </p:sp>
      <p:sp>
        <p:nvSpPr>
          <p:cNvPr id="176131" name="Line 3"/>
          <p:cNvSpPr>
            <a:spLocks noChangeShapeType="1"/>
          </p:cNvSpPr>
          <p:nvPr/>
        </p:nvSpPr>
        <p:spPr bwMode="auto">
          <a:xfrm flipH="1" flipV="1">
            <a:off x="-3392488" y="-703263"/>
            <a:ext cx="15875" cy="9525"/>
          </a:xfrm>
          <a:prstGeom prst="line">
            <a:avLst/>
          </a:prstGeom>
          <a:noFill/>
          <a:ln w="12700">
            <a:solidFill>
              <a:srgbClr val="000000"/>
            </a:solidFill>
            <a:round/>
            <a:headEnd/>
            <a:tailEnd/>
          </a:ln>
        </p:spPr>
        <p:txBody>
          <a:bodyPr/>
          <a:lstStyle/>
          <a:p>
            <a:endParaRPr lang="en-US"/>
          </a:p>
        </p:txBody>
      </p:sp>
      <p:sp>
        <p:nvSpPr>
          <p:cNvPr id="176132" name="Line 4"/>
          <p:cNvSpPr>
            <a:spLocks noChangeShapeType="1"/>
          </p:cNvSpPr>
          <p:nvPr/>
        </p:nvSpPr>
        <p:spPr bwMode="auto">
          <a:xfrm flipH="1" flipV="1">
            <a:off x="-3392488" y="-703263"/>
            <a:ext cx="15875" cy="9525"/>
          </a:xfrm>
          <a:prstGeom prst="line">
            <a:avLst/>
          </a:prstGeom>
          <a:noFill/>
          <a:ln w="12700">
            <a:solidFill>
              <a:srgbClr val="000000"/>
            </a:solidFill>
            <a:round/>
            <a:headEnd/>
            <a:tailEnd/>
          </a:ln>
        </p:spPr>
        <p:txBody>
          <a:bodyPr/>
          <a:lstStyle/>
          <a:p>
            <a:endParaRPr lang="en-US"/>
          </a:p>
        </p:txBody>
      </p:sp>
      <p:pic>
        <p:nvPicPr>
          <p:cNvPr id="176133" name="Picture 5"/>
          <p:cNvPicPr>
            <a:picLocks noChangeArrowheads="1"/>
          </p:cNvPicPr>
          <p:nvPr/>
        </p:nvPicPr>
        <p:blipFill>
          <a:blip r:embed="rId3"/>
          <a:srcRect/>
          <a:stretch>
            <a:fillRect/>
          </a:stretch>
        </p:blipFill>
        <p:spPr bwMode="auto">
          <a:xfrm>
            <a:off x="685800" y="3962400"/>
            <a:ext cx="1752600" cy="2489200"/>
          </a:xfrm>
          <a:prstGeom prst="rect">
            <a:avLst/>
          </a:prstGeom>
          <a:noFill/>
          <a:ln w="12700">
            <a:noFill/>
            <a:miter lim="800000"/>
            <a:headEnd/>
            <a:tailEnd/>
          </a:ln>
        </p:spPr>
      </p:pic>
      <p:sp>
        <p:nvSpPr>
          <p:cNvPr id="176134" name="Rectangle 6"/>
          <p:cNvSpPr>
            <a:spLocks noChangeArrowheads="1"/>
          </p:cNvSpPr>
          <p:nvPr/>
        </p:nvSpPr>
        <p:spPr bwMode="auto">
          <a:xfrm>
            <a:off x="685800" y="3886200"/>
            <a:ext cx="1219200" cy="1143000"/>
          </a:xfrm>
          <a:prstGeom prst="rect">
            <a:avLst/>
          </a:prstGeom>
          <a:noFill/>
          <a:ln w="57150">
            <a:solidFill>
              <a:schemeClr val="accent1"/>
            </a:solidFill>
            <a:miter lim="800000"/>
            <a:headEnd/>
            <a:tailEnd/>
          </a:ln>
        </p:spPr>
        <p:txBody>
          <a:bodyPr wrap="none" anchor="ctr"/>
          <a:lstStyle/>
          <a:p>
            <a:endParaRPr lang="en-US"/>
          </a:p>
        </p:txBody>
      </p:sp>
      <p:sp>
        <p:nvSpPr>
          <p:cNvPr id="176135" name="Line 7"/>
          <p:cNvSpPr>
            <a:spLocks noChangeShapeType="1"/>
          </p:cNvSpPr>
          <p:nvPr/>
        </p:nvSpPr>
        <p:spPr bwMode="auto">
          <a:xfrm flipV="1">
            <a:off x="2133600" y="4038600"/>
            <a:ext cx="2514600" cy="304800"/>
          </a:xfrm>
          <a:prstGeom prst="line">
            <a:avLst/>
          </a:prstGeom>
          <a:noFill/>
          <a:ln w="12700">
            <a:solidFill>
              <a:schemeClr val="tx1"/>
            </a:solidFill>
            <a:round/>
            <a:headEnd/>
            <a:tailEnd type="triangle" w="med" len="med"/>
          </a:ln>
        </p:spPr>
        <p:txBody>
          <a:bodyPr wrap="none" anchor="ctr"/>
          <a:lstStyle/>
          <a:p>
            <a:endParaRPr lang="en-US"/>
          </a:p>
        </p:txBody>
      </p:sp>
      <p:pic>
        <p:nvPicPr>
          <p:cNvPr id="176136" name="Picture 8"/>
          <p:cNvPicPr>
            <a:picLocks noChangeAspect="1" noChangeArrowheads="1"/>
          </p:cNvPicPr>
          <p:nvPr/>
        </p:nvPicPr>
        <p:blipFill>
          <a:blip r:embed="rId4"/>
          <a:srcRect/>
          <a:stretch>
            <a:fillRect/>
          </a:stretch>
        </p:blipFill>
        <p:spPr bwMode="auto">
          <a:xfrm rot="5400000" flipH="1">
            <a:off x="6051550" y="4387850"/>
            <a:ext cx="2006600" cy="2679700"/>
          </a:xfrm>
          <a:prstGeom prst="rect">
            <a:avLst/>
          </a:prstGeom>
          <a:noFill/>
          <a:ln w="12700">
            <a:noFill/>
            <a:miter lim="800000"/>
            <a:headEnd/>
            <a:tailEnd/>
          </a:ln>
        </p:spPr>
      </p:pic>
      <p:sp>
        <p:nvSpPr>
          <p:cNvPr id="176137" name="Line 9"/>
          <p:cNvSpPr>
            <a:spLocks noChangeShapeType="1"/>
          </p:cNvSpPr>
          <p:nvPr/>
        </p:nvSpPr>
        <p:spPr bwMode="auto">
          <a:xfrm>
            <a:off x="2286000" y="5638800"/>
            <a:ext cx="3429000" cy="76200"/>
          </a:xfrm>
          <a:prstGeom prst="line">
            <a:avLst/>
          </a:prstGeom>
          <a:noFill/>
          <a:ln w="12700">
            <a:solidFill>
              <a:schemeClr val="tx1"/>
            </a:solidFill>
            <a:round/>
            <a:headEnd/>
            <a:tailEnd type="triangle" w="med" len="med"/>
          </a:ln>
        </p:spPr>
        <p:txBody>
          <a:bodyPr wrap="none" anchor="ctr"/>
          <a:lstStyle/>
          <a:p>
            <a:endParaRPr lang="en-US"/>
          </a:p>
        </p:txBody>
      </p:sp>
      <p:sp>
        <p:nvSpPr>
          <p:cNvPr id="176138" name="Text Box 10"/>
          <p:cNvSpPr txBox="1">
            <a:spLocks noChangeArrowheads="1"/>
          </p:cNvSpPr>
          <p:nvPr/>
        </p:nvSpPr>
        <p:spPr bwMode="auto">
          <a:xfrm>
            <a:off x="2438400" y="3581400"/>
            <a:ext cx="855663" cy="304800"/>
          </a:xfrm>
          <a:prstGeom prst="rect">
            <a:avLst/>
          </a:prstGeom>
          <a:noFill/>
          <a:ln w="12700">
            <a:noFill/>
            <a:miter lim="800000"/>
            <a:headEnd/>
            <a:tailEnd/>
          </a:ln>
        </p:spPr>
        <p:txBody>
          <a:bodyPr wrap="none">
            <a:spAutoFit/>
          </a:bodyPr>
          <a:lstStyle/>
          <a:p>
            <a:pPr algn="l"/>
            <a:r>
              <a:rPr lang="en-US" sz="1400" b="1">
                <a:latin typeface="Arial" pitchFamily="34" charset="0"/>
              </a:rPr>
              <a:t>Magnify</a:t>
            </a:r>
          </a:p>
        </p:txBody>
      </p:sp>
      <p:sp>
        <p:nvSpPr>
          <p:cNvPr id="176139" name="Text Box 11"/>
          <p:cNvSpPr txBox="1">
            <a:spLocks noChangeArrowheads="1"/>
          </p:cNvSpPr>
          <p:nvPr/>
        </p:nvSpPr>
        <p:spPr bwMode="auto">
          <a:xfrm>
            <a:off x="3352800" y="5943600"/>
            <a:ext cx="1311275" cy="304800"/>
          </a:xfrm>
          <a:prstGeom prst="rect">
            <a:avLst/>
          </a:prstGeom>
          <a:noFill/>
          <a:ln w="12700">
            <a:noFill/>
            <a:miter lim="800000"/>
            <a:headEnd/>
            <a:tailEnd/>
          </a:ln>
        </p:spPr>
        <p:txBody>
          <a:bodyPr wrap="none">
            <a:spAutoFit/>
          </a:bodyPr>
          <a:lstStyle/>
          <a:p>
            <a:pPr algn="l"/>
            <a:r>
              <a:rPr lang="en-US" sz="1400" b="1">
                <a:latin typeface="Arial" pitchFamily="34" charset="0"/>
              </a:rPr>
              <a:t>Course Grain</a:t>
            </a:r>
          </a:p>
        </p:txBody>
      </p:sp>
      <p:pic>
        <p:nvPicPr>
          <p:cNvPr id="176140" name="Picture 12"/>
          <p:cNvPicPr>
            <a:picLocks noChangeAspect="1" noChangeArrowheads="1"/>
          </p:cNvPicPr>
          <p:nvPr/>
        </p:nvPicPr>
        <p:blipFill>
          <a:blip r:embed="rId5"/>
          <a:srcRect/>
          <a:stretch>
            <a:fillRect/>
          </a:stretch>
        </p:blipFill>
        <p:spPr bwMode="auto">
          <a:xfrm rot="5400000">
            <a:off x="4127500" y="2730500"/>
            <a:ext cx="2755900" cy="2933700"/>
          </a:xfrm>
          <a:prstGeom prst="rect">
            <a:avLst/>
          </a:prstGeom>
          <a:noFill/>
          <a:ln w="12700">
            <a:noFill/>
            <a:miter lim="800000"/>
            <a:headEnd/>
            <a:tailEnd/>
          </a:ln>
        </p:spPr>
      </p:pic>
      <p:grpSp>
        <p:nvGrpSpPr>
          <p:cNvPr id="176141" name="Group 13"/>
          <p:cNvGrpSpPr>
            <a:grpSpLocks/>
          </p:cNvGrpSpPr>
          <p:nvPr/>
        </p:nvGrpSpPr>
        <p:grpSpPr bwMode="auto">
          <a:xfrm>
            <a:off x="685800" y="1258888"/>
            <a:ext cx="5842000" cy="946150"/>
            <a:chOff x="456" y="4774"/>
            <a:chExt cx="3680" cy="596"/>
          </a:xfrm>
        </p:grpSpPr>
        <p:grpSp>
          <p:nvGrpSpPr>
            <p:cNvPr id="176144" name="Group 14"/>
            <p:cNvGrpSpPr>
              <a:grpSpLocks/>
            </p:cNvGrpSpPr>
            <p:nvPr/>
          </p:nvGrpSpPr>
          <p:grpSpPr bwMode="auto">
            <a:xfrm>
              <a:off x="456" y="4774"/>
              <a:ext cx="782" cy="596"/>
              <a:chOff x="456" y="4774"/>
              <a:chExt cx="782" cy="596"/>
            </a:xfrm>
          </p:grpSpPr>
          <p:sp>
            <p:nvSpPr>
              <p:cNvPr id="176356" name="Oval 15"/>
              <p:cNvSpPr>
                <a:spLocks noChangeArrowheads="1"/>
              </p:cNvSpPr>
              <p:nvPr/>
            </p:nvSpPr>
            <p:spPr bwMode="auto">
              <a:xfrm>
                <a:off x="45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7" name="Oval 16"/>
              <p:cNvSpPr>
                <a:spLocks noChangeArrowheads="1"/>
              </p:cNvSpPr>
              <p:nvPr/>
            </p:nvSpPr>
            <p:spPr bwMode="auto">
              <a:xfrm>
                <a:off x="53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8" name="Oval 17"/>
              <p:cNvSpPr>
                <a:spLocks noChangeArrowheads="1"/>
              </p:cNvSpPr>
              <p:nvPr/>
            </p:nvSpPr>
            <p:spPr bwMode="auto">
              <a:xfrm>
                <a:off x="624" y="47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359" name="Oval 18"/>
              <p:cNvSpPr>
                <a:spLocks noChangeArrowheads="1"/>
              </p:cNvSpPr>
              <p:nvPr/>
            </p:nvSpPr>
            <p:spPr bwMode="auto">
              <a:xfrm>
                <a:off x="70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0" name="Oval 19"/>
              <p:cNvSpPr>
                <a:spLocks noChangeArrowheads="1"/>
              </p:cNvSpPr>
              <p:nvPr/>
            </p:nvSpPr>
            <p:spPr bwMode="auto">
              <a:xfrm>
                <a:off x="78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1" name="Oval 20"/>
              <p:cNvSpPr>
                <a:spLocks noChangeArrowheads="1"/>
              </p:cNvSpPr>
              <p:nvPr/>
            </p:nvSpPr>
            <p:spPr bwMode="auto">
              <a:xfrm>
                <a:off x="87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2" name="Oval 21"/>
              <p:cNvSpPr>
                <a:spLocks noChangeArrowheads="1"/>
              </p:cNvSpPr>
              <p:nvPr/>
            </p:nvSpPr>
            <p:spPr bwMode="auto">
              <a:xfrm>
                <a:off x="95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3" name="Oval 22"/>
              <p:cNvSpPr>
                <a:spLocks noChangeArrowheads="1"/>
              </p:cNvSpPr>
              <p:nvPr/>
            </p:nvSpPr>
            <p:spPr bwMode="auto">
              <a:xfrm>
                <a:off x="103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4" name="Oval 23"/>
              <p:cNvSpPr>
                <a:spLocks noChangeArrowheads="1"/>
              </p:cNvSpPr>
              <p:nvPr/>
            </p:nvSpPr>
            <p:spPr bwMode="auto">
              <a:xfrm>
                <a:off x="1119" y="47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365" name="Oval 24"/>
              <p:cNvSpPr>
                <a:spLocks noChangeArrowheads="1"/>
              </p:cNvSpPr>
              <p:nvPr/>
            </p:nvSpPr>
            <p:spPr bwMode="auto">
              <a:xfrm>
                <a:off x="1198"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66" name="Oval 25"/>
              <p:cNvSpPr>
                <a:spLocks noChangeArrowheads="1"/>
              </p:cNvSpPr>
              <p:nvPr/>
            </p:nvSpPr>
            <p:spPr bwMode="auto">
              <a:xfrm>
                <a:off x="45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67" name="Oval 26"/>
              <p:cNvSpPr>
                <a:spLocks noChangeArrowheads="1"/>
              </p:cNvSpPr>
              <p:nvPr/>
            </p:nvSpPr>
            <p:spPr bwMode="auto">
              <a:xfrm>
                <a:off x="53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68" name="Oval 27"/>
              <p:cNvSpPr>
                <a:spLocks noChangeArrowheads="1"/>
              </p:cNvSpPr>
              <p:nvPr/>
            </p:nvSpPr>
            <p:spPr bwMode="auto">
              <a:xfrm>
                <a:off x="624" y="4838"/>
                <a:ext cx="39" cy="39"/>
              </a:xfrm>
              <a:prstGeom prst="ellipse">
                <a:avLst/>
              </a:prstGeom>
              <a:solidFill>
                <a:srgbClr val="000000"/>
              </a:solidFill>
              <a:ln w="12700">
                <a:solidFill>
                  <a:srgbClr val="000000"/>
                </a:solidFill>
                <a:round/>
                <a:headEnd/>
                <a:tailEnd/>
              </a:ln>
            </p:spPr>
            <p:txBody>
              <a:bodyPr/>
              <a:lstStyle/>
              <a:p>
                <a:endParaRPr lang="en-US"/>
              </a:p>
            </p:txBody>
          </p:sp>
          <p:sp>
            <p:nvSpPr>
              <p:cNvPr id="176369" name="Oval 28"/>
              <p:cNvSpPr>
                <a:spLocks noChangeArrowheads="1"/>
              </p:cNvSpPr>
              <p:nvPr/>
            </p:nvSpPr>
            <p:spPr bwMode="auto">
              <a:xfrm>
                <a:off x="70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0" name="Oval 29"/>
              <p:cNvSpPr>
                <a:spLocks noChangeArrowheads="1"/>
              </p:cNvSpPr>
              <p:nvPr/>
            </p:nvSpPr>
            <p:spPr bwMode="auto">
              <a:xfrm>
                <a:off x="78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1" name="Oval 30"/>
              <p:cNvSpPr>
                <a:spLocks noChangeArrowheads="1"/>
              </p:cNvSpPr>
              <p:nvPr/>
            </p:nvSpPr>
            <p:spPr bwMode="auto">
              <a:xfrm>
                <a:off x="87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2" name="Oval 31"/>
              <p:cNvSpPr>
                <a:spLocks noChangeArrowheads="1"/>
              </p:cNvSpPr>
              <p:nvPr/>
            </p:nvSpPr>
            <p:spPr bwMode="auto">
              <a:xfrm>
                <a:off x="95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3" name="Oval 32"/>
              <p:cNvSpPr>
                <a:spLocks noChangeArrowheads="1"/>
              </p:cNvSpPr>
              <p:nvPr/>
            </p:nvSpPr>
            <p:spPr bwMode="auto">
              <a:xfrm>
                <a:off x="103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4" name="Oval 33"/>
              <p:cNvSpPr>
                <a:spLocks noChangeArrowheads="1"/>
              </p:cNvSpPr>
              <p:nvPr/>
            </p:nvSpPr>
            <p:spPr bwMode="auto">
              <a:xfrm>
                <a:off x="1119" y="4838"/>
                <a:ext cx="39" cy="39"/>
              </a:xfrm>
              <a:prstGeom prst="ellipse">
                <a:avLst/>
              </a:prstGeom>
              <a:solidFill>
                <a:srgbClr val="000000"/>
              </a:solidFill>
              <a:ln w="12700">
                <a:solidFill>
                  <a:srgbClr val="000000"/>
                </a:solidFill>
                <a:round/>
                <a:headEnd/>
                <a:tailEnd/>
              </a:ln>
            </p:spPr>
            <p:txBody>
              <a:bodyPr/>
              <a:lstStyle/>
              <a:p>
                <a:endParaRPr lang="en-US"/>
              </a:p>
            </p:txBody>
          </p:sp>
          <p:sp>
            <p:nvSpPr>
              <p:cNvPr id="176375" name="Oval 34"/>
              <p:cNvSpPr>
                <a:spLocks noChangeArrowheads="1"/>
              </p:cNvSpPr>
              <p:nvPr/>
            </p:nvSpPr>
            <p:spPr bwMode="auto">
              <a:xfrm>
                <a:off x="1198"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376" name="Oval 35"/>
              <p:cNvSpPr>
                <a:spLocks noChangeArrowheads="1"/>
              </p:cNvSpPr>
              <p:nvPr/>
            </p:nvSpPr>
            <p:spPr bwMode="auto">
              <a:xfrm>
                <a:off x="45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77" name="Oval 36"/>
              <p:cNvSpPr>
                <a:spLocks noChangeArrowheads="1"/>
              </p:cNvSpPr>
              <p:nvPr/>
            </p:nvSpPr>
            <p:spPr bwMode="auto">
              <a:xfrm>
                <a:off x="53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78" name="Oval 37"/>
              <p:cNvSpPr>
                <a:spLocks noChangeArrowheads="1"/>
              </p:cNvSpPr>
              <p:nvPr/>
            </p:nvSpPr>
            <p:spPr bwMode="auto">
              <a:xfrm>
                <a:off x="624" y="4901"/>
                <a:ext cx="39" cy="40"/>
              </a:xfrm>
              <a:prstGeom prst="ellipse">
                <a:avLst/>
              </a:prstGeom>
              <a:solidFill>
                <a:srgbClr val="000000"/>
              </a:solidFill>
              <a:ln w="12700">
                <a:solidFill>
                  <a:srgbClr val="000000"/>
                </a:solidFill>
                <a:round/>
                <a:headEnd/>
                <a:tailEnd/>
              </a:ln>
            </p:spPr>
            <p:txBody>
              <a:bodyPr/>
              <a:lstStyle/>
              <a:p>
                <a:endParaRPr lang="en-US"/>
              </a:p>
            </p:txBody>
          </p:sp>
          <p:sp>
            <p:nvSpPr>
              <p:cNvPr id="176379" name="Oval 38"/>
              <p:cNvSpPr>
                <a:spLocks noChangeArrowheads="1"/>
              </p:cNvSpPr>
              <p:nvPr/>
            </p:nvSpPr>
            <p:spPr bwMode="auto">
              <a:xfrm>
                <a:off x="70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0" name="Oval 39"/>
              <p:cNvSpPr>
                <a:spLocks noChangeArrowheads="1"/>
              </p:cNvSpPr>
              <p:nvPr/>
            </p:nvSpPr>
            <p:spPr bwMode="auto">
              <a:xfrm>
                <a:off x="78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1" name="Oval 40"/>
              <p:cNvSpPr>
                <a:spLocks noChangeArrowheads="1"/>
              </p:cNvSpPr>
              <p:nvPr/>
            </p:nvSpPr>
            <p:spPr bwMode="auto">
              <a:xfrm>
                <a:off x="87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2" name="Oval 41"/>
              <p:cNvSpPr>
                <a:spLocks noChangeArrowheads="1"/>
              </p:cNvSpPr>
              <p:nvPr/>
            </p:nvSpPr>
            <p:spPr bwMode="auto">
              <a:xfrm>
                <a:off x="95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3" name="Oval 42"/>
              <p:cNvSpPr>
                <a:spLocks noChangeArrowheads="1"/>
              </p:cNvSpPr>
              <p:nvPr/>
            </p:nvSpPr>
            <p:spPr bwMode="auto">
              <a:xfrm>
                <a:off x="103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4" name="Oval 43"/>
              <p:cNvSpPr>
                <a:spLocks noChangeArrowheads="1"/>
              </p:cNvSpPr>
              <p:nvPr/>
            </p:nvSpPr>
            <p:spPr bwMode="auto">
              <a:xfrm>
                <a:off x="1119" y="4901"/>
                <a:ext cx="39" cy="40"/>
              </a:xfrm>
              <a:prstGeom prst="ellipse">
                <a:avLst/>
              </a:prstGeom>
              <a:solidFill>
                <a:srgbClr val="000000"/>
              </a:solidFill>
              <a:ln w="12700">
                <a:solidFill>
                  <a:srgbClr val="000000"/>
                </a:solidFill>
                <a:round/>
                <a:headEnd/>
                <a:tailEnd/>
              </a:ln>
            </p:spPr>
            <p:txBody>
              <a:bodyPr/>
              <a:lstStyle/>
              <a:p>
                <a:endParaRPr lang="en-US"/>
              </a:p>
            </p:txBody>
          </p:sp>
          <p:sp>
            <p:nvSpPr>
              <p:cNvPr id="176385" name="Oval 44"/>
              <p:cNvSpPr>
                <a:spLocks noChangeArrowheads="1"/>
              </p:cNvSpPr>
              <p:nvPr/>
            </p:nvSpPr>
            <p:spPr bwMode="auto">
              <a:xfrm>
                <a:off x="1198"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86" name="Oval 45"/>
              <p:cNvSpPr>
                <a:spLocks noChangeArrowheads="1"/>
              </p:cNvSpPr>
              <p:nvPr/>
            </p:nvSpPr>
            <p:spPr bwMode="auto">
              <a:xfrm>
                <a:off x="45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87" name="Oval 46"/>
              <p:cNvSpPr>
                <a:spLocks noChangeArrowheads="1"/>
              </p:cNvSpPr>
              <p:nvPr/>
            </p:nvSpPr>
            <p:spPr bwMode="auto">
              <a:xfrm>
                <a:off x="53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88" name="Oval 47"/>
              <p:cNvSpPr>
                <a:spLocks noChangeArrowheads="1"/>
              </p:cNvSpPr>
              <p:nvPr/>
            </p:nvSpPr>
            <p:spPr bwMode="auto">
              <a:xfrm>
                <a:off x="624" y="4965"/>
                <a:ext cx="39" cy="39"/>
              </a:xfrm>
              <a:prstGeom prst="ellipse">
                <a:avLst/>
              </a:prstGeom>
              <a:solidFill>
                <a:srgbClr val="000000"/>
              </a:solidFill>
              <a:ln w="12700">
                <a:solidFill>
                  <a:srgbClr val="000000"/>
                </a:solidFill>
                <a:round/>
                <a:headEnd/>
                <a:tailEnd/>
              </a:ln>
            </p:spPr>
            <p:txBody>
              <a:bodyPr/>
              <a:lstStyle/>
              <a:p>
                <a:endParaRPr lang="en-US"/>
              </a:p>
            </p:txBody>
          </p:sp>
          <p:sp>
            <p:nvSpPr>
              <p:cNvPr id="176389" name="Oval 48"/>
              <p:cNvSpPr>
                <a:spLocks noChangeArrowheads="1"/>
              </p:cNvSpPr>
              <p:nvPr/>
            </p:nvSpPr>
            <p:spPr bwMode="auto">
              <a:xfrm>
                <a:off x="70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0" name="Oval 49"/>
              <p:cNvSpPr>
                <a:spLocks noChangeArrowheads="1"/>
              </p:cNvSpPr>
              <p:nvPr/>
            </p:nvSpPr>
            <p:spPr bwMode="auto">
              <a:xfrm>
                <a:off x="78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1" name="Oval 50"/>
              <p:cNvSpPr>
                <a:spLocks noChangeArrowheads="1"/>
              </p:cNvSpPr>
              <p:nvPr/>
            </p:nvSpPr>
            <p:spPr bwMode="auto">
              <a:xfrm>
                <a:off x="87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2" name="Oval 51"/>
              <p:cNvSpPr>
                <a:spLocks noChangeArrowheads="1"/>
              </p:cNvSpPr>
              <p:nvPr/>
            </p:nvSpPr>
            <p:spPr bwMode="auto">
              <a:xfrm>
                <a:off x="95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3" name="Oval 52"/>
              <p:cNvSpPr>
                <a:spLocks noChangeArrowheads="1"/>
              </p:cNvSpPr>
              <p:nvPr/>
            </p:nvSpPr>
            <p:spPr bwMode="auto">
              <a:xfrm>
                <a:off x="103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4" name="Oval 53"/>
              <p:cNvSpPr>
                <a:spLocks noChangeArrowheads="1"/>
              </p:cNvSpPr>
              <p:nvPr/>
            </p:nvSpPr>
            <p:spPr bwMode="auto">
              <a:xfrm>
                <a:off x="1119" y="4965"/>
                <a:ext cx="39" cy="39"/>
              </a:xfrm>
              <a:prstGeom prst="ellipse">
                <a:avLst/>
              </a:prstGeom>
              <a:solidFill>
                <a:srgbClr val="000000"/>
              </a:solidFill>
              <a:ln w="12700">
                <a:solidFill>
                  <a:srgbClr val="000000"/>
                </a:solidFill>
                <a:round/>
                <a:headEnd/>
                <a:tailEnd/>
              </a:ln>
            </p:spPr>
            <p:txBody>
              <a:bodyPr/>
              <a:lstStyle/>
              <a:p>
                <a:endParaRPr lang="en-US"/>
              </a:p>
            </p:txBody>
          </p:sp>
          <p:sp>
            <p:nvSpPr>
              <p:cNvPr id="176395" name="Oval 54"/>
              <p:cNvSpPr>
                <a:spLocks noChangeArrowheads="1"/>
              </p:cNvSpPr>
              <p:nvPr/>
            </p:nvSpPr>
            <p:spPr bwMode="auto">
              <a:xfrm>
                <a:off x="1198"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396" name="Oval 55"/>
              <p:cNvSpPr>
                <a:spLocks noChangeArrowheads="1"/>
              </p:cNvSpPr>
              <p:nvPr/>
            </p:nvSpPr>
            <p:spPr bwMode="auto">
              <a:xfrm>
                <a:off x="45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97" name="Oval 56"/>
              <p:cNvSpPr>
                <a:spLocks noChangeArrowheads="1"/>
              </p:cNvSpPr>
              <p:nvPr/>
            </p:nvSpPr>
            <p:spPr bwMode="auto">
              <a:xfrm>
                <a:off x="53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98" name="Oval 57"/>
              <p:cNvSpPr>
                <a:spLocks noChangeArrowheads="1"/>
              </p:cNvSpPr>
              <p:nvPr/>
            </p:nvSpPr>
            <p:spPr bwMode="auto">
              <a:xfrm>
                <a:off x="624" y="5020"/>
                <a:ext cx="39" cy="40"/>
              </a:xfrm>
              <a:prstGeom prst="ellipse">
                <a:avLst/>
              </a:prstGeom>
              <a:solidFill>
                <a:srgbClr val="000000"/>
              </a:solidFill>
              <a:ln w="12700">
                <a:solidFill>
                  <a:srgbClr val="000000"/>
                </a:solidFill>
                <a:round/>
                <a:headEnd/>
                <a:tailEnd/>
              </a:ln>
            </p:spPr>
            <p:txBody>
              <a:bodyPr/>
              <a:lstStyle/>
              <a:p>
                <a:endParaRPr lang="en-US"/>
              </a:p>
            </p:txBody>
          </p:sp>
          <p:sp>
            <p:nvSpPr>
              <p:cNvPr id="176399" name="Oval 58"/>
              <p:cNvSpPr>
                <a:spLocks noChangeArrowheads="1"/>
              </p:cNvSpPr>
              <p:nvPr/>
            </p:nvSpPr>
            <p:spPr bwMode="auto">
              <a:xfrm>
                <a:off x="70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0" name="Oval 59"/>
              <p:cNvSpPr>
                <a:spLocks noChangeArrowheads="1"/>
              </p:cNvSpPr>
              <p:nvPr/>
            </p:nvSpPr>
            <p:spPr bwMode="auto">
              <a:xfrm>
                <a:off x="78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1" name="Oval 60"/>
              <p:cNvSpPr>
                <a:spLocks noChangeArrowheads="1"/>
              </p:cNvSpPr>
              <p:nvPr/>
            </p:nvSpPr>
            <p:spPr bwMode="auto">
              <a:xfrm>
                <a:off x="87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2" name="Oval 61"/>
              <p:cNvSpPr>
                <a:spLocks noChangeArrowheads="1"/>
              </p:cNvSpPr>
              <p:nvPr/>
            </p:nvSpPr>
            <p:spPr bwMode="auto">
              <a:xfrm>
                <a:off x="95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3" name="Oval 62"/>
              <p:cNvSpPr>
                <a:spLocks noChangeArrowheads="1"/>
              </p:cNvSpPr>
              <p:nvPr/>
            </p:nvSpPr>
            <p:spPr bwMode="auto">
              <a:xfrm>
                <a:off x="103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4" name="Oval 63"/>
              <p:cNvSpPr>
                <a:spLocks noChangeArrowheads="1"/>
              </p:cNvSpPr>
              <p:nvPr/>
            </p:nvSpPr>
            <p:spPr bwMode="auto">
              <a:xfrm>
                <a:off x="1119" y="5020"/>
                <a:ext cx="39" cy="40"/>
              </a:xfrm>
              <a:prstGeom prst="ellipse">
                <a:avLst/>
              </a:prstGeom>
              <a:solidFill>
                <a:srgbClr val="000000"/>
              </a:solidFill>
              <a:ln w="12700">
                <a:solidFill>
                  <a:srgbClr val="000000"/>
                </a:solidFill>
                <a:round/>
                <a:headEnd/>
                <a:tailEnd/>
              </a:ln>
            </p:spPr>
            <p:txBody>
              <a:bodyPr/>
              <a:lstStyle/>
              <a:p>
                <a:endParaRPr lang="en-US"/>
              </a:p>
            </p:txBody>
          </p:sp>
          <p:sp>
            <p:nvSpPr>
              <p:cNvPr id="176405" name="Oval 64"/>
              <p:cNvSpPr>
                <a:spLocks noChangeArrowheads="1"/>
              </p:cNvSpPr>
              <p:nvPr/>
            </p:nvSpPr>
            <p:spPr bwMode="auto">
              <a:xfrm>
                <a:off x="1198"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6" name="Oval 65"/>
              <p:cNvSpPr>
                <a:spLocks noChangeArrowheads="1"/>
              </p:cNvSpPr>
              <p:nvPr/>
            </p:nvSpPr>
            <p:spPr bwMode="auto">
              <a:xfrm>
                <a:off x="45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7" name="Oval 66"/>
              <p:cNvSpPr>
                <a:spLocks noChangeArrowheads="1"/>
              </p:cNvSpPr>
              <p:nvPr/>
            </p:nvSpPr>
            <p:spPr bwMode="auto">
              <a:xfrm>
                <a:off x="53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08" name="Oval 67"/>
              <p:cNvSpPr>
                <a:spLocks noChangeArrowheads="1"/>
              </p:cNvSpPr>
              <p:nvPr/>
            </p:nvSpPr>
            <p:spPr bwMode="auto">
              <a:xfrm>
                <a:off x="624" y="5084"/>
                <a:ext cx="39" cy="40"/>
              </a:xfrm>
              <a:prstGeom prst="ellipse">
                <a:avLst/>
              </a:prstGeom>
              <a:solidFill>
                <a:srgbClr val="000000"/>
              </a:solidFill>
              <a:ln w="12700">
                <a:solidFill>
                  <a:srgbClr val="000000"/>
                </a:solidFill>
                <a:round/>
                <a:headEnd/>
                <a:tailEnd/>
              </a:ln>
            </p:spPr>
            <p:txBody>
              <a:bodyPr/>
              <a:lstStyle/>
              <a:p>
                <a:endParaRPr lang="en-US"/>
              </a:p>
            </p:txBody>
          </p:sp>
          <p:sp>
            <p:nvSpPr>
              <p:cNvPr id="176409" name="Oval 68"/>
              <p:cNvSpPr>
                <a:spLocks noChangeArrowheads="1"/>
              </p:cNvSpPr>
              <p:nvPr/>
            </p:nvSpPr>
            <p:spPr bwMode="auto">
              <a:xfrm>
                <a:off x="70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0" name="Oval 69"/>
              <p:cNvSpPr>
                <a:spLocks noChangeArrowheads="1"/>
              </p:cNvSpPr>
              <p:nvPr/>
            </p:nvSpPr>
            <p:spPr bwMode="auto">
              <a:xfrm>
                <a:off x="78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1" name="Oval 70"/>
              <p:cNvSpPr>
                <a:spLocks noChangeArrowheads="1"/>
              </p:cNvSpPr>
              <p:nvPr/>
            </p:nvSpPr>
            <p:spPr bwMode="auto">
              <a:xfrm>
                <a:off x="87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2" name="Oval 71"/>
              <p:cNvSpPr>
                <a:spLocks noChangeArrowheads="1"/>
              </p:cNvSpPr>
              <p:nvPr/>
            </p:nvSpPr>
            <p:spPr bwMode="auto">
              <a:xfrm>
                <a:off x="95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3" name="Oval 72"/>
              <p:cNvSpPr>
                <a:spLocks noChangeArrowheads="1"/>
              </p:cNvSpPr>
              <p:nvPr/>
            </p:nvSpPr>
            <p:spPr bwMode="auto">
              <a:xfrm>
                <a:off x="103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4" name="Oval 73"/>
              <p:cNvSpPr>
                <a:spLocks noChangeArrowheads="1"/>
              </p:cNvSpPr>
              <p:nvPr/>
            </p:nvSpPr>
            <p:spPr bwMode="auto">
              <a:xfrm>
                <a:off x="1119" y="5084"/>
                <a:ext cx="39" cy="40"/>
              </a:xfrm>
              <a:prstGeom prst="ellipse">
                <a:avLst/>
              </a:prstGeom>
              <a:solidFill>
                <a:srgbClr val="000000"/>
              </a:solidFill>
              <a:ln w="12700">
                <a:solidFill>
                  <a:srgbClr val="000000"/>
                </a:solidFill>
                <a:round/>
                <a:headEnd/>
                <a:tailEnd/>
              </a:ln>
            </p:spPr>
            <p:txBody>
              <a:bodyPr/>
              <a:lstStyle/>
              <a:p>
                <a:endParaRPr lang="en-US"/>
              </a:p>
            </p:txBody>
          </p:sp>
          <p:sp>
            <p:nvSpPr>
              <p:cNvPr id="176415" name="Oval 74"/>
              <p:cNvSpPr>
                <a:spLocks noChangeArrowheads="1"/>
              </p:cNvSpPr>
              <p:nvPr/>
            </p:nvSpPr>
            <p:spPr bwMode="auto">
              <a:xfrm>
                <a:off x="1198"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6" name="Oval 75"/>
              <p:cNvSpPr>
                <a:spLocks noChangeArrowheads="1"/>
              </p:cNvSpPr>
              <p:nvPr/>
            </p:nvSpPr>
            <p:spPr bwMode="auto">
              <a:xfrm>
                <a:off x="45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7" name="Oval 76"/>
              <p:cNvSpPr>
                <a:spLocks noChangeArrowheads="1"/>
              </p:cNvSpPr>
              <p:nvPr/>
            </p:nvSpPr>
            <p:spPr bwMode="auto">
              <a:xfrm>
                <a:off x="53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18" name="Oval 77"/>
              <p:cNvSpPr>
                <a:spLocks noChangeArrowheads="1"/>
              </p:cNvSpPr>
              <p:nvPr/>
            </p:nvSpPr>
            <p:spPr bwMode="auto">
              <a:xfrm>
                <a:off x="624" y="5147"/>
                <a:ext cx="39" cy="40"/>
              </a:xfrm>
              <a:prstGeom prst="ellipse">
                <a:avLst/>
              </a:prstGeom>
              <a:solidFill>
                <a:srgbClr val="000000"/>
              </a:solidFill>
              <a:ln w="12700">
                <a:solidFill>
                  <a:srgbClr val="000000"/>
                </a:solidFill>
                <a:round/>
                <a:headEnd/>
                <a:tailEnd/>
              </a:ln>
            </p:spPr>
            <p:txBody>
              <a:bodyPr/>
              <a:lstStyle/>
              <a:p>
                <a:endParaRPr lang="en-US"/>
              </a:p>
            </p:txBody>
          </p:sp>
          <p:sp>
            <p:nvSpPr>
              <p:cNvPr id="176419" name="Oval 78"/>
              <p:cNvSpPr>
                <a:spLocks noChangeArrowheads="1"/>
              </p:cNvSpPr>
              <p:nvPr/>
            </p:nvSpPr>
            <p:spPr bwMode="auto">
              <a:xfrm>
                <a:off x="70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0" name="Oval 79"/>
              <p:cNvSpPr>
                <a:spLocks noChangeArrowheads="1"/>
              </p:cNvSpPr>
              <p:nvPr/>
            </p:nvSpPr>
            <p:spPr bwMode="auto">
              <a:xfrm>
                <a:off x="78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1" name="Oval 80"/>
              <p:cNvSpPr>
                <a:spLocks noChangeArrowheads="1"/>
              </p:cNvSpPr>
              <p:nvPr/>
            </p:nvSpPr>
            <p:spPr bwMode="auto">
              <a:xfrm>
                <a:off x="87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2" name="Oval 81"/>
              <p:cNvSpPr>
                <a:spLocks noChangeArrowheads="1"/>
              </p:cNvSpPr>
              <p:nvPr/>
            </p:nvSpPr>
            <p:spPr bwMode="auto">
              <a:xfrm>
                <a:off x="95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3" name="Oval 82"/>
              <p:cNvSpPr>
                <a:spLocks noChangeArrowheads="1"/>
              </p:cNvSpPr>
              <p:nvPr/>
            </p:nvSpPr>
            <p:spPr bwMode="auto">
              <a:xfrm>
                <a:off x="103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4" name="Oval 83"/>
              <p:cNvSpPr>
                <a:spLocks noChangeArrowheads="1"/>
              </p:cNvSpPr>
              <p:nvPr/>
            </p:nvSpPr>
            <p:spPr bwMode="auto">
              <a:xfrm>
                <a:off x="1119" y="5147"/>
                <a:ext cx="39" cy="40"/>
              </a:xfrm>
              <a:prstGeom prst="ellipse">
                <a:avLst/>
              </a:prstGeom>
              <a:solidFill>
                <a:srgbClr val="000000"/>
              </a:solidFill>
              <a:ln w="12700">
                <a:solidFill>
                  <a:srgbClr val="000000"/>
                </a:solidFill>
                <a:round/>
                <a:headEnd/>
                <a:tailEnd/>
              </a:ln>
            </p:spPr>
            <p:txBody>
              <a:bodyPr/>
              <a:lstStyle/>
              <a:p>
                <a:endParaRPr lang="en-US"/>
              </a:p>
            </p:txBody>
          </p:sp>
          <p:sp>
            <p:nvSpPr>
              <p:cNvPr id="176425" name="Oval 84"/>
              <p:cNvSpPr>
                <a:spLocks noChangeArrowheads="1"/>
              </p:cNvSpPr>
              <p:nvPr/>
            </p:nvSpPr>
            <p:spPr bwMode="auto">
              <a:xfrm>
                <a:off x="1198"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6" name="Oval 85"/>
              <p:cNvSpPr>
                <a:spLocks noChangeArrowheads="1"/>
              </p:cNvSpPr>
              <p:nvPr/>
            </p:nvSpPr>
            <p:spPr bwMode="auto">
              <a:xfrm>
                <a:off x="45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7" name="Oval 86"/>
              <p:cNvSpPr>
                <a:spLocks noChangeArrowheads="1"/>
              </p:cNvSpPr>
              <p:nvPr/>
            </p:nvSpPr>
            <p:spPr bwMode="auto">
              <a:xfrm>
                <a:off x="53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28" name="Oval 87"/>
              <p:cNvSpPr>
                <a:spLocks noChangeArrowheads="1"/>
              </p:cNvSpPr>
              <p:nvPr/>
            </p:nvSpPr>
            <p:spPr bwMode="auto">
              <a:xfrm>
                <a:off x="624" y="5211"/>
                <a:ext cx="39" cy="40"/>
              </a:xfrm>
              <a:prstGeom prst="ellipse">
                <a:avLst/>
              </a:prstGeom>
              <a:solidFill>
                <a:srgbClr val="000000"/>
              </a:solidFill>
              <a:ln w="12700">
                <a:solidFill>
                  <a:srgbClr val="000000"/>
                </a:solidFill>
                <a:round/>
                <a:headEnd/>
                <a:tailEnd/>
              </a:ln>
            </p:spPr>
            <p:txBody>
              <a:bodyPr/>
              <a:lstStyle/>
              <a:p>
                <a:endParaRPr lang="en-US"/>
              </a:p>
            </p:txBody>
          </p:sp>
          <p:sp>
            <p:nvSpPr>
              <p:cNvPr id="176429" name="Oval 88"/>
              <p:cNvSpPr>
                <a:spLocks noChangeArrowheads="1"/>
              </p:cNvSpPr>
              <p:nvPr/>
            </p:nvSpPr>
            <p:spPr bwMode="auto">
              <a:xfrm>
                <a:off x="70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0" name="Oval 89"/>
              <p:cNvSpPr>
                <a:spLocks noChangeArrowheads="1"/>
              </p:cNvSpPr>
              <p:nvPr/>
            </p:nvSpPr>
            <p:spPr bwMode="auto">
              <a:xfrm>
                <a:off x="78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1" name="Oval 90"/>
              <p:cNvSpPr>
                <a:spLocks noChangeArrowheads="1"/>
              </p:cNvSpPr>
              <p:nvPr/>
            </p:nvSpPr>
            <p:spPr bwMode="auto">
              <a:xfrm>
                <a:off x="87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2" name="Oval 91"/>
              <p:cNvSpPr>
                <a:spLocks noChangeArrowheads="1"/>
              </p:cNvSpPr>
              <p:nvPr/>
            </p:nvSpPr>
            <p:spPr bwMode="auto">
              <a:xfrm>
                <a:off x="95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3" name="Oval 92"/>
              <p:cNvSpPr>
                <a:spLocks noChangeArrowheads="1"/>
              </p:cNvSpPr>
              <p:nvPr/>
            </p:nvSpPr>
            <p:spPr bwMode="auto">
              <a:xfrm>
                <a:off x="103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4" name="Oval 93"/>
              <p:cNvSpPr>
                <a:spLocks noChangeArrowheads="1"/>
              </p:cNvSpPr>
              <p:nvPr/>
            </p:nvSpPr>
            <p:spPr bwMode="auto">
              <a:xfrm>
                <a:off x="1119" y="5211"/>
                <a:ext cx="39" cy="40"/>
              </a:xfrm>
              <a:prstGeom prst="ellipse">
                <a:avLst/>
              </a:prstGeom>
              <a:solidFill>
                <a:srgbClr val="000000"/>
              </a:solidFill>
              <a:ln w="12700">
                <a:solidFill>
                  <a:srgbClr val="000000"/>
                </a:solidFill>
                <a:round/>
                <a:headEnd/>
                <a:tailEnd/>
              </a:ln>
            </p:spPr>
            <p:txBody>
              <a:bodyPr/>
              <a:lstStyle/>
              <a:p>
                <a:endParaRPr lang="en-US"/>
              </a:p>
            </p:txBody>
          </p:sp>
          <p:sp>
            <p:nvSpPr>
              <p:cNvPr id="176435" name="Oval 94"/>
              <p:cNvSpPr>
                <a:spLocks noChangeArrowheads="1"/>
              </p:cNvSpPr>
              <p:nvPr/>
            </p:nvSpPr>
            <p:spPr bwMode="auto">
              <a:xfrm>
                <a:off x="1198"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6" name="Oval 95"/>
              <p:cNvSpPr>
                <a:spLocks noChangeArrowheads="1"/>
              </p:cNvSpPr>
              <p:nvPr/>
            </p:nvSpPr>
            <p:spPr bwMode="auto">
              <a:xfrm>
                <a:off x="45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7" name="Oval 96"/>
              <p:cNvSpPr>
                <a:spLocks noChangeArrowheads="1"/>
              </p:cNvSpPr>
              <p:nvPr/>
            </p:nvSpPr>
            <p:spPr bwMode="auto">
              <a:xfrm>
                <a:off x="53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38" name="Oval 97"/>
              <p:cNvSpPr>
                <a:spLocks noChangeArrowheads="1"/>
              </p:cNvSpPr>
              <p:nvPr/>
            </p:nvSpPr>
            <p:spPr bwMode="auto">
              <a:xfrm>
                <a:off x="624" y="52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439" name="Oval 98"/>
              <p:cNvSpPr>
                <a:spLocks noChangeArrowheads="1"/>
              </p:cNvSpPr>
              <p:nvPr/>
            </p:nvSpPr>
            <p:spPr bwMode="auto">
              <a:xfrm>
                <a:off x="70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0" name="Oval 99"/>
              <p:cNvSpPr>
                <a:spLocks noChangeArrowheads="1"/>
              </p:cNvSpPr>
              <p:nvPr/>
            </p:nvSpPr>
            <p:spPr bwMode="auto">
              <a:xfrm>
                <a:off x="78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1" name="Oval 100"/>
              <p:cNvSpPr>
                <a:spLocks noChangeArrowheads="1"/>
              </p:cNvSpPr>
              <p:nvPr/>
            </p:nvSpPr>
            <p:spPr bwMode="auto">
              <a:xfrm>
                <a:off x="87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2" name="Oval 101"/>
              <p:cNvSpPr>
                <a:spLocks noChangeArrowheads="1"/>
              </p:cNvSpPr>
              <p:nvPr/>
            </p:nvSpPr>
            <p:spPr bwMode="auto">
              <a:xfrm>
                <a:off x="95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3" name="Oval 102"/>
              <p:cNvSpPr>
                <a:spLocks noChangeArrowheads="1"/>
              </p:cNvSpPr>
              <p:nvPr/>
            </p:nvSpPr>
            <p:spPr bwMode="auto">
              <a:xfrm>
                <a:off x="103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4" name="Oval 103"/>
              <p:cNvSpPr>
                <a:spLocks noChangeArrowheads="1"/>
              </p:cNvSpPr>
              <p:nvPr/>
            </p:nvSpPr>
            <p:spPr bwMode="auto">
              <a:xfrm>
                <a:off x="1119" y="52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445" name="Oval 104"/>
              <p:cNvSpPr>
                <a:spLocks noChangeArrowheads="1"/>
              </p:cNvSpPr>
              <p:nvPr/>
            </p:nvSpPr>
            <p:spPr bwMode="auto">
              <a:xfrm>
                <a:off x="1198"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6" name="Oval 105"/>
              <p:cNvSpPr>
                <a:spLocks noChangeArrowheads="1"/>
              </p:cNvSpPr>
              <p:nvPr/>
            </p:nvSpPr>
            <p:spPr bwMode="auto">
              <a:xfrm>
                <a:off x="45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7" name="Oval 106"/>
              <p:cNvSpPr>
                <a:spLocks noChangeArrowheads="1"/>
              </p:cNvSpPr>
              <p:nvPr/>
            </p:nvSpPr>
            <p:spPr bwMode="auto">
              <a:xfrm>
                <a:off x="53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48" name="Oval 107"/>
              <p:cNvSpPr>
                <a:spLocks noChangeArrowheads="1"/>
              </p:cNvSpPr>
              <p:nvPr/>
            </p:nvSpPr>
            <p:spPr bwMode="auto">
              <a:xfrm>
                <a:off x="624" y="5330"/>
                <a:ext cx="39" cy="40"/>
              </a:xfrm>
              <a:prstGeom prst="ellipse">
                <a:avLst/>
              </a:prstGeom>
              <a:solidFill>
                <a:srgbClr val="000000"/>
              </a:solidFill>
              <a:ln w="12700">
                <a:solidFill>
                  <a:srgbClr val="000000"/>
                </a:solidFill>
                <a:round/>
                <a:headEnd/>
                <a:tailEnd/>
              </a:ln>
            </p:spPr>
            <p:txBody>
              <a:bodyPr/>
              <a:lstStyle/>
              <a:p>
                <a:endParaRPr lang="en-US"/>
              </a:p>
            </p:txBody>
          </p:sp>
          <p:sp>
            <p:nvSpPr>
              <p:cNvPr id="176449" name="Oval 108"/>
              <p:cNvSpPr>
                <a:spLocks noChangeArrowheads="1"/>
              </p:cNvSpPr>
              <p:nvPr/>
            </p:nvSpPr>
            <p:spPr bwMode="auto">
              <a:xfrm>
                <a:off x="703"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50" name="Oval 109"/>
              <p:cNvSpPr>
                <a:spLocks noChangeArrowheads="1"/>
              </p:cNvSpPr>
              <p:nvPr/>
            </p:nvSpPr>
            <p:spPr bwMode="auto">
              <a:xfrm>
                <a:off x="783"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51" name="Oval 110"/>
              <p:cNvSpPr>
                <a:spLocks noChangeArrowheads="1"/>
              </p:cNvSpPr>
              <p:nvPr/>
            </p:nvSpPr>
            <p:spPr bwMode="auto">
              <a:xfrm>
                <a:off x="87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52" name="Oval 111"/>
              <p:cNvSpPr>
                <a:spLocks noChangeArrowheads="1"/>
              </p:cNvSpPr>
              <p:nvPr/>
            </p:nvSpPr>
            <p:spPr bwMode="auto">
              <a:xfrm>
                <a:off x="95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53" name="Oval 112"/>
              <p:cNvSpPr>
                <a:spLocks noChangeArrowheads="1"/>
              </p:cNvSpPr>
              <p:nvPr/>
            </p:nvSpPr>
            <p:spPr bwMode="auto">
              <a:xfrm>
                <a:off x="103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454" name="Oval 113"/>
              <p:cNvSpPr>
                <a:spLocks noChangeArrowheads="1"/>
              </p:cNvSpPr>
              <p:nvPr/>
            </p:nvSpPr>
            <p:spPr bwMode="auto">
              <a:xfrm>
                <a:off x="1119" y="5330"/>
                <a:ext cx="39" cy="40"/>
              </a:xfrm>
              <a:prstGeom prst="ellipse">
                <a:avLst/>
              </a:prstGeom>
              <a:solidFill>
                <a:srgbClr val="000000"/>
              </a:solidFill>
              <a:ln w="12700">
                <a:solidFill>
                  <a:srgbClr val="000000"/>
                </a:solidFill>
                <a:round/>
                <a:headEnd/>
                <a:tailEnd/>
              </a:ln>
            </p:spPr>
            <p:txBody>
              <a:bodyPr/>
              <a:lstStyle/>
              <a:p>
                <a:endParaRPr lang="en-US"/>
              </a:p>
            </p:txBody>
          </p:sp>
          <p:sp>
            <p:nvSpPr>
              <p:cNvPr id="176455" name="Oval 114"/>
              <p:cNvSpPr>
                <a:spLocks noChangeArrowheads="1"/>
              </p:cNvSpPr>
              <p:nvPr/>
            </p:nvSpPr>
            <p:spPr bwMode="auto">
              <a:xfrm>
                <a:off x="1198" y="5330"/>
                <a:ext cx="40" cy="40"/>
              </a:xfrm>
              <a:prstGeom prst="ellipse">
                <a:avLst/>
              </a:prstGeom>
              <a:solidFill>
                <a:srgbClr val="000000"/>
              </a:solidFill>
              <a:ln w="12700">
                <a:solidFill>
                  <a:srgbClr val="000000"/>
                </a:solidFill>
                <a:round/>
                <a:headEnd/>
                <a:tailEnd/>
              </a:ln>
            </p:spPr>
            <p:txBody>
              <a:bodyPr/>
              <a:lstStyle/>
              <a:p>
                <a:endParaRPr lang="en-US"/>
              </a:p>
            </p:txBody>
          </p:sp>
        </p:grpSp>
        <p:grpSp>
          <p:nvGrpSpPr>
            <p:cNvPr id="176145" name="Group 115"/>
            <p:cNvGrpSpPr>
              <a:grpSpLocks/>
            </p:cNvGrpSpPr>
            <p:nvPr/>
          </p:nvGrpSpPr>
          <p:grpSpPr bwMode="auto">
            <a:xfrm>
              <a:off x="1901" y="4774"/>
              <a:ext cx="782" cy="596"/>
              <a:chOff x="1901" y="4774"/>
              <a:chExt cx="782" cy="596"/>
            </a:xfrm>
          </p:grpSpPr>
          <p:sp>
            <p:nvSpPr>
              <p:cNvPr id="176256" name="Oval 116"/>
              <p:cNvSpPr>
                <a:spLocks noChangeArrowheads="1"/>
              </p:cNvSpPr>
              <p:nvPr/>
            </p:nvSpPr>
            <p:spPr bwMode="auto">
              <a:xfrm>
                <a:off x="190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7" name="Oval 117"/>
              <p:cNvSpPr>
                <a:spLocks noChangeArrowheads="1"/>
              </p:cNvSpPr>
              <p:nvPr/>
            </p:nvSpPr>
            <p:spPr bwMode="auto">
              <a:xfrm>
                <a:off x="198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8" name="Oval 118"/>
              <p:cNvSpPr>
                <a:spLocks noChangeArrowheads="1"/>
              </p:cNvSpPr>
              <p:nvPr/>
            </p:nvSpPr>
            <p:spPr bwMode="auto">
              <a:xfrm>
                <a:off x="2068"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9" name="Oval 119"/>
              <p:cNvSpPr>
                <a:spLocks noChangeArrowheads="1"/>
              </p:cNvSpPr>
              <p:nvPr/>
            </p:nvSpPr>
            <p:spPr bwMode="auto">
              <a:xfrm>
                <a:off x="2148"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0" name="Oval 120"/>
              <p:cNvSpPr>
                <a:spLocks noChangeArrowheads="1"/>
              </p:cNvSpPr>
              <p:nvPr/>
            </p:nvSpPr>
            <p:spPr bwMode="auto">
              <a:xfrm>
                <a:off x="223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1" name="Oval 121"/>
              <p:cNvSpPr>
                <a:spLocks noChangeArrowheads="1"/>
              </p:cNvSpPr>
              <p:nvPr/>
            </p:nvSpPr>
            <p:spPr bwMode="auto">
              <a:xfrm>
                <a:off x="231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2" name="Oval 122"/>
              <p:cNvSpPr>
                <a:spLocks noChangeArrowheads="1"/>
              </p:cNvSpPr>
              <p:nvPr/>
            </p:nvSpPr>
            <p:spPr bwMode="auto">
              <a:xfrm>
                <a:off x="239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3" name="Oval 123"/>
              <p:cNvSpPr>
                <a:spLocks noChangeArrowheads="1"/>
              </p:cNvSpPr>
              <p:nvPr/>
            </p:nvSpPr>
            <p:spPr bwMode="auto">
              <a:xfrm>
                <a:off x="2484" y="47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264" name="Oval 124"/>
              <p:cNvSpPr>
                <a:spLocks noChangeArrowheads="1"/>
              </p:cNvSpPr>
              <p:nvPr/>
            </p:nvSpPr>
            <p:spPr bwMode="auto">
              <a:xfrm>
                <a:off x="256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5" name="Oval 125"/>
              <p:cNvSpPr>
                <a:spLocks noChangeArrowheads="1"/>
              </p:cNvSpPr>
              <p:nvPr/>
            </p:nvSpPr>
            <p:spPr bwMode="auto">
              <a:xfrm>
                <a:off x="264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66" name="Oval 126"/>
              <p:cNvSpPr>
                <a:spLocks noChangeArrowheads="1"/>
              </p:cNvSpPr>
              <p:nvPr/>
            </p:nvSpPr>
            <p:spPr bwMode="auto">
              <a:xfrm>
                <a:off x="190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67" name="Oval 127"/>
              <p:cNvSpPr>
                <a:spLocks noChangeArrowheads="1"/>
              </p:cNvSpPr>
              <p:nvPr/>
            </p:nvSpPr>
            <p:spPr bwMode="auto">
              <a:xfrm>
                <a:off x="198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68" name="Oval 128"/>
              <p:cNvSpPr>
                <a:spLocks noChangeArrowheads="1"/>
              </p:cNvSpPr>
              <p:nvPr/>
            </p:nvSpPr>
            <p:spPr bwMode="auto">
              <a:xfrm>
                <a:off x="2068"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69" name="Oval 129"/>
              <p:cNvSpPr>
                <a:spLocks noChangeArrowheads="1"/>
              </p:cNvSpPr>
              <p:nvPr/>
            </p:nvSpPr>
            <p:spPr bwMode="auto">
              <a:xfrm>
                <a:off x="2148"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0" name="Oval 130"/>
              <p:cNvSpPr>
                <a:spLocks noChangeArrowheads="1"/>
              </p:cNvSpPr>
              <p:nvPr/>
            </p:nvSpPr>
            <p:spPr bwMode="auto">
              <a:xfrm>
                <a:off x="223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1" name="Oval 131"/>
              <p:cNvSpPr>
                <a:spLocks noChangeArrowheads="1"/>
              </p:cNvSpPr>
              <p:nvPr/>
            </p:nvSpPr>
            <p:spPr bwMode="auto">
              <a:xfrm>
                <a:off x="231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2" name="Oval 132"/>
              <p:cNvSpPr>
                <a:spLocks noChangeArrowheads="1"/>
              </p:cNvSpPr>
              <p:nvPr/>
            </p:nvSpPr>
            <p:spPr bwMode="auto">
              <a:xfrm>
                <a:off x="239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3" name="Oval 133"/>
              <p:cNvSpPr>
                <a:spLocks noChangeArrowheads="1"/>
              </p:cNvSpPr>
              <p:nvPr/>
            </p:nvSpPr>
            <p:spPr bwMode="auto">
              <a:xfrm>
                <a:off x="2484" y="4838"/>
                <a:ext cx="39" cy="39"/>
              </a:xfrm>
              <a:prstGeom prst="ellipse">
                <a:avLst/>
              </a:prstGeom>
              <a:solidFill>
                <a:srgbClr val="000000"/>
              </a:solidFill>
              <a:ln w="12700">
                <a:solidFill>
                  <a:srgbClr val="000000"/>
                </a:solidFill>
                <a:round/>
                <a:headEnd/>
                <a:tailEnd/>
              </a:ln>
            </p:spPr>
            <p:txBody>
              <a:bodyPr/>
              <a:lstStyle/>
              <a:p>
                <a:endParaRPr lang="en-US"/>
              </a:p>
            </p:txBody>
          </p:sp>
          <p:sp>
            <p:nvSpPr>
              <p:cNvPr id="176274" name="Oval 134"/>
              <p:cNvSpPr>
                <a:spLocks noChangeArrowheads="1"/>
              </p:cNvSpPr>
              <p:nvPr/>
            </p:nvSpPr>
            <p:spPr bwMode="auto">
              <a:xfrm>
                <a:off x="256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5" name="Oval 135"/>
              <p:cNvSpPr>
                <a:spLocks noChangeArrowheads="1"/>
              </p:cNvSpPr>
              <p:nvPr/>
            </p:nvSpPr>
            <p:spPr bwMode="auto">
              <a:xfrm>
                <a:off x="264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276" name="Oval 136"/>
              <p:cNvSpPr>
                <a:spLocks noChangeArrowheads="1"/>
              </p:cNvSpPr>
              <p:nvPr/>
            </p:nvSpPr>
            <p:spPr bwMode="auto">
              <a:xfrm>
                <a:off x="190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77" name="Oval 137"/>
              <p:cNvSpPr>
                <a:spLocks noChangeArrowheads="1"/>
              </p:cNvSpPr>
              <p:nvPr/>
            </p:nvSpPr>
            <p:spPr bwMode="auto">
              <a:xfrm>
                <a:off x="198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78" name="Oval 138"/>
              <p:cNvSpPr>
                <a:spLocks noChangeArrowheads="1"/>
              </p:cNvSpPr>
              <p:nvPr/>
            </p:nvSpPr>
            <p:spPr bwMode="auto">
              <a:xfrm>
                <a:off x="2068"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79" name="Oval 139"/>
              <p:cNvSpPr>
                <a:spLocks noChangeArrowheads="1"/>
              </p:cNvSpPr>
              <p:nvPr/>
            </p:nvSpPr>
            <p:spPr bwMode="auto">
              <a:xfrm>
                <a:off x="2148"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0" name="Oval 140"/>
              <p:cNvSpPr>
                <a:spLocks noChangeArrowheads="1"/>
              </p:cNvSpPr>
              <p:nvPr/>
            </p:nvSpPr>
            <p:spPr bwMode="auto">
              <a:xfrm>
                <a:off x="223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1" name="Oval 141"/>
              <p:cNvSpPr>
                <a:spLocks noChangeArrowheads="1"/>
              </p:cNvSpPr>
              <p:nvPr/>
            </p:nvSpPr>
            <p:spPr bwMode="auto">
              <a:xfrm>
                <a:off x="231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2" name="Oval 142"/>
              <p:cNvSpPr>
                <a:spLocks noChangeArrowheads="1"/>
              </p:cNvSpPr>
              <p:nvPr/>
            </p:nvSpPr>
            <p:spPr bwMode="auto">
              <a:xfrm>
                <a:off x="239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3" name="Oval 143"/>
              <p:cNvSpPr>
                <a:spLocks noChangeArrowheads="1"/>
              </p:cNvSpPr>
              <p:nvPr/>
            </p:nvSpPr>
            <p:spPr bwMode="auto">
              <a:xfrm>
                <a:off x="2484" y="4901"/>
                <a:ext cx="39" cy="40"/>
              </a:xfrm>
              <a:prstGeom prst="ellipse">
                <a:avLst/>
              </a:prstGeom>
              <a:solidFill>
                <a:srgbClr val="000000"/>
              </a:solidFill>
              <a:ln w="12700">
                <a:solidFill>
                  <a:srgbClr val="000000"/>
                </a:solidFill>
                <a:round/>
                <a:headEnd/>
                <a:tailEnd/>
              </a:ln>
            </p:spPr>
            <p:txBody>
              <a:bodyPr/>
              <a:lstStyle/>
              <a:p>
                <a:endParaRPr lang="en-US"/>
              </a:p>
            </p:txBody>
          </p:sp>
          <p:sp>
            <p:nvSpPr>
              <p:cNvPr id="176284" name="Oval 144"/>
              <p:cNvSpPr>
                <a:spLocks noChangeArrowheads="1"/>
              </p:cNvSpPr>
              <p:nvPr/>
            </p:nvSpPr>
            <p:spPr bwMode="auto">
              <a:xfrm>
                <a:off x="256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5" name="Oval 145"/>
              <p:cNvSpPr>
                <a:spLocks noChangeArrowheads="1"/>
              </p:cNvSpPr>
              <p:nvPr/>
            </p:nvSpPr>
            <p:spPr bwMode="auto">
              <a:xfrm>
                <a:off x="264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86" name="Oval 146"/>
              <p:cNvSpPr>
                <a:spLocks noChangeArrowheads="1"/>
              </p:cNvSpPr>
              <p:nvPr/>
            </p:nvSpPr>
            <p:spPr bwMode="auto">
              <a:xfrm>
                <a:off x="190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87" name="Oval 147"/>
              <p:cNvSpPr>
                <a:spLocks noChangeArrowheads="1"/>
              </p:cNvSpPr>
              <p:nvPr/>
            </p:nvSpPr>
            <p:spPr bwMode="auto">
              <a:xfrm>
                <a:off x="198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88" name="Oval 148"/>
              <p:cNvSpPr>
                <a:spLocks noChangeArrowheads="1"/>
              </p:cNvSpPr>
              <p:nvPr/>
            </p:nvSpPr>
            <p:spPr bwMode="auto">
              <a:xfrm>
                <a:off x="2068"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89" name="Oval 149"/>
              <p:cNvSpPr>
                <a:spLocks noChangeArrowheads="1"/>
              </p:cNvSpPr>
              <p:nvPr/>
            </p:nvSpPr>
            <p:spPr bwMode="auto">
              <a:xfrm>
                <a:off x="2148"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0" name="Oval 150"/>
              <p:cNvSpPr>
                <a:spLocks noChangeArrowheads="1"/>
              </p:cNvSpPr>
              <p:nvPr/>
            </p:nvSpPr>
            <p:spPr bwMode="auto">
              <a:xfrm>
                <a:off x="223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1" name="Oval 151"/>
              <p:cNvSpPr>
                <a:spLocks noChangeArrowheads="1"/>
              </p:cNvSpPr>
              <p:nvPr/>
            </p:nvSpPr>
            <p:spPr bwMode="auto">
              <a:xfrm>
                <a:off x="231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2" name="Oval 152"/>
              <p:cNvSpPr>
                <a:spLocks noChangeArrowheads="1"/>
              </p:cNvSpPr>
              <p:nvPr/>
            </p:nvSpPr>
            <p:spPr bwMode="auto">
              <a:xfrm>
                <a:off x="239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3" name="Oval 153"/>
              <p:cNvSpPr>
                <a:spLocks noChangeArrowheads="1"/>
              </p:cNvSpPr>
              <p:nvPr/>
            </p:nvSpPr>
            <p:spPr bwMode="auto">
              <a:xfrm>
                <a:off x="2484" y="4965"/>
                <a:ext cx="39" cy="39"/>
              </a:xfrm>
              <a:prstGeom prst="ellipse">
                <a:avLst/>
              </a:prstGeom>
              <a:solidFill>
                <a:srgbClr val="000000"/>
              </a:solidFill>
              <a:ln w="12700">
                <a:solidFill>
                  <a:srgbClr val="000000"/>
                </a:solidFill>
                <a:round/>
                <a:headEnd/>
                <a:tailEnd/>
              </a:ln>
            </p:spPr>
            <p:txBody>
              <a:bodyPr/>
              <a:lstStyle/>
              <a:p>
                <a:endParaRPr lang="en-US"/>
              </a:p>
            </p:txBody>
          </p:sp>
          <p:sp>
            <p:nvSpPr>
              <p:cNvPr id="176294" name="Oval 154"/>
              <p:cNvSpPr>
                <a:spLocks noChangeArrowheads="1"/>
              </p:cNvSpPr>
              <p:nvPr/>
            </p:nvSpPr>
            <p:spPr bwMode="auto">
              <a:xfrm>
                <a:off x="256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5" name="Oval 155"/>
              <p:cNvSpPr>
                <a:spLocks noChangeArrowheads="1"/>
              </p:cNvSpPr>
              <p:nvPr/>
            </p:nvSpPr>
            <p:spPr bwMode="auto">
              <a:xfrm>
                <a:off x="264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296" name="Oval 156"/>
              <p:cNvSpPr>
                <a:spLocks noChangeArrowheads="1"/>
              </p:cNvSpPr>
              <p:nvPr/>
            </p:nvSpPr>
            <p:spPr bwMode="auto">
              <a:xfrm>
                <a:off x="190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97" name="Oval 157"/>
              <p:cNvSpPr>
                <a:spLocks noChangeArrowheads="1"/>
              </p:cNvSpPr>
              <p:nvPr/>
            </p:nvSpPr>
            <p:spPr bwMode="auto">
              <a:xfrm>
                <a:off x="198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98" name="Oval 158"/>
              <p:cNvSpPr>
                <a:spLocks noChangeArrowheads="1"/>
              </p:cNvSpPr>
              <p:nvPr/>
            </p:nvSpPr>
            <p:spPr bwMode="auto">
              <a:xfrm>
                <a:off x="2068"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99" name="Oval 159"/>
              <p:cNvSpPr>
                <a:spLocks noChangeArrowheads="1"/>
              </p:cNvSpPr>
              <p:nvPr/>
            </p:nvSpPr>
            <p:spPr bwMode="auto">
              <a:xfrm>
                <a:off x="2148"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0" name="Oval 160"/>
              <p:cNvSpPr>
                <a:spLocks noChangeArrowheads="1"/>
              </p:cNvSpPr>
              <p:nvPr/>
            </p:nvSpPr>
            <p:spPr bwMode="auto">
              <a:xfrm>
                <a:off x="223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1" name="Oval 161"/>
              <p:cNvSpPr>
                <a:spLocks noChangeArrowheads="1"/>
              </p:cNvSpPr>
              <p:nvPr/>
            </p:nvSpPr>
            <p:spPr bwMode="auto">
              <a:xfrm>
                <a:off x="231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2" name="Oval 162"/>
              <p:cNvSpPr>
                <a:spLocks noChangeArrowheads="1"/>
              </p:cNvSpPr>
              <p:nvPr/>
            </p:nvSpPr>
            <p:spPr bwMode="auto">
              <a:xfrm>
                <a:off x="239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3" name="Oval 163"/>
              <p:cNvSpPr>
                <a:spLocks noChangeArrowheads="1"/>
              </p:cNvSpPr>
              <p:nvPr/>
            </p:nvSpPr>
            <p:spPr bwMode="auto">
              <a:xfrm>
                <a:off x="2484" y="5020"/>
                <a:ext cx="39" cy="40"/>
              </a:xfrm>
              <a:prstGeom prst="ellipse">
                <a:avLst/>
              </a:prstGeom>
              <a:solidFill>
                <a:srgbClr val="000000"/>
              </a:solidFill>
              <a:ln w="12700">
                <a:solidFill>
                  <a:srgbClr val="000000"/>
                </a:solidFill>
                <a:round/>
                <a:headEnd/>
                <a:tailEnd/>
              </a:ln>
            </p:spPr>
            <p:txBody>
              <a:bodyPr/>
              <a:lstStyle/>
              <a:p>
                <a:endParaRPr lang="en-US"/>
              </a:p>
            </p:txBody>
          </p:sp>
          <p:sp>
            <p:nvSpPr>
              <p:cNvPr id="176304" name="Oval 164"/>
              <p:cNvSpPr>
                <a:spLocks noChangeArrowheads="1"/>
              </p:cNvSpPr>
              <p:nvPr/>
            </p:nvSpPr>
            <p:spPr bwMode="auto">
              <a:xfrm>
                <a:off x="256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5" name="Oval 165"/>
              <p:cNvSpPr>
                <a:spLocks noChangeArrowheads="1"/>
              </p:cNvSpPr>
              <p:nvPr/>
            </p:nvSpPr>
            <p:spPr bwMode="auto">
              <a:xfrm>
                <a:off x="264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6" name="Oval 166"/>
              <p:cNvSpPr>
                <a:spLocks noChangeArrowheads="1"/>
              </p:cNvSpPr>
              <p:nvPr/>
            </p:nvSpPr>
            <p:spPr bwMode="auto">
              <a:xfrm>
                <a:off x="190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7" name="Oval 167"/>
              <p:cNvSpPr>
                <a:spLocks noChangeArrowheads="1"/>
              </p:cNvSpPr>
              <p:nvPr/>
            </p:nvSpPr>
            <p:spPr bwMode="auto">
              <a:xfrm>
                <a:off x="198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8" name="Oval 168"/>
              <p:cNvSpPr>
                <a:spLocks noChangeArrowheads="1"/>
              </p:cNvSpPr>
              <p:nvPr/>
            </p:nvSpPr>
            <p:spPr bwMode="auto">
              <a:xfrm>
                <a:off x="2068"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09" name="Oval 169"/>
              <p:cNvSpPr>
                <a:spLocks noChangeArrowheads="1"/>
              </p:cNvSpPr>
              <p:nvPr/>
            </p:nvSpPr>
            <p:spPr bwMode="auto">
              <a:xfrm>
                <a:off x="2148"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0" name="Oval 170"/>
              <p:cNvSpPr>
                <a:spLocks noChangeArrowheads="1"/>
              </p:cNvSpPr>
              <p:nvPr/>
            </p:nvSpPr>
            <p:spPr bwMode="auto">
              <a:xfrm>
                <a:off x="223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1" name="Oval 171"/>
              <p:cNvSpPr>
                <a:spLocks noChangeArrowheads="1"/>
              </p:cNvSpPr>
              <p:nvPr/>
            </p:nvSpPr>
            <p:spPr bwMode="auto">
              <a:xfrm>
                <a:off x="231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2" name="Oval 172"/>
              <p:cNvSpPr>
                <a:spLocks noChangeArrowheads="1"/>
              </p:cNvSpPr>
              <p:nvPr/>
            </p:nvSpPr>
            <p:spPr bwMode="auto">
              <a:xfrm>
                <a:off x="239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3" name="Oval 173"/>
              <p:cNvSpPr>
                <a:spLocks noChangeArrowheads="1"/>
              </p:cNvSpPr>
              <p:nvPr/>
            </p:nvSpPr>
            <p:spPr bwMode="auto">
              <a:xfrm>
                <a:off x="2484" y="5084"/>
                <a:ext cx="39" cy="40"/>
              </a:xfrm>
              <a:prstGeom prst="ellipse">
                <a:avLst/>
              </a:prstGeom>
              <a:solidFill>
                <a:srgbClr val="000000"/>
              </a:solidFill>
              <a:ln w="12700">
                <a:solidFill>
                  <a:srgbClr val="000000"/>
                </a:solidFill>
                <a:round/>
                <a:headEnd/>
                <a:tailEnd/>
              </a:ln>
            </p:spPr>
            <p:txBody>
              <a:bodyPr/>
              <a:lstStyle/>
              <a:p>
                <a:endParaRPr lang="en-US"/>
              </a:p>
            </p:txBody>
          </p:sp>
          <p:sp>
            <p:nvSpPr>
              <p:cNvPr id="176314" name="Oval 174"/>
              <p:cNvSpPr>
                <a:spLocks noChangeArrowheads="1"/>
              </p:cNvSpPr>
              <p:nvPr/>
            </p:nvSpPr>
            <p:spPr bwMode="auto">
              <a:xfrm>
                <a:off x="256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5" name="Oval 175"/>
              <p:cNvSpPr>
                <a:spLocks noChangeArrowheads="1"/>
              </p:cNvSpPr>
              <p:nvPr/>
            </p:nvSpPr>
            <p:spPr bwMode="auto">
              <a:xfrm>
                <a:off x="264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6" name="Oval 176"/>
              <p:cNvSpPr>
                <a:spLocks noChangeArrowheads="1"/>
              </p:cNvSpPr>
              <p:nvPr/>
            </p:nvSpPr>
            <p:spPr bwMode="auto">
              <a:xfrm>
                <a:off x="190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7" name="Oval 177"/>
              <p:cNvSpPr>
                <a:spLocks noChangeArrowheads="1"/>
              </p:cNvSpPr>
              <p:nvPr/>
            </p:nvSpPr>
            <p:spPr bwMode="auto">
              <a:xfrm>
                <a:off x="198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8" name="Oval 178"/>
              <p:cNvSpPr>
                <a:spLocks noChangeArrowheads="1"/>
              </p:cNvSpPr>
              <p:nvPr/>
            </p:nvSpPr>
            <p:spPr bwMode="auto">
              <a:xfrm>
                <a:off x="2068"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19" name="Oval 179"/>
              <p:cNvSpPr>
                <a:spLocks noChangeArrowheads="1"/>
              </p:cNvSpPr>
              <p:nvPr/>
            </p:nvSpPr>
            <p:spPr bwMode="auto">
              <a:xfrm>
                <a:off x="2148"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0" name="Oval 180"/>
              <p:cNvSpPr>
                <a:spLocks noChangeArrowheads="1"/>
              </p:cNvSpPr>
              <p:nvPr/>
            </p:nvSpPr>
            <p:spPr bwMode="auto">
              <a:xfrm>
                <a:off x="223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1" name="Oval 181"/>
              <p:cNvSpPr>
                <a:spLocks noChangeArrowheads="1"/>
              </p:cNvSpPr>
              <p:nvPr/>
            </p:nvSpPr>
            <p:spPr bwMode="auto">
              <a:xfrm>
                <a:off x="231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2" name="Oval 182"/>
              <p:cNvSpPr>
                <a:spLocks noChangeArrowheads="1"/>
              </p:cNvSpPr>
              <p:nvPr/>
            </p:nvSpPr>
            <p:spPr bwMode="auto">
              <a:xfrm>
                <a:off x="239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3" name="Oval 183"/>
              <p:cNvSpPr>
                <a:spLocks noChangeArrowheads="1"/>
              </p:cNvSpPr>
              <p:nvPr/>
            </p:nvSpPr>
            <p:spPr bwMode="auto">
              <a:xfrm>
                <a:off x="2484" y="5147"/>
                <a:ext cx="39" cy="40"/>
              </a:xfrm>
              <a:prstGeom prst="ellipse">
                <a:avLst/>
              </a:prstGeom>
              <a:solidFill>
                <a:srgbClr val="000000"/>
              </a:solidFill>
              <a:ln w="12700">
                <a:solidFill>
                  <a:srgbClr val="000000"/>
                </a:solidFill>
                <a:round/>
                <a:headEnd/>
                <a:tailEnd/>
              </a:ln>
            </p:spPr>
            <p:txBody>
              <a:bodyPr/>
              <a:lstStyle/>
              <a:p>
                <a:endParaRPr lang="en-US"/>
              </a:p>
            </p:txBody>
          </p:sp>
          <p:sp>
            <p:nvSpPr>
              <p:cNvPr id="176324" name="Oval 184"/>
              <p:cNvSpPr>
                <a:spLocks noChangeArrowheads="1"/>
              </p:cNvSpPr>
              <p:nvPr/>
            </p:nvSpPr>
            <p:spPr bwMode="auto">
              <a:xfrm>
                <a:off x="256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5" name="Oval 185"/>
              <p:cNvSpPr>
                <a:spLocks noChangeArrowheads="1"/>
              </p:cNvSpPr>
              <p:nvPr/>
            </p:nvSpPr>
            <p:spPr bwMode="auto">
              <a:xfrm>
                <a:off x="264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6" name="Oval 186"/>
              <p:cNvSpPr>
                <a:spLocks noChangeArrowheads="1"/>
              </p:cNvSpPr>
              <p:nvPr/>
            </p:nvSpPr>
            <p:spPr bwMode="auto">
              <a:xfrm>
                <a:off x="190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7" name="Oval 187"/>
              <p:cNvSpPr>
                <a:spLocks noChangeArrowheads="1"/>
              </p:cNvSpPr>
              <p:nvPr/>
            </p:nvSpPr>
            <p:spPr bwMode="auto">
              <a:xfrm>
                <a:off x="198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8" name="Oval 188"/>
              <p:cNvSpPr>
                <a:spLocks noChangeArrowheads="1"/>
              </p:cNvSpPr>
              <p:nvPr/>
            </p:nvSpPr>
            <p:spPr bwMode="auto">
              <a:xfrm>
                <a:off x="2068"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29" name="Oval 189"/>
              <p:cNvSpPr>
                <a:spLocks noChangeArrowheads="1"/>
              </p:cNvSpPr>
              <p:nvPr/>
            </p:nvSpPr>
            <p:spPr bwMode="auto">
              <a:xfrm>
                <a:off x="2148"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0" name="Oval 190"/>
              <p:cNvSpPr>
                <a:spLocks noChangeArrowheads="1"/>
              </p:cNvSpPr>
              <p:nvPr/>
            </p:nvSpPr>
            <p:spPr bwMode="auto">
              <a:xfrm>
                <a:off x="223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1" name="Oval 191"/>
              <p:cNvSpPr>
                <a:spLocks noChangeArrowheads="1"/>
              </p:cNvSpPr>
              <p:nvPr/>
            </p:nvSpPr>
            <p:spPr bwMode="auto">
              <a:xfrm>
                <a:off x="231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2" name="Oval 192"/>
              <p:cNvSpPr>
                <a:spLocks noChangeArrowheads="1"/>
              </p:cNvSpPr>
              <p:nvPr/>
            </p:nvSpPr>
            <p:spPr bwMode="auto">
              <a:xfrm>
                <a:off x="239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3" name="Oval 193"/>
              <p:cNvSpPr>
                <a:spLocks noChangeArrowheads="1"/>
              </p:cNvSpPr>
              <p:nvPr/>
            </p:nvSpPr>
            <p:spPr bwMode="auto">
              <a:xfrm>
                <a:off x="2484" y="5211"/>
                <a:ext cx="39" cy="40"/>
              </a:xfrm>
              <a:prstGeom prst="ellipse">
                <a:avLst/>
              </a:prstGeom>
              <a:solidFill>
                <a:srgbClr val="000000"/>
              </a:solidFill>
              <a:ln w="12700">
                <a:solidFill>
                  <a:srgbClr val="000000"/>
                </a:solidFill>
                <a:round/>
                <a:headEnd/>
                <a:tailEnd/>
              </a:ln>
            </p:spPr>
            <p:txBody>
              <a:bodyPr/>
              <a:lstStyle/>
              <a:p>
                <a:endParaRPr lang="en-US"/>
              </a:p>
            </p:txBody>
          </p:sp>
          <p:sp>
            <p:nvSpPr>
              <p:cNvPr id="176334" name="Oval 194"/>
              <p:cNvSpPr>
                <a:spLocks noChangeArrowheads="1"/>
              </p:cNvSpPr>
              <p:nvPr/>
            </p:nvSpPr>
            <p:spPr bwMode="auto">
              <a:xfrm>
                <a:off x="256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5" name="Oval 195"/>
              <p:cNvSpPr>
                <a:spLocks noChangeArrowheads="1"/>
              </p:cNvSpPr>
              <p:nvPr/>
            </p:nvSpPr>
            <p:spPr bwMode="auto">
              <a:xfrm>
                <a:off x="264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6" name="Oval 196"/>
              <p:cNvSpPr>
                <a:spLocks noChangeArrowheads="1"/>
              </p:cNvSpPr>
              <p:nvPr/>
            </p:nvSpPr>
            <p:spPr bwMode="auto">
              <a:xfrm>
                <a:off x="190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7" name="Oval 197"/>
              <p:cNvSpPr>
                <a:spLocks noChangeArrowheads="1"/>
              </p:cNvSpPr>
              <p:nvPr/>
            </p:nvSpPr>
            <p:spPr bwMode="auto">
              <a:xfrm>
                <a:off x="198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8" name="Oval 198"/>
              <p:cNvSpPr>
                <a:spLocks noChangeArrowheads="1"/>
              </p:cNvSpPr>
              <p:nvPr/>
            </p:nvSpPr>
            <p:spPr bwMode="auto">
              <a:xfrm>
                <a:off x="2068"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39" name="Oval 199"/>
              <p:cNvSpPr>
                <a:spLocks noChangeArrowheads="1"/>
              </p:cNvSpPr>
              <p:nvPr/>
            </p:nvSpPr>
            <p:spPr bwMode="auto">
              <a:xfrm>
                <a:off x="2148"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0" name="Oval 200"/>
              <p:cNvSpPr>
                <a:spLocks noChangeArrowheads="1"/>
              </p:cNvSpPr>
              <p:nvPr/>
            </p:nvSpPr>
            <p:spPr bwMode="auto">
              <a:xfrm>
                <a:off x="223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1" name="Oval 201"/>
              <p:cNvSpPr>
                <a:spLocks noChangeArrowheads="1"/>
              </p:cNvSpPr>
              <p:nvPr/>
            </p:nvSpPr>
            <p:spPr bwMode="auto">
              <a:xfrm>
                <a:off x="231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2" name="Oval 202"/>
              <p:cNvSpPr>
                <a:spLocks noChangeArrowheads="1"/>
              </p:cNvSpPr>
              <p:nvPr/>
            </p:nvSpPr>
            <p:spPr bwMode="auto">
              <a:xfrm>
                <a:off x="239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3" name="Oval 203"/>
              <p:cNvSpPr>
                <a:spLocks noChangeArrowheads="1"/>
              </p:cNvSpPr>
              <p:nvPr/>
            </p:nvSpPr>
            <p:spPr bwMode="auto">
              <a:xfrm>
                <a:off x="2484" y="52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344" name="Oval 204"/>
              <p:cNvSpPr>
                <a:spLocks noChangeArrowheads="1"/>
              </p:cNvSpPr>
              <p:nvPr/>
            </p:nvSpPr>
            <p:spPr bwMode="auto">
              <a:xfrm>
                <a:off x="256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5" name="Oval 205"/>
              <p:cNvSpPr>
                <a:spLocks noChangeArrowheads="1"/>
              </p:cNvSpPr>
              <p:nvPr/>
            </p:nvSpPr>
            <p:spPr bwMode="auto">
              <a:xfrm>
                <a:off x="264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6" name="Oval 206"/>
              <p:cNvSpPr>
                <a:spLocks noChangeArrowheads="1"/>
              </p:cNvSpPr>
              <p:nvPr/>
            </p:nvSpPr>
            <p:spPr bwMode="auto">
              <a:xfrm>
                <a:off x="190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7" name="Oval 207"/>
              <p:cNvSpPr>
                <a:spLocks noChangeArrowheads="1"/>
              </p:cNvSpPr>
              <p:nvPr/>
            </p:nvSpPr>
            <p:spPr bwMode="auto">
              <a:xfrm>
                <a:off x="198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8" name="Oval 208"/>
              <p:cNvSpPr>
                <a:spLocks noChangeArrowheads="1"/>
              </p:cNvSpPr>
              <p:nvPr/>
            </p:nvSpPr>
            <p:spPr bwMode="auto">
              <a:xfrm>
                <a:off x="2068"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49" name="Oval 209"/>
              <p:cNvSpPr>
                <a:spLocks noChangeArrowheads="1"/>
              </p:cNvSpPr>
              <p:nvPr/>
            </p:nvSpPr>
            <p:spPr bwMode="auto">
              <a:xfrm>
                <a:off x="2148"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0" name="Oval 210"/>
              <p:cNvSpPr>
                <a:spLocks noChangeArrowheads="1"/>
              </p:cNvSpPr>
              <p:nvPr/>
            </p:nvSpPr>
            <p:spPr bwMode="auto">
              <a:xfrm>
                <a:off x="223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1" name="Oval 211"/>
              <p:cNvSpPr>
                <a:spLocks noChangeArrowheads="1"/>
              </p:cNvSpPr>
              <p:nvPr/>
            </p:nvSpPr>
            <p:spPr bwMode="auto">
              <a:xfrm>
                <a:off x="231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2" name="Oval 212"/>
              <p:cNvSpPr>
                <a:spLocks noChangeArrowheads="1"/>
              </p:cNvSpPr>
              <p:nvPr/>
            </p:nvSpPr>
            <p:spPr bwMode="auto">
              <a:xfrm>
                <a:off x="239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3" name="Oval 213"/>
              <p:cNvSpPr>
                <a:spLocks noChangeArrowheads="1"/>
              </p:cNvSpPr>
              <p:nvPr/>
            </p:nvSpPr>
            <p:spPr bwMode="auto">
              <a:xfrm>
                <a:off x="2484" y="5330"/>
                <a:ext cx="39" cy="40"/>
              </a:xfrm>
              <a:prstGeom prst="ellipse">
                <a:avLst/>
              </a:prstGeom>
              <a:solidFill>
                <a:srgbClr val="000000"/>
              </a:solidFill>
              <a:ln w="12700">
                <a:solidFill>
                  <a:srgbClr val="000000"/>
                </a:solidFill>
                <a:round/>
                <a:headEnd/>
                <a:tailEnd/>
              </a:ln>
            </p:spPr>
            <p:txBody>
              <a:bodyPr/>
              <a:lstStyle/>
              <a:p>
                <a:endParaRPr lang="en-US"/>
              </a:p>
            </p:txBody>
          </p:sp>
          <p:sp>
            <p:nvSpPr>
              <p:cNvPr id="176354" name="Oval 214"/>
              <p:cNvSpPr>
                <a:spLocks noChangeArrowheads="1"/>
              </p:cNvSpPr>
              <p:nvPr/>
            </p:nvSpPr>
            <p:spPr bwMode="auto">
              <a:xfrm>
                <a:off x="2563"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355" name="Oval 215"/>
              <p:cNvSpPr>
                <a:spLocks noChangeArrowheads="1"/>
              </p:cNvSpPr>
              <p:nvPr/>
            </p:nvSpPr>
            <p:spPr bwMode="auto">
              <a:xfrm>
                <a:off x="2643" y="5330"/>
                <a:ext cx="40" cy="40"/>
              </a:xfrm>
              <a:prstGeom prst="ellipse">
                <a:avLst/>
              </a:prstGeom>
              <a:solidFill>
                <a:srgbClr val="000000"/>
              </a:solidFill>
              <a:ln w="12700">
                <a:solidFill>
                  <a:srgbClr val="000000"/>
                </a:solidFill>
                <a:round/>
                <a:headEnd/>
                <a:tailEnd/>
              </a:ln>
            </p:spPr>
            <p:txBody>
              <a:bodyPr/>
              <a:lstStyle/>
              <a:p>
                <a:endParaRPr lang="en-US"/>
              </a:p>
            </p:txBody>
          </p:sp>
        </p:grpSp>
        <p:grpSp>
          <p:nvGrpSpPr>
            <p:cNvPr id="176146" name="Group 216"/>
            <p:cNvGrpSpPr>
              <a:grpSpLocks/>
            </p:cNvGrpSpPr>
            <p:nvPr/>
          </p:nvGrpSpPr>
          <p:grpSpPr bwMode="auto">
            <a:xfrm>
              <a:off x="3346" y="4774"/>
              <a:ext cx="790" cy="596"/>
              <a:chOff x="3346" y="4774"/>
              <a:chExt cx="790" cy="596"/>
            </a:xfrm>
          </p:grpSpPr>
          <p:sp>
            <p:nvSpPr>
              <p:cNvPr id="176156" name="Oval 217"/>
              <p:cNvSpPr>
                <a:spLocks noChangeArrowheads="1"/>
              </p:cNvSpPr>
              <p:nvPr/>
            </p:nvSpPr>
            <p:spPr bwMode="auto">
              <a:xfrm>
                <a:off x="334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57" name="Oval 218"/>
              <p:cNvSpPr>
                <a:spLocks noChangeArrowheads="1"/>
              </p:cNvSpPr>
              <p:nvPr/>
            </p:nvSpPr>
            <p:spPr bwMode="auto">
              <a:xfrm>
                <a:off x="3434" y="47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158" name="Oval 219"/>
              <p:cNvSpPr>
                <a:spLocks noChangeArrowheads="1"/>
              </p:cNvSpPr>
              <p:nvPr/>
            </p:nvSpPr>
            <p:spPr bwMode="auto">
              <a:xfrm>
                <a:off x="351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59" name="Oval 220"/>
              <p:cNvSpPr>
                <a:spLocks noChangeArrowheads="1"/>
              </p:cNvSpPr>
              <p:nvPr/>
            </p:nvSpPr>
            <p:spPr bwMode="auto">
              <a:xfrm>
                <a:off x="3593"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0" name="Oval 221"/>
              <p:cNvSpPr>
                <a:spLocks noChangeArrowheads="1"/>
              </p:cNvSpPr>
              <p:nvPr/>
            </p:nvSpPr>
            <p:spPr bwMode="auto">
              <a:xfrm>
                <a:off x="368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1" name="Oval 222"/>
              <p:cNvSpPr>
                <a:spLocks noChangeArrowheads="1"/>
              </p:cNvSpPr>
              <p:nvPr/>
            </p:nvSpPr>
            <p:spPr bwMode="auto">
              <a:xfrm>
                <a:off x="3761"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2" name="Oval 223"/>
              <p:cNvSpPr>
                <a:spLocks noChangeArrowheads="1"/>
              </p:cNvSpPr>
              <p:nvPr/>
            </p:nvSpPr>
            <p:spPr bwMode="auto">
              <a:xfrm>
                <a:off x="3849"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3" name="Oval 224"/>
              <p:cNvSpPr>
                <a:spLocks noChangeArrowheads="1"/>
              </p:cNvSpPr>
              <p:nvPr/>
            </p:nvSpPr>
            <p:spPr bwMode="auto">
              <a:xfrm>
                <a:off x="3928"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4" name="Oval 225"/>
              <p:cNvSpPr>
                <a:spLocks noChangeArrowheads="1"/>
              </p:cNvSpPr>
              <p:nvPr/>
            </p:nvSpPr>
            <p:spPr bwMode="auto">
              <a:xfrm>
                <a:off x="4008"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5" name="Oval 226"/>
              <p:cNvSpPr>
                <a:spLocks noChangeArrowheads="1"/>
              </p:cNvSpPr>
              <p:nvPr/>
            </p:nvSpPr>
            <p:spPr bwMode="auto">
              <a:xfrm>
                <a:off x="4096" y="47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166" name="Oval 227"/>
              <p:cNvSpPr>
                <a:spLocks noChangeArrowheads="1"/>
              </p:cNvSpPr>
              <p:nvPr/>
            </p:nvSpPr>
            <p:spPr bwMode="auto">
              <a:xfrm>
                <a:off x="334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67" name="Oval 228"/>
              <p:cNvSpPr>
                <a:spLocks noChangeArrowheads="1"/>
              </p:cNvSpPr>
              <p:nvPr/>
            </p:nvSpPr>
            <p:spPr bwMode="auto">
              <a:xfrm>
                <a:off x="3434" y="4838"/>
                <a:ext cx="39" cy="39"/>
              </a:xfrm>
              <a:prstGeom prst="ellipse">
                <a:avLst/>
              </a:prstGeom>
              <a:solidFill>
                <a:srgbClr val="000000"/>
              </a:solidFill>
              <a:ln w="12700">
                <a:solidFill>
                  <a:srgbClr val="000000"/>
                </a:solidFill>
                <a:round/>
                <a:headEnd/>
                <a:tailEnd/>
              </a:ln>
            </p:spPr>
            <p:txBody>
              <a:bodyPr/>
              <a:lstStyle/>
              <a:p>
                <a:endParaRPr lang="en-US"/>
              </a:p>
            </p:txBody>
          </p:sp>
          <p:sp>
            <p:nvSpPr>
              <p:cNvPr id="176168" name="Oval 229"/>
              <p:cNvSpPr>
                <a:spLocks noChangeArrowheads="1"/>
              </p:cNvSpPr>
              <p:nvPr/>
            </p:nvSpPr>
            <p:spPr bwMode="auto">
              <a:xfrm>
                <a:off x="351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69" name="Oval 230"/>
              <p:cNvSpPr>
                <a:spLocks noChangeArrowheads="1"/>
              </p:cNvSpPr>
              <p:nvPr/>
            </p:nvSpPr>
            <p:spPr bwMode="auto">
              <a:xfrm>
                <a:off x="3593"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0" name="Oval 231"/>
              <p:cNvSpPr>
                <a:spLocks noChangeArrowheads="1"/>
              </p:cNvSpPr>
              <p:nvPr/>
            </p:nvSpPr>
            <p:spPr bwMode="auto">
              <a:xfrm>
                <a:off x="368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1" name="Oval 232"/>
              <p:cNvSpPr>
                <a:spLocks noChangeArrowheads="1"/>
              </p:cNvSpPr>
              <p:nvPr/>
            </p:nvSpPr>
            <p:spPr bwMode="auto">
              <a:xfrm>
                <a:off x="3761"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2" name="Oval 233"/>
              <p:cNvSpPr>
                <a:spLocks noChangeArrowheads="1"/>
              </p:cNvSpPr>
              <p:nvPr/>
            </p:nvSpPr>
            <p:spPr bwMode="auto">
              <a:xfrm>
                <a:off x="3849"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3" name="Oval 234"/>
              <p:cNvSpPr>
                <a:spLocks noChangeArrowheads="1"/>
              </p:cNvSpPr>
              <p:nvPr/>
            </p:nvSpPr>
            <p:spPr bwMode="auto">
              <a:xfrm>
                <a:off x="3928"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4" name="Oval 235"/>
              <p:cNvSpPr>
                <a:spLocks noChangeArrowheads="1"/>
              </p:cNvSpPr>
              <p:nvPr/>
            </p:nvSpPr>
            <p:spPr bwMode="auto">
              <a:xfrm>
                <a:off x="4008"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5" name="Oval 236"/>
              <p:cNvSpPr>
                <a:spLocks noChangeArrowheads="1"/>
              </p:cNvSpPr>
              <p:nvPr/>
            </p:nvSpPr>
            <p:spPr bwMode="auto">
              <a:xfrm>
                <a:off x="4096" y="4838"/>
                <a:ext cx="40" cy="39"/>
              </a:xfrm>
              <a:prstGeom prst="ellipse">
                <a:avLst/>
              </a:prstGeom>
              <a:solidFill>
                <a:srgbClr val="000000"/>
              </a:solidFill>
              <a:ln w="12700">
                <a:solidFill>
                  <a:srgbClr val="000000"/>
                </a:solidFill>
                <a:round/>
                <a:headEnd/>
                <a:tailEnd/>
              </a:ln>
            </p:spPr>
            <p:txBody>
              <a:bodyPr/>
              <a:lstStyle/>
              <a:p>
                <a:endParaRPr lang="en-US"/>
              </a:p>
            </p:txBody>
          </p:sp>
          <p:sp>
            <p:nvSpPr>
              <p:cNvPr id="176176" name="Oval 237"/>
              <p:cNvSpPr>
                <a:spLocks noChangeArrowheads="1"/>
              </p:cNvSpPr>
              <p:nvPr/>
            </p:nvSpPr>
            <p:spPr bwMode="auto">
              <a:xfrm>
                <a:off x="334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77" name="Oval 238"/>
              <p:cNvSpPr>
                <a:spLocks noChangeArrowheads="1"/>
              </p:cNvSpPr>
              <p:nvPr/>
            </p:nvSpPr>
            <p:spPr bwMode="auto">
              <a:xfrm>
                <a:off x="3434" y="4901"/>
                <a:ext cx="39" cy="40"/>
              </a:xfrm>
              <a:prstGeom prst="ellipse">
                <a:avLst/>
              </a:prstGeom>
              <a:solidFill>
                <a:srgbClr val="000000"/>
              </a:solidFill>
              <a:ln w="12700">
                <a:solidFill>
                  <a:srgbClr val="000000"/>
                </a:solidFill>
                <a:round/>
                <a:headEnd/>
                <a:tailEnd/>
              </a:ln>
            </p:spPr>
            <p:txBody>
              <a:bodyPr/>
              <a:lstStyle/>
              <a:p>
                <a:endParaRPr lang="en-US"/>
              </a:p>
            </p:txBody>
          </p:sp>
          <p:sp>
            <p:nvSpPr>
              <p:cNvPr id="176178" name="Oval 239"/>
              <p:cNvSpPr>
                <a:spLocks noChangeArrowheads="1"/>
              </p:cNvSpPr>
              <p:nvPr/>
            </p:nvSpPr>
            <p:spPr bwMode="auto">
              <a:xfrm>
                <a:off x="351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79" name="Oval 240"/>
              <p:cNvSpPr>
                <a:spLocks noChangeArrowheads="1"/>
              </p:cNvSpPr>
              <p:nvPr/>
            </p:nvSpPr>
            <p:spPr bwMode="auto">
              <a:xfrm>
                <a:off x="3593"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0" name="Oval 241"/>
              <p:cNvSpPr>
                <a:spLocks noChangeArrowheads="1"/>
              </p:cNvSpPr>
              <p:nvPr/>
            </p:nvSpPr>
            <p:spPr bwMode="auto">
              <a:xfrm>
                <a:off x="368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1" name="Oval 242"/>
              <p:cNvSpPr>
                <a:spLocks noChangeArrowheads="1"/>
              </p:cNvSpPr>
              <p:nvPr/>
            </p:nvSpPr>
            <p:spPr bwMode="auto">
              <a:xfrm>
                <a:off x="3761"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2" name="Oval 243"/>
              <p:cNvSpPr>
                <a:spLocks noChangeArrowheads="1"/>
              </p:cNvSpPr>
              <p:nvPr/>
            </p:nvSpPr>
            <p:spPr bwMode="auto">
              <a:xfrm>
                <a:off x="3849"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3" name="Oval 244"/>
              <p:cNvSpPr>
                <a:spLocks noChangeArrowheads="1"/>
              </p:cNvSpPr>
              <p:nvPr/>
            </p:nvSpPr>
            <p:spPr bwMode="auto">
              <a:xfrm>
                <a:off x="3928"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4" name="Oval 245"/>
              <p:cNvSpPr>
                <a:spLocks noChangeArrowheads="1"/>
              </p:cNvSpPr>
              <p:nvPr/>
            </p:nvSpPr>
            <p:spPr bwMode="auto">
              <a:xfrm>
                <a:off x="4008"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5" name="Oval 246"/>
              <p:cNvSpPr>
                <a:spLocks noChangeArrowheads="1"/>
              </p:cNvSpPr>
              <p:nvPr/>
            </p:nvSpPr>
            <p:spPr bwMode="auto">
              <a:xfrm>
                <a:off x="4096" y="4901"/>
                <a:ext cx="40" cy="40"/>
              </a:xfrm>
              <a:prstGeom prst="ellipse">
                <a:avLst/>
              </a:prstGeom>
              <a:solidFill>
                <a:srgbClr val="000000"/>
              </a:solidFill>
              <a:ln w="12700">
                <a:solidFill>
                  <a:srgbClr val="000000"/>
                </a:solidFill>
                <a:round/>
                <a:headEnd/>
                <a:tailEnd/>
              </a:ln>
            </p:spPr>
            <p:txBody>
              <a:bodyPr/>
              <a:lstStyle/>
              <a:p>
                <a:endParaRPr lang="en-US"/>
              </a:p>
            </p:txBody>
          </p:sp>
          <p:sp>
            <p:nvSpPr>
              <p:cNvPr id="176186" name="Oval 247"/>
              <p:cNvSpPr>
                <a:spLocks noChangeArrowheads="1"/>
              </p:cNvSpPr>
              <p:nvPr/>
            </p:nvSpPr>
            <p:spPr bwMode="auto">
              <a:xfrm>
                <a:off x="334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87" name="Oval 248"/>
              <p:cNvSpPr>
                <a:spLocks noChangeArrowheads="1"/>
              </p:cNvSpPr>
              <p:nvPr/>
            </p:nvSpPr>
            <p:spPr bwMode="auto">
              <a:xfrm>
                <a:off x="3434" y="4965"/>
                <a:ext cx="39" cy="39"/>
              </a:xfrm>
              <a:prstGeom prst="ellipse">
                <a:avLst/>
              </a:prstGeom>
              <a:solidFill>
                <a:srgbClr val="000000"/>
              </a:solidFill>
              <a:ln w="12700">
                <a:solidFill>
                  <a:srgbClr val="000000"/>
                </a:solidFill>
                <a:round/>
                <a:headEnd/>
                <a:tailEnd/>
              </a:ln>
            </p:spPr>
            <p:txBody>
              <a:bodyPr/>
              <a:lstStyle/>
              <a:p>
                <a:endParaRPr lang="en-US"/>
              </a:p>
            </p:txBody>
          </p:sp>
          <p:sp>
            <p:nvSpPr>
              <p:cNvPr id="176188" name="Oval 249"/>
              <p:cNvSpPr>
                <a:spLocks noChangeArrowheads="1"/>
              </p:cNvSpPr>
              <p:nvPr/>
            </p:nvSpPr>
            <p:spPr bwMode="auto">
              <a:xfrm>
                <a:off x="351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89" name="Oval 250"/>
              <p:cNvSpPr>
                <a:spLocks noChangeArrowheads="1"/>
              </p:cNvSpPr>
              <p:nvPr/>
            </p:nvSpPr>
            <p:spPr bwMode="auto">
              <a:xfrm>
                <a:off x="3593"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0" name="Oval 251"/>
              <p:cNvSpPr>
                <a:spLocks noChangeArrowheads="1"/>
              </p:cNvSpPr>
              <p:nvPr/>
            </p:nvSpPr>
            <p:spPr bwMode="auto">
              <a:xfrm>
                <a:off x="368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1" name="Oval 252"/>
              <p:cNvSpPr>
                <a:spLocks noChangeArrowheads="1"/>
              </p:cNvSpPr>
              <p:nvPr/>
            </p:nvSpPr>
            <p:spPr bwMode="auto">
              <a:xfrm>
                <a:off x="3761"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2" name="Oval 253"/>
              <p:cNvSpPr>
                <a:spLocks noChangeArrowheads="1"/>
              </p:cNvSpPr>
              <p:nvPr/>
            </p:nvSpPr>
            <p:spPr bwMode="auto">
              <a:xfrm>
                <a:off x="3849"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3" name="Oval 254"/>
              <p:cNvSpPr>
                <a:spLocks noChangeArrowheads="1"/>
              </p:cNvSpPr>
              <p:nvPr/>
            </p:nvSpPr>
            <p:spPr bwMode="auto">
              <a:xfrm>
                <a:off x="3928"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4" name="Oval 255"/>
              <p:cNvSpPr>
                <a:spLocks noChangeArrowheads="1"/>
              </p:cNvSpPr>
              <p:nvPr/>
            </p:nvSpPr>
            <p:spPr bwMode="auto">
              <a:xfrm>
                <a:off x="4008"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5" name="Oval 256"/>
              <p:cNvSpPr>
                <a:spLocks noChangeArrowheads="1"/>
              </p:cNvSpPr>
              <p:nvPr/>
            </p:nvSpPr>
            <p:spPr bwMode="auto">
              <a:xfrm>
                <a:off x="4096" y="4965"/>
                <a:ext cx="40" cy="39"/>
              </a:xfrm>
              <a:prstGeom prst="ellipse">
                <a:avLst/>
              </a:prstGeom>
              <a:solidFill>
                <a:srgbClr val="000000"/>
              </a:solidFill>
              <a:ln w="12700">
                <a:solidFill>
                  <a:srgbClr val="000000"/>
                </a:solidFill>
                <a:round/>
                <a:headEnd/>
                <a:tailEnd/>
              </a:ln>
            </p:spPr>
            <p:txBody>
              <a:bodyPr/>
              <a:lstStyle/>
              <a:p>
                <a:endParaRPr lang="en-US"/>
              </a:p>
            </p:txBody>
          </p:sp>
          <p:sp>
            <p:nvSpPr>
              <p:cNvPr id="176196" name="Oval 257"/>
              <p:cNvSpPr>
                <a:spLocks noChangeArrowheads="1"/>
              </p:cNvSpPr>
              <p:nvPr/>
            </p:nvSpPr>
            <p:spPr bwMode="auto">
              <a:xfrm>
                <a:off x="334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197" name="Oval 258"/>
              <p:cNvSpPr>
                <a:spLocks noChangeArrowheads="1"/>
              </p:cNvSpPr>
              <p:nvPr/>
            </p:nvSpPr>
            <p:spPr bwMode="auto">
              <a:xfrm>
                <a:off x="3434" y="5020"/>
                <a:ext cx="39" cy="40"/>
              </a:xfrm>
              <a:prstGeom prst="ellipse">
                <a:avLst/>
              </a:prstGeom>
              <a:solidFill>
                <a:srgbClr val="000000"/>
              </a:solidFill>
              <a:ln w="12700">
                <a:solidFill>
                  <a:srgbClr val="000000"/>
                </a:solidFill>
                <a:round/>
                <a:headEnd/>
                <a:tailEnd/>
              </a:ln>
            </p:spPr>
            <p:txBody>
              <a:bodyPr/>
              <a:lstStyle/>
              <a:p>
                <a:endParaRPr lang="en-US"/>
              </a:p>
            </p:txBody>
          </p:sp>
          <p:sp>
            <p:nvSpPr>
              <p:cNvPr id="176198" name="Oval 259"/>
              <p:cNvSpPr>
                <a:spLocks noChangeArrowheads="1"/>
              </p:cNvSpPr>
              <p:nvPr/>
            </p:nvSpPr>
            <p:spPr bwMode="auto">
              <a:xfrm>
                <a:off x="351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199" name="Oval 260"/>
              <p:cNvSpPr>
                <a:spLocks noChangeArrowheads="1"/>
              </p:cNvSpPr>
              <p:nvPr/>
            </p:nvSpPr>
            <p:spPr bwMode="auto">
              <a:xfrm>
                <a:off x="3593"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0" name="Oval 261"/>
              <p:cNvSpPr>
                <a:spLocks noChangeArrowheads="1"/>
              </p:cNvSpPr>
              <p:nvPr/>
            </p:nvSpPr>
            <p:spPr bwMode="auto">
              <a:xfrm>
                <a:off x="368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1" name="Oval 262"/>
              <p:cNvSpPr>
                <a:spLocks noChangeArrowheads="1"/>
              </p:cNvSpPr>
              <p:nvPr/>
            </p:nvSpPr>
            <p:spPr bwMode="auto">
              <a:xfrm>
                <a:off x="3761"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2" name="Oval 263"/>
              <p:cNvSpPr>
                <a:spLocks noChangeArrowheads="1"/>
              </p:cNvSpPr>
              <p:nvPr/>
            </p:nvSpPr>
            <p:spPr bwMode="auto">
              <a:xfrm>
                <a:off x="3849"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3" name="Oval 264"/>
              <p:cNvSpPr>
                <a:spLocks noChangeArrowheads="1"/>
              </p:cNvSpPr>
              <p:nvPr/>
            </p:nvSpPr>
            <p:spPr bwMode="auto">
              <a:xfrm>
                <a:off x="3928"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4" name="Oval 265"/>
              <p:cNvSpPr>
                <a:spLocks noChangeArrowheads="1"/>
              </p:cNvSpPr>
              <p:nvPr/>
            </p:nvSpPr>
            <p:spPr bwMode="auto">
              <a:xfrm>
                <a:off x="4008"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5" name="Oval 266"/>
              <p:cNvSpPr>
                <a:spLocks noChangeArrowheads="1"/>
              </p:cNvSpPr>
              <p:nvPr/>
            </p:nvSpPr>
            <p:spPr bwMode="auto">
              <a:xfrm>
                <a:off x="4096" y="502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6" name="Oval 267"/>
              <p:cNvSpPr>
                <a:spLocks noChangeArrowheads="1"/>
              </p:cNvSpPr>
              <p:nvPr/>
            </p:nvSpPr>
            <p:spPr bwMode="auto">
              <a:xfrm>
                <a:off x="334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7" name="Oval 268"/>
              <p:cNvSpPr>
                <a:spLocks noChangeArrowheads="1"/>
              </p:cNvSpPr>
              <p:nvPr/>
            </p:nvSpPr>
            <p:spPr bwMode="auto">
              <a:xfrm>
                <a:off x="3434" y="5084"/>
                <a:ext cx="39" cy="40"/>
              </a:xfrm>
              <a:prstGeom prst="ellipse">
                <a:avLst/>
              </a:prstGeom>
              <a:solidFill>
                <a:srgbClr val="000000"/>
              </a:solidFill>
              <a:ln w="12700">
                <a:solidFill>
                  <a:srgbClr val="000000"/>
                </a:solidFill>
                <a:round/>
                <a:headEnd/>
                <a:tailEnd/>
              </a:ln>
            </p:spPr>
            <p:txBody>
              <a:bodyPr/>
              <a:lstStyle/>
              <a:p>
                <a:endParaRPr lang="en-US"/>
              </a:p>
            </p:txBody>
          </p:sp>
          <p:sp>
            <p:nvSpPr>
              <p:cNvPr id="176208" name="Oval 269"/>
              <p:cNvSpPr>
                <a:spLocks noChangeArrowheads="1"/>
              </p:cNvSpPr>
              <p:nvPr/>
            </p:nvSpPr>
            <p:spPr bwMode="auto">
              <a:xfrm>
                <a:off x="351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09" name="Oval 270"/>
              <p:cNvSpPr>
                <a:spLocks noChangeArrowheads="1"/>
              </p:cNvSpPr>
              <p:nvPr/>
            </p:nvSpPr>
            <p:spPr bwMode="auto">
              <a:xfrm>
                <a:off x="3593"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0" name="Oval 271"/>
              <p:cNvSpPr>
                <a:spLocks noChangeArrowheads="1"/>
              </p:cNvSpPr>
              <p:nvPr/>
            </p:nvSpPr>
            <p:spPr bwMode="auto">
              <a:xfrm>
                <a:off x="368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1" name="Oval 272"/>
              <p:cNvSpPr>
                <a:spLocks noChangeArrowheads="1"/>
              </p:cNvSpPr>
              <p:nvPr/>
            </p:nvSpPr>
            <p:spPr bwMode="auto">
              <a:xfrm>
                <a:off x="3761"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2" name="Oval 273"/>
              <p:cNvSpPr>
                <a:spLocks noChangeArrowheads="1"/>
              </p:cNvSpPr>
              <p:nvPr/>
            </p:nvSpPr>
            <p:spPr bwMode="auto">
              <a:xfrm>
                <a:off x="3849"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3" name="Oval 274"/>
              <p:cNvSpPr>
                <a:spLocks noChangeArrowheads="1"/>
              </p:cNvSpPr>
              <p:nvPr/>
            </p:nvSpPr>
            <p:spPr bwMode="auto">
              <a:xfrm>
                <a:off x="3928"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4" name="Oval 275"/>
              <p:cNvSpPr>
                <a:spLocks noChangeArrowheads="1"/>
              </p:cNvSpPr>
              <p:nvPr/>
            </p:nvSpPr>
            <p:spPr bwMode="auto">
              <a:xfrm>
                <a:off x="4008"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5" name="Oval 276"/>
              <p:cNvSpPr>
                <a:spLocks noChangeArrowheads="1"/>
              </p:cNvSpPr>
              <p:nvPr/>
            </p:nvSpPr>
            <p:spPr bwMode="auto">
              <a:xfrm>
                <a:off x="4096" y="508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6" name="Oval 277"/>
              <p:cNvSpPr>
                <a:spLocks noChangeArrowheads="1"/>
              </p:cNvSpPr>
              <p:nvPr/>
            </p:nvSpPr>
            <p:spPr bwMode="auto">
              <a:xfrm>
                <a:off x="334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7" name="Oval 278"/>
              <p:cNvSpPr>
                <a:spLocks noChangeArrowheads="1"/>
              </p:cNvSpPr>
              <p:nvPr/>
            </p:nvSpPr>
            <p:spPr bwMode="auto">
              <a:xfrm>
                <a:off x="3434" y="5147"/>
                <a:ext cx="39" cy="40"/>
              </a:xfrm>
              <a:prstGeom prst="ellipse">
                <a:avLst/>
              </a:prstGeom>
              <a:solidFill>
                <a:srgbClr val="000000"/>
              </a:solidFill>
              <a:ln w="12700">
                <a:solidFill>
                  <a:srgbClr val="000000"/>
                </a:solidFill>
                <a:round/>
                <a:headEnd/>
                <a:tailEnd/>
              </a:ln>
            </p:spPr>
            <p:txBody>
              <a:bodyPr/>
              <a:lstStyle/>
              <a:p>
                <a:endParaRPr lang="en-US"/>
              </a:p>
            </p:txBody>
          </p:sp>
          <p:sp>
            <p:nvSpPr>
              <p:cNvPr id="176218" name="Oval 279"/>
              <p:cNvSpPr>
                <a:spLocks noChangeArrowheads="1"/>
              </p:cNvSpPr>
              <p:nvPr/>
            </p:nvSpPr>
            <p:spPr bwMode="auto">
              <a:xfrm>
                <a:off x="351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19" name="Oval 280"/>
              <p:cNvSpPr>
                <a:spLocks noChangeArrowheads="1"/>
              </p:cNvSpPr>
              <p:nvPr/>
            </p:nvSpPr>
            <p:spPr bwMode="auto">
              <a:xfrm>
                <a:off x="3593"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0" name="Oval 281"/>
              <p:cNvSpPr>
                <a:spLocks noChangeArrowheads="1"/>
              </p:cNvSpPr>
              <p:nvPr/>
            </p:nvSpPr>
            <p:spPr bwMode="auto">
              <a:xfrm>
                <a:off x="368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1" name="Oval 282"/>
              <p:cNvSpPr>
                <a:spLocks noChangeArrowheads="1"/>
              </p:cNvSpPr>
              <p:nvPr/>
            </p:nvSpPr>
            <p:spPr bwMode="auto">
              <a:xfrm>
                <a:off x="3761"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2" name="Oval 283"/>
              <p:cNvSpPr>
                <a:spLocks noChangeArrowheads="1"/>
              </p:cNvSpPr>
              <p:nvPr/>
            </p:nvSpPr>
            <p:spPr bwMode="auto">
              <a:xfrm>
                <a:off x="3849"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3" name="Oval 284"/>
              <p:cNvSpPr>
                <a:spLocks noChangeArrowheads="1"/>
              </p:cNvSpPr>
              <p:nvPr/>
            </p:nvSpPr>
            <p:spPr bwMode="auto">
              <a:xfrm>
                <a:off x="3928"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4" name="Oval 285"/>
              <p:cNvSpPr>
                <a:spLocks noChangeArrowheads="1"/>
              </p:cNvSpPr>
              <p:nvPr/>
            </p:nvSpPr>
            <p:spPr bwMode="auto">
              <a:xfrm>
                <a:off x="4008"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5" name="Oval 286"/>
              <p:cNvSpPr>
                <a:spLocks noChangeArrowheads="1"/>
              </p:cNvSpPr>
              <p:nvPr/>
            </p:nvSpPr>
            <p:spPr bwMode="auto">
              <a:xfrm>
                <a:off x="4096" y="5147"/>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6" name="Oval 287"/>
              <p:cNvSpPr>
                <a:spLocks noChangeArrowheads="1"/>
              </p:cNvSpPr>
              <p:nvPr/>
            </p:nvSpPr>
            <p:spPr bwMode="auto">
              <a:xfrm>
                <a:off x="334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7" name="Oval 288"/>
              <p:cNvSpPr>
                <a:spLocks noChangeArrowheads="1"/>
              </p:cNvSpPr>
              <p:nvPr/>
            </p:nvSpPr>
            <p:spPr bwMode="auto">
              <a:xfrm>
                <a:off x="3434" y="5211"/>
                <a:ext cx="39" cy="40"/>
              </a:xfrm>
              <a:prstGeom prst="ellipse">
                <a:avLst/>
              </a:prstGeom>
              <a:solidFill>
                <a:srgbClr val="000000"/>
              </a:solidFill>
              <a:ln w="12700">
                <a:solidFill>
                  <a:srgbClr val="000000"/>
                </a:solidFill>
                <a:round/>
                <a:headEnd/>
                <a:tailEnd/>
              </a:ln>
            </p:spPr>
            <p:txBody>
              <a:bodyPr/>
              <a:lstStyle/>
              <a:p>
                <a:endParaRPr lang="en-US"/>
              </a:p>
            </p:txBody>
          </p:sp>
          <p:sp>
            <p:nvSpPr>
              <p:cNvPr id="176228" name="Oval 289"/>
              <p:cNvSpPr>
                <a:spLocks noChangeArrowheads="1"/>
              </p:cNvSpPr>
              <p:nvPr/>
            </p:nvSpPr>
            <p:spPr bwMode="auto">
              <a:xfrm>
                <a:off x="351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29" name="Oval 290"/>
              <p:cNvSpPr>
                <a:spLocks noChangeArrowheads="1"/>
              </p:cNvSpPr>
              <p:nvPr/>
            </p:nvSpPr>
            <p:spPr bwMode="auto">
              <a:xfrm>
                <a:off x="3593"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0" name="Oval 291"/>
              <p:cNvSpPr>
                <a:spLocks noChangeArrowheads="1"/>
              </p:cNvSpPr>
              <p:nvPr/>
            </p:nvSpPr>
            <p:spPr bwMode="auto">
              <a:xfrm>
                <a:off x="368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1" name="Oval 292"/>
              <p:cNvSpPr>
                <a:spLocks noChangeArrowheads="1"/>
              </p:cNvSpPr>
              <p:nvPr/>
            </p:nvSpPr>
            <p:spPr bwMode="auto">
              <a:xfrm>
                <a:off x="3761"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2" name="Oval 293"/>
              <p:cNvSpPr>
                <a:spLocks noChangeArrowheads="1"/>
              </p:cNvSpPr>
              <p:nvPr/>
            </p:nvSpPr>
            <p:spPr bwMode="auto">
              <a:xfrm>
                <a:off x="3849"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3" name="Oval 294"/>
              <p:cNvSpPr>
                <a:spLocks noChangeArrowheads="1"/>
              </p:cNvSpPr>
              <p:nvPr/>
            </p:nvSpPr>
            <p:spPr bwMode="auto">
              <a:xfrm>
                <a:off x="3928"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4" name="Oval 295"/>
              <p:cNvSpPr>
                <a:spLocks noChangeArrowheads="1"/>
              </p:cNvSpPr>
              <p:nvPr/>
            </p:nvSpPr>
            <p:spPr bwMode="auto">
              <a:xfrm>
                <a:off x="4008"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5" name="Oval 296"/>
              <p:cNvSpPr>
                <a:spLocks noChangeArrowheads="1"/>
              </p:cNvSpPr>
              <p:nvPr/>
            </p:nvSpPr>
            <p:spPr bwMode="auto">
              <a:xfrm>
                <a:off x="4096" y="5211"/>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6" name="Oval 297"/>
              <p:cNvSpPr>
                <a:spLocks noChangeArrowheads="1"/>
              </p:cNvSpPr>
              <p:nvPr/>
            </p:nvSpPr>
            <p:spPr bwMode="auto">
              <a:xfrm>
                <a:off x="334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7" name="Oval 298"/>
              <p:cNvSpPr>
                <a:spLocks noChangeArrowheads="1"/>
              </p:cNvSpPr>
              <p:nvPr/>
            </p:nvSpPr>
            <p:spPr bwMode="auto">
              <a:xfrm>
                <a:off x="3434" y="5274"/>
                <a:ext cx="39" cy="40"/>
              </a:xfrm>
              <a:prstGeom prst="ellipse">
                <a:avLst/>
              </a:prstGeom>
              <a:solidFill>
                <a:srgbClr val="000000"/>
              </a:solidFill>
              <a:ln w="12700">
                <a:solidFill>
                  <a:srgbClr val="000000"/>
                </a:solidFill>
                <a:round/>
                <a:headEnd/>
                <a:tailEnd/>
              </a:ln>
            </p:spPr>
            <p:txBody>
              <a:bodyPr/>
              <a:lstStyle/>
              <a:p>
                <a:endParaRPr lang="en-US"/>
              </a:p>
            </p:txBody>
          </p:sp>
          <p:sp>
            <p:nvSpPr>
              <p:cNvPr id="176238" name="Oval 299"/>
              <p:cNvSpPr>
                <a:spLocks noChangeArrowheads="1"/>
              </p:cNvSpPr>
              <p:nvPr/>
            </p:nvSpPr>
            <p:spPr bwMode="auto">
              <a:xfrm>
                <a:off x="351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39" name="Oval 300"/>
              <p:cNvSpPr>
                <a:spLocks noChangeArrowheads="1"/>
              </p:cNvSpPr>
              <p:nvPr/>
            </p:nvSpPr>
            <p:spPr bwMode="auto">
              <a:xfrm>
                <a:off x="3593"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0" name="Oval 301"/>
              <p:cNvSpPr>
                <a:spLocks noChangeArrowheads="1"/>
              </p:cNvSpPr>
              <p:nvPr/>
            </p:nvSpPr>
            <p:spPr bwMode="auto">
              <a:xfrm>
                <a:off x="368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1" name="Oval 302"/>
              <p:cNvSpPr>
                <a:spLocks noChangeArrowheads="1"/>
              </p:cNvSpPr>
              <p:nvPr/>
            </p:nvSpPr>
            <p:spPr bwMode="auto">
              <a:xfrm>
                <a:off x="3761"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2" name="Oval 303"/>
              <p:cNvSpPr>
                <a:spLocks noChangeArrowheads="1"/>
              </p:cNvSpPr>
              <p:nvPr/>
            </p:nvSpPr>
            <p:spPr bwMode="auto">
              <a:xfrm>
                <a:off x="3849"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3" name="Oval 304"/>
              <p:cNvSpPr>
                <a:spLocks noChangeArrowheads="1"/>
              </p:cNvSpPr>
              <p:nvPr/>
            </p:nvSpPr>
            <p:spPr bwMode="auto">
              <a:xfrm>
                <a:off x="3928"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4" name="Oval 305"/>
              <p:cNvSpPr>
                <a:spLocks noChangeArrowheads="1"/>
              </p:cNvSpPr>
              <p:nvPr/>
            </p:nvSpPr>
            <p:spPr bwMode="auto">
              <a:xfrm>
                <a:off x="4008"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5" name="Oval 306"/>
              <p:cNvSpPr>
                <a:spLocks noChangeArrowheads="1"/>
              </p:cNvSpPr>
              <p:nvPr/>
            </p:nvSpPr>
            <p:spPr bwMode="auto">
              <a:xfrm>
                <a:off x="4096" y="5274"/>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6" name="Oval 307"/>
              <p:cNvSpPr>
                <a:spLocks noChangeArrowheads="1"/>
              </p:cNvSpPr>
              <p:nvPr/>
            </p:nvSpPr>
            <p:spPr bwMode="auto">
              <a:xfrm>
                <a:off x="3346"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7" name="Oval 308"/>
              <p:cNvSpPr>
                <a:spLocks noChangeArrowheads="1"/>
              </p:cNvSpPr>
              <p:nvPr/>
            </p:nvSpPr>
            <p:spPr bwMode="auto">
              <a:xfrm>
                <a:off x="3434" y="5330"/>
                <a:ext cx="39" cy="40"/>
              </a:xfrm>
              <a:prstGeom prst="ellipse">
                <a:avLst/>
              </a:prstGeom>
              <a:solidFill>
                <a:srgbClr val="000000"/>
              </a:solidFill>
              <a:ln w="12700">
                <a:solidFill>
                  <a:srgbClr val="000000"/>
                </a:solidFill>
                <a:round/>
                <a:headEnd/>
                <a:tailEnd/>
              </a:ln>
            </p:spPr>
            <p:txBody>
              <a:bodyPr/>
              <a:lstStyle/>
              <a:p>
                <a:endParaRPr lang="en-US"/>
              </a:p>
            </p:txBody>
          </p:sp>
          <p:sp>
            <p:nvSpPr>
              <p:cNvPr id="176248" name="Oval 309"/>
              <p:cNvSpPr>
                <a:spLocks noChangeArrowheads="1"/>
              </p:cNvSpPr>
              <p:nvPr/>
            </p:nvSpPr>
            <p:spPr bwMode="auto">
              <a:xfrm>
                <a:off x="3513"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49" name="Oval 310"/>
              <p:cNvSpPr>
                <a:spLocks noChangeArrowheads="1"/>
              </p:cNvSpPr>
              <p:nvPr/>
            </p:nvSpPr>
            <p:spPr bwMode="auto">
              <a:xfrm>
                <a:off x="3593"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0" name="Oval 311"/>
              <p:cNvSpPr>
                <a:spLocks noChangeArrowheads="1"/>
              </p:cNvSpPr>
              <p:nvPr/>
            </p:nvSpPr>
            <p:spPr bwMode="auto">
              <a:xfrm>
                <a:off x="368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1" name="Oval 312"/>
              <p:cNvSpPr>
                <a:spLocks noChangeArrowheads="1"/>
              </p:cNvSpPr>
              <p:nvPr/>
            </p:nvSpPr>
            <p:spPr bwMode="auto">
              <a:xfrm>
                <a:off x="3761"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2" name="Oval 313"/>
              <p:cNvSpPr>
                <a:spLocks noChangeArrowheads="1"/>
              </p:cNvSpPr>
              <p:nvPr/>
            </p:nvSpPr>
            <p:spPr bwMode="auto">
              <a:xfrm>
                <a:off x="3849"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3" name="Oval 314"/>
              <p:cNvSpPr>
                <a:spLocks noChangeArrowheads="1"/>
              </p:cNvSpPr>
              <p:nvPr/>
            </p:nvSpPr>
            <p:spPr bwMode="auto">
              <a:xfrm>
                <a:off x="3928"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4" name="Oval 315"/>
              <p:cNvSpPr>
                <a:spLocks noChangeArrowheads="1"/>
              </p:cNvSpPr>
              <p:nvPr/>
            </p:nvSpPr>
            <p:spPr bwMode="auto">
              <a:xfrm>
                <a:off x="4008" y="5330"/>
                <a:ext cx="40" cy="40"/>
              </a:xfrm>
              <a:prstGeom prst="ellipse">
                <a:avLst/>
              </a:prstGeom>
              <a:solidFill>
                <a:srgbClr val="000000"/>
              </a:solidFill>
              <a:ln w="12700">
                <a:solidFill>
                  <a:srgbClr val="000000"/>
                </a:solidFill>
                <a:round/>
                <a:headEnd/>
                <a:tailEnd/>
              </a:ln>
            </p:spPr>
            <p:txBody>
              <a:bodyPr/>
              <a:lstStyle/>
              <a:p>
                <a:endParaRPr lang="en-US"/>
              </a:p>
            </p:txBody>
          </p:sp>
          <p:sp>
            <p:nvSpPr>
              <p:cNvPr id="176255" name="Oval 316"/>
              <p:cNvSpPr>
                <a:spLocks noChangeArrowheads="1"/>
              </p:cNvSpPr>
              <p:nvPr/>
            </p:nvSpPr>
            <p:spPr bwMode="auto">
              <a:xfrm>
                <a:off x="4096" y="5330"/>
                <a:ext cx="40" cy="40"/>
              </a:xfrm>
              <a:prstGeom prst="ellipse">
                <a:avLst/>
              </a:prstGeom>
              <a:solidFill>
                <a:srgbClr val="000000"/>
              </a:solidFill>
              <a:ln w="12700">
                <a:solidFill>
                  <a:srgbClr val="000000"/>
                </a:solidFill>
                <a:round/>
                <a:headEnd/>
                <a:tailEnd/>
              </a:ln>
            </p:spPr>
            <p:txBody>
              <a:bodyPr/>
              <a:lstStyle/>
              <a:p>
                <a:endParaRPr lang="en-US"/>
              </a:p>
            </p:txBody>
          </p:sp>
        </p:grpSp>
        <p:sp>
          <p:nvSpPr>
            <p:cNvPr id="176147" name="Arc 317"/>
            <p:cNvSpPr>
              <a:spLocks/>
            </p:cNvSpPr>
            <p:nvPr/>
          </p:nvSpPr>
          <p:spPr bwMode="auto">
            <a:xfrm>
              <a:off x="1318" y="4838"/>
              <a:ext cx="271" cy="334"/>
            </a:xfrm>
            <a:custGeom>
              <a:avLst/>
              <a:gdLst>
                <a:gd name="T0" fmla="*/ 0 w 21599"/>
                <a:gd name="T1" fmla="*/ 0 h 21600"/>
                <a:gd name="T2" fmla="*/ 271 w 21599"/>
                <a:gd name="T3" fmla="*/ 333 h 21600"/>
                <a:gd name="T4" fmla="*/ 0 w 21599"/>
                <a:gd name="T5" fmla="*/ 334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1"/>
                  </a:moveTo>
                  <a:cubicBezTo>
                    <a:pt x="11904" y="-1"/>
                    <a:pt x="21564" y="9631"/>
                    <a:pt x="21599" y="21535"/>
                  </a:cubicBezTo>
                </a:path>
                <a:path w="21599" h="21600" stroke="0" extrusionOk="0">
                  <a:moveTo>
                    <a:pt x="0" y="-1"/>
                  </a:moveTo>
                  <a:cubicBezTo>
                    <a:pt x="11904" y="-1"/>
                    <a:pt x="21564" y="9631"/>
                    <a:pt x="21599" y="21535"/>
                  </a:cubicBezTo>
                  <a:lnTo>
                    <a:pt x="0" y="21600"/>
                  </a:lnTo>
                  <a:close/>
                </a:path>
              </a:pathLst>
            </a:custGeom>
            <a:noFill/>
            <a:ln w="50800">
              <a:solidFill>
                <a:srgbClr val="000000"/>
              </a:solidFill>
              <a:round/>
              <a:headEnd/>
              <a:tailEnd/>
            </a:ln>
          </p:spPr>
          <p:txBody>
            <a:bodyPr/>
            <a:lstStyle/>
            <a:p>
              <a:endParaRPr lang="en-US"/>
            </a:p>
          </p:txBody>
        </p:sp>
        <p:grpSp>
          <p:nvGrpSpPr>
            <p:cNvPr id="176148" name="Group 318"/>
            <p:cNvGrpSpPr>
              <a:grpSpLocks/>
            </p:cNvGrpSpPr>
            <p:nvPr/>
          </p:nvGrpSpPr>
          <p:grpSpPr bwMode="auto">
            <a:xfrm>
              <a:off x="1516" y="5092"/>
              <a:ext cx="135" cy="230"/>
              <a:chOff x="1494" y="5092"/>
              <a:chExt cx="135" cy="230"/>
            </a:xfrm>
          </p:grpSpPr>
          <p:sp>
            <p:nvSpPr>
              <p:cNvPr id="176154" name="Freeform 319"/>
              <p:cNvSpPr>
                <a:spLocks/>
              </p:cNvSpPr>
              <p:nvPr/>
            </p:nvSpPr>
            <p:spPr bwMode="auto">
              <a:xfrm>
                <a:off x="1494" y="5092"/>
                <a:ext cx="135" cy="230"/>
              </a:xfrm>
              <a:custGeom>
                <a:avLst/>
                <a:gdLst>
                  <a:gd name="T0" fmla="*/ 72 w 135"/>
                  <a:gd name="T1" fmla="*/ 230 h 230"/>
                  <a:gd name="T2" fmla="*/ 0 w 135"/>
                  <a:gd name="T3" fmla="*/ 0 h 230"/>
                  <a:gd name="T4" fmla="*/ 72 w 135"/>
                  <a:gd name="T5" fmla="*/ 79 h 230"/>
                  <a:gd name="T6" fmla="*/ 135 w 135"/>
                  <a:gd name="T7" fmla="*/ 0 h 230"/>
                  <a:gd name="T8" fmla="*/ 72 w 135"/>
                  <a:gd name="T9" fmla="*/ 230 h 230"/>
                  <a:gd name="T10" fmla="*/ 0 60000 65536"/>
                  <a:gd name="T11" fmla="*/ 0 60000 65536"/>
                  <a:gd name="T12" fmla="*/ 0 60000 65536"/>
                  <a:gd name="T13" fmla="*/ 0 60000 65536"/>
                  <a:gd name="T14" fmla="*/ 0 60000 65536"/>
                  <a:gd name="T15" fmla="*/ 0 w 135"/>
                  <a:gd name="T16" fmla="*/ 0 h 230"/>
                  <a:gd name="T17" fmla="*/ 135 w 135"/>
                  <a:gd name="T18" fmla="*/ 230 h 230"/>
                </a:gdLst>
                <a:ahLst/>
                <a:cxnLst>
                  <a:cxn ang="T10">
                    <a:pos x="T0" y="T1"/>
                  </a:cxn>
                  <a:cxn ang="T11">
                    <a:pos x="T2" y="T3"/>
                  </a:cxn>
                  <a:cxn ang="T12">
                    <a:pos x="T4" y="T5"/>
                  </a:cxn>
                  <a:cxn ang="T13">
                    <a:pos x="T6" y="T7"/>
                  </a:cxn>
                  <a:cxn ang="T14">
                    <a:pos x="T8" y="T9"/>
                  </a:cxn>
                </a:cxnLst>
                <a:rect l="T15" t="T16" r="T17" b="T18"/>
                <a:pathLst>
                  <a:path w="135" h="230">
                    <a:moveTo>
                      <a:pt x="72" y="230"/>
                    </a:moveTo>
                    <a:lnTo>
                      <a:pt x="0" y="0"/>
                    </a:lnTo>
                    <a:lnTo>
                      <a:pt x="72" y="79"/>
                    </a:lnTo>
                    <a:lnTo>
                      <a:pt x="135" y="0"/>
                    </a:lnTo>
                    <a:lnTo>
                      <a:pt x="72" y="230"/>
                    </a:lnTo>
                    <a:close/>
                  </a:path>
                </a:pathLst>
              </a:custGeom>
              <a:solidFill>
                <a:srgbClr val="000000"/>
              </a:solidFill>
              <a:ln w="9525">
                <a:noFill/>
                <a:round/>
                <a:headEnd/>
                <a:tailEnd/>
              </a:ln>
            </p:spPr>
            <p:txBody>
              <a:bodyPr/>
              <a:lstStyle/>
              <a:p>
                <a:endParaRPr lang="en-US"/>
              </a:p>
            </p:txBody>
          </p:sp>
          <p:sp>
            <p:nvSpPr>
              <p:cNvPr id="176155" name="Line 320"/>
              <p:cNvSpPr>
                <a:spLocks noChangeShapeType="1"/>
              </p:cNvSpPr>
              <p:nvPr/>
            </p:nvSpPr>
            <p:spPr bwMode="auto">
              <a:xfrm flipV="1">
                <a:off x="1566" y="5171"/>
                <a:ext cx="1" cy="135"/>
              </a:xfrm>
              <a:prstGeom prst="line">
                <a:avLst/>
              </a:prstGeom>
              <a:noFill/>
              <a:ln w="12700">
                <a:solidFill>
                  <a:srgbClr val="000000"/>
                </a:solidFill>
                <a:round/>
                <a:headEnd/>
                <a:tailEnd/>
              </a:ln>
            </p:spPr>
            <p:txBody>
              <a:bodyPr/>
              <a:lstStyle/>
              <a:p>
                <a:endParaRPr lang="en-US"/>
              </a:p>
            </p:txBody>
          </p:sp>
        </p:grpSp>
        <p:grpSp>
          <p:nvGrpSpPr>
            <p:cNvPr id="176149" name="Group 321"/>
            <p:cNvGrpSpPr>
              <a:grpSpLocks/>
            </p:cNvGrpSpPr>
            <p:nvPr/>
          </p:nvGrpSpPr>
          <p:grpSpPr bwMode="auto">
            <a:xfrm>
              <a:off x="2747" y="4996"/>
              <a:ext cx="551" cy="128"/>
              <a:chOff x="2747" y="4996"/>
              <a:chExt cx="551" cy="128"/>
            </a:xfrm>
          </p:grpSpPr>
          <p:grpSp>
            <p:nvGrpSpPr>
              <p:cNvPr id="176150" name="Group 322"/>
              <p:cNvGrpSpPr>
                <a:grpSpLocks/>
              </p:cNvGrpSpPr>
              <p:nvPr/>
            </p:nvGrpSpPr>
            <p:grpSpPr bwMode="auto">
              <a:xfrm>
                <a:off x="3066" y="4996"/>
                <a:ext cx="232" cy="128"/>
                <a:chOff x="3066" y="4996"/>
                <a:chExt cx="232" cy="128"/>
              </a:xfrm>
            </p:grpSpPr>
            <p:sp>
              <p:nvSpPr>
                <p:cNvPr id="176152" name="Freeform 323"/>
                <p:cNvSpPr>
                  <a:spLocks/>
                </p:cNvSpPr>
                <p:nvPr/>
              </p:nvSpPr>
              <p:spPr bwMode="auto">
                <a:xfrm>
                  <a:off x="3066" y="4996"/>
                  <a:ext cx="232" cy="128"/>
                </a:xfrm>
                <a:custGeom>
                  <a:avLst/>
                  <a:gdLst>
                    <a:gd name="T0" fmla="*/ 232 w 232"/>
                    <a:gd name="T1" fmla="*/ 64 h 128"/>
                    <a:gd name="T2" fmla="*/ 0 w 232"/>
                    <a:gd name="T3" fmla="*/ 128 h 128"/>
                    <a:gd name="T4" fmla="*/ 80 w 232"/>
                    <a:gd name="T5" fmla="*/ 64 h 128"/>
                    <a:gd name="T6" fmla="*/ 0 w 232"/>
                    <a:gd name="T7" fmla="*/ 0 h 128"/>
                    <a:gd name="T8" fmla="*/ 232 w 232"/>
                    <a:gd name="T9" fmla="*/ 64 h 128"/>
                    <a:gd name="T10" fmla="*/ 0 60000 65536"/>
                    <a:gd name="T11" fmla="*/ 0 60000 65536"/>
                    <a:gd name="T12" fmla="*/ 0 60000 65536"/>
                    <a:gd name="T13" fmla="*/ 0 60000 65536"/>
                    <a:gd name="T14" fmla="*/ 0 60000 65536"/>
                    <a:gd name="T15" fmla="*/ 0 w 232"/>
                    <a:gd name="T16" fmla="*/ 0 h 128"/>
                    <a:gd name="T17" fmla="*/ 232 w 232"/>
                    <a:gd name="T18" fmla="*/ 128 h 128"/>
                  </a:gdLst>
                  <a:ahLst/>
                  <a:cxnLst>
                    <a:cxn ang="T10">
                      <a:pos x="T0" y="T1"/>
                    </a:cxn>
                    <a:cxn ang="T11">
                      <a:pos x="T2" y="T3"/>
                    </a:cxn>
                    <a:cxn ang="T12">
                      <a:pos x="T4" y="T5"/>
                    </a:cxn>
                    <a:cxn ang="T13">
                      <a:pos x="T6" y="T7"/>
                    </a:cxn>
                    <a:cxn ang="T14">
                      <a:pos x="T8" y="T9"/>
                    </a:cxn>
                  </a:cxnLst>
                  <a:rect l="T15" t="T16" r="T17" b="T18"/>
                  <a:pathLst>
                    <a:path w="232" h="128">
                      <a:moveTo>
                        <a:pt x="232" y="64"/>
                      </a:moveTo>
                      <a:lnTo>
                        <a:pt x="0" y="128"/>
                      </a:lnTo>
                      <a:lnTo>
                        <a:pt x="80" y="64"/>
                      </a:lnTo>
                      <a:lnTo>
                        <a:pt x="0" y="0"/>
                      </a:lnTo>
                      <a:lnTo>
                        <a:pt x="232" y="64"/>
                      </a:lnTo>
                      <a:close/>
                    </a:path>
                  </a:pathLst>
                </a:custGeom>
                <a:solidFill>
                  <a:srgbClr val="000000"/>
                </a:solidFill>
                <a:ln w="9525">
                  <a:noFill/>
                  <a:round/>
                  <a:headEnd/>
                  <a:tailEnd/>
                </a:ln>
              </p:spPr>
              <p:txBody>
                <a:bodyPr/>
                <a:lstStyle/>
                <a:p>
                  <a:endParaRPr lang="en-US"/>
                </a:p>
              </p:txBody>
            </p:sp>
            <p:sp>
              <p:nvSpPr>
                <p:cNvPr id="176153" name="Line 324"/>
                <p:cNvSpPr>
                  <a:spLocks noChangeShapeType="1"/>
                </p:cNvSpPr>
                <p:nvPr/>
              </p:nvSpPr>
              <p:spPr bwMode="auto">
                <a:xfrm flipH="1">
                  <a:off x="3146" y="5060"/>
                  <a:ext cx="136" cy="1"/>
                </a:xfrm>
                <a:prstGeom prst="line">
                  <a:avLst/>
                </a:prstGeom>
                <a:noFill/>
                <a:ln w="12700">
                  <a:solidFill>
                    <a:srgbClr val="000000"/>
                  </a:solidFill>
                  <a:round/>
                  <a:headEnd/>
                  <a:tailEnd/>
                </a:ln>
              </p:spPr>
              <p:txBody>
                <a:bodyPr/>
                <a:lstStyle/>
                <a:p>
                  <a:endParaRPr lang="en-US"/>
                </a:p>
              </p:txBody>
            </p:sp>
          </p:grpSp>
          <p:sp>
            <p:nvSpPr>
              <p:cNvPr id="176151" name="Line 325"/>
              <p:cNvSpPr>
                <a:spLocks noChangeShapeType="1"/>
              </p:cNvSpPr>
              <p:nvPr/>
            </p:nvSpPr>
            <p:spPr bwMode="auto">
              <a:xfrm>
                <a:off x="2747" y="5052"/>
                <a:ext cx="415" cy="1"/>
              </a:xfrm>
              <a:prstGeom prst="line">
                <a:avLst/>
              </a:prstGeom>
              <a:noFill/>
              <a:ln w="50800">
                <a:solidFill>
                  <a:srgbClr val="000000"/>
                </a:solidFill>
                <a:round/>
                <a:headEnd/>
                <a:tailEnd/>
              </a:ln>
            </p:spPr>
            <p:txBody>
              <a:bodyPr/>
              <a:lstStyle/>
              <a:p>
                <a:endParaRPr lang="en-US"/>
              </a:p>
            </p:txBody>
          </p:sp>
        </p:grpSp>
      </p:grpSp>
      <p:sp>
        <p:nvSpPr>
          <p:cNvPr id="176142" name="Text Box 326"/>
          <p:cNvSpPr txBox="1">
            <a:spLocks noChangeArrowheads="1"/>
          </p:cNvSpPr>
          <p:nvPr/>
        </p:nvSpPr>
        <p:spPr bwMode="auto">
          <a:xfrm>
            <a:off x="288925" y="762000"/>
            <a:ext cx="2101850" cy="366713"/>
          </a:xfrm>
          <a:prstGeom prst="rect">
            <a:avLst/>
          </a:prstGeom>
          <a:noFill/>
          <a:ln w="12700">
            <a:noFill/>
            <a:miter lim="800000"/>
            <a:headEnd/>
            <a:tailEnd/>
          </a:ln>
        </p:spPr>
        <p:txBody>
          <a:bodyPr wrap="none">
            <a:spAutoFit/>
          </a:bodyPr>
          <a:lstStyle/>
          <a:p>
            <a:pPr algn="l"/>
            <a:r>
              <a:rPr lang="en-US" b="1">
                <a:latin typeface="Arial" pitchFamily="34" charset="0"/>
              </a:rPr>
              <a:t>Euclidian Objects</a:t>
            </a:r>
          </a:p>
        </p:txBody>
      </p:sp>
      <p:sp>
        <p:nvSpPr>
          <p:cNvPr id="176143" name="Text Box 327"/>
          <p:cNvSpPr txBox="1">
            <a:spLocks noChangeArrowheads="1"/>
          </p:cNvSpPr>
          <p:nvPr/>
        </p:nvSpPr>
        <p:spPr bwMode="auto">
          <a:xfrm>
            <a:off x="381000" y="2667000"/>
            <a:ext cx="1835150" cy="366713"/>
          </a:xfrm>
          <a:prstGeom prst="rect">
            <a:avLst/>
          </a:prstGeom>
          <a:noFill/>
          <a:ln w="12700">
            <a:noFill/>
            <a:miter lim="800000"/>
            <a:headEnd/>
            <a:tailEnd/>
          </a:ln>
        </p:spPr>
        <p:txBody>
          <a:bodyPr wrap="none">
            <a:spAutoFit/>
          </a:bodyPr>
          <a:lstStyle/>
          <a:p>
            <a:pPr algn="l"/>
            <a:r>
              <a:rPr lang="en-US" b="1">
                <a:latin typeface="Arial" pitchFamily="34" charset="0"/>
              </a:rPr>
              <a:t>Fractal Objects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32" name="Rectangle 2"/>
          <p:cNvSpPr>
            <a:spLocks noGrp="1" noChangeArrowheads="1"/>
          </p:cNvSpPr>
          <p:nvPr>
            <p:ph type="title"/>
          </p:nvPr>
        </p:nvSpPr>
        <p:spPr/>
        <p:txBody>
          <a:bodyPr/>
          <a:lstStyle/>
          <a:p>
            <a:pPr eaLnBrk="1" hangingPunct="1"/>
            <a:r>
              <a:rPr lang="en-US" dirty="0" smtClean="0"/>
              <a:t>Colloid Dynamics</a:t>
            </a:r>
          </a:p>
        </p:txBody>
      </p:sp>
      <p:graphicFrame>
        <p:nvGraphicFramePr>
          <p:cNvPr id="180226" name="Object 2"/>
          <p:cNvGraphicFramePr>
            <a:graphicFrameLocks noChangeAspect="1"/>
          </p:cNvGraphicFramePr>
          <p:nvPr/>
        </p:nvGraphicFramePr>
        <p:xfrm>
          <a:off x="762000" y="838200"/>
          <a:ext cx="3873500" cy="914400"/>
        </p:xfrm>
        <a:graphic>
          <a:graphicData uri="http://schemas.openxmlformats.org/presentationml/2006/ole">
            <p:oleObj spid="_x0000_s180226" name="Equation" r:id="rId4" imgW="7315200" imgH="1727200" progId="Equation.3">
              <p:embed/>
            </p:oleObj>
          </a:graphicData>
        </a:graphic>
      </p:graphicFrame>
      <p:sp>
        <p:nvSpPr>
          <p:cNvPr id="180233" name="Text Box 4"/>
          <p:cNvSpPr txBox="1">
            <a:spLocks noChangeArrowheads="1"/>
          </p:cNvSpPr>
          <p:nvPr/>
        </p:nvSpPr>
        <p:spPr bwMode="auto">
          <a:xfrm>
            <a:off x="914400" y="1524000"/>
            <a:ext cx="3159125" cy="366713"/>
          </a:xfrm>
          <a:prstGeom prst="rect">
            <a:avLst/>
          </a:prstGeom>
          <a:noFill/>
          <a:ln w="9525">
            <a:noFill/>
            <a:miter lim="800000"/>
            <a:headEnd/>
            <a:tailEnd/>
          </a:ln>
        </p:spPr>
        <p:txBody>
          <a:bodyPr wrap="none">
            <a:spAutoFit/>
          </a:bodyPr>
          <a:lstStyle/>
          <a:p>
            <a:pPr algn="l"/>
            <a:r>
              <a:rPr lang="en-US"/>
              <a:t>Re  &lt;&lt; 1 for colloidal dispersion</a:t>
            </a:r>
          </a:p>
        </p:txBody>
      </p:sp>
      <p:graphicFrame>
        <p:nvGraphicFramePr>
          <p:cNvPr id="180227" name="Object 3"/>
          <p:cNvGraphicFramePr>
            <a:graphicFrameLocks noChangeAspect="1"/>
          </p:cNvGraphicFramePr>
          <p:nvPr/>
        </p:nvGraphicFramePr>
        <p:xfrm>
          <a:off x="914400" y="2438400"/>
          <a:ext cx="3949700" cy="1981200"/>
        </p:xfrm>
        <a:graphic>
          <a:graphicData uri="http://schemas.openxmlformats.org/presentationml/2006/ole">
            <p:oleObj spid="_x0000_s180227" name="Equation" r:id="rId5" imgW="7315200" imgH="3670300" progId="Equation.3">
              <p:embed/>
            </p:oleObj>
          </a:graphicData>
        </a:graphic>
      </p:graphicFrame>
      <p:sp>
        <p:nvSpPr>
          <p:cNvPr id="180234" name="Text Box 6"/>
          <p:cNvSpPr txBox="1">
            <a:spLocks noChangeArrowheads="1"/>
          </p:cNvSpPr>
          <p:nvPr/>
        </p:nvSpPr>
        <p:spPr bwMode="auto">
          <a:xfrm>
            <a:off x="609600" y="2133600"/>
            <a:ext cx="1882775" cy="366713"/>
          </a:xfrm>
          <a:prstGeom prst="rect">
            <a:avLst/>
          </a:prstGeom>
          <a:noFill/>
          <a:ln w="9525">
            <a:noFill/>
            <a:miter lim="800000"/>
            <a:headEnd/>
            <a:tailEnd/>
          </a:ln>
        </p:spPr>
        <p:txBody>
          <a:bodyPr>
            <a:spAutoFit/>
          </a:bodyPr>
          <a:lstStyle/>
          <a:p>
            <a:pPr algn="l">
              <a:spcBef>
                <a:spcPct val="50000"/>
              </a:spcBef>
            </a:pPr>
            <a:r>
              <a:rPr lang="en-US"/>
              <a:t>Sedimentation</a:t>
            </a:r>
          </a:p>
        </p:txBody>
      </p:sp>
      <p:graphicFrame>
        <p:nvGraphicFramePr>
          <p:cNvPr id="180228" name="Object 4"/>
          <p:cNvGraphicFramePr>
            <a:graphicFrameLocks noChangeAspect="1"/>
          </p:cNvGraphicFramePr>
          <p:nvPr/>
        </p:nvGraphicFramePr>
        <p:xfrm>
          <a:off x="787400" y="4629150"/>
          <a:ext cx="3644900" cy="2006600"/>
        </p:xfrm>
        <a:graphic>
          <a:graphicData uri="http://schemas.openxmlformats.org/presentationml/2006/ole">
            <p:oleObj spid="_x0000_s180228" name="Equation" r:id="rId6" imgW="7315200" imgH="4025900" progId="Equation.3">
              <p:embed/>
            </p:oleObj>
          </a:graphicData>
        </a:graphic>
      </p:graphicFrame>
      <p:graphicFrame>
        <p:nvGraphicFramePr>
          <p:cNvPr id="180229" name="Object 5"/>
          <p:cNvGraphicFramePr>
            <a:graphicFrameLocks noChangeAspect="1"/>
          </p:cNvGraphicFramePr>
          <p:nvPr/>
        </p:nvGraphicFramePr>
        <p:xfrm>
          <a:off x="2832100" y="3143250"/>
          <a:ext cx="127000" cy="266700"/>
        </p:xfrm>
        <a:graphic>
          <a:graphicData uri="http://schemas.openxmlformats.org/presentationml/2006/ole">
            <p:oleObj spid="_x0000_s180229" name="Equation" r:id="rId7" imgW="1016000" imgH="2133600" progId="Equation.3">
              <p:embed/>
            </p:oleObj>
          </a:graphicData>
        </a:graphic>
      </p:graphicFrame>
      <p:sp>
        <p:nvSpPr>
          <p:cNvPr id="180235" name="AutoShape 10"/>
          <p:cNvSpPr>
            <a:spLocks noChangeArrowheads="1"/>
          </p:cNvSpPr>
          <p:nvPr/>
        </p:nvSpPr>
        <p:spPr bwMode="auto">
          <a:xfrm>
            <a:off x="6248400" y="1524000"/>
            <a:ext cx="685800" cy="990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180236" name="Text Box 11"/>
          <p:cNvSpPr txBox="1">
            <a:spLocks noChangeArrowheads="1"/>
          </p:cNvSpPr>
          <p:nvPr/>
        </p:nvSpPr>
        <p:spPr bwMode="auto">
          <a:xfrm>
            <a:off x="7070725" y="1722438"/>
            <a:ext cx="400050" cy="366712"/>
          </a:xfrm>
          <a:prstGeom prst="rect">
            <a:avLst/>
          </a:prstGeom>
          <a:noFill/>
          <a:ln w="9525">
            <a:noFill/>
            <a:miter lim="800000"/>
            <a:headEnd/>
            <a:tailEnd/>
          </a:ln>
        </p:spPr>
        <p:txBody>
          <a:bodyPr wrap="none">
            <a:spAutoFit/>
          </a:bodyPr>
          <a:lstStyle/>
          <a:p>
            <a:pPr algn="l"/>
            <a:r>
              <a:rPr lang="en-US"/>
              <a:t>dz</a:t>
            </a:r>
          </a:p>
        </p:txBody>
      </p:sp>
      <p:graphicFrame>
        <p:nvGraphicFramePr>
          <p:cNvPr id="180230" name="Object 6"/>
          <p:cNvGraphicFramePr>
            <a:graphicFrameLocks noChangeAspect="1"/>
          </p:cNvGraphicFramePr>
          <p:nvPr/>
        </p:nvGraphicFramePr>
        <p:xfrm>
          <a:off x="4775200" y="3581400"/>
          <a:ext cx="4191000" cy="546100"/>
        </p:xfrm>
        <a:graphic>
          <a:graphicData uri="http://schemas.openxmlformats.org/presentationml/2006/ole">
            <p:oleObj spid="_x0000_s180230" name="Equation" r:id="rId8" imgW="7315200" imgH="952500" progId="Equation.3">
              <p:embed/>
            </p:oleObj>
          </a:graphicData>
        </a:graphic>
      </p:graphicFrame>
      <p:graphicFrame>
        <p:nvGraphicFramePr>
          <p:cNvPr id="180231" name="Object 7"/>
          <p:cNvGraphicFramePr>
            <a:graphicFrameLocks noChangeAspect="1"/>
          </p:cNvGraphicFramePr>
          <p:nvPr/>
        </p:nvGraphicFramePr>
        <p:xfrm>
          <a:off x="5638800" y="4419600"/>
          <a:ext cx="2476500" cy="965200"/>
        </p:xfrm>
        <a:graphic>
          <a:graphicData uri="http://schemas.openxmlformats.org/presentationml/2006/ole">
            <p:oleObj spid="_x0000_s180231" name="Equation" r:id="rId9" imgW="7315200" imgH="2844800" progId="Equation.3">
              <p:embed/>
            </p:oleObj>
          </a:graphicData>
        </a:graphic>
      </p:graphicFrame>
      <p:sp>
        <p:nvSpPr>
          <p:cNvPr id="180237" name="Line 14"/>
          <p:cNvSpPr>
            <a:spLocks noChangeShapeType="1"/>
          </p:cNvSpPr>
          <p:nvPr/>
        </p:nvSpPr>
        <p:spPr bwMode="auto">
          <a:xfrm>
            <a:off x="6584950" y="128905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180238" name="Line 15"/>
          <p:cNvSpPr>
            <a:spLocks noChangeShapeType="1"/>
          </p:cNvSpPr>
          <p:nvPr/>
        </p:nvSpPr>
        <p:spPr bwMode="auto">
          <a:xfrm>
            <a:off x="6554788" y="25019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180239" name="Text Box 16"/>
          <p:cNvSpPr txBox="1">
            <a:spLocks noChangeArrowheads="1"/>
          </p:cNvSpPr>
          <p:nvPr/>
        </p:nvSpPr>
        <p:spPr bwMode="auto">
          <a:xfrm>
            <a:off x="6400800" y="990600"/>
            <a:ext cx="392113" cy="366713"/>
          </a:xfrm>
          <a:prstGeom prst="rect">
            <a:avLst/>
          </a:prstGeom>
          <a:noFill/>
          <a:ln w="9525">
            <a:noFill/>
            <a:miter lim="800000"/>
            <a:headEnd/>
            <a:tailEnd/>
          </a:ln>
        </p:spPr>
        <p:txBody>
          <a:bodyPr wrap="none">
            <a:spAutoFit/>
          </a:bodyPr>
          <a:lstStyle/>
          <a:p>
            <a:pPr algn="l"/>
            <a:r>
              <a:rPr lang="en-US"/>
              <a:t>J</a:t>
            </a:r>
            <a:r>
              <a:rPr lang="en-US" baseline="-25000"/>
              <a:t>in</a:t>
            </a:r>
            <a:endParaRPr lang="en-US"/>
          </a:p>
        </p:txBody>
      </p:sp>
      <p:sp>
        <p:nvSpPr>
          <p:cNvPr id="180240" name="Text Box 17"/>
          <p:cNvSpPr txBox="1">
            <a:spLocks noChangeArrowheads="1"/>
          </p:cNvSpPr>
          <p:nvPr/>
        </p:nvSpPr>
        <p:spPr bwMode="auto">
          <a:xfrm>
            <a:off x="6324600" y="2743200"/>
            <a:ext cx="468313" cy="366713"/>
          </a:xfrm>
          <a:prstGeom prst="rect">
            <a:avLst/>
          </a:prstGeom>
          <a:noFill/>
          <a:ln w="9525">
            <a:noFill/>
            <a:miter lim="800000"/>
            <a:headEnd/>
            <a:tailEnd/>
          </a:ln>
        </p:spPr>
        <p:txBody>
          <a:bodyPr wrap="none">
            <a:spAutoFit/>
          </a:bodyPr>
          <a:lstStyle/>
          <a:p>
            <a:pPr algn="l"/>
            <a:r>
              <a:rPr lang="en-US"/>
              <a:t>J</a:t>
            </a:r>
            <a:r>
              <a:rPr lang="en-US" baseline="-25000"/>
              <a:t>out</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descr="Lizard"/>
          <p:cNvPicPr>
            <a:picLocks noChangeAspect="1" noChangeArrowheads="1"/>
          </p:cNvPicPr>
          <p:nvPr/>
        </p:nvPicPr>
        <p:blipFill>
          <a:blip r:embed="rId4"/>
          <a:srcRect/>
          <a:stretch>
            <a:fillRect/>
          </a:stretch>
        </p:blipFill>
        <p:spPr bwMode="auto">
          <a:xfrm>
            <a:off x="228600" y="838200"/>
            <a:ext cx="1563688" cy="2438400"/>
          </a:xfrm>
          <a:prstGeom prst="rect">
            <a:avLst/>
          </a:prstGeom>
          <a:noFill/>
          <a:ln w="9525">
            <a:noFill/>
            <a:miter lim="800000"/>
            <a:headEnd/>
            <a:tailEnd/>
          </a:ln>
        </p:spPr>
      </p:pic>
      <p:pic>
        <p:nvPicPr>
          <p:cNvPr id="29700" name="Picture 4"/>
          <p:cNvPicPr>
            <a:picLocks noChangeAspect="1" noChangeArrowheads="1"/>
          </p:cNvPicPr>
          <p:nvPr/>
        </p:nvPicPr>
        <p:blipFill>
          <a:blip r:embed="rId5"/>
          <a:srcRect l="16327"/>
          <a:stretch>
            <a:fillRect/>
          </a:stretch>
        </p:blipFill>
        <p:spPr bwMode="auto">
          <a:xfrm>
            <a:off x="2271713" y="1431925"/>
            <a:ext cx="781050" cy="3206750"/>
          </a:xfrm>
          <a:prstGeom prst="rect">
            <a:avLst/>
          </a:prstGeom>
          <a:noFill/>
          <a:ln w="9525">
            <a:noFill/>
            <a:miter lim="800000"/>
            <a:headEnd/>
            <a:tailEnd/>
          </a:ln>
        </p:spPr>
      </p:pic>
      <p:pic>
        <p:nvPicPr>
          <p:cNvPr id="29701" name="Picture 5"/>
          <p:cNvPicPr>
            <a:picLocks noChangeAspect="1" noChangeArrowheads="1"/>
          </p:cNvPicPr>
          <p:nvPr/>
        </p:nvPicPr>
        <p:blipFill>
          <a:blip r:embed="rId6"/>
          <a:srcRect/>
          <a:stretch>
            <a:fillRect/>
          </a:stretch>
        </p:blipFill>
        <p:spPr bwMode="auto">
          <a:xfrm>
            <a:off x="3038475" y="1590675"/>
            <a:ext cx="1239838" cy="1349375"/>
          </a:xfrm>
          <a:prstGeom prst="rect">
            <a:avLst/>
          </a:prstGeom>
          <a:noFill/>
          <a:ln w="9525">
            <a:noFill/>
            <a:miter lim="800000"/>
            <a:headEnd/>
            <a:tailEnd/>
          </a:ln>
        </p:spPr>
      </p:pic>
      <p:sp>
        <p:nvSpPr>
          <p:cNvPr id="29702" name="Text Box 20"/>
          <p:cNvSpPr txBox="1">
            <a:spLocks noChangeArrowheads="1"/>
          </p:cNvSpPr>
          <p:nvPr/>
        </p:nvSpPr>
        <p:spPr bwMode="auto">
          <a:xfrm>
            <a:off x="3109913" y="3190875"/>
            <a:ext cx="1143000" cy="457200"/>
          </a:xfrm>
          <a:prstGeom prst="rect">
            <a:avLst/>
          </a:prstGeom>
          <a:noFill/>
          <a:ln w="9525">
            <a:noFill/>
            <a:miter lim="800000"/>
            <a:headEnd/>
            <a:tailEnd/>
          </a:ln>
        </p:spPr>
        <p:txBody>
          <a:bodyPr>
            <a:spAutoFit/>
          </a:bodyPr>
          <a:lstStyle/>
          <a:p>
            <a:pPr algn="l" eaLnBrk="1" hangingPunct="1">
              <a:spcBef>
                <a:spcPct val="50000"/>
              </a:spcBef>
            </a:pPr>
            <a:r>
              <a:rPr lang="en-US" sz="2400">
                <a:solidFill>
                  <a:srgbClr val="008000"/>
                </a:solidFill>
              </a:rPr>
              <a:t>Satae</a:t>
            </a:r>
          </a:p>
        </p:txBody>
      </p:sp>
      <p:sp>
        <p:nvSpPr>
          <p:cNvPr id="29703" name="Text Box 21"/>
          <p:cNvSpPr txBox="1">
            <a:spLocks noChangeArrowheads="1"/>
          </p:cNvSpPr>
          <p:nvPr/>
        </p:nvSpPr>
        <p:spPr bwMode="auto">
          <a:xfrm>
            <a:off x="4329113" y="3190875"/>
            <a:ext cx="1143000" cy="457200"/>
          </a:xfrm>
          <a:prstGeom prst="rect">
            <a:avLst/>
          </a:prstGeom>
          <a:noFill/>
          <a:ln w="9525">
            <a:noFill/>
            <a:miter lim="800000"/>
            <a:headEnd/>
            <a:tailEnd/>
          </a:ln>
        </p:spPr>
        <p:txBody>
          <a:bodyPr>
            <a:spAutoFit/>
          </a:bodyPr>
          <a:lstStyle/>
          <a:p>
            <a:pPr algn="l" eaLnBrk="1" hangingPunct="1">
              <a:spcBef>
                <a:spcPct val="50000"/>
              </a:spcBef>
            </a:pPr>
            <a:r>
              <a:rPr lang="en-US" sz="2400">
                <a:solidFill>
                  <a:schemeClr val="accent2"/>
                </a:solidFill>
              </a:rPr>
              <a:t>Seta</a:t>
            </a:r>
          </a:p>
        </p:txBody>
      </p:sp>
      <p:sp>
        <p:nvSpPr>
          <p:cNvPr id="29704" name="Text Box 22"/>
          <p:cNvSpPr txBox="1">
            <a:spLocks noChangeArrowheads="1"/>
          </p:cNvSpPr>
          <p:nvPr/>
        </p:nvSpPr>
        <p:spPr bwMode="auto">
          <a:xfrm>
            <a:off x="5700713" y="2708275"/>
            <a:ext cx="1676400" cy="457200"/>
          </a:xfrm>
          <a:prstGeom prst="rect">
            <a:avLst/>
          </a:prstGeom>
          <a:noFill/>
          <a:ln w="9525">
            <a:noFill/>
            <a:miter lim="800000"/>
            <a:headEnd/>
            <a:tailEnd/>
          </a:ln>
        </p:spPr>
        <p:txBody>
          <a:bodyPr>
            <a:spAutoFit/>
          </a:bodyPr>
          <a:lstStyle/>
          <a:p>
            <a:pPr algn="l" eaLnBrk="1" hangingPunct="1">
              <a:spcBef>
                <a:spcPct val="50000"/>
              </a:spcBef>
            </a:pPr>
            <a:r>
              <a:rPr lang="en-US" sz="2400">
                <a:solidFill>
                  <a:srgbClr val="FF3300"/>
                </a:solidFill>
              </a:rPr>
              <a:t>Spatulae</a:t>
            </a:r>
          </a:p>
        </p:txBody>
      </p:sp>
      <p:pic>
        <p:nvPicPr>
          <p:cNvPr id="29705" name="Picture 23"/>
          <p:cNvPicPr>
            <a:picLocks noChangeAspect="1" noChangeArrowheads="1"/>
          </p:cNvPicPr>
          <p:nvPr/>
        </p:nvPicPr>
        <p:blipFill>
          <a:blip r:embed="rId7"/>
          <a:srcRect/>
          <a:stretch>
            <a:fillRect/>
          </a:stretch>
        </p:blipFill>
        <p:spPr bwMode="auto">
          <a:xfrm>
            <a:off x="4176713" y="1362075"/>
            <a:ext cx="1473200" cy="1752600"/>
          </a:xfrm>
          <a:prstGeom prst="rect">
            <a:avLst/>
          </a:prstGeom>
          <a:noFill/>
          <a:ln w="9525">
            <a:noFill/>
            <a:miter lim="800000"/>
            <a:headEnd/>
            <a:tailEnd/>
          </a:ln>
        </p:spPr>
      </p:pic>
      <p:pic>
        <p:nvPicPr>
          <p:cNvPr id="29706" name="Picture 24"/>
          <p:cNvPicPr>
            <a:picLocks noChangeAspect="1" noChangeArrowheads="1"/>
          </p:cNvPicPr>
          <p:nvPr/>
        </p:nvPicPr>
        <p:blipFill>
          <a:blip r:embed="rId8"/>
          <a:srcRect/>
          <a:stretch>
            <a:fillRect/>
          </a:stretch>
        </p:blipFill>
        <p:spPr bwMode="auto">
          <a:xfrm>
            <a:off x="5562600" y="1066800"/>
            <a:ext cx="1249363" cy="1687513"/>
          </a:xfrm>
          <a:prstGeom prst="rect">
            <a:avLst/>
          </a:prstGeom>
          <a:noFill/>
          <a:ln w="9525">
            <a:noFill/>
            <a:miter lim="800000"/>
            <a:headEnd/>
            <a:tailEnd/>
          </a:ln>
        </p:spPr>
      </p:pic>
      <p:sp>
        <p:nvSpPr>
          <p:cNvPr id="29707" name="Text Box 25"/>
          <p:cNvSpPr txBox="1">
            <a:spLocks noChangeArrowheads="1"/>
          </p:cNvSpPr>
          <p:nvPr/>
        </p:nvSpPr>
        <p:spPr bwMode="auto">
          <a:xfrm>
            <a:off x="5700713" y="3232150"/>
            <a:ext cx="3429000" cy="822325"/>
          </a:xfrm>
          <a:prstGeom prst="rect">
            <a:avLst/>
          </a:prstGeom>
          <a:noFill/>
          <a:ln w="9525">
            <a:noFill/>
            <a:miter lim="800000"/>
            <a:headEnd/>
            <a:tailEnd/>
          </a:ln>
        </p:spPr>
        <p:txBody>
          <a:bodyPr>
            <a:spAutoFit/>
          </a:bodyPr>
          <a:lstStyle/>
          <a:p>
            <a:pPr algn="l" eaLnBrk="1" hangingPunct="1">
              <a:spcBef>
                <a:spcPct val="50000"/>
              </a:spcBef>
            </a:pPr>
            <a:r>
              <a:rPr lang="en-US" sz="2400"/>
              <a:t>1 billion toes in the van der Waals domain</a:t>
            </a:r>
          </a:p>
        </p:txBody>
      </p:sp>
      <p:sp>
        <p:nvSpPr>
          <p:cNvPr id="29708" name="Rectangle 28"/>
          <p:cNvSpPr>
            <a:spLocks noGrp="1" noChangeArrowheads="1"/>
          </p:cNvSpPr>
          <p:nvPr>
            <p:ph type="title"/>
          </p:nvPr>
        </p:nvSpPr>
        <p:spPr/>
        <p:txBody>
          <a:bodyPr/>
          <a:lstStyle/>
          <a:p>
            <a:pPr eaLnBrk="1" hangingPunct="1"/>
            <a:r>
              <a:rPr lang="en-US" smtClean="0"/>
              <a:t>Geko Feet</a:t>
            </a:r>
          </a:p>
        </p:txBody>
      </p:sp>
      <p:graphicFrame>
        <p:nvGraphicFramePr>
          <p:cNvPr id="29698" name="Object 2"/>
          <p:cNvGraphicFramePr>
            <a:graphicFrameLocks noChangeAspect="1"/>
          </p:cNvGraphicFramePr>
          <p:nvPr/>
        </p:nvGraphicFramePr>
        <p:xfrm>
          <a:off x="381000" y="4876800"/>
          <a:ext cx="1931988" cy="842963"/>
        </p:xfrm>
        <a:graphic>
          <a:graphicData uri="http://schemas.openxmlformats.org/presentationml/2006/ole">
            <p:oleObj spid="_x0000_s29698" name="Equation" r:id="rId9" imgW="7213600" imgH="3149600" progId="Equation.3">
              <p:embed/>
            </p:oleObj>
          </a:graphicData>
        </a:graphic>
      </p:graphicFrame>
      <p:sp>
        <p:nvSpPr>
          <p:cNvPr id="29709" name="Freeform 31"/>
          <p:cNvSpPr>
            <a:spLocks/>
          </p:cNvSpPr>
          <p:nvPr/>
        </p:nvSpPr>
        <p:spPr bwMode="auto">
          <a:xfrm>
            <a:off x="5105400" y="4572000"/>
            <a:ext cx="1274763" cy="2157413"/>
          </a:xfrm>
          <a:custGeom>
            <a:avLst/>
            <a:gdLst>
              <a:gd name="T0" fmla="*/ 760 w 803"/>
              <a:gd name="T1" fmla="*/ 0 h 1359"/>
              <a:gd name="T2" fmla="*/ 515 w 803"/>
              <a:gd name="T3" fmla="*/ 22 h 1359"/>
              <a:gd name="T4" fmla="*/ 392 w 803"/>
              <a:gd name="T5" fmla="*/ 48 h 1359"/>
              <a:gd name="T6" fmla="*/ 317 w 803"/>
              <a:gd name="T7" fmla="*/ 75 h 1359"/>
              <a:gd name="T8" fmla="*/ 285 w 803"/>
              <a:gd name="T9" fmla="*/ 86 h 1359"/>
              <a:gd name="T10" fmla="*/ 355 w 803"/>
              <a:gd name="T11" fmla="*/ 187 h 1359"/>
              <a:gd name="T12" fmla="*/ 403 w 803"/>
              <a:gd name="T13" fmla="*/ 224 h 1359"/>
              <a:gd name="T14" fmla="*/ 643 w 803"/>
              <a:gd name="T15" fmla="*/ 272 h 1359"/>
              <a:gd name="T16" fmla="*/ 680 w 803"/>
              <a:gd name="T17" fmla="*/ 278 h 1359"/>
              <a:gd name="T18" fmla="*/ 696 w 803"/>
              <a:gd name="T19" fmla="*/ 283 h 1359"/>
              <a:gd name="T20" fmla="*/ 653 w 803"/>
              <a:gd name="T21" fmla="*/ 304 h 1359"/>
              <a:gd name="T22" fmla="*/ 568 w 803"/>
              <a:gd name="T23" fmla="*/ 331 h 1359"/>
              <a:gd name="T24" fmla="*/ 477 w 803"/>
              <a:gd name="T25" fmla="*/ 368 h 1359"/>
              <a:gd name="T26" fmla="*/ 456 w 803"/>
              <a:gd name="T27" fmla="*/ 379 h 1359"/>
              <a:gd name="T28" fmla="*/ 440 w 803"/>
              <a:gd name="T29" fmla="*/ 384 h 1359"/>
              <a:gd name="T30" fmla="*/ 456 w 803"/>
              <a:gd name="T31" fmla="*/ 395 h 1359"/>
              <a:gd name="T32" fmla="*/ 579 w 803"/>
              <a:gd name="T33" fmla="*/ 432 h 1359"/>
              <a:gd name="T34" fmla="*/ 659 w 803"/>
              <a:gd name="T35" fmla="*/ 491 h 1359"/>
              <a:gd name="T36" fmla="*/ 707 w 803"/>
              <a:gd name="T37" fmla="*/ 539 h 1359"/>
              <a:gd name="T38" fmla="*/ 707 w 803"/>
              <a:gd name="T39" fmla="*/ 571 h 1359"/>
              <a:gd name="T40" fmla="*/ 573 w 803"/>
              <a:gd name="T41" fmla="*/ 635 h 1359"/>
              <a:gd name="T42" fmla="*/ 72 w 803"/>
              <a:gd name="T43" fmla="*/ 630 h 1359"/>
              <a:gd name="T44" fmla="*/ 29 w 803"/>
              <a:gd name="T45" fmla="*/ 635 h 1359"/>
              <a:gd name="T46" fmla="*/ 61 w 803"/>
              <a:gd name="T47" fmla="*/ 699 h 1359"/>
              <a:gd name="T48" fmla="*/ 307 w 803"/>
              <a:gd name="T49" fmla="*/ 768 h 1359"/>
              <a:gd name="T50" fmla="*/ 440 w 803"/>
              <a:gd name="T51" fmla="*/ 800 h 1359"/>
              <a:gd name="T52" fmla="*/ 387 w 803"/>
              <a:gd name="T53" fmla="*/ 907 h 1359"/>
              <a:gd name="T54" fmla="*/ 333 w 803"/>
              <a:gd name="T55" fmla="*/ 955 h 1359"/>
              <a:gd name="T56" fmla="*/ 211 w 803"/>
              <a:gd name="T57" fmla="*/ 998 h 1359"/>
              <a:gd name="T58" fmla="*/ 163 w 803"/>
              <a:gd name="T59" fmla="*/ 1024 h 1359"/>
              <a:gd name="T60" fmla="*/ 275 w 803"/>
              <a:gd name="T61" fmla="*/ 1099 h 1359"/>
              <a:gd name="T62" fmla="*/ 568 w 803"/>
              <a:gd name="T63" fmla="*/ 1291 h 1359"/>
              <a:gd name="T64" fmla="*/ 749 w 803"/>
              <a:gd name="T65" fmla="*/ 1312 h 1359"/>
              <a:gd name="T66" fmla="*/ 771 w 803"/>
              <a:gd name="T67" fmla="*/ 1307 h 1359"/>
              <a:gd name="T68" fmla="*/ 803 w 803"/>
              <a:gd name="T69" fmla="*/ 1291 h 13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3"/>
              <a:gd name="T106" fmla="*/ 0 h 1359"/>
              <a:gd name="T107" fmla="*/ 803 w 803"/>
              <a:gd name="T108" fmla="*/ 1359 h 13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3" h="1359">
                <a:moveTo>
                  <a:pt x="760" y="0"/>
                </a:moveTo>
                <a:cubicBezTo>
                  <a:pt x="677" y="6"/>
                  <a:pt x="597" y="15"/>
                  <a:pt x="515" y="22"/>
                </a:cubicBezTo>
                <a:cubicBezTo>
                  <a:pt x="468" y="41"/>
                  <a:pt x="443" y="43"/>
                  <a:pt x="392" y="48"/>
                </a:cubicBezTo>
                <a:cubicBezTo>
                  <a:pt x="367" y="57"/>
                  <a:pt x="342" y="66"/>
                  <a:pt x="317" y="75"/>
                </a:cubicBezTo>
                <a:cubicBezTo>
                  <a:pt x="306" y="78"/>
                  <a:pt x="285" y="86"/>
                  <a:pt x="285" y="86"/>
                </a:cubicBezTo>
                <a:cubicBezTo>
                  <a:pt x="251" y="139"/>
                  <a:pt x="319" y="163"/>
                  <a:pt x="355" y="187"/>
                </a:cubicBezTo>
                <a:cubicBezTo>
                  <a:pt x="371" y="198"/>
                  <a:pt x="384" y="215"/>
                  <a:pt x="403" y="224"/>
                </a:cubicBezTo>
                <a:cubicBezTo>
                  <a:pt x="482" y="260"/>
                  <a:pt x="555" y="266"/>
                  <a:pt x="643" y="272"/>
                </a:cubicBezTo>
                <a:cubicBezTo>
                  <a:pt x="655" y="274"/>
                  <a:pt x="667" y="275"/>
                  <a:pt x="680" y="278"/>
                </a:cubicBezTo>
                <a:cubicBezTo>
                  <a:pt x="685" y="279"/>
                  <a:pt x="696" y="277"/>
                  <a:pt x="696" y="283"/>
                </a:cubicBezTo>
                <a:cubicBezTo>
                  <a:pt x="696" y="301"/>
                  <a:pt x="660" y="302"/>
                  <a:pt x="653" y="304"/>
                </a:cubicBezTo>
                <a:cubicBezTo>
                  <a:pt x="643" y="306"/>
                  <a:pt x="584" y="324"/>
                  <a:pt x="568" y="331"/>
                </a:cubicBezTo>
                <a:cubicBezTo>
                  <a:pt x="534" y="344"/>
                  <a:pt x="513" y="362"/>
                  <a:pt x="477" y="368"/>
                </a:cubicBezTo>
                <a:cubicBezTo>
                  <a:pt x="470" y="371"/>
                  <a:pt x="463" y="375"/>
                  <a:pt x="456" y="379"/>
                </a:cubicBezTo>
                <a:cubicBezTo>
                  <a:pt x="450" y="381"/>
                  <a:pt x="440" y="378"/>
                  <a:pt x="440" y="384"/>
                </a:cubicBezTo>
                <a:cubicBezTo>
                  <a:pt x="440" y="390"/>
                  <a:pt x="449" y="392"/>
                  <a:pt x="456" y="395"/>
                </a:cubicBezTo>
                <a:cubicBezTo>
                  <a:pt x="494" y="409"/>
                  <a:pt x="539" y="422"/>
                  <a:pt x="579" y="432"/>
                </a:cubicBezTo>
                <a:cubicBezTo>
                  <a:pt x="600" y="446"/>
                  <a:pt x="643" y="475"/>
                  <a:pt x="659" y="491"/>
                </a:cubicBezTo>
                <a:cubicBezTo>
                  <a:pt x="675" y="507"/>
                  <a:pt x="707" y="539"/>
                  <a:pt x="707" y="539"/>
                </a:cubicBezTo>
                <a:cubicBezTo>
                  <a:pt x="710" y="549"/>
                  <a:pt x="717" y="560"/>
                  <a:pt x="707" y="571"/>
                </a:cubicBezTo>
                <a:cubicBezTo>
                  <a:pt x="674" y="603"/>
                  <a:pt x="616" y="626"/>
                  <a:pt x="573" y="635"/>
                </a:cubicBezTo>
                <a:cubicBezTo>
                  <a:pt x="397" y="630"/>
                  <a:pt x="248" y="625"/>
                  <a:pt x="72" y="630"/>
                </a:cubicBezTo>
                <a:cubicBezTo>
                  <a:pt x="57" y="631"/>
                  <a:pt x="35" y="622"/>
                  <a:pt x="29" y="635"/>
                </a:cubicBezTo>
                <a:cubicBezTo>
                  <a:pt x="0" y="691"/>
                  <a:pt x="35" y="692"/>
                  <a:pt x="61" y="699"/>
                </a:cubicBezTo>
                <a:cubicBezTo>
                  <a:pt x="130" y="746"/>
                  <a:pt x="226" y="753"/>
                  <a:pt x="307" y="768"/>
                </a:cubicBezTo>
                <a:cubicBezTo>
                  <a:pt x="351" y="775"/>
                  <a:pt x="395" y="789"/>
                  <a:pt x="440" y="800"/>
                </a:cubicBezTo>
                <a:cubicBezTo>
                  <a:pt x="509" y="847"/>
                  <a:pt x="423" y="879"/>
                  <a:pt x="387" y="907"/>
                </a:cubicBezTo>
                <a:cubicBezTo>
                  <a:pt x="368" y="921"/>
                  <a:pt x="352" y="941"/>
                  <a:pt x="333" y="955"/>
                </a:cubicBezTo>
                <a:cubicBezTo>
                  <a:pt x="297" y="979"/>
                  <a:pt x="252" y="990"/>
                  <a:pt x="211" y="998"/>
                </a:cubicBezTo>
                <a:cubicBezTo>
                  <a:pt x="203" y="1001"/>
                  <a:pt x="163" y="1020"/>
                  <a:pt x="163" y="1024"/>
                </a:cubicBezTo>
                <a:cubicBezTo>
                  <a:pt x="156" y="1061"/>
                  <a:pt x="266" y="1094"/>
                  <a:pt x="275" y="1099"/>
                </a:cubicBezTo>
                <a:cubicBezTo>
                  <a:pt x="373" y="1158"/>
                  <a:pt x="496" y="1196"/>
                  <a:pt x="568" y="1291"/>
                </a:cubicBezTo>
                <a:cubicBezTo>
                  <a:pt x="584" y="1359"/>
                  <a:pt x="701" y="1313"/>
                  <a:pt x="749" y="1312"/>
                </a:cubicBezTo>
                <a:cubicBezTo>
                  <a:pt x="756" y="1310"/>
                  <a:pt x="763" y="1309"/>
                  <a:pt x="771" y="1307"/>
                </a:cubicBezTo>
                <a:cubicBezTo>
                  <a:pt x="782" y="1302"/>
                  <a:pt x="803" y="1291"/>
                  <a:pt x="803" y="1291"/>
                </a:cubicBezTo>
              </a:path>
            </a:pathLst>
          </a:custGeom>
          <a:noFill/>
          <a:ln w="38100">
            <a:solidFill>
              <a:schemeClr val="tx1"/>
            </a:solidFill>
            <a:round/>
            <a:headEnd/>
            <a:tailEnd type="triangle" w="med" len="med"/>
          </a:ln>
        </p:spPr>
        <p:txBody>
          <a:bodyPr wrap="none" anchor="ctr"/>
          <a:lstStyle/>
          <a:p>
            <a:endParaRPr lang="en-US"/>
          </a:p>
        </p:txBody>
      </p:sp>
      <p:sp>
        <p:nvSpPr>
          <p:cNvPr id="201760" name="Oval 32"/>
          <p:cNvSpPr>
            <a:spLocks noChangeArrowheads="1"/>
          </p:cNvSpPr>
          <p:nvPr/>
        </p:nvSpPr>
        <p:spPr bwMode="auto">
          <a:xfrm>
            <a:off x="4114800" y="4267200"/>
            <a:ext cx="1371600" cy="1371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6" name="Rectangle 2"/>
          <p:cNvSpPr>
            <a:spLocks noGrp="1" noChangeArrowheads="1"/>
          </p:cNvSpPr>
          <p:nvPr>
            <p:ph type="title"/>
          </p:nvPr>
        </p:nvSpPr>
        <p:spPr/>
        <p:txBody>
          <a:bodyPr/>
          <a:lstStyle/>
          <a:p>
            <a:pPr eaLnBrk="1" hangingPunct="1"/>
            <a:r>
              <a:rPr lang="en-US" dirty="0" smtClean="0"/>
              <a:t>Excluded Volume Effect</a:t>
            </a:r>
          </a:p>
        </p:txBody>
      </p:sp>
      <p:graphicFrame>
        <p:nvGraphicFramePr>
          <p:cNvPr id="184322" name="Object 2"/>
          <p:cNvGraphicFramePr>
            <a:graphicFrameLocks/>
          </p:cNvGraphicFramePr>
          <p:nvPr/>
        </p:nvGraphicFramePr>
        <p:xfrm>
          <a:off x="6781800" y="2057400"/>
          <a:ext cx="696913" cy="520700"/>
        </p:xfrm>
        <a:graphic>
          <a:graphicData uri="http://schemas.openxmlformats.org/presentationml/2006/ole">
            <p:oleObj spid="_x0000_s184322" name="Equation" r:id="rId4" imgW="5486400" imgH="4267200" progId="Equation.3">
              <p:embed/>
            </p:oleObj>
          </a:graphicData>
        </a:graphic>
      </p:graphicFrame>
      <p:graphicFrame>
        <p:nvGraphicFramePr>
          <p:cNvPr id="184323" name="Object 3"/>
          <p:cNvGraphicFramePr>
            <a:graphicFrameLocks noChangeAspect="1"/>
          </p:cNvGraphicFramePr>
          <p:nvPr/>
        </p:nvGraphicFramePr>
        <p:xfrm>
          <a:off x="6496050" y="3671888"/>
          <a:ext cx="36513" cy="46037"/>
        </p:xfrm>
        <a:graphic>
          <a:graphicData uri="http://schemas.openxmlformats.org/presentationml/2006/ole">
            <p:oleObj spid="_x0000_s184323" name="Equation" r:id="rId5" imgW="1016000" imgH="2133600" progId="Equation.3">
              <p:embed/>
            </p:oleObj>
          </a:graphicData>
        </a:graphic>
      </p:graphicFrame>
      <p:graphicFrame>
        <p:nvGraphicFramePr>
          <p:cNvPr id="184324" name="Object 4"/>
          <p:cNvGraphicFramePr>
            <a:graphicFrameLocks noChangeAspect="1"/>
          </p:cNvGraphicFramePr>
          <p:nvPr/>
        </p:nvGraphicFramePr>
        <p:xfrm>
          <a:off x="4229100" y="1143000"/>
          <a:ext cx="4356100" cy="3124200"/>
        </p:xfrm>
        <a:graphic>
          <a:graphicData uri="http://schemas.openxmlformats.org/presentationml/2006/ole">
            <p:oleObj spid="_x0000_s184324" name="Equation" r:id="rId6" imgW="7315200" imgH="5245100" progId="Equation.3">
              <p:embed/>
            </p:oleObj>
          </a:graphicData>
        </a:graphic>
      </p:graphicFrame>
      <p:graphicFrame>
        <p:nvGraphicFramePr>
          <p:cNvPr id="184325" name="Object 5"/>
          <p:cNvGraphicFramePr>
            <a:graphicFrameLocks noChangeAspect="1"/>
          </p:cNvGraphicFramePr>
          <p:nvPr/>
        </p:nvGraphicFramePr>
        <p:xfrm>
          <a:off x="914400" y="1320800"/>
          <a:ext cx="1790700" cy="1219200"/>
        </p:xfrm>
        <a:graphic>
          <a:graphicData uri="http://schemas.openxmlformats.org/presentationml/2006/ole">
            <p:oleObj spid="_x0000_s184325" name="Equation" r:id="rId7" imgW="7315200" imgH="4978400" progId="Equation.3">
              <p:embed/>
            </p:oleObj>
          </a:graphicData>
        </a:graphic>
      </p:graphicFrame>
      <p:sp>
        <p:nvSpPr>
          <p:cNvPr id="184327" name="Text Box 9"/>
          <p:cNvSpPr txBox="1">
            <a:spLocks noChangeArrowheads="1"/>
          </p:cNvSpPr>
          <p:nvPr/>
        </p:nvSpPr>
        <p:spPr bwMode="auto">
          <a:xfrm>
            <a:off x="4403725" y="731838"/>
            <a:ext cx="1003300" cy="366712"/>
          </a:xfrm>
          <a:prstGeom prst="rect">
            <a:avLst/>
          </a:prstGeom>
          <a:noFill/>
          <a:ln w="28575">
            <a:noFill/>
            <a:miter lim="800000"/>
            <a:headEnd/>
            <a:tailEnd/>
          </a:ln>
        </p:spPr>
        <p:txBody>
          <a:bodyPr wrap="none">
            <a:spAutoFit/>
          </a:bodyPr>
          <a:lstStyle/>
          <a:p>
            <a:pPr algn="l"/>
            <a:r>
              <a:rPr lang="en-US"/>
              <a:t>Ideal gas</a:t>
            </a:r>
          </a:p>
        </p:txBody>
      </p:sp>
      <p:sp>
        <p:nvSpPr>
          <p:cNvPr id="184328" name="Line 10"/>
          <p:cNvSpPr>
            <a:spLocks noChangeShapeType="1"/>
          </p:cNvSpPr>
          <p:nvPr/>
        </p:nvSpPr>
        <p:spPr bwMode="auto">
          <a:xfrm flipV="1">
            <a:off x="7162800" y="990600"/>
            <a:ext cx="609600" cy="762000"/>
          </a:xfrm>
          <a:prstGeom prst="line">
            <a:avLst/>
          </a:prstGeom>
          <a:noFill/>
          <a:ln w="28575">
            <a:solidFill>
              <a:srgbClr val="F70C09"/>
            </a:solidFill>
            <a:round/>
            <a:headEnd/>
            <a:tailEnd/>
          </a:ln>
        </p:spPr>
        <p:txBody>
          <a:bodyPr wrap="none" anchor="ctr"/>
          <a:lstStyle/>
          <a:p>
            <a:endParaRPr lang="en-US"/>
          </a:p>
        </p:txBody>
      </p:sp>
      <p:sp>
        <p:nvSpPr>
          <p:cNvPr id="184329" name="Line 11"/>
          <p:cNvSpPr>
            <a:spLocks noChangeShapeType="1"/>
          </p:cNvSpPr>
          <p:nvPr/>
        </p:nvSpPr>
        <p:spPr bwMode="auto">
          <a:xfrm flipH="1" flipV="1">
            <a:off x="5181600" y="1371600"/>
            <a:ext cx="1524000" cy="914400"/>
          </a:xfrm>
          <a:prstGeom prst="line">
            <a:avLst/>
          </a:prstGeom>
          <a:noFill/>
          <a:ln w="9525">
            <a:solidFill>
              <a:schemeClr val="tx1"/>
            </a:solidFill>
            <a:round/>
            <a:headEnd/>
            <a:tailEnd type="triangle" w="med" len="med"/>
          </a:ln>
        </p:spPr>
        <p:txBody>
          <a:bodyPr wrap="none" anchor="ctr"/>
          <a:lstStyle/>
          <a:p>
            <a:endParaRPr lang="en-US"/>
          </a:p>
        </p:txBody>
      </p:sp>
      <p:sp>
        <p:nvSpPr>
          <p:cNvPr id="184330" name="Text Box 12"/>
          <p:cNvSpPr txBox="1">
            <a:spLocks noChangeArrowheads="1"/>
          </p:cNvSpPr>
          <p:nvPr/>
        </p:nvSpPr>
        <p:spPr bwMode="auto">
          <a:xfrm>
            <a:off x="5105400" y="4800600"/>
            <a:ext cx="2227263" cy="366713"/>
          </a:xfrm>
          <a:prstGeom prst="rect">
            <a:avLst/>
          </a:prstGeom>
          <a:noFill/>
          <a:ln w="28575">
            <a:noFill/>
            <a:miter lim="800000"/>
            <a:headEnd/>
            <a:tailEnd/>
          </a:ln>
        </p:spPr>
        <p:txBody>
          <a:bodyPr wrap="none">
            <a:spAutoFit/>
          </a:bodyPr>
          <a:lstStyle/>
          <a:p>
            <a:pPr algn="l"/>
            <a:r>
              <a:rPr lang="en-US"/>
              <a:t>An effective repulsion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p:txBody>
          <a:bodyPr/>
          <a:lstStyle/>
          <a:p>
            <a:pPr eaLnBrk="1" hangingPunct="1"/>
            <a:r>
              <a:rPr lang="en-US" dirty="0" smtClean="0"/>
              <a:t>Colloids with Long Range Repulsion</a:t>
            </a:r>
          </a:p>
        </p:txBody>
      </p:sp>
      <p:sp>
        <p:nvSpPr>
          <p:cNvPr id="51203" name="Oval 3"/>
          <p:cNvSpPr>
            <a:spLocks noChangeArrowheads="1"/>
          </p:cNvSpPr>
          <p:nvPr/>
        </p:nvSpPr>
        <p:spPr bwMode="auto">
          <a:xfrm>
            <a:off x="914400" y="1371600"/>
            <a:ext cx="1676400" cy="1676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p>
        </p:txBody>
      </p:sp>
      <p:sp>
        <p:nvSpPr>
          <p:cNvPr id="186372" name="Line 10"/>
          <p:cNvSpPr>
            <a:spLocks noChangeShapeType="1"/>
          </p:cNvSpPr>
          <p:nvPr/>
        </p:nvSpPr>
        <p:spPr bwMode="auto">
          <a:xfrm>
            <a:off x="1143000" y="2057400"/>
            <a:ext cx="228600" cy="0"/>
          </a:xfrm>
          <a:prstGeom prst="line">
            <a:avLst/>
          </a:prstGeom>
          <a:noFill/>
          <a:ln w="57150">
            <a:solidFill>
              <a:schemeClr val="tx1"/>
            </a:solidFill>
            <a:round/>
            <a:headEnd/>
            <a:tailEnd/>
          </a:ln>
        </p:spPr>
        <p:txBody>
          <a:bodyPr wrap="none" anchor="ctr"/>
          <a:lstStyle/>
          <a:p>
            <a:endParaRPr lang="en-US"/>
          </a:p>
        </p:txBody>
      </p:sp>
      <p:sp>
        <p:nvSpPr>
          <p:cNvPr id="186373" name="Line 11"/>
          <p:cNvSpPr>
            <a:spLocks noChangeShapeType="1"/>
          </p:cNvSpPr>
          <p:nvPr/>
        </p:nvSpPr>
        <p:spPr bwMode="auto">
          <a:xfrm>
            <a:off x="1143000" y="2514600"/>
            <a:ext cx="228600" cy="0"/>
          </a:xfrm>
          <a:prstGeom prst="line">
            <a:avLst/>
          </a:prstGeom>
          <a:noFill/>
          <a:ln w="57150">
            <a:solidFill>
              <a:schemeClr val="tx1"/>
            </a:solidFill>
            <a:round/>
            <a:headEnd/>
            <a:tailEnd/>
          </a:ln>
        </p:spPr>
        <p:txBody>
          <a:bodyPr wrap="none" anchor="ctr"/>
          <a:lstStyle/>
          <a:p>
            <a:endParaRPr lang="en-US"/>
          </a:p>
        </p:txBody>
      </p:sp>
      <p:sp>
        <p:nvSpPr>
          <p:cNvPr id="186374" name="Line 12"/>
          <p:cNvSpPr>
            <a:spLocks noChangeShapeType="1"/>
          </p:cNvSpPr>
          <p:nvPr/>
        </p:nvSpPr>
        <p:spPr bwMode="auto">
          <a:xfrm>
            <a:off x="1828800" y="2057400"/>
            <a:ext cx="228600" cy="0"/>
          </a:xfrm>
          <a:prstGeom prst="line">
            <a:avLst/>
          </a:prstGeom>
          <a:noFill/>
          <a:ln w="57150">
            <a:solidFill>
              <a:schemeClr val="tx1"/>
            </a:solidFill>
            <a:round/>
            <a:headEnd/>
            <a:tailEnd/>
          </a:ln>
        </p:spPr>
        <p:txBody>
          <a:bodyPr wrap="none" anchor="ctr"/>
          <a:lstStyle/>
          <a:p>
            <a:endParaRPr lang="en-US"/>
          </a:p>
        </p:txBody>
      </p:sp>
      <p:sp>
        <p:nvSpPr>
          <p:cNvPr id="186375" name="Line 13"/>
          <p:cNvSpPr>
            <a:spLocks noChangeShapeType="1"/>
          </p:cNvSpPr>
          <p:nvPr/>
        </p:nvSpPr>
        <p:spPr bwMode="auto">
          <a:xfrm>
            <a:off x="1828800" y="2743200"/>
            <a:ext cx="228600" cy="0"/>
          </a:xfrm>
          <a:prstGeom prst="line">
            <a:avLst/>
          </a:prstGeom>
          <a:noFill/>
          <a:ln w="57150">
            <a:solidFill>
              <a:schemeClr val="tx1"/>
            </a:solidFill>
            <a:round/>
            <a:headEnd/>
            <a:tailEnd/>
          </a:ln>
        </p:spPr>
        <p:txBody>
          <a:bodyPr wrap="none" anchor="ctr"/>
          <a:lstStyle/>
          <a:p>
            <a:endParaRPr lang="en-US"/>
          </a:p>
        </p:txBody>
      </p:sp>
      <p:sp>
        <p:nvSpPr>
          <p:cNvPr id="186376" name="Line 14"/>
          <p:cNvSpPr>
            <a:spLocks noChangeShapeType="1"/>
          </p:cNvSpPr>
          <p:nvPr/>
        </p:nvSpPr>
        <p:spPr bwMode="auto">
          <a:xfrm>
            <a:off x="1828800" y="1676400"/>
            <a:ext cx="228600" cy="0"/>
          </a:xfrm>
          <a:prstGeom prst="line">
            <a:avLst/>
          </a:prstGeom>
          <a:noFill/>
          <a:ln w="57150">
            <a:solidFill>
              <a:schemeClr val="tx1"/>
            </a:solidFill>
            <a:round/>
            <a:headEnd/>
            <a:tailEnd/>
          </a:ln>
        </p:spPr>
        <p:txBody>
          <a:bodyPr wrap="none" anchor="ctr"/>
          <a:lstStyle/>
          <a:p>
            <a:endParaRPr lang="en-US"/>
          </a:p>
        </p:txBody>
      </p:sp>
      <p:sp>
        <p:nvSpPr>
          <p:cNvPr id="186377" name="Line 15"/>
          <p:cNvSpPr>
            <a:spLocks noChangeShapeType="1"/>
          </p:cNvSpPr>
          <p:nvPr/>
        </p:nvSpPr>
        <p:spPr bwMode="auto">
          <a:xfrm>
            <a:off x="1295400" y="2667000"/>
            <a:ext cx="228600" cy="0"/>
          </a:xfrm>
          <a:prstGeom prst="line">
            <a:avLst/>
          </a:prstGeom>
          <a:noFill/>
          <a:ln w="57150">
            <a:solidFill>
              <a:schemeClr val="tx1"/>
            </a:solidFill>
            <a:round/>
            <a:headEnd/>
            <a:tailEnd/>
          </a:ln>
        </p:spPr>
        <p:txBody>
          <a:bodyPr wrap="none" anchor="ctr"/>
          <a:lstStyle/>
          <a:p>
            <a:endParaRPr lang="en-US"/>
          </a:p>
        </p:txBody>
      </p:sp>
      <p:sp>
        <p:nvSpPr>
          <p:cNvPr id="186378" name="Line 16"/>
          <p:cNvSpPr>
            <a:spLocks noChangeShapeType="1"/>
          </p:cNvSpPr>
          <p:nvPr/>
        </p:nvSpPr>
        <p:spPr bwMode="auto">
          <a:xfrm>
            <a:off x="1600200" y="2133600"/>
            <a:ext cx="228600" cy="0"/>
          </a:xfrm>
          <a:prstGeom prst="line">
            <a:avLst/>
          </a:prstGeom>
          <a:noFill/>
          <a:ln w="57150">
            <a:solidFill>
              <a:schemeClr val="tx1"/>
            </a:solidFill>
            <a:round/>
            <a:headEnd/>
            <a:tailEnd/>
          </a:ln>
        </p:spPr>
        <p:txBody>
          <a:bodyPr wrap="none" anchor="ctr"/>
          <a:lstStyle/>
          <a:p>
            <a:endParaRPr lang="en-US"/>
          </a:p>
        </p:txBody>
      </p:sp>
      <p:sp>
        <p:nvSpPr>
          <p:cNvPr id="186379" name="Line 17"/>
          <p:cNvSpPr>
            <a:spLocks noChangeShapeType="1"/>
          </p:cNvSpPr>
          <p:nvPr/>
        </p:nvSpPr>
        <p:spPr bwMode="auto">
          <a:xfrm>
            <a:off x="1447800" y="1600200"/>
            <a:ext cx="228600" cy="0"/>
          </a:xfrm>
          <a:prstGeom prst="line">
            <a:avLst/>
          </a:prstGeom>
          <a:noFill/>
          <a:ln w="57150">
            <a:solidFill>
              <a:schemeClr val="tx1"/>
            </a:solidFill>
            <a:round/>
            <a:headEnd/>
            <a:tailEnd/>
          </a:ln>
        </p:spPr>
        <p:txBody>
          <a:bodyPr wrap="none" anchor="ctr"/>
          <a:lstStyle/>
          <a:p>
            <a:endParaRPr lang="en-US"/>
          </a:p>
        </p:txBody>
      </p:sp>
      <p:grpSp>
        <p:nvGrpSpPr>
          <p:cNvPr id="186380" name="Group 18"/>
          <p:cNvGrpSpPr>
            <a:grpSpLocks/>
          </p:cNvGrpSpPr>
          <p:nvPr/>
        </p:nvGrpSpPr>
        <p:grpSpPr bwMode="auto">
          <a:xfrm>
            <a:off x="2133600" y="1752600"/>
            <a:ext cx="228600" cy="228600"/>
            <a:chOff x="1008" y="2420"/>
            <a:chExt cx="144" cy="144"/>
          </a:xfrm>
        </p:grpSpPr>
        <p:sp>
          <p:nvSpPr>
            <p:cNvPr id="186451" name="Line 19"/>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52" name="Line 20"/>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1" name="Group 21"/>
          <p:cNvGrpSpPr>
            <a:grpSpLocks/>
          </p:cNvGrpSpPr>
          <p:nvPr/>
        </p:nvGrpSpPr>
        <p:grpSpPr bwMode="auto">
          <a:xfrm>
            <a:off x="533400" y="2819400"/>
            <a:ext cx="228600" cy="228600"/>
            <a:chOff x="1008" y="2420"/>
            <a:chExt cx="144" cy="144"/>
          </a:xfrm>
        </p:grpSpPr>
        <p:sp>
          <p:nvSpPr>
            <p:cNvPr id="186449" name="Line 22"/>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50" name="Line 23"/>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2" name="Group 24"/>
          <p:cNvGrpSpPr>
            <a:grpSpLocks/>
          </p:cNvGrpSpPr>
          <p:nvPr/>
        </p:nvGrpSpPr>
        <p:grpSpPr bwMode="auto">
          <a:xfrm>
            <a:off x="1752600" y="3429000"/>
            <a:ext cx="228600" cy="228600"/>
            <a:chOff x="1008" y="2420"/>
            <a:chExt cx="144" cy="144"/>
          </a:xfrm>
        </p:grpSpPr>
        <p:sp>
          <p:nvSpPr>
            <p:cNvPr id="186447" name="Line 25"/>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48" name="Line 26"/>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3" name="Group 27"/>
          <p:cNvGrpSpPr>
            <a:grpSpLocks/>
          </p:cNvGrpSpPr>
          <p:nvPr/>
        </p:nvGrpSpPr>
        <p:grpSpPr bwMode="auto">
          <a:xfrm>
            <a:off x="1524000" y="1066800"/>
            <a:ext cx="228600" cy="228600"/>
            <a:chOff x="1008" y="2420"/>
            <a:chExt cx="144" cy="144"/>
          </a:xfrm>
        </p:grpSpPr>
        <p:sp>
          <p:nvSpPr>
            <p:cNvPr id="186445" name="Line 28"/>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46" name="Line 29"/>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4" name="Group 30"/>
          <p:cNvGrpSpPr>
            <a:grpSpLocks/>
          </p:cNvGrpSpPr>
          <p:nvPr/>
        </p:nvGrpSpPr>
        <p:grpSpPr bwMode="auto">
          <a:xfrm>
            <a:off x="457200" y="1447800"/>
            <a:ext cx="228600" cy="228600"/>
            <a:chOff x="1008" y="2420"/>
            <a:chExt cx="144" cy="144"/>
          </a:xfrm>
        </p:grpSpPr>
        <p:sp>
          <p:nvSpPr>
            <p:cNvPr id="186443" name="Line 31"/>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44" name="Line 32"/>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5" name="Group 33"/>
          <p:cNvGrpSpPr>
            <a:grpSpLocks/>
          </p:cNvGrpSpPr>
          <p:nvPr/>
        </p:nvGrpSpPr>
        <p:grpSpPr bwMode="auto">
          <a:xfrm>
            <a:off x="2819400" y="2819400"/>
            <a:ext cx="228600" cy="228600"/>
            <a:chOff x="1008" y="2420"/>
            <a:chExt cx="144" cy="144"/>
          </a:xfrm>
        </p:grpSpPr>
        <p:sp>
          <p:nvSpPr>
            <p:cNvPr id="186441" name="Line 34"/>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42" name="Line 35"/>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6" name="Group 36"/>
          <p:cNvGrpSpPr>
            <a:grpSpLocks/>
          </p:cNvGrpSpPr>
          <p:nvPr/>
        </p:nvGrpSpPr>
        <p:grpSpPr bwMode="auto">
          <a:xfrm>
            <a:off x="1752600" y="2438400"/>
            <a:ext cx="228600" cy="228600"/>
            <a:chOff x="1008" y="2420"/>
            <a:chExt cx="144" cy="144"/>
          </a:xfrm>
        </p:grpSpPr>
        <p:sp>
          <p:nvSpPr>
            <p:cNvPr id="186439" name="Line 37"/>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40" name="Line 38"/>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186387" name="Group 39"/>
          <p:cNvGrpSpPr>
            <a:grpSpLocks/>
          </p:cNvGrpSpPr>
          <p:nvPr/>
        </p:nvGrpSpPr>
        <p:grpSpPr bwMode="auto">
          <a:xfrm>
            <a:off x="2503488" y="1481138"/>
            <a:ext cx="228600" cy="228600"/>
            <a:chOff x="1008" y="2420"/>
            <a:chExt cx="144" cy="144"/>
          </a:xfrm>
        </p:grpSpPr>
        <p:sp>
          <p:nvSpPr>
            <p:cNvPr id="186437" name="Line 40"/>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186438" name="Line 41"/>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pic>
        <p:nvPicPr>
          <p:cNvPr id="186388" name="Picture 42" descr="crop0002"/>
          <p:cNvPicPr>
            <a:picLocks noChangeAspect="1" noChangeArrowheads="1"/>
          </p:cNvPicPr>
          <p:nvPr/>
        </p:nvPicPr>
        <p:blipFill>
          <a:blip r:embed="rId3"/>
          <a:srcRect/>
          <a:stretch>
            <a:fillRect/>
          </a:stretch>
        </p:blipFill>
        <p:spPr bwMode="auto">
          <a:xfrm>
            <a:off x="1981200" y="3638550"/>
            <a:ext cx="3798888" cy="2692400"/>
          </a:xfrm>
          <a:prstGeom prst="rect">
            <a:avLst/>
          </a:prstGeom>
          <a:noFill/>
          <a:ln w="9525">
            <a:noFill/>
            <a:miter lim="800000"/>
            <a:headEnd/>
            <a:tailEnd/>
          </a:ln>
        </p:spPr>
      </p:pic>
      <p:sp>
        <p:nvSpPr>
          <p:cNvPr id="186389" name="Text Box 46"/>
          <p:cNvSpPr txBox="1">
            <a:spLocks noChangeArrowheads="1"/>
          </p:cNvSpPr>
          <p:nvPr/>
        </p:nvSpPr>
        <p:spPr bwMode="auto">
          <a:xfrm rot="16358111">
            <a:off x="1037768" y="4648200"/>
            <a:ext cx="1725540" cy="369332"/>
          </a:xfrm>
          <a:prstGeom prst="rect">
            <a:avLst/>
          </a:prstGeom>
          <a:solidFill>
            <a:schemeClr val="bg1"/>
          </a:solidFill>
          <a:ln w="28575">
            <a:noFill/>
            <a:miter lim="800000"/>
            <a:headEnd/>
            <a:tailEnd/>
          </a:ln>
          <a:scene3d>
            <a:camera prst="orthographicFront">
              <a:rot lat="0" lon="0" rev="240000"/>
            </a:camera>
            <a:lightRig rig="threePt" dir="t"/>
          </a:scene3d>
        </p:spPr>
        <p:txBody>
          <a:bodyPr wrap="none">
            <a:spAutoFit/>
          </a:bodyPr>
          <a:lstStyle/>
          <a:p>
            <a:pPr algn="l"/>
            <a:r>
              <a:rPr lang="en-US" dirty="0" smtClean="0">
                <a:sym typeface="Symbol" pitchFamily="18" charset="2"/>
              </a:rPr>
              <a:t>Volume Fraction</a:t>
            </a:r>
            <a:endParaRPr lang="en-US" dirty="0"/>
          </a:p>
        </p:txBody>
      </p:sp>
      <p:sp>
        <p:nvSpPr>
          <p:cNvPr id="186390" name="Text Box 47"/>
          <p:cNvSpPr txBox="1">
            <a:spLocks noChangeArrowheads="1"/>
          </p:cNvSpPr>
          <p:nvPr/>
        </p:nvSpPr>
        <p:spPr bwMode="auto">
          <a:xfrm>
            <a:off x="2667000" y="6096000"/>
            <a:ext cx="2660650" cy="366713"/>
          </a:xfrm>
          <a:prstGeom prst="rect">
            <a:avLst/>
          </a:prstGeom>
          <a:solidFill>
            <a:schemeClr val="bg1"/>
          </a:solidFill>
          <a:ln w="28575">
            <a:noFill/>
            <a:miter lim="800000"/>
            <a:headEnd/>
            <a:tailEnd/>
          </a:ln>
        </p:spPr>
        <p:txBody>
          <a:bodyPr wrap="none">
            <a:spAutoFit/>
          </a:bodyPr>
          <a:lstStyle/>
          <a:p>
            <a:pPr algn="l"/>
            <a:r>
              <a:rPr lang="en-US"/>
              <a:t>KCl Concentration (molar)</a:t>
            </a:r>
          </a:p>
        </p:txBody>
      </p:sp>
      <p:sp>
        <p:nvSpPr>
          <p:cNvPr id="186391" name="Text Box 48"/>
          <p:cNvSpPr txBox="1">
            <a:spLocks noChangeArrowheads="1"/>
          </p:cNvSpPr>
          <p:nvPr/>
        </p:nvSpPr>
        <p:spPr bwMode="auto">
          <a:xfrm>
            <a:off x="898525" y="655638"/>
            <a:ext cx="1327150" cy="366712"/>
          </a:xfrm>
          <a:prstGeom prst="rect">
            <a:avLst/>
          </a:prstGeom>
          <a:noFill/>
          <a:ln w="28575">
            <a:noFill/>
            <a:miter lim="800000"/>
            <a:headEnd/>
            <a:tailEnd/>
          </a:ln>
        </p:spPr>
        <p:txBody>
          <a:bodyPr wrap="none">
            <a:spAutoFit/>
          </a:bodyPr>
          <a:lstStyle/>
          <a:p>
            <a:pPr algn="l"/>
            <a:r>
              <a:rPr lang="en-US"/>
              <a:t>Electrostatic</a:t>
            </a:r>
          </a:p>
        </p:txBody>
      </p:sp>
      <p:sp>
        <p:nvSpPr>
          <p:cNvPr id="186392" name="Text Box 49"/>
          <p:cNvSpPr txBox="1">
            <a:spLocks noChangeArrowheads="1"/>
          </p:cNvSpPr>
          <p:nvPr/>
        </p:nvSpPr>
        <p:spPr bwMode="auto">
          <a:xfrm>
            <a:off x="6400800" y="762000"/>
            <a:ext cx="717550" cy="366713"/>
          </a:xfrm>
          <a:prstGeom prst="rect">
            <a:avLst/>
          </a:prstGeom>
          <a:noFill/>
          <a:ln w="28575">
            <a:noFill/>
            <a:miter lim="800000"/>
            <a:headEnd/>
            <a:tailEnd/>
          </a:ln>
        </p:spPr>
        <p:txBody>
          <a:bodyPr wrap="none">
            <a:spAutoFit/>
          </a:bodyPr>
          <a:lstStyle/>
          <a:p>
            <a:pPr algn="l"/>
            <a:r>
              <a:rPr lang="en-US"/>
              <a:t>Steric</a:t>
            </a:r>
          </a:p>
        </p:txBody>
      </p:sp>
      <p:grpSp>
        <p:nvGrpSpPr>
          <p:cNvPr id="186393" name="Group 70"/>
          <p:cNvGrpSpPr>
            <a:grpSpLocks/>
          </p:cNvGrpSpPr>
          <p:nvPr/>
        </p:nvGrpSpPr>
        <p:grpSpPr bwMode="auto">
          <a:xfrm>
            <a:off x="5530850" y="950913"/>
            <a:ext cx="2368550" cy="2249487"/>
            <a:chOff x="3484" y="599"/>
            <a:chExt cx="1492" cy="1417"/>
          </a:xfrm>
        </p:grpSpPr>
        <p:sp>
          <p:nvSpPr>
            <p:cNvPr id="186418" name="Oval 50"/>
            <p:cNvSpPr>
              <a:spLocks noChangeArrowheads="1"/>
            </p:cNvSpPr>
            <p:nvPr/>
          </p:nvSpPr>
          <p:spPr bwMode="auto">
            <a:xfrm>
              <a:off x="3940" y="993"/>
              <a:ext cx="720" cy="720"/>
            </a:xfrm>
            <a:prstGeom prst="ellipse">
              <a:avLst/>
            </a:prstGeom>
            <a:solidFill>
              <a:schemeClr val="bg2"/>
            </a:solidFill>
            <a:ln w="28575">
              <a:solidFill>
                <a:schemeClr val="tx1"/>
              </a:solidFill>
              <a:round/>
              <a:headEnd/>
              <a:tailEnd/>
            </a:ln>
          </p:spPr>
          <p:txBody>
            <a:bodyPr wrap="none" anchor="ctr"/>
            <a:lstStyle/>
            <a:p>
              <a:endParaRPr lang="en-US"/>
            </a:p>
          </p:txBody>
        </p:sp>
        <p:sp>
          <p:nvSpPr>
            <p:cNvPr id="186419" name="Freeform 51"/>
            <p:cNvSpPr>
              <a:spLocks/>
            </p:cNvSpPr>
            <p:nvPr/>
          </p:nvSpPr>
          <p:spPr bwMode="auto">
            <a:xfrm>
              <a:off x="3982" y="599"/>
              <a:ext cx="337" cy="394"/>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8575">
              <a:solidFill>
                <a:schemeClr val="tx1"/>
              </a:solidFill>
              <a:round/>
              <a:headEnd/>
              <a:tailEnd/>
            </a:ln>
          </p:spPr>
          <p:txBody>
            <a:bodyPr wrap="none" anchor="ctr"/>
            <a:lstStyle/>
            <a:p>
              <a:endParaRPr lang="en-US"/>
            </a:p>
          </p:txBody>
        </p:sp>
        <p:sp>
          <p:nvSpPr>
            <p:cNvPr id="186420" name="Freeform 52"/>
            <p:cNvSpPr>
              <a:spLocks/>
            </p:cNvSpPr>
            <p:nvPr/>
          </p:nvSpPr>
          <p:spPr bwMode="auto">
            <a:xfrm>
              <a:off x="3765" y="690"/>
              <a:ext cx="372" cy="354"/>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8575">
              <a:solidFill>
                <a:schemeClr val="tx1"/>
              </a:solidFill>
              <a:round/>
              <a:headEnd/>
              <a:tailEnd/>
            </a:ln>
          </p:spPr>
          <p:txBody>
            <a:bodyPr wrap="none" anchor="ctr"/>
            <a:lstStyle/>
            <a:p>
              <a:endParaRPr lang="en-US"/>
            </a:p>
          </p:txBody>
        </p:sp>
        <p:sp>
          <p:nvSpPr>
            <p:cNvPr id="186421" name="Freeform 53"/>
            <p:cNvSpPr>
              <a:spLocks/>
            </p:cNvSpPr>
            <p:nvPr/>
          </p:nvSpPr>
          <p:spPr bwMode="auto">
            <a:xfrm>
              <a:off x="3662" y="939"/>
              <a:ext cx="337" cy="197"/>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8575">
              <a:solidFill>
                <a:schemeClr val="tx1"/>
              </a:solidFill>
              <a:round/>
              <a:headEnd/>
              <a:tailEnd/>
            </a:ln>
          </p:spPr>
          <p:txBody>
            <a:bodyPr wrap="none" anchor="ctr"/>
            <a:lstStyle/>
            <a:p>
              <a:endParaRPr lang="en-US"/>
            </a:p>
          </p:txBody>
        </p:sp>
        <p:sp>
          <p:nvSpPr>
            <p:cNvPr id="186422" name="Freeform 54"/>
            <p:cNvSpPr>
              <a:spLocks/>
            </p:cNvSpPr>
            <p:nvPr/>
          </p:nvSpPr>
          <p:spPr bwMode="auto">
            <a:xfrm>
              <a:off x="3484" y="1186"/>
              <a:ext cx="474"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8575">
              <a:solidFill>
                <a:schemeClr val="tx1"/>
              </a:solidFill>
              <a:round/>
              <a:headEnd/>
              <a:tailEnd/>
            </a:ln>
          </p:spPr>
          <p:txBody>
            <a:bodyPr wrap="none" anchor="ctr"/>
            <a:lstStyle/>
            <a:p>
              <a:endParaRPr lang="en-US"/>
            </a:p>
          </p:txBody>
        </p:sp>
        <p:sp>
          <p:nvSpPr>
            <p:cNvPr id="186423" name="Freeform 55"/>
            <p:cNvSpPr>
              <a:spLocks/>
            </p:cNvSpPr>
            <p:nvPr/>
          </p:nvSpPr>
          <p:spPr bwMode="auto">
            <a:xfrm>
              <a:off x="3490" y="1239"/>
              <a:ext cx="446"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8575">
              <a:solidFill>
                <a:schemeClr val="tx1"/>
              </a:solidFill>
              <a:round/>
              <a:headEnd/>
              <a:tailEnd/>
            </a:ln>
          </p:spPr>
          <p:txBody>
            <a:bodyPr wrap="none" anchor="ctr"/>
            <a:lstStyle/>
            <a:p>
              <a:endParaRPr lang="en-US"/>
            </a:p>
          </p:txBody>
        </p:sp>
        <p:sp>
          <p:nvSpPr>
            <p:cNvPr id="186424" name="Freeform 56"/>
            <p:cNvSpPr>
              <a:spLocks/>
            </p:cNvSpPr>
            <p:nvPr/>
          </p:nvSpPr>
          <p:spPr bwMode="auto">
            <a:xfrm>
              <a:off x="3621" y="1479"/>
              <a:ext cx="338" cy="325"/>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8575">
              <a:solidFill>
                <a:schemeClr val="tx1"/>
              </a:solidFill>
              <a:round/>
              <a:headEnd/>
              <a:tailEnd/>
            </a:ln>
          </p:spPr>
          <p:txBody>
            <a:bodyPr wrap="none" anchor="ctr"/>
            <a:lstStyle/>
            <a:p>
              <a:endParaRPr lang="en-US"/>
            </a:p>
          </p:txBody>
        </p:sp>
        <p:sp>
          <p:nvSpPr>
            <p:cNvPr id="186425" name="Freeform 57"/>
            <p:cNvSpPr>
              <a:spLocks/>
            </p:cNvSpPr>
            <p:nvPr/>
          </p:nvSpPr>
          <p:spPr bwMode="auto">
            <a:xfrm>
              <a:off x="3925" y="1542"/>
              <a:ext cx="182" cy="382"/>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8575">
              <a:solidFill>
                <a:schemeClr val="tx1"/>
              </a:solidFill>
              <a:round/>
              <a:headEnd/>
              <a:tailEnd/>
            </a:ln>
          </p:spPr>
          <p:txBody>
            <a:bodyPr wrap="none" anchor="ctr"/>
            <a:lstStyle/>
            <a:p>
              <a:endParaRPr lang="en-US"/>
            </a:p>
          </p:txBody>
        </p:sp>
        <p:sp>
          <p:nvSpPr>
            <p:cNvPr id="186426" name="Freeform 58"/>
            <p:cNvSpPr>
              <a:spLocks/>
            </p:cNvSpPr>
            <p:nvPr/>
          </p:nvSpPr>
          <p:spPr bwMode="auto">
            <a:xfrm>
              <a:off x="3838" y="1677"/>
              <a:ext cx="300" cy="171"/>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8575">
              <a:solidFill>
                <a:schemeClr val="tx1"/>
              </a:solidFill>
              <a:round/>
              <a:headEnd/>
              <a:tailEnd/>
            </a:ln>
          </p:spPr>
          <p:txBody>
            <a:bodyPr wrap="none" anchor="ctr"/>
            <a:lstStyle/>
            <a:p>
              <a:endParaRPr lang="en-US"/>
            </a:p>
          </p:txBody>
        </p:sp>
        <p:sp>
          <p:nvSpPr>
            <p:cNvPr id="186427" name="Freeform 59"/>
            <p:cNvSpPr>
              <a:spLocks/>
            </p:cNvSpPr>
            <p:nvPr/>
          </p:nvSpPr>
          <p:spPr bwMode="auto">
            <a:xfrm>
              <a:off x="4170" y="1713"/>
              <a:ext cx="155" cy="276"/>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8575">
              <a:solidFill>
                <a:schemeClr val="tx1"/>
              </a:solidFill>
              <a:round/>
              <a:headEnd/>
              <a:tailEnd/>
            </a:ln>
          </p:spPr>
          <p:txBody>
            <a:bodyPr wrap="none" anchor="ctr"/>
            <a:lstStyle/>
            <a:p>
              <a:endParaRPr lang="en-US"/>
            </a:p>
          </p:txBody>
        </p:sp>
        <p:sp>
          <p:nvSpPr>
            <p:cNvPr id="186428" name="Freeform 60"/>
            <p:cNvSpPr>
              <a:spLocks/>
            </p:cNvSpPr>
            <p:nvPr/>
          </p:nvSpPr>
          <p:spPr bwMode="auto">
            <a:xfrm>
              <a:off x="4353" y="1707"/>
              <a:ext cx="345" cy="14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8575">
              <a:solidFill>
                <a:schemeClr val="tx1"/>
              </a:solidFill>
              <a:round/>
              <a:headEnd/>
              <a:tailEnd/>
            </a:ln>
          </p:spPr>
          <p:txBody>
            <a:bodyPr wrap="none" anchor="ctr"/>
            <a:lstStyle/>
            <a:p>
              <a:endParaRPr lang="en-US"/>
            </a:p>
          </p:txBody>
        </p:sp>
        <p:sp>
          <p:nvSpPr>
            <p:cNvPr id="186429" name="Freeform 61"/>
            <p:cNvSpPr>
              <a:spLocks/>
            </p:cNvSpPr>
            <p:nvPr/>
          </p:nvSpPr>
          <p:spPr bwMode="auto">
            <a:xfrm>
              <a:off x="4402" y="1667"/>
              <a:ext cx="220" cy="349"/>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8575">
              <a:solidFill>
                <a:schemeClr val="tx1"/>
              </a:solidFill>
              <a:round/>
              <a:headEnd/>
              <a:tailEnd/>
            </a:ln>
          </p:spPr>
          <p:txBody>
            <a:bodyPr wrap="none" anchor="ctr"/>
            <a:lstStyle/>
            <a:p>
              <a:endParaRPr lang="en-US"/>
            </a:p>
          </p:txBody>
        </p:sp>
        <p:sp>
          <p:nvSpPr>
            <p:cNvPr id="186430" name="Freeform 62"/>
            <p:cNvSpPr>
              <a:spLocks/>
            </p:cNvSpPr>
            <p:nvPr/>
          </p:nvSpPr>
          <p:spPr bwMode="auto">
            <a:xfrm>
              <a:off x="4565" y="1604"/>
              <a:ext cx="346" cy="338"/>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8575">
              <a:solidFill>
                <a:schemeClr val="tx1"/>
              </a:solidFill>
              <a:round/>
              <a:headEnd/>
              <a:tailEnd/>
            </a:ln>
          </p:spPr>
          <p:txBody>
            <a:bodyPr wrap="none" anchor="ctr"/>
            <a:lstStyle/>
            <a:p>
              <a:endParaRPr lang="en-US"/>
            </a:p>
          </p:txBody>
        </p:sp>
        <p:sp>
          <p:nvSpPr>
            <p:cNvPr id="186431" name="Freeform 63"/>
            <p:cNvSpPr>
              <a:spLocks/>
            </p:cNvSpPr>
            <p:nvPr/>
          </p:nvSpPr>
          <p:spPr bwMode="auto">
            <a:xfrm>
              <a:off x="4639" y="1490"/>
              <a:ext cx="291" cy="229"/>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8575">
              <a:solidFill>
                <a:schemeClr val="tx1"/>
              </a:solidFill>
              <a:round/>
              <a:headEnd/>
              <a:tailEnd/>
            </a:ln>
          </p:spPr>
          <p:txBody>
            <a:bodyPr wrap="none" anchor="ctr"/>
            <a:lstStyle/>
            <a:p>
              <a:endParaRPr lang="en-US"/>
            </a:p>
          </p:txBody>
        </p:sp>
        <p:sp>
          <p:nvSpPr>
            <p:cNvPr id="186432" name="Freeform 64"/>
            <p:cNvSpPr>
              <a:spLocks/>
            </p:cNvSpPr>
            <p:nvPr/>
          </p:nvSpPr>
          <p:spPr bwMode="auto">
            <a:xfrm>
              <a:off x="4667" y="1174"/>
              <a:ext cx="297" cy="214"/>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8575">
              <a:solidFill>
                <a:schemeClr val="tx1"/>
              </a:solidFill>
              <a:round/>
              <a:headEnd/>
              <a:tailEnd/>
            </a:ln>
          </p:spPr>
          <p:txBody>
            <a:bodyPr wrap="none" anchor="ctr"/>
            <a:lstStyle/>
            <a:p>
              <a:endParaRPr lang="en-US"/>
            </a:p>
          </p:txBody>
        </p:sp>
        <p:sp>
          <p:nvSpPr>
            <p:cNvPr id="186433" name="Freeform 65"/>
            <p:cNvSpPr>
              <a:spLocks/>
            </p:cNvSpPr>
            <p:nvPr/>
          </p:nvSpPr>
          <p:spPr bwMode="auto">
            <a:xfrm>
              <a:off x="4662" y="1284"/>
              <a:ext cx="314" cy="109"/>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8575">
              <a:solidFill>
                <a:schemeClr val="tx1"/>
              </a:solidFill>
              <a:round/>
              <a:headEnd/>
              <a:tailEnd/>
            </a:ln>
          </p:spPr>
          <p:txBody>
            <a:bodyPr wrap="none" anchor="ctr"/>
            <a:lstStyle/>
            <a:p>
              <a:endParaRPr lang="en-US"/>
            </a:p>
          </p:txBody>
        </p:sp>
        <p:sp>
          <p:nvSpPr>
            <p:cNvPr id="186434" name="Freeform 66"/>
            <p:cNvSpPr>
              <a:spLocks/>
            </p:cNvSpPr>
            <p:nvPr/>
          </p:nvSpPr>
          <p:spPr bwMode="auto">
            <a:xfrm>
              <a:off x="4645" y="919"/>
              <a:ext cx="280" cy="268"/>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8575">
              <a:solidFill>
                <a:schemeClr val="tx1"/>
              </a:solidFill>
              <a:round/>
              <a:headEnd/>
              <a:tailEnd/>
            </a:ln>
          </p:spPr>
          <p:txBody>
            <a:bodyPr wrap="none" anchor="ctr"/>
            <a:lstStyle/>
            <a:p>
              <a:endParaRPr lang="en-US"/>
            </a:p>
          </p:txBody>
        </p:sp>
        <p:sp>
          <p:nvSpPr>
            <p:cNvPr id="186435" name="Freeform 67"/>
            <p:cNvSpPr>
              <a:spLocks/>
            </p:cNvSpPr>
            <p:nvPr/>
          </p:nvSpPr>
          <p:spPr bwMode="auto">
            <a:xfrm>
              <a:off x="4547" y="802"/>
              <a:ext cx="304" cy="276"/>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8575">
              <a:solidFill>
                <a:schemeClr val="tx1"/>
              </a:solidFill>
              <a:round/>
              <a:headEnd/>
              <a:tailEnd/>
            </a:ln>
          </p:spPr>
          <p:txBody>
            <a:bodyPr wrap="none" anchor="ctr"/>
            <a:lstStyle/>
            <a:p>
              <a:endParaRPr lang="en-US"/>
            </a:p>
          </p:txBody>
        </p:sp>
        <p:sp>
          <p:nvSpPr>
            <p:cNvPr id="186436" name="Freeform 68"/>
            <p:cNvSpPr>
              <a:spLocks/>
            </p:cNvSpPr>
            <p:nvPr/>
          </p:nvSpPr>
          <p:spPr bwMode="auto">
            <a:xfrm>
              <a:off x="4349" y="810"/>
              <a:ext cx="266" cy="194"/>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8575">
              <a:solidFill>
                <a:schemeClr val="tx1"/>
              </a:solidFill>
              <a:round/>
              <a:headEnd/>
              <a:tailEnd/>
            </a:ln>
          </p:spPr>
          <p:txBody>
            <a:bodyPr wrap="none" anchor="ctr"/>
            <a:lstStyle/>
            <a:p>
              <a:endParaRPr lang="en-US"/>
            </a:p>
          </p:txBody>
        </p:sp>
      </p:grpSp>
      <p:grpSp>
        <p:nvGrpSpPr>
          <p:cNvPr id="186394" name="Group 71"/>
          <p:cNvGrpSpPr>
            <a:grpSpLocks/>
          </p:cNvGrpSpPr>
          <p:nvPr/>
        </p:nvGrpSpPr>
        <p:grpSpPr bwMode="auto">
          <a:xfrm>
            <a:off x="5791200" y="3200400"/>
            <a:ext cx="2368550" cy="2249488"/>
            <a:chOff x="3484" y="599"/>
            <a:chExt cx="1492" cy="1417"/>
          </a:xfrm>
        </p:grpSpPr>
        <p:sp>
          <p:nvSpPr>
            <p:cNvPr id="186399" name="Oval 72"/>
            <p:cNvSpPr>
              <a:spLocks noChangeArrowheads="1"/>
            </p:cNvSpPr>
            <p:nvPr/>
          </p:nvSpPr>
          <p:spPr bwMode="auto">
            <a:xfrm>
              <a:off x="3940" y="993"/>
              <a:ext cx="720" cy="720"/>
            </a:xfrm>
            <a:prstGeom prst="ellipse">
              <a:avLst/>
            </a:prstGeom>
            <a:solidFill>
              <a:schemeClr val="bg2"/>
            </a:solidFill>
            <a:ln w="28575">
              <a:solidFill>
                <a:schemeClr val="tx1"/>
              </a:solidFill>
              <a:round/>
              <a:headEnd/>
              <a:tailEnd/>
            </a:ln>
          </p:spPr>
          <p:txBody>
            <a:bodyPr wrap="none" anchor="ctr"/>
            <a:lstStyle/>
            <a:p>
              <a:endParaRPr lang="en-US"/>
            </a:p>
          </p:txBody>
        </p:sp>
        <p:sp>
          <p:nvSpPr>
            <p:cNvPr id="186400" name="Freeform 73"/>
            <p:cNvSpPr>
              <a:spLocks/>
            </p:cNvSpPr>
            <p:nvPr/>
          </p:nvSpPr>
          <p:spPr bwMode="auto">
            <a:xfrm>
              <a:off x="3982" y="599"/>
              <a:ext cx="337" cy="394"/>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8575">
              <a:solidFill>
                <a:schemeClr val="tx1"/>
              </a:solidFill>
              <a:round/>
              <a:headEnd/>
              <a:tailEnd/>
            </a:ln>
          </p:spPr>
          <p:txBody>
            <a:bodyPr wrap="none" anchor="ctr"/>
            <a:lstStyle/>
            <a:p>
              <a:endParaRPr lang="en-US"/>
            </a:p>
          </p:txBody>
        </p:sp>
        <p:sp>
          <p:nvSpPr>
            <p:cNvPr id="186401" name="Freeform 74"/>
            <p:cNvSpPr>
              <a:spLocks/>
            </p:cNvSpPr>
            <p:nvPr/>
          </p:nvSpPr>
          <p:spPr bwMode="auto">
            <a:xfrm>
              <a:off x="3765" y="690"/>
              <a:ext cx="372" cy="354"/>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8575">
              <a:solidFill>
                <a:schemeClr val="tx1"/>
              </a:solidFill>
              <a:round/>
              <a:headEnd/>
              <a:tailEnd/>
            </a:ln>
          </p:spPr>
          <p:txBody>
            <a:bodyPr wrap="none" anchor="ctr"/>
            <a:lstStyle/>
            <a:p>
              <a:endParaRPr lang="en-US"/>
            </a:p>
          </p:txBody>
        </p:sp>
        <p:sp>
          <p:nvSpPr>
            <p:cNvPr id="186402" name="Freeform 75"/>
            <p:cNvSpPr>
              <a:spLocks/>
            </p:cNvSpPr>
            <p:nvPr/>
          </p:nvSpPr>
          <p:spPr bwMode="auto">
            <a:xfrm>
              <a:off x="3662" y="939"/>
              <a:ext cx="337" cy="197"/>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8575">
              <a:solidFill>
                <a:schemeClr val="tx1"/>
              </a:solidFill>
              <a:round/>
              <a:headEnd/>
              <a:tailEnd/>
            </a:ln>
          </p:spPr>
          <p:txBody>
            <a:bodyPr wrap="none" anchor="ctr"/>
            <a:lstStyle/>
            <a:p>
              <a:endParaRPr lang="en-US"/>
            </a:p>
          </p:txBody>
        </p:sp>
        <p:sp>
          <p:nvSpPr>
            <p:cNvPr id="186403" name="Freeform 76"/>
            <p:cNvSpPr>
              <a:spLocks/>
            </p:cNvSpPr>
            <p:nvPr/>
          </p:nvSpPr>
          <p:spPr bwMode="auto">
            <a:xfrm>
              <a:off x="3484" y="1186"/>
              <a:ext cx="474"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8575">
              <a:solidFill>
                <a:schemeClr val="tx1"/>
              </a:solidFill>
              <a:round/>
              <a:headEnd/>
              <a:tailEnd/>
            </a:ln>
          </p:spPr>
          <p:txBody>
            <a:bodyPr wrap="none" anchor="ctr"/>
            <a:lstStyle/>
            <a:p>
              <a:endParaRPr lang="en-US"/>
            </a:p>
          </p:txBody>
        </p:sp>
        <p:sp>
          <p:nvSpPr>
            <p:cNvPr id="186404" name="Freeform 77"/>
            <p:cNvSpPr>
              <a:spLocks/>
            </p:cNvSpPr>
            <p:nvPr/>
          </p:nvSpPr>
          <p:spPr bwMode="auto">
            <a:xfrm>
              <a:off x="3490" y="1239"/>
              <a:ext cx="446"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8575">
              <a:solidFill>
                <a:schemeClr val="tx1"/>
              </a:solidFill>
              <a:round/>
              <a:headEnd/>
              <a:tailEnd/>
            </a:ln>
          </p:spPr>
          <p:txBody>
            <a:bodyPr wrap="none" anchor="ctr"/>
            <a:lstStyle/>
            <a:p>
              <a:endParaRPr lang="en-US"/>
            </a:p>
          </p:txBody>
        </p:sp>
        <p:sp>
          <p:nvSpPr>
            <p:cNvPr id="186405" name="Freeform 78"/>
            <p:cNvSpPr>
              <a:spLocks/>
            </p:cNvSpPr>
            <p:nvPr/>
          </p:nvSpPr>
          <p:spPr bwMode="auto">
            <a:xfrm>
              <a:off x="3621" y="1479"/>
              <a:ext cx="338" cy="325"/>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8575">
              <a:solidFill>
                <a:schemeClr val="tx1"/>
              </a:solidFill>
              <a:round/>
              <a:headEnd/>
              <a:tailEnd/>
            </a:ln>
          </p:spPr>
          <p:txBody>
            <a:bodyPr wrap="none" anchor="ctr"/>
            <a:lstStyle/>
            <a:p>
              <a:endParaRPr lang="en-US"/>
            </a:p>
          </p:txBody>
        </p:sp>
        <p:sp>
          <p:nvSpPr>
            <p:cNvPr id="186406" name="Freeform 79"/>
            <p:cNvSpPr>
              <a:spLocks/>
            </p:cNvSpPr>
            <p:nvPr/>
          </p:nvSpPr>
          <p:spPr bwMode="auto">
            <a:xfrm>
              <a:off x="3925" y="1542"/>
              <a:ext cx="182" cy="382"/>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8575">
              <a:solidFill>
                <a:schemeClr val="tx1"/>
              </a:solidFill>
              <a:round/>
              <a:headEnd/>
              <a:tailEnd/>
            </a:ln>
          </p:spPr>
          <p:txBody>
            <a:bodyPr wrap="none" anchor="ctr"/>
            <a:lstStyle/>
            <a:p>
              <a:endParaRPr lang="en-US"/>
            </a:p>
          </p:txBody>
        </p:sp>
        <p:sp>
          <p:nvSpPr>
            <p:cNvPr id="186407" name="Freeform 80"/>
            <p:cNvSpPr>
              <a:spLocks/>
            </p:cNvSpPr>
            <p:nvPr/>
          </p:nvSpPr>
          <p:spPr bwMode="auto">
            <a:xfrm>
              <a:off x="3838" y="1677"/>
              <a:ext cx="300" cy="171"/>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8575">
              <a:solidFill>
                <a:schemeClr val="tx1"/>
              </a:solidFill>
              <a:round/>
              <a:headEnd/>
              <a:tailEnd/>
            </a:ln>
          </p:spPr>
          <p:txBody>
            <a:bodyPr wrap="none" anchor="ctr"/>
            <a:lstStyle/>
            <a:p>
              <a:endParaRPr lang="en-US"/>
            </a:p>
          </p:txBody>
        </p:sp>
        <p:sp>
          <p:nvSpPr>
            <p:cNvPr id="186408" name="Freeform 81"/>
            <p:cNvSpPr>
              <a:spLocks/>
            </p:cNvSpPr>
            <p:nvPr/>
          </p:nvSpPr>
          <p:spPr bwMode="auto">
            <a:xfrm>
              <a:off x="4170" y="1713"/>
              <a:ext cx="155" cy="276"/>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8575">
              <a:solidFill>
                <a:schemeClr val="tx1"/>
              </a:solidFill>
              <a:round/>
              <a:headEnd/>
              <a:tailEnd/>
            </a:ln>
          </p:spPr>
          <p:txBody>
            <a:bodyPr wrap="none" anchor="ctr"/>
            <a:lstStyle/>
            <a:p>
              <a:endParaRPr lang="en-US"/>
            </a:p>
          </p:txBody>
        </p:sp>
        <p:sp>
          <p:nvSpPr>
            <p:cNvPr id="186409" name="Freeform 82"/>
            <p:cNvSpPr>
              <a:spLocks/>
            </p:cNvSpPr>
            <p:nvPr/>
          </p:nvSpPr>
          <p:spPr bwMode="auto">
            <a:xfrm>
              <a:off x="4353" y="1707"/>
              <a:ext cx="345" cy="14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8575">
              <a:solidFill>
                <a:schemeClr val="tx1"/>
              </a:solidFill>
              <a:round/>
              <a:headEnd/>
              <a:tailEnd/>
            </a:ln>
          </p:spPr>
          <p:txBody>
            <a:bodyPr wrap="none" anchor="ctr"/>
            <a:lstStyle/>
            <a:p>
              <a:endParaRPr lang="en-US"/>
            </a:p>
          </p:txBody>
        </p:sp>
        <p:sp>
          <p:nvSpPr>
            <p:cNvPr id="186410" name="Freeform 83"/>
            <p:cNvSpPr>
              <a:spLocks/>
            </p:cNvSpPr>
            <p:nvPr/>
          </p:nvSpPr>
          <p:spPr bwMode="auto">
            <a:xfrm>
              <a:off x="4402" y="1667"/>
              <a:ext cx="220" cy="349"/>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8575">
              <a:solidFill>
                <a:schemeClr val="tx1"/>
              </a:solidFill>
              <a:round/>
              <a:headEnd/>
              <a:tailEnd/>
            </a:ln>
          </p:spPr>
          <p:txBody>
            <a:bodyPr wrap="none" anchor="ctr"/>
            <a:lstStyle/>
            <a:p>
              <a:endParaRPr lang="en-US"/>
            </a:p>
          </p:txBody>
        </p:sp>
        <p:sp>
          <p:nvSpPr>
            <p:cNvPr id="186411" name="Freeform 84"/>
            <p:cNvSpPr>
              <a:spLocks/>
            </p:cNvSpPr>
            <p:nvPr/>
          </p:nvSpPr>
          <p:spPr bwMode="auto">
            <a:xfrm>
              <a:off x="4565" y="1604"/>
              <a:ext cx="346" cy="338"/>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8575">
              <a:solidFill>
                <a:schemeClr val="tx1"/>
              </a:solidFill>
              <a:round/>
              <a:headEnd/>
              <a:tailEnd/>
            </a:ln>
          </p:spPr>
          <p:txBody>
            <a:bodyPr wrap="none" anchor="ctr"/>
            <a:lstStyle/>
            <a:p>
              <a:endParaRPr lang="en-US"/>
            </a:p>
          </p:txBody>
        </p:sp>
        <p:sp>
          <p:nvSpPr>
            <p:cNvPr id="186412" name="Freeform 85"/>
            <p:cNvSpPr>
              <a:spLocks/>
            </p:cNvSpPr>
            <p:nvPr/>
          </p:nvSpPr>
          <p:spPr bwMode="auto">
            <a:xfrm>
              <a:off x="4639" y="1490"/>
              <a:ext cx="291" cy="229"/>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8575">
              <a:solidFill>
                <a:schemeClr val="tx1"/>
              </a:solidFill>
              <a:round/>
              <a:headEnd/>
              <a:tailEnd/>
            </a:ln>
          </p:spPr>
          <p:txBody>
            <a:bodyPr wrap="none" anchor="ctr"/>
            <a:lstStyle/>
            <a:p>
              <a:endParaRPr lang="en-US"/>
            </a:p>
          </p:txBody>
        </p:sp>
        <p:sp>
          <p:nvSpPr>
            <p:cNvPr id="186413" name="Freeform 86"/>
            <p:cNvSpPr>
              <a:spLocks/>
            </p:cNvSpPr>
            <p:nvPr/>
          </p:nvSpPr>
          <p:spPr bwMode="auto">
            <a:xfrm>
              <a:off x="4667" y="1174"/>
              <a:ext cx="297" cy="214"/>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8575">
              <a:solidFill>
                <a:schemeClr val="tx1"/>
              </a:solidFill>
              <a:round/>
              <a:headEnd/>
              <a:tailEnd/>
            </a:ln>
          </p:spPr>
          <p:txBody>
            <a:bodyPr wrap="none" anchor="ctr"/>
            <a:lstStyle/>
            <a:p>
              <a:endParaRPr lang="en-US"/>
            </a:p>
          </p:txBody>
        </p:sp>
        <p:sp>
          <p:nvSpPr>
            <p:cNvPr id="186414" name="Freeform 87"/>
            <p:cNvSpPr>
              <a:spLocks/>
            </p:cNvSpPr>
            <p:nvPr/>
          </p:nvSpPr>
          <p:spPr bwMode="auto">
            <a:xfrm>
              <a:off x="4662" y="1284"/>
              <a:ext cx="314" cy="109"/>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8575">
              <a:solidFill>
                <a:schemeClr val="tx1"/>
              </a:solidFill>
              <a:round/>
              <a:headEnd/>
              <a:tailEnd/>
            </a:ln>
          </p:spPr>
          <p:txBody>
            <a:bodyPr wrap="none" anchor="ctr"/>
            <a:lstStyle/>
            <a:p>
              <a:endParaRPr lang="en-US"/>
            </a:p>
          </p:txBody>
        </p:sp>
        <p:sp>
          <p:nvSpPr>
            <p:cNvPr id="186415" name="Freeform 88"/>
            <p:cNvSpPr>
              <a:spLocks/>
            </p:cNvSpPr>
            <p:nvPr/>
          </p:nvSpPr>
          <p:spPr bwMode="auto">
            <a:xfrm>
              <a:off x="4645" y="919"/>
              <a:ext cx="280" cy="268"/>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8575">
              <a:solidFill>
                <a:schemeClr val="tx1"/>
              </a:solidFill>
              <a:round/>
              <a:headEnd/>
              <a:tailEnd/>
            </a:ln>
          </p:spPr>
          <p:txBody>
            <a:bodyPr wrap="none" anchor="ctr"/>
            <a:lstStyle/>
            <a:p>
              <a:endParaRPr lang="en-US"/>
            </a:p>
          </p:txBody>
        </p:sp>
        <p:sp>
          <p:nvSpPr>
            <p:cNvPr id="186416" name="Freeform 89"/>
            <p:cNvSpPr>
              <a:spLocks/>
            </p:cNvSpPr>
            <p:nvPr/>
          </p:nvSpPr>
          <p:spPr bwMode="auto">
            <a:xfrm>
              <a:off x="4547" y="802"/>
              <a:ext cx="304" cy="276"/>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8575">
              <a:solidFill>
                <a:schemeClr val="tx1"/>
              </a:solidFill>
              <a:round/>
              <a:headEnd/>
              <a:tailEnd/>
            </a:ln>
          </p:spPr>
          <p:txBody>
            <a:bodyPr wrap="none" anchor="ctr"/>
            <a:lstStyle/>
            <a:p>
              <a:endParaRPr lang="en-US"/>
            </a:p>
          </p:txBody>
        </p:sp>
        <p:sp>
          <p:nvSpPr>
            <p:cNvPr id="186417" name="Freeform 90"/>
            <p:cNvSpPr>
              <a:spLocks/>
            </p:cNvSpPr>
            <p:nvPr/>
          </p:nvSpPr>
          <p:spPr bwMode="auto">
            <a:xfrm>
              <a:off x="4349" y="810"/>
              <a:ext cx="266" cy="194"/>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8575">
              <a:solidFill>
                <a:schemeClr val="tx1"/>
              </a:solidFill>
              <a:round/>
              <a:headEnd/>
              <a:tailEnd/>
            </a:ln>
          </p:spPr>
          <p:txBody>
            <a:bodyPr wrap="none" anchor="ctr"/>
            <a:lstStyle/>
            <a:p>
              <a:endParaRPr lang="en-US"/>
            </a:p>
          </p:txBody>
        </p:sp>
      </p:grpSp>
      <p:grpSp>
        <p:nvGrpSpPr>
          <p:cNvPr id="12" name="Group 94"/>
          <p:cNvGrpSpPr>
            <a:grpSpLocks/>
          </p:cNvGrpSpPr>
          <p:nvPr/>
        </p:nvGrpSpPr>
        <p:grpSpPr bwMode="auto">
          <a:xfrm>
            <a:off x="5562600" y="914400"/>
            <a:ext cx="2667000" cy="4800600"/>
            <a:chOff x="3504" y="576"/>
            <a:chExt cx="1680" cy="3024"/>
          </a:xfrm>
        </p:grpSpPr>
        <p:sp>
          <p:nvSpPr>
            <p:cNvPr id="186397" name="Oval 91"/>
            <p:cNvSpPr>
              <a:spLocks noChangeArrowheads="1"/>
            </p:cNvSpPr>
            <p:nvPr/>
          </p:nvSpPr>
          <p:spPr bwMode="auto">
            <a:xfrm>
              <a:off x="3504" y="576"/>
              <a:ext cx="1488" cy="1488"/>
            </a:xfrm>
            <a:prstGeom prst="ellipse">
              <a:avLst/>
            </a:prstGeom>
            <a:noFill/>
            <a:ln w="28575">
              <a:solidFill>
                <a:srgbClr val="F70C09"/>
              </a:solidFill>
              <a:round/>
              <a:headEnd/>
              <a:tailEnd/>
            </a:ln>
          </p:spPr>
          <p:txBody>
            <a:bodyPr wrap="none" anchor="ctr"/>
            <a:lstStyle/>
            <a:p>
              <a:endParaRPr lang="en-US"/>
            </a:p>
          </p:txBody>
        </p:sp>
        <p:sp>
          <p:nvSpPr>
            <p:cNvPr id="186398" name="Oval 92"/>
            <p:cNvSpPr>
              <a:spLocks noChangeArrowheads="1"/>
            </p:cNvSpPr>
            <p:nvPr/>
          </p:nvSpPr>
          <p:spPr bwMode="auto">
            <a:xfrm>
              <a:off x="3696" y="2112"/>
              <a:ext cx="1488" cy="1488"/>
            </a:xfrm>
            <a:prstGeom prst="ellipse">
              <a:avLst/>
            </a:prstGeom>
            <a:noFill/>
            <a:ln w="28575">
              <a:solidFill>
                <a:srgbClr val="F70C09"/>
              </a:solidFill>
              <a:round/>
              <a:headEnd/>
              <a:tailEnd/>
            </a:ln>
          </p:spPr>
          <p:txBody>
            <a:bodyPr wrap="none" anchor="ctr"/>
            <a:lstStyle/>
            <a:p>
              <a:endParaRPr lang="en-US"/>
            </a:p>
          </p:txBody>
        </p:sp>
      </p:grpSp>
      <p:sp>
        <p:nvSpPr>
          <p:cNvPr id="186396" name="Text Box 95"/>
          <p:cNvSpPr txBox="1">
            <a:spLocks noChangeArrowheads="1"/>
          </p:cNvSpPr>
          <p:nvPr/>
        </p:nvSpPr>
        <p:spPr bwMode="auto">
          <a:xfrm>
            <a:off x="6629400" y="6019800"/>
            <a:ext cx="1212850" cy="366713"/>
          </a:xfrm>
          <a:prstGeom prst="rect">
            <a:avLst/>
          </a:prstGeom>
          <a:noFill/>
          <a:ln w="28575">
            <a:noFill/>
            <a:miter lim="800000"/>
            <a:headEnd/>
            <a:tailEnd/>
          </a:ln>
        </p:spPr>
        <p:txBody>
          <a:bodyPr wrap="none">
            <a:spAutoFit/>
          </a:bodyPr>
          <a:lstStyle/>
          <a:p>
            <a:r>
              <a:rPr lang="en-US"/>
              <a:t>Homework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8418" name="Group 50"/>
          <p:cNvGrpSpPr>
            <a:grpSpLocks/>
          </p:cNvGrpSpPr>
          <p:nvPr/>
        </p:nvGrpSpPr>
        <p:grpSpPr bwMode="auto">
          <a:xfrm>
            <a:off x="914400" y="3962400"/>
            <a:ext cx="2368550" cy="2249488"/>
            <a:chOff x="3484" y="599"/>
            <a:chExt cx="1492" cy="1417"/>
          </a:xfrm>
        </p:grpSpPr>
        <p:sp>
          <p:nvSpPr>
            <p:cNvPr id="188448" name="Oval 51"/>
            <p:cNvSpPr>
              <a:spLocks noChangeArrowheads="1"/>
            </p:cNvSpPr>
            <p:nvPr/>
          </p:nvSpPr>
          <p:spPr bwMode="auto">
            <a:xfrm>
              <a:off x="3940" y="993"/>
              <a:ext cx="720" cy="720"/>
            </a:xfrm>
            <a:prstGeom prst="ellipse">
              <a:avLst/>
            </a:prstGeom>
            <a:solidFill>
              <a:schemeClr val="bg2"/>
            </a:solidFill>
            <a:ln w="28575">
              <a:solidFill>
                <a:schemeClr val="tx1"/>
              </a:solidFill>
              <a:round/>
              <a:headEnd/>
              <a:tailEnd/>
            </a:ln>
          </p:spPr>
          <p:txBody>
            <a:bodyPr wrap="none" anchor="ctr"/>
            <a:lstStyle/>
            <a:p>
              <a:endParaRPr lang="en-US"/>
            </a:p>
          </p:txBody>
        </p:sp>
        <p:sp>
          <p:nvSpPr>
            <p:cNvPr id="188449" name="Freeform 52"/>
            <p:cNvSpPr>
              <a:spLocks/>
            </p:cNvSpPr>
            <p:nvPr/>
          </p:nvSpPr>
          <p:spPr bwMode="auto">
            <a:xfrm>
              <a:off x="3982" y="599"/>
              <a:ext cx="337" cy="394"/>
            </a:xfrm>
            <a:custGeom>
              <a:avLst/>
              <a:gdLst>
                <a:gd name="T0" fmla="*/ 314 w 337"/>
                <a:gd name="T1" fmla="*/ 394 h 394"/>
                <a:gd name="T2" fmla="*/ 337 w 337"/>
                <a:gd name="T3" fmla="*/ 337 h 394"/>
                <a:gd name="T4" fmla="*/ 223 w 337"/>
                <a:gd name="T5" fmla="*/ 268 h 394"/>
                <a:gd name="T6" fmla="*/ 171 w 337"/>
                <a:gd name="T7" fmla="*/ 251 h 394"/>
                <a:gd name="T8" fmla="*/ 246 w 337"/>
                <a:gd name="T9" fmla="*/ 183 h 394"/>
                <a:gd name="T10" fmla="*/ 223 w 337"/>
                <a:gd name="T11" fmla="*/ 108 h 394"/>
                <a:gd name="T12" fmla="*/ 194 w 337"/>
                <a:gd name="T13" fmla="*/ 80 h 394"/>
                <a:gd name="T14" fmla="*/ 171 w 337"/>
                <a:gd name="T15" fmla="*/ 57 h 394"/>
                <a:gd name="T16" fmla="*/ 0 w 337"/>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94"/>
                <a:gd name="T29" fmla="*/ 337 w 337"/>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94">
                  <a:moveTo>
                    <a:pt x="314" y="394"/>
                  </a:moveTo>
                  <a:cubicBezTo>
                    <a:pt x="321" y="373"/>
                    <a:pt x="331" y="358"/>
                    <a:pt x="337" y="337"/>
                  </a:cubicBezTo>
                  <a:cubicBezTo>
                    <a:pt x="300" y="300"/>
                    <a:pt x="267" y="290"/>
                    <a:pt x="223" y="268"/>
                  </a:cubicBezTo>
                  <a:cubicBezTo>
                    <a:pt x="206" y="259"/>
                    <a:pt x="171" y="251"/>
                    <a:pt x="171" y="251"/>
                  </a:cubicBezTo>
                  <a:cubicBezTo>
                    <a:pt x="187" y="219"/>
                    <a:pt x="219" y="207"/>
                    <a:pt x="246" y="183"/>
                  </a:cubicBezTo>
                  <a:cubicBezTo>
                    <a:pt x="255" y="152"/>
                    <a:pt x="240" y="132"/>
                    <a:pt x="223" y="108"/>
                  </a:cubicBezTo>
                  <a:cubicBezTo>
                    <a:pt x="211" y="75"/>
                    <a:pt x="225" y="103"/>
                    <a:pt x="194" y="80"/>
                  </a:cubicBezTo>
                  <a:cubicBezTo>
                    <a:pt x="185" y="73"/>
                    <a:pt x="180" y="63"/>
                    <a:pt x="171" y="57"/>
                  </a:cubicBezTo>
                  <a:cubicBezTo>
                    <a:pt x="121" y="23"/>
                    <a:pt x="51" y="28"/>
                    <a:pt x="0" y="0"/>
                  </a:cubicBezTo>
                </a:path>
              </a:pathLst>
            </a:custGeom>
            <a:noFill/>
            <a:ln w="28575">
              <a:solidFill>
                <a:schemeClr val="tx1"/>
              </a:solidFill>
              <a:round/>
              <a:headEnd/>
              <a:tailEnd/>
            </a:ln>
          </p:spPr>
          <p:txBody>
            <a:bodyPr wrap="none" anchor="ctr"/>
            <a:lstStyle/>
            <a:p>
              <a:endParaRPr lang="en-US"/>
            </a:p>
          </p:txBody>
        </p:sp>
        <p:sp>
          <p:nvSpPr>
            <p:cNvPr id="188450" name="Freeform 53"/>
            <p:cNvSpPr>
              <a:spLocks/>
            </p:cNvSpPr>
            <p:nvPr/>
          </p:nvSpPr>
          <p:spPr bwMode="auto">
            <a:xfrm>
              <a:off x="3765" y="690"/>
              <a:ext cx="372" cy="354"/>
            </a:xfrm>
            <a:custGeom>
              <a:avLst/>
              <a:gdLst>
                <a:gd name="T0" fmla="*/ 337 w 372"/>
                <a:gd name="T1" fmla="*/ 354 h 354"/>
                <a:gd name="T2" fmla="*/ 371 w 372"/>
                <a:gd name="T3" fmla="*/ 286 h 354"/>
                <a:gd name="T4" fmla="*/ 365 w 372"/>
                <a:gd name="T5" fmla="*/ 246 h 354"/>
                <a:gd name="T6" fmla="*/ 325 w 372"/>
                <a:gd name="T7" fmla="*/ 234 h 354"/>
                <a:gd name="T8" fmla="*/ 188 w 372"/>
                <a:gd name="T9" fmla="*/ 206 h 354"/>
                <a:gd name="T10" fmla="*/ 68 w 372"/>
                <a:gd name="T11" fmla="*/ 0 h 354"/>
                <a:gd name="T12" fmla="*/ 23 w 372"/>
                <a:gd name="T13" fmla="*/ 52 h 354"/>
                <a:gd name="T14" fmla="*/ 0 w 372"/>
                <a:gd name="T15" fmla="*/ 86 h 354"/>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354"/>
                <a:gd name="T26" fmla="*/ 372 w 372"/>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354">
                  <a:moveTo>
                    <a:pt x="337" y="354"/>
                  </a:moveTo>
                  <a:cubicBezTo>
                    <a:pt x="350" y="332"/>
                    <a:pt x="359" y="309"/>
                    <a:pt x="371" y="286"/>
                  </a:cubicBezTo>
                  <a:cubicBezTo>
                    <a:pt x="369" y="272"/>
                    <a:pt x="372" y="257"/>
                    <a:pt x="365" y="246"/>
                  </a:cubicBezTo>
                  <a:cubicBezTo>
                    <a:pt x="357" y="234"/>
                    <a:pt x="337" y="239"/>
                    <a:pt x="325" y="234"/>
                  </a:cubicBezTo>
                  <a:cubicBezTo>
                    <a:pt x="278" y="214"/>
                    <a:pt x="240" y="210"/>
                    <a:pt x="188" y="206"/>
                  </a:cubicBezTo>
                  <a:cubicBezTo>
                    <a:pt x="163" y="123"/>
                    <a:pt x="139" y="50"/>
                    <a:pt x="68" y="0"/>
                  </a:cubicBezTo>
                  <a:cubicBezTo>
                    <a:pt x="32" y="26"/>
                    <a:pt x="52" y="7"/>
                    <a:pt x="23" y="52"/>
                  </a:cubicBezTo>
                  <a:cubicBezTo>
                    <a:pt x="15" y="63"/>
                    <a:pt x="0" y="86"/>
                    <a:pt x="0" y="86"/>
                  </a:cubicBezTo>
                </a:path>
              </a:pathLst>
            </a:custGeom>
            <a:noFill/>
            <a:ln w="28575">
              <a:solidFill>
                <a:schemeClr val="tx1"/>
              </a:solidFill>
              <a:round/>
              <a:headEnd/>
              <a:tailEnd/>
            </a:ln>
          </p:spPr>
          <p:txBody>
            <a:bodyPr wrap="none" anchor="ctr"/>
            <a:lstStyle/>
            <a:p>
              <a:endParaRPr lang="en-US"/>
            </a:p>
          </p:txBody>
        </p:sp>
        <p:sp>
          <p:nvSpPr>
            <p:cNvPr id="188451" name="Freeform 54"/>
            <p:cNvSpPr>
              <a:spLocks/>
            </p:cNvSpPr>
            <p:nvPr/>
          </p:nvSpPr>
          <p:spPr bwMode="auto">
            <a:xfrm>
              <a:off x="3662" y="939"/>
              <a:ext cx="337" cy="197"/>
            </a:xfrm>
            <a:custGeom>
              <a:avLst/>
              <a:gdLst>
                <a:gd name="T0" fmla="*/ 337 w 337"/>
                <a:gd name="T1" fmla="*/ 197 h 197"/>
                <a:gd name="T2" fmla="*/ 234 w 337"/>
                <a:gd name="T3" fmla="*/ 140 h 197"/>
                <a:gd name="T4" fmla="*/ 177 w 337"/>
                <a:gd name="T5" fmla="*/ 111 h 197"/>
                <a:gd name="T6" fmla="*/ 143 w 337"/>
                <a:gd name="T7" fmla="*/ 140 h 197"/>
                <a:gd name="T8" fmla="*/ 109 w 337"/>
                <a:gd name="T9" fmla="*/ 151 h 197"/>
                <a:gd name="T10" fmla="*/ 149 w 337"/>
                <a:gd name="T11" fmla="*/ 60 h 197"/>
                <a:gd name="T12" fmla="*/ 23 w 337"/>
                <a:gd name="T13" fmla="*/ 14 h 197"/>
                <a:gd name="T14" fmla="*/ 0 w 337"/>
                <a:gd name="T15" fmla="*/ 2 h 197"/>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197"/>
                <a:gd name="T26" fmla="*/ 337 w 337"/>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197">
                  <a:moveTo>
                    <a:pt x="337" y="197"/>
                  </a:moveTo>
                  <a:cubicBezTo>
                    <a:pt x="297" y="186"/>
                    <a:pt x="272" y="153"/>
                    <a:pt x="234" y="140"/>
                  </a:cubicBezTo>
                  <a:cubicBezTo>
                    <a:pt x="213" y="132"/>
                    <a:pt x="195" y="122"/>
                    <a:pt x="177" y="111"/>
                  </a:cubicBezTo>
                  <a:cubicBezTo>
                    <a:pt x="136" y="125"/>
                    <a:pt x="186" y="103"/>
                    <a:pt x="143" y="140"/>
                  </a:cubicBezTo>
                  <a:cubicBezTo>
                    <a:pt x="133" y="147"/>
                    <a:pt x="120" y="147"/>
                    <a:pt x="109" y="151"/>
                  </a:cubicBezTo>
                  <a:cubicBezTo>
                    <a:pt x="119" y="113"/>
                    <a:pt x="136" y="94"/>
                    <a:pt x="149" y="60"/>
                  </a:cubicBezTo>
                  <a:cubicBezTo>
                    <a:pt x="121" y="19"/>
                    <a:pt x="68" y="20"/>
                    <a:pt x="23" y="14"/>
                  </a:cubicBezTo>
                  <a:cubicBezTo>
                    <a:pt x="4" y="0"/>
                    <a:pt x="12" y="2"/>
                    <a:pt x="0" y="2"/>
                  </a:cubicBezTo>
                </a:path>
              </a:pathLst>
            </a:custGeom>
            <a:noFill/>
            <a:ln w="28575">
              <a:solidFill>
                <a:schemeClr val="tx1"/>
              </a:solidFill>
              <a:round/>
              <a:headEnd/>
              <a:tailEnd/>
            </a:ln>
          </p:spPr>
          <p:txBody>
            <a:bodyPr wrap="none" anchor="ctr"/>
            <a:lstStyle/>
            <a:p>
              <a:endParaRPr lang="en-US"/>
            </a:p>
          </p:txBody>
        </p:sp>
        <p:sp>
          <p:nvSpPr>
            <p:cNvPr id="188452" name="Freeform 55"/>
            <p:cNvSpPr>
              <a:spLocks/>
            </p:cNvSpPr>
            <p:nvPr/>
          </p:nvSpPr>
          <p:spPr bwMode="auto">
            <a:xfrm>
              <a:off x="3484" y="1186"/>
              <a:ext cx="474" cy="275"/>
            </a:xfrm>
            <a:custGeom>
              <a:avLst/>
              <a:gdLst>
                <a:gd name="T0" fmla="*/ 474 w 474"/>
                <a:gd name="T1" fmla="*/ 58 h 275"/>
                <a:gd name="T2" fmla="*/ 400 w 474"/>
                <a:gd name="T3" fmla="*/ 29 h 275"/>
                <a:gd name="T4" fmla="*/ 297 w 474"/>
                <a:gd name="T5" fmla="*/ 1 h 275"/>
                <a:gd name="T6" fmla="*/ 274 w 474"/>
                <a:gd name="T7" fmla="*/ 7 h 275"/>
                <a:gd name="T8" fmla="*/ 252 w 474"/>
                <a:gd name="T9" fmla="*/ 81 h 275"/>
                <a:gd name="T10" fmla="*/ 274 w 474"/>
                <a:gd name="T11" fmla="*/ 189 h 275"/>
                <a:gd name="T12" fmla="*/ 234 w 474"/>
                <a:gd name="T13" fmla="*/ 235 h 275"/>
                <a:gd name="T14" fmla="*/ 194 w 474"/>
                <a:gd name="T15" fmla="*/ 275 h 275"/>
                <a:gd name="T16" fmla="*/ 69 w 474"/>
                <a:gd name="T17" fmla="*/ 235 h 275"/>
                <a:gd name="T18" fmla="*/ 0 w 474"/>
                <a:gd name="T19" fmla="*/ 212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75"/>
                <a:gd name="T32" fmla="*/ 474 w 474"/>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75">
                  <a:moveTo>
                    <a:pt x="474" y="58"/>
                  </a:moveTo>
                  <a:cubicBezTo>
                    <a:pt x="450" y="48"/>
                    <a:pt x="423" y="35"/>
                    <a:pt x="400" y="29"/>
                  </a:cubicBezTo>
                  <a:cubicBezTo>
                    <a:pt x="360" y="17"/>
                    <a:pt x="332" y="17"/>
                    <a:pt x="297" y="1"/>
                  </a:cubicBezTo>
                  <a:cubicBezTo>
                    <a:pt x="289" y="3"/>
                    <a:pt x="278" y="0"/>
                    <a:pt x="274" y="7"/>
                  </a:cubicBezTo>
                  <a:cubicBezTo>
                    <a:pt x="264" y="21"/>
                    <a:pt x="269" y="54"/>
                    <a:pt x="252" y="81"/>
                  </a:cubicBezTo>
                  <a:cubicBezTo>
                    <a:pt x="256" y="119"/>
                    <a:pt x="265" y="151"/>
                    <a:pt x="274" y="189"/>
                  </a:cubicBezTo>
                  <a:cubicBezTo>
                    <a:pt x="267" y="216"/>
                    <a:pt x="261" y="225"/>
                    <a:pt x="234" y="235"/>
                  </a:cubicBezTo>
                  <a:cubicBezTo>
                    <a:pt x="208" y="274"/>
                    <a:pt x="224" y="264"/>
                    <a:pt x="194" y="275"/>
                  </a:cubicBezTo>
                  <a:cubicBezTo>
                    <a:pt x="139" y="269"/>
                    <a:pt x="114" y="259"/>
                    <a:pt x="69" y="235"/>
                  </a:cubicBezTo>
                  <a:cubicBezTo>
                    <a:pt x="47" y="223"/>
                    <a:pt x="22" y="223"/>
                    <a:pt x="0" y="212"/>
                  </a:cubicBezTo>
                </a:path>
              </a:pathLst>
            </a:custGeom>
            <a:noFill/>
            <a:ln w="28575">
              <a:solidFill>
                <a:schemeClr val="tx1"/>
              </a:solidFill>
              <a:round/>
              <a:headEnd/>
              <a:tailEnd/>
            </a:ln>
          </p:spPr>
          <p:txBody>
            <a:bodyPr wrap="none" anchor="ctr"/>
            <a:lstStyle/>
            <a:p>
              <a:endParaRPr lang="en-US"/>
            </a:p>
          </p:txBody>
        </p:sp>
        <p:sp>
          <p:nvSpPr>
            <p:cNvPr id="188453" name="Freeform 56"/>
            <p:cNvSpPr>
              <a:spLocks/>
            </p:cNvSpPr>
            <p:nvPr/>
          </p:nvSpPr>
          <p:spPr bwMode="auto">
            <a:xfrm>
              <a:off x="3490" y="1239"/>
              <a:ext cx="446" cy="294"/>
            </a:xfrm>
            <a:custGeom>
              <a:avLst/>
              <a:gdLst>
                <a:gd name="T0" fmla="*/ 446 w 446"/>
                <a:gd name="T1" fmla="*/ 177 h 294"/>
                <a:gd name="T2" fmla="*/ 383 w 446"/>
                <a:gd name="T3" fmla="*/ 211 h 294"/>
                <a:gd name="T4" fmla="*/ 338 w 446"/>
                <a:gd name="T5" fmla="*/ 274 h 294"/>
                <a:gd name="T6" fmla="*/ 303 w 446"/>
                <a:gd name="T7" fmla="*/ 285 h 294"/>
                <a:gd name="T8" fmla="*/ 212 w 446"/>
                <a:gd name="T9" fmla="*/ 274 h 294"/>
                <a:gd name="T10" fmla="*/ 183 w 446"/>
                <a:gd name="T11" fmla="*/ 234 h 294"/>
                <a:gd name="T12" fmla="*/ 166 w 446"/>
                <a:gd name="T13" fmla="*/ 223 h 294"/>
                <a:gd name="T14" fmla="*/ 120 w 446"/>
                <a:gd name="T15" fmla="*/ 63 h 294"/>
                <a:gd name="T16" fmla="*/ 109 w 446"/>
                <a:gd name="T17" fmla="*/ 34 h 294"/>
                <a:gd name="T18" fmla="*/ 0 w 446"/>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6"/>
                <a:gd name="T31" fmla="*/ 0 h 294"/>
                <a:gd name="T32" fmla="*/ 446 w 446"/>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6" h="294">
                  <a:moveTo>
                    <a:pt x="446" y="177"/>
                  </a:moveTo>
                  <a:cubicBezTo>
                    <a:pt x="411" y="183"/>
                    <a:pt x="402" y="183"/>
                    <a:pt x="383" y="211"/>
                  </a:cubicBezTo>
                  <a:cubicBezTo>
                    <a:pt x="379" y="221"/>
                    <a:pt x="347" y="267"/>
                    <a:pt x="338" y="274"/>
                  </a:cubicBezTo>
                  <a:cubicBezTo>
                    <a:pt x="327" y="280"/>
                    <a:pt x="314" y="281"/>
                    <a:pt x="303" y="285"/>
                  </a:cubicBezTo>
                  <a:cubicBezTo>
                    <a:pt x="272" y="282"/>
                    <a:pt x="234" y="294"/>
                    <a:pt x="212" y="274"/>
                  </a:cubicBezTo>
                  <a:cubicBezTo>
                    <a:pt x="199" y="263"/>
                    <a:pt x="196" y="242"/>
                    <a:pt x="183" y="234"/>
                  </a:cubicBezTo>
                  <a:cubicBezTo>
                    <a:pt x="177" y="230"/>
                    <a:pt x="171" y="226"/>
                    <a:pt x="166" y="223"/>
                  </a:cubicBezTo>
                  <a:cubicBezTo>
                    <a:pt x="154" y="135"/>
                    <a:pt x="171" y="109"/>
                    <a:pt x="120" y="63"/>
                  </a:cubicBezTo>
                  <a:cubicBezTo>
                    <a:pt x="116" y="53"/>
                    <a:pt x="117" y="40"/>
                    <a:pt x="109" y="34"/>
                  </a:cubicBezTo>
                  <a:cubicBezTo>
                    <a:pt x="94" y="22"/>
                    <a:pt x="21" y="0"/>
                    <a:pt x="0" y="0"/>
                  </a:cubicBezTo>
                </a:path>
              </a:pathLst>
            </a:custGeom>
            <a:noFill/>
            <a:ln w="28575">
              <a:solidFill>
                <a:schemeClr val="tx1"/>
              </a:solidFill>
              <a:round/>
              <a:headEnd/>
              <a:tailEnd/>
            </a:ln>
          </p:spPr>
          <p:txBody>
            <a:bodyPr wrap="none" anchor="ctr"/>
            <a:lstStyle/>
            <a:p>
              <a:endParaRPr lang="en-US"/>
            </a:p>
          </p:txBody>
        </p:sp>
        <p:sp>
          <p:nvSpPr>
            <p:cNvPr id="188454" name="Freeform 57"/>
            <p:cNvSpPr>
              <a:spLocks/>
            </p:cNvSpPr>
            <p:nvPr/>
          </p:nvSpPr>
          <p:spPr bwMode="auto">
            <a:xfrm>
              <a:off x="3621" y="1479"/>
              <a:ext cx="338" cy="325"/>
            </a:xfrm>
            <a:custGeom>
              <a:avLst/>
              <a:gdLst>
                <a:gd name="T0" fmla="*/ 338 w 338"/>
                <a:gd name="T1" fmla="*/ 5 h 325"/>
                <a:gd name="T2" fmla="*/ 281 w 338"/>
                <a:gd name="T3" fmla="*/ 0 h 325"/>
                <a:gd name="T4" fmla="*/ 235 w 338"/>
                <a:gd name="T5" fmla="*/ 40 h 325"/>
                <a:gd name="T6" fmla="*/ 207 w 338"/>
                <a:gd name="T7" fmla="*/ 63 h 325"/>
                <a:gd name="T8" fmla="*/ 178 w 338"/>
                <a:gd name="T9" fmla="*/ 97 h 325"/>
                <a:gd name="T10" fmla="*/ 155 w 338"/>
                <a:gd name="T11" fmla="*/ 154 h 325"/>
                <a:gd name="T12" fmla="*/ 98 w 338"/>
                <a:gd name="T13" fmla="*/ 171 h 325"/>
                <a:gd name="T14" fmla="*/ 52 w 338"/>
                <a:gd name="T15" fmla="*/ 188 h 325"/>
                <a:gd name="T16" fmla="*/ 7 w 338"/>
                <a:gd name="T17" fmla="*/ 217 h 325"/>
                <a:gd name="T18" fmla="*/ 35 w 338"/>
                <a:gd name="T19" fmla="*/ 268 h 325"/>
                <a:gd name="T20" fmla="*/ 52 w 338"/>
                <a:gd name="T21" fmla="*/ 320 h 325"/>
                <a:gd name="T22" fmla="*/ 75 w 338"/>
                <a:gd name="T23" fmla="*/ 325 h 325"/>
                <a:gd name="T24" fmla="*/ 98 w 338"/>
                <a:gd name="T25" fmla="*/ 31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325"/>
                <a:gd name="T41" fmla="*/ 338 w 338"/>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325">
                  <a:moveTo>
                    <a:pt x="338" y="5"/>
                  </a:moveTo>
                  <a:cubicBezTo>
                    <a:pt x="319" y="3"/>
                    <a:pt x="300" y="0"/>
                    <a:pt x="281" y="0"/>
                  </a:cubicBezTo>
                  <a:cubicBezTo>
                    <a:pt x="256" y="0"/>
                    <a:pt x="249" y="25"/>
                    <a:pt x="235" y="40"/>
                  </a:cubicBezTo>
                  <a:cubicBezTo>
                    <a:pt x="226" y="48"/>
                    <a:pt x="215" y="54"/>
                    <a:pt x="207" y="63"/>
                  </a:cubicBezTo>
                  <a:cubicBezTo>
                    <a:pt x="196" y="73"/>
                    <a:pt x="187" y="85"/>
                    <a:pt x="178" y="97"/>
                  </a:cubicBezTo>
                  <a:cubicBezTo>
                    <a:pt x="175" y="104"/>
                    <a:pt x="157" y="150"/>
                    <a:pt x="155" y="154"/>
                  </a:cubicBezTo>
                  <a:cubicBezTo>
                    <a:pt x="148" y="162"/>
                    <a:pt x="107" y="168"/>
                    <a:pt x="98" y="171"/>
                  </a:cubicBezTo>
                  <a:cubicBezTo>
                    <a:pt x="73" y="198"/>
                    <a:pt x="105" y="168"/>
                    <a:pt x="52" y="188"/>
                  </a:cubicBezTo>
                  <a:cubicBezTo>
                    <a:pt x="35" y="194"/>
                    <a:pt x="38" y="208"/>
                    <a:pt x="7" y="217"/>
                  </a:cubicBezTo>
                  <a:cubicBezTo>
                    <a:pt x="16" y="280"/>
                    <a:pt x="0" y="227"/>
                    <a:pt x="35" y="268"/>
                  </a:cubicBezTo>
                  <a:cubicBezTo>
                    <a:pt x="46" y="281"/>
                    <a:pt x="40" y="306"/>
                    <a:pt x="52" y="320"/>
                  </a:cubicBezTo>
                  <a:cubicBezTo>
                    <a:pt x="57" y="325"/>
                    <a:pt x="67" y="323"/>
                    <a:pt x="75" y="325"/>
                  </a:cubicBezTo>
                  <a:cubicBezTo>
                    <a:pt x="94" y="319"/>
                    <a:pt x="87" y="324"/>
                    <a:pt x="98" y="314"/>
                  </a:cubicBezTo>
                </a:path>
              </a:pathLst>
            </a:custGeom>
            <a:noFill/>
            <a:ln w="28575">
              <a:solidFill>
                <a:schemeClr val="tx1"/>
              </a:solidFill>
              <a:round/>
              <a:headEnd/>
              <a:tailEnd/>
            </a:ln>
          </p:spPr>
          <p:txBody>
            <a:bodyPr wrap="none" anchor="ctr"/>
            <a:lstStyle/>
            <a:p>
              <a:endParaRPr lang="en-US"/>
            </a:p>
          </p:txBody>
        </p:sp>
        <p:sp>
          <p:nvSpPr>
            <p:cNvPr id="188455" name="Freeform 58"/>
            <p:cNvSpPr>
              <a:spLocks/>
            </p:cNvSpPr>
            <p:nvPr/>
          </p:nvSpPr>
          <p:spPr bwMode="auto">
            <a:xfrm>
              <a:off x="3925" y="1542"/>
              <a:ext cx="182" cy="382"/>
            </a:xfrm>
            <a:custGeom>
              <a:avLst/>
              <a:gdLst>
                <a:gd name="T0" fmla="*/ 68 w 182"/>
                <a:gd name="T1" fmla="*/ 0 h 382"/>
                <a:gd name="T2" fmla="*/ 0 w 182"/>
                <a:gd name="T3" fmla="*/ 125 h 382"/>
                <a:gd name="T4" fmla="*/ 154 w 182"/>
                <a:gd name="T5" fmla="*/ 200 h 382"/>
                <a:gd name="T6" fmla="*/ 182 w 182"/>
                <a:gd name="T7" fmla="*/ 257 h 382"/>
                <a:gd name="T8" fmla="*/ 165 w 182"/>
                <a:gd name="T9" fmla="*/ 354 h 382"/>
                <a:gd name="T10" fmla="*/ 154 w 182"/>
                <a:gd name="T11" fmla="*/ 377 h 382"/>
                <a:gd name="T12" fmla="*/ 125 w 182"/>
                <a:gd name="T13" fmla="*/ 382 h 382"/>
                <a:gd name="T14" fmla="*/ 34 w 182"/>
                <a:gd name="T15" fmla="*/ 348 h 382"/>
                <a:gd name="T16" fmla="*/ 40 w 182"/>
                <a:gd name="T17" fmla="*/ 26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82"/>
                <a:gd name="T29" fmla="*/ 182 w 182"/>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82">
                  <a:moveTo>
                    <a:pt x="68" y="0"/>
                  </a:moveTo>
                  <a:cubicBezTo>
                    <a:pt x="24" y="32"/>
                    <a:pt x="9" y="72"/>
                    <a:pt x="0" y="125"/>
                  </a:cubicBezTo>
                  <a:cubicBezTo>
                    <a:pt x="33" y="195"/>
                    <a:pt x="83" y="192"/>
                    <a:pt x="154" y="200"/>
                  </a:cubicBezTo>
                  <a:cubicBezTo>
                    <a:pt x="173" y="219"/>
                    <a:pt x="174" y="231"/>
                    <a:pt x="182" y="257"/>
                  </a:cubicBezTo>
                  <a:cubicBezTo>
                    <a:pt x="176" y="289"/>
                    <a:pt x="179" y="324"/>
                    <a:pt x="165" y="354"/>
                  </a:cubicBezTo>
                  <a:cubicBezTo>
                    <a:pt x="161" y="361"/>
                    <a:pt x="160" y="372"/>
                    <a:pt x="154" y="377"/>
                  </a:cubicBezTo>
                  <a:cubicBezTo>
                    <a:pt x="145" y="382"/>
                    <a:pt x="134" y="380"/>
                    <a:pt x="125" y="382"/>
                  </a:cubicBezTo>
                  <a:cubicBezTo>
                    <a:pt x="94" y="370"/>
                    <a:pt x="63" y="363"/>
                    <a:pt x="34" y="348"/>
                  </a:cubicBezTo>
                  <a:cubicBezTo>
                    <a:pt x="23" y="318"/>
                    <a:pt x="40" y="296"/>
                    <a:pt x="40" y="268"/>
                  </a:cubicBezTo>
                </a:path>
              </a:pathLst>
            </a:custGeom>
            <a:noFill/>
            <a:ln w="28575">
              <a:solidFill>
                <a:schemeClr val="tx1"/>
              </a:solidFill>
              <a:round/>
              <a:headEnd/>
              <a:tailEnd/>
            </a:ln>
          </p:spPr>
          <p:txBody>
            <a:bodyPr wrap="none" anchor="ctr"/>
            <a:lstStyle/>
            <a:p>
              <a:endParaRPr lang="en-US"/>
            </a:p>
          </p:txBody>
        </p:sp>
        <p:sp>
          <p:nvSpPr>
            <p:cNvPr id="188456" name="Freeform 59"/>
            <p:cNvSpPr>
              <a:spLocks/>
            </p:cNvSpPr>
            <p:nvPr/>
          </p:nvSpPr>
          <p:spPr bwMode="auto">
            <a:xfrm>
              <a:off x="3838" y="1677"/>
              <a:ext cx="300" cy="171"/>
            </a:xfrm>
            <a:custGeom>
              <a:avLst/>
              <a:gdLst>
                <a:gd name="T0" fmla="*/ 300 w 300"/>
                <a:gd name="T1" fmla="*/ 11 h 171"/>
                <a:gd name="T2" fmla="*/ 72 w 300"/>
                <a:gd name="T3" fmla="*/ 40 h 171"/>
                <a:gd name="T4" fmla="*/ 37 w 300"/>
                <a:gd name="T5" fmla="*/ 74 h 171"/>
                <a:gd name="T6" fmla="*/ 14 w 300"/>
                <a:gd name="T7" fmla="*/ 68 h 171"/>
                <a:gd name="T8" fmla="*/ 9 w 300"/>
                <a:gd name="T9" fmla="*/ 91 h 171"/>
                <a:gd name="T10" fmla="*/ 14 w 300"/>
                <a:gd name="T11" fmla="*/ 148 h 171"/>
                <a:gd name="T12" fmla="*/ 9 w 300"/>
                <a:gd name="T13" fmla="*/ 171 h 171"/>
                <a:gd name="T14" fmla="*/ 0 60000 65536"/>
                <a:gd name="T15" fmla="*/ 0 60000 65536"/>
                <a:gd name="T16" fmla="*/ 0 60000 65536"/>
                <a:gd name="T17" fmla="*/ 0 60000 65536"/>
                <a:gd name="T18" fmla="*/ 0 60000 65536"/>
                <a:gd name="T19" fmla="*/ 0 60000 65536"/>
                <a:gd name="T20" fmla="*/ 0 60000 65536"/>
                <a:gd name="T21" fmla="*/ 0 w 300"/>
                <a:gd name="T22" fmla="*/ 0 h 171"/>
                <a:gd name="T23" fmla="*/ 300 w 300"/>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71">
                  <a:moveTo>
                    <a:pt x="300" y="11"/>
                  </a:moveTo>
                  <a:cubicBezTo>
                    <a:pt x="223" y="17"/>
                    <a:pt x="137" y="0"/>
                    <a:pt x="72" y="40"/>
                  </a:cubicBezTo>
                  <a:cubicBezTo>
                    <a:pt x="58" y="48"/>
                    <a:pt x="50" y="65"/>
                    <a:pt x="37" y="74"/>
                  </a:cubicBezTo>
                  <a:cubicBezTo>
                    <a:pt x="29" y="72"/>
                    <a:pt x="20" y="63"/>
                    <a:pt x="14" y="68"/>
                  </a:cubicBezTo>
                  <a:cubicBezTo>
                    <a:pt x="7" y="72"/>
                    <a:pt x="9" y="83"/>
                    <a:pt x="9" y="91"/>
                  </a:cubicBezTo>
                  <a:cubicBezTo>
                    <a:pt x="9" y="110"/>
                    <a:pt x="12" y="129"/>
                    <a:pt x="14" y="148"/>
                  </a:cubicBezTo>
                  <a:cubicBezTo>
                    <a:pt x="0" y="163"/>
                    <a:pt x="0" y="155"/>
                    <a:pt x="9" y="171"/>
                  </a:cubicBezTo>
                </a:path>
              </a:pathLst>
            </a:custGeom>
            <a:noFill/>
            <a:ln w="28575">
              <a:solidFill>
                <a:schemeClr val="tx1"/>
              </a:solidFill>
              <a:round/>
              <a:headEnd/>
              <a:tailEnd/>
            </a:ln>
          </p:spPr>
          <p:txBody>
            <a:bodyPr wrap="none" anchor="ctr"/>
            <a:lstStyle/>
            <a:p>
              <a:endParaRPr lang="en-US"/>
            </a:p>
          </p:txBody>
        </p:sp>
        <p:sp>
          <p:nvSpPr>
            <p:cNvPr id="188457" name="Freeform 60"/>
            <p:cNvSpPr>
              <a:spLocks/>
            </p:cNvSpPr>
            <p:nvPr/>
          </p:nvSpPr>
          <p:spPr bwMode="auto">
            <a:xfrm>
              <a:off x="4170" y="1713"/>
              <a:ext cx="155" cy="276"/>
            </a:xfrm>
            <a:custGeom>
              <a:avLst/>
              <a:gdLst>
                <a:gd name="T0" fmla="*/ 92 w 155"/>
                <a:gd name="T1" fmla="*/ 0 h 276"/>
                <a:gd name="T2" fmla="*/ 52 w 155"/>
                <a:gd name="T3" fmla="*/ 109 h 276"/>
                <a:gd name="T4" fmla="*/ 58 w 155"/>
                <a:gd name="T5" fmla="*/ 137 h 276"/>
                <a:gd name="T6" fmla="*/ 86 w 155"/>
                <a:gd name="T7" fmla="*/ 143 h 276"/>
                <a:gd name="T8" fmla="*/ 155 w 155"/>
                <a:gd name="T9" fmla="*/ 200 h 276"/>
                <a:gd name="T10" fmla="*/ 69 w 155"/>
                <a:gd name="T11" fmla="*/ 257 h 276"/>
                <a:gd name="T12" fmla="*/ 18 w 155"/>
                <a:gd name="T13" fmla="*/ 166 h 276"/>
                <a:gd name="T14" fmla="*/ 0 w 155"/>
                <a:gd name="T15" fmla="*/ 171 h 27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76"/>
                <a:gd name="T26" fmla="*/ 155 w 155"/>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76">
                  <a:moveTo>
                    <a:pt x="92" y="0"/>
                  </a:moveTo>
                  <a:cubicBezTo>
                    <a:pt x="79" y="36"/>
                    <a:pt x="64" y="72"/>
                    <a:pt x="52" y="109"/>
                  </a:cubicBezTo>
                  <a:cubicBezTo>
                    <a:pt x="54" y="118"/>
                    <a:pt x="51" y="130"/>
                    <a:pt x="58" y="137"/>
                  </a:cubicBezTo>
                  <a:cubicBezTo>
                    <a:pt x="64" y="143"/>
                    <a:pt x="76" y="139"/>
                    <a:pt x="86" y="143"/>
                  </a:cubicBezTo>
                  <a:cubicBezTo>
                    <a:pt x="116" y="153"/>
                    <a:pt x="137" y="174"/>
                    <a:pt x="155" y="200"/>
                  </a:cubicBezTo>
                  <a:cubicBezTo>
                    <a:pt x="106" y="276"/>
                    <a:pt x="139" y="266"/>
                    <a:pt x="69" y="257"/>
                  </a:cubicBezTo>
                  <a:cubicBezTo>
                    <a:pt x="64" y="210"/>
                    <a:pt x="64" y="179"/>
                    <a:pt x="18" y="166"/>
                  </a:cubicBezTo>
                  <a:cubicBezTo>
                    <a:pt x="12" y="167"/>
                    <a:pt x="0" y="171"/>
                    <a:pt x="0" y="171"/>
                  </a:cubicBezTo>
                </a:path>
              </a:pathLst>
            </a:custGeom>
            <a:noFill/>
            <a:ln w="28575">
              <a:solidFill>
                <a:schemeClr val="tx1"/>
              </a:solidFill>
              <a:round/>
              <a:headEnd/>
              <a:tailEnd/>
            </a:ln>
          </p:spPr>
          <p:txBody>
            <a:bodyPr wrap="none" anchor="ctr"/>
            <a:lstStyle/>
            <a:p>
              <a:endParaRPr lang="en-US"/>
            </a:p>
          </p:txBody>
        </p:sp>
        <p:sp>
          <p:nvSpPr>
            <p:cNvPr id="188458" name="Freeform 61"/>
            <p:cNvSpPr>
              <a:spLocks/>
            </p:cNvSpPr>
            <p:nvPr/>
          </p:nvSpPr>
          <p:spPr bwMode="auto">
            <a:xfrm>
              <a:off x="4353" y="1707"/>
              <a:ext cx="345" cy="149"/>
            </a:xfrm>
            <a:custGeom>
              <a:avLst/>
              <a:gdLst>
                <a:gd name="T0" fmla="*/ 0 w 345"/>
                <a:gd name="T1" fmla="*/ 0 h 149"/>
                <a:gd name="T2" fmla="*/ 92 w 345"/>
                <a:gd name="T3" fmla="*/ 57 h 149"/>
                <a:gd name="T4" fmla="*/ 183 w 345"/>
                <a:gd name="T5" fmla="*/ 75 h 149"/>
                <a:gd name="T6" fmla="*/ 217 w 345"/>
                <a:gd name="T7" fmla="*/ 63 h 149"/>
                <a:gd name="T8" fmla="*/ 309 w 345"/>
                <a:gd name="T9" fmla="*/ 75 h 149"/>
                <a:gd name="T10" fmla="*/ 315 w 345"/>
                <a:gd name="T11" fmla="*/ 109 h 149"/>
                <a:gd name="T12" fmla="*/ 332 w 345"/>
                <a:gd name="T13" fmla="*/ 120 h 149"/>
                <a:gd name="T14" fmla="*/ 343 w 345"/>
                <a:gd name="T15" fmla="*/ 149 h 149"/>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149"/>
                <a:gd name="T26" fmla="*/ 345 w 34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149">
                  <a:moveTo>
                    <a:pt x="0" y="0"/>
                  </a:moveTo>
                  <a:cubicBezTo>
                    <a:pt x="27" y="27"/>
                    <a:pt x="57" y="40"/>
                    <a:pt x="92" y="57"/>
                  </a:cubicBezTo>
                  <a:cubicBezTo>
                    <a:pt x="119" y="86"/>
                    <a:pt x="107" y="78"/>
                    <a:pt x="183" y="75"/>
                  </a:cubicBezTo>
                  <a:cubicBezTo>
                    <a:pt x="195" y="74"/>
                    <a:pt x="217" y="63"/>
                    <a:pt x="217" y="63"/>
                  </a:cubicBezTo>
                  <a:cubicBezTo>
                    <a:pt x="247" y="67"/>
                    <a:pt x="281" y="61"/>
                    <a:pt x="309" y="75"/>
                  </a:cubicBezTo>
                  <a:cubicBezTo>
                    <a:pt x="319" y="79"/>
                    <a:pt x="309" y="98"/>
                    <a:pt x="315" y="109"/>
                  </a:cubicBezTo>
                  <a:cubicBezTo>
                    <a:pt x="318" y="115"/>
                    <a:pt x="326" y="116"/>
                    <a:pt x="332" y="120"/>
                  </a:cubicBezTo>
                  <a:cubicBezTo>
                    <a:pt x="345" y="140"/>
                    <a:pt x="343" y="130"/>
                    <a:pt x="343" y="149"/>
                  </a:cubicBezTo>
                </a:path>
              </a:pathLst>
            </a:custGeom>
            <a:noFill/>
            <a:ln w="28575">
              <a:solidFill>
                <a:schemeClr val="tx1"/>
              </a:solidFill>
              <a:round/>
              <a:headEnd/>
              <a:tailEnd/>
            </a:ln>
          </p:spPr>
          <p:txBody>
            <a:bodyPr wrap="none" anchor="ctr"/>
            <a:lstStyle/>
            <a:p>
              <a:endParaRPr lang="en-US"/>
            </a:p>
          </p:txBody>
        </p:sp>
        <p:sp>
          <p:nvSpPr>
            <p:cNvPr id="188459" name="Freeform 62"/>
            <p:cNvSpPr>
              <a:spLocks/>
            </p:cNvSpPr>
            <p:nvPr/>
          </p:nvSpPr>
          <p:spPr bwMode="auto">
            <a:xfrm>
              <a:off x="4402" y="1667"/>
              <a:ext cx="220" cy="349"/>
            </a:xfrm>
            <a:custGeom>
              <a:avLst/>
              <a:gdLst>
                <a:gd name="T0" fmla="*/ 88 w 220"/>
                <a:gd name="T1" fmla="*/ 0 h 349"/>
                <a:gd name="T2" fmla="*/ 31 w 220"/>
                <a:gd name="T3" fmla="*/ 109 h 349"/>
                <a:gd name="T4" fmla="*/ 26 w 220"/>
                <a:gd name="T5" fmla="*/ 246 h 349"/>
                <a:gd name="T6" fmla="*/ 88 w 220"/>
                <a:gd name="T7" fmla="*/ 269 h 349"/>
                <a:gd name="T8" fmla="*/ 151 w 220"/>
                <a:gd name="T9" fmla="*/ 240 h 349"/>
                <a:gd name="T10" fmla="*/ 197 w 220"/>
                <a:gd name="T11" fmla="*/ 269 h 349"/>
                <a:gd name="T12" fmla="*/ 220 w 220"/>
                <a:gd name="T13" fmla="*/ 349 h 349"/>
                <a:gd name="T14" fmla="*/ 0 60000 65536"/>
                <a:gd name="T15" fmla="*/ 0 60000 65536"/>
                <a:gd name="T16" fmla="*/ 0 60000 65536"/>
                <a:gd name="T17" fmla="*/ 0 60000 65536"/>
                <a:gd name="T18" fmla="*/ 0 60000 65536"/>
                <a:gd name="T19" fmla="*/ 0 60000 65536"/>
                <a:gd name="T20" fmla="*/ 0 60000 65536"/>
                <a:gd name="T21" fmla="*/ 0 w 220"/>
                <a:gd name="T22" fmla="*/ 0 h 349"/>
                <a:gd name="T23" fmla="*/ 220 w 220"/>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349">
                  <a:moveTo>
                    <a:pt x="88" y="0"/>
                  </a:moveTo>
                  <a:cubicBezTo>
                    <a:pt x="70" y="48"/>
                    <a:pt x="67" y="72"/>
                    <a:pt x="31" y="109"/>
                  </a:cubicBezTo>
                  <a:cubicBezTo>
                    <a:pt x="18" y="151"/>
                    <a:pt x="0" y="202"/>
                    <a:pt x="26" y="246"/>
                  </a:cubicBezTo>
                  <a:cubicBezTo>
                    <a:pt x="36" y="265"/>
                    <a:pt x="88" y="269"/>
                    <a:pt x="88" y="269"/>
                  </a:cubicBezTo>
                  <a:cubicBezTo>
                    <a:pt x="151" y="255"/>
                    <a:pt x="140" y="275"/>
                    <a:pt x="151" y="240"/>
                  </a:cubicBezTo>
                  <a:cubicBezTo>
                    <a:pt x="175" y="246"/>
                    <a:pt x="180" y="251"/>
                    <a:pt x="197" y="269"/>
                  </a:cubicBezTo>
                  <a:cubicBezTo>
                    <a:pt x="206" y="294"/>
                    <a:pt x="220" y="321"/>
                    <a:pt x="220" y="349"/>
                  </a:cubicBezTo>
                </a:path>
              </a:pathLst>
            </a:custGeom>
            <a:noFill/>
            <a:ln w="28575">
              <a:solidFill>
                <a:schemeClr val="tx1"/>
              </a:solidFill>
              <a:round/>
              <a:headEnd/>
              <a:tailEnd/>
            </a:ln>
          </p:spPr>
          <p:txBody>
            <a:bodyPr wrap="none" anchor="ctr"/>
            <a:lstStyle/>
            <a:p>
              <a:endParaRPr lang="en-US"/>
            </a:p>
          </p:txBody>
        </p:sp>
        <p:sp>
          <p:nvSpPr>
            <p:cNvPr id="188460" name="Freeform 63"/>
            <p:cNvSpPr>
              <a:spLocks/>
            </p:cNvSpPr>
            <p:nvPr/>
          </p:nvSpPr>
          <p:spPr bwMode="auto">
            <a:xfrm>
              <a:off x="4565" y="1604"/>
              <a:ext cx="346" cy="338"/>
            </a:xfrm>
            <a:custGeom>
              <a:avLst/>
              <a:gdLst>
                <a:gd name="T0" fmla="*/ 0 w 346"/>
                <a:gd name="T1" fmla="*/ 0 h 338"/>
                <a:gd name="T2" fmla="*/ 137 w 346"/>
                <a:gd name="T3" fmla="*/ 75 h 338"/>
                <a:gd name="T4" fmla="*/ 263 w 346"/>
                <a:gd name="T5" fmla="*/ 86 h 338"/>
                <a:gd name="T6" fmla="*/ 314 w 346"/>
                <a:gd name="T7" fmla="*/ 166 h 338"/>
                <a:gd name="T8" fmla="*/ 337 w 346"/>
                <a:gd name="T9" fmla="*/ 252 h 338"/>
                <a:gd name="T10" fmla="*/ 331 w 346"/>
                <a:gd name="T11" fmla="*/ 280 h 338"/>
                <a:gd name="T12" fmla="*/ 308 w 346"/>
                <a:gd name="T13" fmla="*/ 338 h 338"/>
                <a:gd name="T14" fmla="*/ 0 60000 65536"/>
                <a:gd name="T15" fmla="*/ 0 60000 65536"/>
                <a:gd name="T16" fmla="*/ 0 60000 65536"/>
                <a:gd name="T17" fmla="*/ 0 60000 65536"/>
                <a:gd name="T18" fmla="*/ 0 60000 65536"/>
                <a:gd name="T19" fmla="*/ 0 60000 65536"/>
                <a:gd name="T20" fmla="*/ 0 60000 65536"/>
                <a:gd name="T21" fmla="*/ 0 w 346"/>
                <a:gd name="T22" fmla="*/ 0 h 338"/>
                <a:gd name="T23" fmla="*/ 346 w 346"/>
                <a:gd name="T24" fmla="*/ 338 h 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38">
                  <a:moveTo>
                    <a:pt x="0" y="0"/>
                  </a:moveTo>
                  <a:cubicBezTo>
                    <a:pt x="22" y="47"/>
                    <a:pt x="91" y="58"/>
                    <a:pt x="137" y="75"/>
                  </a:cubicBezTo>
                  <a:cubicBezTo>
                    <a:pt x="182" y="66"/>
                    <a:pt x="218" y="73"/>
                    <a:pt x="263" y="86"/>
                  </a:cubicBezTo>
                  <a:cubicBezTo>
                    <a:pt x="294" y="108"/>
                    <a:pt x="298" y="133"/>
                    <a:pt x="314" y="166"/>
                  </a:cubicBezTo>
                  <a:cubicBezTo>
                    <a:pt x="318" y="198"/>
                    <a:pt x="328" y="220"/>
                    <a:pt x="337" y="252"/>
                  </a:cubicBezTo>
                  <a:cubicBezTo>
                    <a:pt x="335" y="261"/>
                    <a:pt x="331" y="270"/>
                    <a:pt x="331" y="280"/>
                  </a:cubicBezTo>
                  <a:cubicBezTo>
                    <a:pt x="331" y="305"/>
                    <a:pt x="346" y="338"/>
                    <a:pt x="308" y="338"/>
                  </a:cubicBezTo>
                </a:path>
              </a:pathLst>
            </a:custGeom>
            <a:noFill/>
            <a:ln w="28575">
              <a:solidFill>
                <a:schemeClr val="tx1"/>
              </a:solidFill>
              <a:round/>
              <a:headEnd/>
              <a:tailEnd/>
            </a:ln>
          </p:spPr>
          <p:txBody>
            <a:bodyPr wrap="none" anchor="ctr"/>
            <a:lstStyle/>
            <a:p>
              <a:endParaRPr lang="en-US"/>
            </a:p>
          </p:txBody>
        </p:sp>
        <p:sp>
          <p:nvSpPr>
            <p:cNvPr id="188461" name="Freeform 64"/>
            <p:cNvSpPr>
              <a:spLocks/>
            </p:cNvSpPr>
            <p:nvPr/>
          </p:nvSpPr>
          <p:spPr bwMode="auto">
            <a:xfrm>
              <a:off x="4639" y="1490"/>
              <a:ext cx="291" cy="229"/>
            </a:xfrm>
            <a:custGeom>
              <a:avLst/>
              <a:gdLst>
                <a:gd name="T0" fmla="*/ 0 w 291"/>
                <a:gd name="T1" fmla="*/ 29 h 229"/>
                <a:gd name="T2" fmla="*/ 69 w 291"/>
                <a:gd name="T3" fmla="*/ 52 h 229"/>
                <a:gd name="T4" fmla="*/ 114 w 291"/>
                <a:gd name="T5" fmla="*/ 74 h 229"/>
                <a:gd name="T6" fmla="*/ 160 w 291"/>
                <a:gd name="T7" fmla="*/ 103 h 229"/>
                <a:gd name="T8" fmla="*/ 206 w 291"/>
                <a:gd name="T9" fmla="*/ 40 h 229"/>
                <a:gd name="T10" fmla="*/ 223 w 291"/>
                <a:gd name="T11" fmla="*/ 6 h 229"/>
                <a:gd name="T12" fmla="*/ 251 w 291"/>
                <a:gd name="T13" fmla="*/ 0 h 229"/>
                <a:gd name="T14" fmla="*/ 291 w 291"/>
                <a:gd name="T15" fmla="*/ 40 h 229"/>
                <a:gd name="T16" fmla="*/ 274 w 291"/>
                <a:gd name="T17" fmla="*/ 229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229"/>
                <a:gd name="T29" fmla="*/ 291 w 29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229">
                  <a:moveTo>
                    <a:pt x="0" y="29"/>
                  </a:moveTo>
                  <a:cubicBezTo>
                    <a:pt x="31" y="33"/>
                    <a:pt x="41" y="42"/>
                    <a:pt x="69" y="52"/>
                  </a:cubicBezTo>
                  <a:cubicBezTo>
                    <a:pt x="105" y="88"/>
                    <a:pt x="62" y="52"/>
                    <a:pt x="114" y="74"/>
                  </a:cubicBezTo>
                  <a:cubicBezTo>
                    <a:pt x="129" y="80"/>
                    <a:pt x="141" y="96"/>
                    <a:pt x="160" y="103"/>
                  </a:cubicBezTo>
                  <a:cubicBezTo>
                    <a:pt x="179" y="83"/>
                    <a:pt x="192" y="64"/>
                    <a:pt x="206" y="40"/>
                  </a:cubicBezTo>
                  <a:cubicBezTo>
                    <a:pt x="212" y="29"/>
                    <a:pt x="212" y="13"/>
                    <a:pt x="223" y="6"/>
                  </a:cubicBezTo>
                  <a:cubicBezTo>
                    <a:pt x="230" y="0"/>
                    <a:pt x="241" y="2"/>
                    <a:pt x="251" y="0"/>
                  </a:cubicBezTo>
                  <a:cubicBezTo>
                    <a:pt x="285" y="9"/>
                    <a:pt x="272" y="12"/>
                    <a:pt x="291" y="40"/>
                  </a:cubicBezTo>
                  <a:cubicBezTo>
                    <a:pt x="269" y="112"/>
                    <a:pt x="274" y="146"/>
                    <a:pt x="274" y="229"/>
                  </a:cubicBezTo>
                </a:path>
              </a:pathLst>
            </a:custGeom>
            <a:noFill/>
            <a:ln w="28575">
              <a:solidFill>
                <a:schemeClr val="tx1"/>
              </a:solidFill>
              <a:round/>
              <a:headEnd/>
              <a:tailEnd/>
            </a:ln>
          </p:spPr>
          <p:txBody>
            <a:bodyPr wrap="none" anchor="ctr"/>
            <a:lstStyle/>
            <a:p>
              <a:endParaRPr lang="en-US"/>
            </a:p>
          </p:txBody>
        </p:sp>
        <p:sp>
          <p:nvSpPr>
            <p:cNvPr id="188462" name="Freeform 65"/>
            <p:cNvSpPr>
              <a:spLocks/>
            </p:cNvSpPr>
            <p:nvPr/>
          </p:nvSpPr>
          <p:spPr bwMode="auto">
            <a:xfrm>
              <a:off x="4667" y="1174"/>
              <a:ext cx="297" cy="214"/>
            </a:xfrm>
            <a:custGeom>
              <a:avLst/>
              <a:gdLst>
                <a:gd name="T0" fmla="*/ 0 w 297"/>
                <a:gd name="T1" fmla="*/ 214 h 214"/>
                <a:gd name="T2" fmla="*/ 97 w 297"/>
                <a:gd name="T3" fmla="*/ 208 h 214"/>
                <a:gd name="T4" fmla="*/ 114 w 297"/>
                <a:gd name="T5" fmla="*/ 202 h 214"/>
                <a:gd name="T6" fmla="*/ 103 w 297"/>
                <a:gd name="T7" fmla="*/ 179 h 214"/>
                <a:gd name="T8" fmla="*/ 108 w 297"/>
                <a:gd name="T9" fmla="*/ 94 h 214"/>
                <a:gd name="T10" fmla="*/ 297 w 297"/>
                <a:gd name="T11" fmla="*/ 25 h 214"/>
                <a:gd name="T12" fmla="*/ 0 60000 65536"/>
                <a:gd name="T13" fmla="*/ 0 60000 65536"/>
                <a:gd name="T14" fmla="*/ 0 60000 65536"/>
                <a:gd name="T15" fmla="*/ 0 60000 65536"/>
                <a:gd name="T16" fmla="*/ 0 60000 65536"/>
                <a:gd name="T17" fmla="*/ 0 60000 65536"/>
                <a:gd name="T18" fmla="*/ 0 w 297"/>
                <a:gd name="T19" fmla="*/ 0 h 214"/>
                <a:gd name="T20" fmla="*/ 297 w 297"/>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297" h="214">
                  <a:moveTo>
                    <a:pt x="0" y="214"/>
                  </a:moveTo>
                  <a:cubicBezTo>
                    <a:pt x="32" y="208"/>
                    <a:pt x="65" y="196"/>
                    <a:pt x="97" y="208"/>
                  </a:cubicBezTo>
                  <a:cubicBezTo>
                    <a:pt x="102" y="206"/>
                    <a:pt x="112" y="207"/>
                    <a:pt x="114" y="202"/>
                  </a:cubicBezTo>
                  <a:cubicBezTo>
                    <a:pt x="115" y="193"/>
                    <a:pt x="103" y="187"/>
                    <a:pt x="103" y="179"/>
                  </a:cubicBezTo>
                  <a:cubicBezTo>
                    <a:pt x="101" y="150"/>
                    <a:pt x="104" y="122"/>
                    <a:pt x="108" y="94"/>
                  </a:cubicBezTo>
                  <a:cubicBezTo>
                    <a:pt x="121" y="0"/>
                    <a:pt x="235" y="25"/>
                    <a:pt x="297" y="25"/>
                  </a:cubicBezTo>
                </a:path>
              </a:pathLst>
            </a:custGeom>
            <a:noFill/>
            <a:ln w="28575">
              <a:solidFill>
                <a:schemeClr val="tx1"/>
              </a:solidFill>
              <a:round/>
              <a:headEnd/>
              <a:tailEnd/>
            </a:ln>
          </p:spPr>
          <p:txBody>
            <a:bodyPr wrap="none" anchor="ctr"/>
            <a:lstStyle/>
            <a:p>
              <a:endParaRPr lang="en-US"/>
            </a:p>
          </p:txBody>
        </p:sp>
        <p:sp>
          <p:nvSpPr>
            <p:cNvPr id="188463" name="Freeform 66"/>
            <p:cNvSpPr>
              <a:spLocks/>
            </p:cNvSpPr>
            <p:nvPr/>
          </p:nvSpPr>
          <p:spPr bwMode="auto">
            <a:xfrm>
              <a:off x="4662" y="1284"/>
              <a:ext cx="314" cy="109"/>
            </a:xfrm>
            <a:custGeom>
              <a:avLst/>
              <a:gdLst>
                <a:gd name="T0" fmla="*/ 0 w 314"/>
                <a:gd name="T1" fmla="*/ 12 h 109"/>
                <a:gd name="T2" fmla="*/ 200 w 314"/>
                <a:gd name="T3" fmla="*/ 63 h 109"/>
                <a:gd name="T4" fmla="*/ 251 w 314"/>
                <a:gd name="T5" fmla="*/ 109 h 109"/>
                <a:gd name="T6" fmla="*/ 268 w 314"/>
                <a:gd name="T7" fmla="*/ 103 h 109"/>
                <a:gd name="T8" fmla="*/ 286 w 314"/>
                <a:gd name="T9" fmla="*/ 52 h 109"/>
                <a:gd name="T10" fmla="*/ 314 w 314"/>
                <a:gd name="T11" fmla="*/ 0 h 109"/>
                <a:gd name="T12" fmla="*/ 0 60000 65536"/>
                <a:gd name="T13" fmla="*/ 0 60000 65536"/>
                <a:gd name="T14" fmla="*/ 0 60000 65536"/>
                <a:gd name="T15" fmla="*/ 0 60000 65536"/>
                <a:gd name="T16" fmla="*/ 0 60000 65536"/>
                <a:gd name="T17" fmla="*/ 0 60000 65536"/>
                <a:gd name="T18" fmla="*/ 0 w 314"/>
                <a:gd name="T19" fmla="*/ 0 h 109"/>
                <a:gd name="T20" fmla="*/ 314 w 3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314" h="109">
                  <a:moveTo>
                    <a:pt x="0" y="12"/>
                  </a:moveTo>
                  <a:cubicBezTo>
                    <a:pt x="61" y="27"/>
                    <a:pt x="134" y="51"/>
                    <a:pt x="200" y="63"/>
                  </a:cubicBezTo>
                  <a:cubicBezTo>
                    <a:pt x="245" y="95"/>
                    <a:pt x="231" y="78"/>
                    <a:pt x="251" y="109"/>
                  </a:cubicBezTo>
                  <a:cubicBezTo>
                    <a:pt x="256" y="107"/>
                    <a:pt x="264" y="108"/>
                    <a:pt x="268" y="103"/>
                  </a:cubicBezTo>
                  <a:cubicBezTo>
                    <a:pt x="277" y="87"/>
                    <a:pt x="273" y="65"/>
                    <a:pt x="286" y="52"/>
                  </a:cubicBezTo>
                  <a:cubicBezTo>
                    <a:pt x="299" y="37"/>
                    <a:pt x="314" y="21"/>
                    <a:pt x="314" y="0"/>
                  </a:cubicBezTo>
                </a:path>
              </a:pathLst>
            </a:custGeom>
            <a:noFill/>
            <a:ln w="28575">
              <a:solidFill>
                <a:schemeClr val="tx1"/>
              </a:solidFill>
              <a:round/>
              <a:headEnd/>
              <a:tailEnd/>
            </a:ln>
          </p:spPr>
          <p:txBody>
            <a:bodyPr wrap="none" anchor="ctr"/>
            <a:lstStyle/>
            <a:p>
              <a:endParaRPr lang="en-US"/>
            </a:p>
          </p:txBody>
        </p:sp>
        <p:sp>
          <p:nvSpPr>
            <p:cNvPr id="188464" name="Freeform 67"/>
            <p:cNvSpPr>
              <a:spLocks/>
            </p:cNvSpPr>
            <p:nvPr/>
          </p:nvSpPr>
          <p:spPr bwMode="auto">
            <a:xfrm>
              <a:off x="4645" y="919"/>
              <a:ext cx="280" cy="268"/>
            </a:xfrm>
            <a:custGeom>
              <a:avLst/>
              <a:gdLst>
                <a:gd name="T0" fmla="*/ 0 w 280"/>
                <a:gd name="T1" fmla="*/ 268 h 268"/>
                <a:gd name="T2" fmla="*/ 68 w 280"/>
                <a:gd name="T3" fmla="*/ 223 h 268"/>
                <a:gd name="T4" fmla="*/ 148 w 280"/>
                <a:gd name="T5" fmla="*/ 45 h 268"/>
                <a:gd name="T6" fmla="*/ 257 w 280"/>
                <a:gd name="T7" fmla="*/ 51 h 268"/>
                <a:gd name="T8" fmla="*/ 274 w 280"/>
                <a:gd name="T9" fmla="*/ 45 h 268"/>
                <a:gd name="T10" fmla="*/ 280 w 280"/>
                <a:gd name="T11" fmla="*/ 23 h 268"/>
                <a:gd name="T12" fmla="*/ 0 60000 65536"/>
                <a:gd name="T13" fmla="*/ 0 60000 65536"/>
                <a:gd name="T14" fmla="*/ 0 60000 65536"/>
                <a:gd name="T15" fmla="*/ 0 60000 65536"/>
                <a:gd name="T16" fmla="*/ 0 60000 65536"/>
                <a:gd name="T17" fmla="*/ 0 60000 65536"/>
                <a:gd name="T18" fmla="*/ 0 w 280"/>
                <a:gd name="T19" fmla="*/ 0 h 268"/>
                <a:gd name="T20" fmla="*/ 280 w 28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80" h="268">
                  <a:moveTo>
                    <a:pt x="0" y="268"/>
                  </a:moveTo>
                  <a:cubicBezTo>
                    <a:pt x="47" y="257"/>
                    <a:pt x="55" y="264"/>
                    <a:pt x="68" y="223"/>
                  </a:cubicBezTo>
                  <a:cubicBezTo>
                    <a:pt x="50" y="160"/>
                    <a:pt x="106" y="89"/>
                    <a:pt x="148" y="45"/>
                  </a:cubicBezTo>
                  <a:cubicBezTo>
                    <a:pt x="163" y="0"/>
                    <a:pt x="229" y="32"/>
                    <a:pt x="257" y="51"/>
                  </a:cubicBezTo>
                  <a:cubicBezTo>
                    <a:pt x="262" y="49"/>
                    <a:pt x="270" y="49"/>
                    <a:pt x="274" y="45"/>
                  </a:cubicBezTo>
                  <a:cubicBezTo>
                    <a:pt x="278" y="39"/>
                    <a:pt x="280" y="23"/>
                    <a:pt x="280" y="23"/>
                  </a:cubicBezTo>
                </a:path>
              </a:pathLst>
            </a:custGeom>
            <a:noFill/>
            <a:ln w="28575">
              <a:solidFill>
                <a:schemeClr val="tx1"/>
              </a:solidFill>
              <a:round/>
              <a:headEnd/>
              <a:tailEnd/>
            </a:ln>
          </p:spPr>
          <p:txBody>
            <a:bodyPr wrap="none" anchor="ctr"/>
            <a:lstStyle/>
            <a:p>
              <a:endParaRPr lang="en-US"/>
            </a:p>
          </p:txBody>
        </p:sp>
        <p:sp>
          <p:nvSpPr>
            <p:cNvPr id="188465" name="Freeform 68"/>
            <p:cNvSpPr>
              <a:spLocks/>
            </p:cNvSpPr>
            <p:nvPr/>
          </p:nvSpPr>
          <p:spPr bwMode="auto">
            <a:xfrm>
              <a:off x="4547" y="802"/>
              <a:ext cx="304" cy="276"/>
            </a:xfrm>
            <a:custGeom>
              <a:avLst/>
              <a:gdLst>
                <a:gd name="T0" fmla="*/ 0 w 304"/>
                <a:gd name="T1" fmla="*/ 276 h 276"/>
                <a:gd name="T2" fmla="*/ 92 w 304"/>
                <a:gd name="T3" fmla="*/ 259 h 276"/>
                <a:gd name="T4" fmla="*/ 57 w 304"/>
                <a:gd name="T5" fmla="*/ 202 h 276"/>
                <a:gd name="T6" fmla="*/ 29 w 304"/>
                <a:gd name="T7" fmla="*/ 173 h 276"/>
                <a:gd name="T8" fmla="*/ 97 w 304"/>
                <a:gd name="T9" fmla="*/ 8 h 276"/>
                <a:gd name="T10" fmla="*/ 189 w 304"/>
                <a:gd name="T11" fmla="*/ 42 h 276"/>
                <a:gd name="T12" fmla="*/ 257 w 304"/>
                <a:gd name="T13" fmla="*/ 71 h 276"/>
                <a:gd name="T14" fmla="*/ 292 w 304"/>
                <a:gd name="T15" fmla="*/ 31 h 276"/>
                <a:gd name="T16" fmla="*/ 303 w 304"/>
                <a:gd name="T17" fmla="*/ 2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276"/>
                <a:gd name="T29" fmla="*/ 304 w 30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276">
                  <a:moveTo>
                    <a:pt x="0" y="276"/>
                  </a:moveTo>
                  <a:cubicBezTo>
                    <a:pt x="31" y="271"/>
                    <a:pt x="61" y="266"/>
                    <a:pt x="92" y="259"/>
                  </a:cubicBezTo>
                  <a:cubicBezTo>
                    <a:pt x="101" y="227"/>
                    <a:pt x="78" y="221"/>
                    <a:pt x="57" y="202"/>
                  </a:cubicBezTo>
                  <a:cubicBezTo>
                    <a:pt x="47" y="193"/>
                    <a:pt x="29" y="173"/>
                    <a:pt x="29" y="173"/>
                  </a:cubicBezTo>
                  <a:cubicBezTo>
                    <a:pt x="44" y="115"/>
                    <a:pt x="64" y="58"/>
                    <a:pt x="97" y="8"/>
                  </a:cubicBezTo>
                  <a:cubicBezTo>
                    <a:pt x="131" y="13"/>
                    <a:pt x="152" y="34"/>
                    <a:pt x="189" y="42"/>
                  </a:cubicBezTo>
                  <a:cubicBezTo>
                    <a:pt x="210" y="55"/>
                    <a:pt x="232" y="64"/>
                    <a:pt x="257" y="71"/>
                  </a:cubicBezTo>
                  <a:cubicBezTo>
                    <a:pt x="285" y="61"/>
                    <a:pt x="280" y="56"/>
                    <a:pt x="292" y="31"/>
                  </a:cubicBezTo>
                  <a:cubicBezTo>
                    <a:pt x="304" y="0"/>
                    <a:pt x="303" y="24"/>
                    <a:pt x="303" y="2"/>
                  </a:cubicBezTo>
                </a:path>
              </a:pathLst>
            </a:custGeom>
            <a:noFill/>
            <a:ln w="28575">
              <a:solidFill>
                <a:schemeClr val="tx1"/>
              </a:solidFill>
              <a:round/>
              <a:headEnd/>
              <a:tailEnd/>
            </a:ln>
          </p:spPr>
          <p:txBody>
            <a:bodyPr wrap="none" anchor="ctr"/>
            <a:lstStyle/>
            <a:p>
              <a:endParaRPr lang="en-US"/>
            </a:p>
          </p:txBody>
        </p:sp>
        <p:sp>
          <p:nvSpPr>
            <p:cNvPr id="188466" name="Freeform 69"/>
            <p:cNvSpPr>
              <a:spLocks/>
            </p:cNvSpPr>
            <p:nvPr/>
          </p:nvSpPr>
          <p:spPr bwMode="auto">
            <a:xfrm>
              <a:off x="4349" y="810"/>
              <a:ext cx="266" cy="194"/>
            </a:xfrm>
            <a:custGeom>
              <a:avLst/>
              <a:gdLst>
                <a:gd name="T0" fmla="*/ 84 w 266"/>
                <a:gd name="T1" fmla="*/ 194 h 194"/>
                <a:gd name="T2" fmla="*/ 72 w 266"/>
                <a:gd name="T3" fmla="*/ 137 h 194"/>
                <a:gd name="T4" fmla="*/ 38 w 266"/>
                <a:gd name="T5" fmla="*/ 114 h 194"/>
                <a:gd name="T6" fmla="*/ 72 w 266"/>
                <a:gd name="T7" fmla="*/ 0 h 194"/>
                <a:gd name="T8" fmla="*/ 141 w 266"/>
                <a:gd name="T9" fmla="*/ 28 h 194"/>
                <a:gd name="T10" fmla="*/ 175 w 266"/>
                <a:gd name="T11" fmla="*/ 154 h 194"/>
                <a:gd name="T12" fmla="*/ 232 w 266"/>
                <a:gd name="T13" fmla="*/ 171 h 194"/>
                <a:gd name="T14" fmla="*/ 266 w 266"/>
                <a:gd name="T15" fmla="*/ 183 h 19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94"/>
                <a:gd name="T26" fmla="*/ 266 w 26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94">
                  <a:moveTo>
                    <a:pt x="84" y="194"/>
                  </a:moveTo>
                  <a:cubicBezTo>
                    <a:pt x="79" y="175"/>
                    <a:pt x="83" y="152"/>
                    <a:pt x="72" y="137"/>
                  </a:cubicBezTo>
                  <a:cubicBezTo>
                    <a:pt x="64" y="125"/>
                    <a:pt x="38" y="114"/>
                    <a:pt x="38" y="114"/>
                  </a:cubicBezTo>
                  <a:cubicBezTo>
                    <a:pt x="27" y="63"/>
                    <a:pt x="0" y="18"/>
                    <a:pt x="72" y="0"/>
                  </a:cubicBezTo>
                  <a:cubicBezTo>
                    <a:pt x="103" y="6"/>
                    <a:pt x="114" y="8"/>
                    <a:pt x="141" y="28"/>
                  </a:cubicBezTo>
                  <a:cubicBezTo>
                    <a:pt x="165" y="67"/>
                    <a:pt x="153" y="137"/>
                    <a:pt x="175" y="154"/>
                  </a:cubicBezTo>
                  <a:cubicBezTo>
                    <a:pt x="185" y="161"/>
                    <a:pt x="217" y="167"/>
                    <a:pt x="232" y="171"/>
                  </a:cubicBezTo>
                  <a:cubicBezTo>
                    <a:pt x="258" y="184"/>
                    <a:pt x="246" y="183"/>
                    <a:pt x="266" y="183"/>
                  </a:cubicBezTo>
                </a:path>
              </a:pathLst>
            </a:custGeom>
            <a:noFill/>
            <a:ln w="28575">
              <a:solidFill>
                <a:schemeClr val="tx1"/>
              </a:solidFill>
              <a:round/>
              <a:headEnd/>
              <a:tailEnd/>
            </a:ln>
          </p:spPr>
          <p:txBody>
            <a:bodyPr wrap="none" anchor="ctr"/>
            <a:lstStyle/>
            <a:p>
              <a:endParaRPr lang="en-US"/>
            </a:p>
          </p:txBody>
        </p:sp>
      </p:grpSp>
      <p:sp>
        <p:nvSpPr>
          <p:cNvPr id="188419" name="Rectangle 2"/>
          <p:cNvSpPr>
            <a:spLocks noGrp="1" noChangeArrowheads="1"/>
          </p:cNvSpPr>
          <p:nvPr>
            <p:ph type="title" idx="4294967295"/>
          </p:nvPr>
        </p:nvSpPr>
        <p:spPr/>
        <p:txBody>
          <a:bodyPr/>
          <a:lstStyle/>
          <a:p>
            <a:pPr eaLnBrk="1" hangingPunct="1"/>
            <a:r>
              <a:rPr lang="en-US" dirty="0" smtClean="0"/>
              <a:t>Colloids with Weakly Attractive Interactions</a:t>
            </a:r>
          </a:p>
        </p:txBody>
      </p:sp>
      <p:sp>
        <p:nvSpPr>
          <p:cNvPr id="188420" name="Text Box 5"/>
          <p:cNvSpPr txBox="1">
            <a:spLocks noChangeArrowheads="1"/>
          </p:cNvSpPr>
          <p:nvPr/>
        </p:nvSpPr>
        <p:spPr bwMode="auto">
          <a:xfrm>
            <a:off x="1584325" y="4694238"/>
            <a:ext cx="473075" cy="366712"/>
          </a:xfrm>
          <a:prstGeom prst="rect">
            <a:avLst/>
          </a:prstGeom>
          <a:noFill/>
          <a:ln w="28575">
            <a:noFill/>
            <a:miter lim="800000"/>
            <a:headEnd/>
            <a:tailEnd/>
          </a:ln>
        </p:spPr>
        <p:txBody>
          <a:bodyPr>
            <a:spAutoFit/>
          </a:bodyPr>
          <a:lstStyle/>
          <a:p>
            <a:pPr algn="l"/>
            <a:endParaRPr lang="en-US"/>
          </a:p>
        </p:txBody>
      </p:sp>
      <p:sp>
        <p:nvSpPr>
          <p:cNvPr id="50186" name="Oval 10"/>
          <p:cNvSpPr>
            <a:spLocks noChangeArrowheads="1"/>
          </p:cNvSpPr>
          <p:nvPr/>
        </p:nvSpPr>
        <p:spPr bwMode="auto">
          <a:xfrm>
            <a:off x="990600" y="1371600"/>
            <a:ext cx="1676400" cy="1676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solidFill>
                <a:srgbClr val="F70C09"/>
              </a:solidFill>
            </a:endParaRPr>
          </a:p>
        </p:txBody>
      </p:sp>
      <p:sp>
        <p:nvSpPr>
          <p:cNvPr id="188422" name="Line 11"/>
          <p:cNvSpPr>
            <a:spLocks noChangeShapeType="1"/>
          </p:cNvSpPr>
          <p:nvPr/>
        </p:nvSpPr>
        <p:spPr bwMode="auto">
          <a:xfrm>
            <a:off x="1295400" y="2057400"/>
            <a:ext cx="228600" cy="0"/>
          </a:xfrm>
          <a:prstGeom prst="line">
            <a:avLst/>
          </a:prstGeom>
          <a:noFill/>
          <a:ln w="57150">
            <a:solidFill>
              <a:srgbClr val="F70C09"/>
            </a:solidFill>
            <a:round/>
            <a:headEnd/>
            <a:tailEnd/>
          </a:ln>
        </p:spPr>
        <p:txBody>
          <a:bodyPr wrap="none" anchor="ctr"/>
          <a:lstStyle/>
          <a:p>
            <a:endParaRPr lang="en-US"/>
          </a:p>
        </p:txBody>
      </p:sp>
      <p:sp>
        <p:nvSpPr>
          <p:cNvPr id="188423" name="Line 12"/>
          <p:cNvSpPr>
            <a:spLocks noChangeShapeType="1"/>
          </p:cNvSpPr>
          <p:nvPr/>
        </p:nvSpPr>
        <p:spPr bwMode="auto">
          <a:xfrm>
            <a:off x="1295400" y="2514600"/>
            <a:ext cx="228600" cy="0"/>
          </a:xfrm>
          <a:prstGeom prst="line">
            <a:avLst/>
          </a:prstGeom>
          <a:noFill/>
          <a:ln w="57150">
            <a:solidFill>
              <a:srgbClr val="F70C09"/>
            </a:solidFill>
            <a:round/>
            <a:headEnd/>
            <a:tailEnd/>
          </a:ln>
        </p:spPr>
        <p:txBody>
          <a:bodyPr wrap="none" anchor="ctr"/>
          <a:lstStyle/>
          <a:p>
            <a:endParaRPr lang="en-US"/>
          </a:p>
        </p:txBody>
      </p:sp>
      <p:sp>
        <p:nvSpPr>
          <p:cNvPr id="188424" name="Line 13"/>
          <p:cNvSpPr>
            <a:spLocks noChangeShapeType="1"/>
          </p:cNvSpPr>
          <p:nvPr/>
        </p:nvSpPr>
        <p:spPr bwMode="auto">
          <a:xfrm>
            <a:off x="1981200" y="2057400"/>
            <a:ext cx="228600" cy="0"/>
          </a:xfrm>
          <a:prstGeom prst="line">
            <a:avLst/>
          </a:prstGeom>
          <a:noFill/>
          <a:ln w="57150">
            <a:solidFill>
              <a:srgbClr val="F70C09"/>
            </a:solidFill>
            <a:round/>
            <a:headEnd/>
            <a:tailEnd/>
          </a:ln>
        </p:spPr>
        <p:txBody>
          <a:bodyPr wrap="none" anchor="ctr"/>
          <a:lstStyle/>
          <a:p>
            <a:endParaRPr lang="en-US"/>
          </a:p>
        </p:txBody>
      </p:sp>
      <p:sp>
        <p:nvSpPr>
          <p:cNvPr id="188425" name="Line 14"/>
          <p:cNvSpPr>
            <a:spLocks noChangeShapeType="1"/>
          </p:cNvSpPr>
          <p:nvPr/>
        </p:nvSpPr>
        <p:spPr bwMode="auto">
          <a:xfrm>
            <a:off x="1981200" y="2743200"/>
            <a:ext cx="228600" cy="0"/>
          </a:xfrm>
          <a:prstGeom prst="line">
            <a:avLst/>
          </a:prstGeom>
          <a:noFill/>
          <a:ln w="57150">
            <a:solidFill>
              <a:srgbClr val="F70C09"/>
            </a:solidFill>
            <a:round/>
            <a:headEnd/>
            <a:tailEnd/>
          </a:ln>
        </p:spPr>
        <p:txBody>
          <a:bodyPr wrap="none" anchor="ctr"/>
          <a:lstStyle/>
          <a:p>
            <a:endParaRPr lang="en-US"/>
          </a:p>
        </p:txBody>
      </p:sp>
      <p:sp>
        <p:nvSpPr>
          <p:cNvPr id="188426" name="Line 15"/>
          <p:cNvSpPr>
            <a:spLocks noChangeShapeType="1"/>
          </p:cNvSpPr>
          <p:nvPr/>
        </p:nvSpPr>
        <p:spPr bwMode="auto">
          <a:xfrm>
            <a:off x="1981200" y="1676400"/>
            <a:ext cx="228600" cy="0"/>
          </a:xfrm>
          <a:prstGeom prst="line">
            <a:avLst/>
          </a:prstGeom>
          <a:noFill/>
          <a:ln w="57150">
            <a:solidFill>
              <a:srgbClr val="F70C09"/>
            </a:solidFill>
            <a:round/>
            <a:headEnd/>
            <a:tailEnd/>
          </a:ln>
        </p:spPr>
        <p:txBody>
          <a:bodyPr wrap="none" anchor="ctr"/>
          <a:lstStyle/>
          <a:p>
            <a:endParaRPr lang="en-US"/>
          </a:p>
        </p:txBody>
      </p:sp>
      <p:sp>
        <p:nvSpPr>
          <p:cNvPr id="188427" name="Line 16"/>
          <p:cNvSpPr>
            <a:spLocks noChangeShapeType="1"/>
          </p:cNvSpPr>
          <p:nvPr/>
        </p:nvSpPr>
        <p:spPr bwMode="auto">
          <a:xfrm>
            <a:off x="1447800" y="2667000"/>
            <a:ext cx="228600" cy="0"/>
          </a:xfrm>
          <a:prstGeom prst="line">
            <a:avLst/>
          </a:prstGeom>
          <a:noFill/>
          <a:ln w="57150">
            <a:solidFill>
              <a:srgbClr val="F70C09"/>
            </a:solidFill>
            <a:round/>
            <a:headEnd/>
            <a:tailEnd/>
          </a:ln>
        </p:spPr>
        <p:txBody>
          <a:bodyPr wrap="none" anchor="ctr"/>
          <a:lstStyle/>
          <a:p>
            <a:endParaRPr lang="en-US"/>
          </a:p>
        </p:txBody>
      </p:sp>
      <p:sp>
        <p:nvSpPr>
          <p:cNvPr id="188428" name="Line 17"/>
          <p:cNvSpPr>
            <a:spLocks noChangeShapeType="1"/>
          </p:cNvSpPr>
          <p:nvPr/>
        </p:nvSpPr>
        <p:spPr bwMode="auto">
          <a:xfrm>
            <a:off x="1752600" y="2133600"/>
            <a:ext cx="228600" cy="0"/>
          </a:xfrm>
          <a:prstGeom prst="line">
            <a:avLst/>
          </a:prstGeom>
          <a:noFill/>
          <a:ln w="57150">
            <a:solidFill>
              <a:srgbClr val="F70C09"/>
            </a:solidFill>
            <a:round/>
            <a:headEnd/>
            <a:tailEnd/>
          </a:ln>
        </p:spPr>
        <p:txBody>
          <a:bodyPr wrap="none" anchor="ctr"/>
          <a:lstStyle/>
          <a:p>
            <a:endParaRPr lang="en-US"/>
          </a:p>
        </p:txBody>
      </p:sp>
      <p:sp>
        <p:nvSpPr>
          <p:cNvPr id="188429" name="Line 18"/>
          <p:cNvSpPr>
            <a:spLocks noChangeShapeType="1"/>
          </p:cNvSpPr>
          <p:nvPr/>
        </p:nvSpPr>
        <p:spPr bwMode="auto">
          <a:xfrm>
            <a:off x="1600200" y="1600200"/>
            <a:ext cx="228600" cy="0"/>
          </a:xfrm>
          <a:prstGeom prst="line">
            <a:avLst/>
          </a:prstGeom>
          <a:noFill/>
          <a:ln w="57150">
            <a:solidFill>
              <a:srgbClr val="F70C09"/>
            </a:solidFill>
            <a:round/>
            <a:headEnd/>
            <a:tailEnd/>
          </a:ln>
        </p:spPr>
        <p:txBody>
          <a:bodyPr wrap="none" anchor="ctr"/>
          <a:lstStyle/>
          <a:p>
            <a:endParaRPr lang="en-US"/>
          </a:p>
        </p:txBody>
      </p:sp>
      <p:sp>
        <p:nvSpPr>
          <p:cNvPr id="188430" name="Freeform 31"/>
          <p:cNvSpPr>
            <a:spLocks/>
          </p:cNvSpPr>
          <p:nvPr/>
        </p:nvSpPr>
        <p:spPr bwMode="auto">
          <a:xfrm>
            <a:off x="685800" y="2590800"/>
            <a:ext cx="7747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31" name="Freeform 32"/>
          <p:cNvSpPr>
            <a:spLocks/>
          </p:cNvSpPr>
          <p:nvPr/>
        </p:nvSpPr>
        <p:spPr bwMode="auto">
          <a:xfrm>
            <a:off x="304800" y="1828800"/>
            <a:ext cx="1071563" cy="425450"/>
          </a:xfrm>
          <a:custGeom>
            <a:avLst/>
            <a:gdLst>
              <a:gd name="T0" fmla="*/ 339 w 723"/>
              <a:gd name="T1" fmla="*/ 284 h 876"/>
              <a:gd name="T2" fmla="*/ 284 w 723"/>
              <a:gd name="T3" fmla="*/ 256 h 876"/>
              <a:gd name="T4" fmla="*/ 250 w 723"/>
              <a:gd name="T5" fmla="*/ 250 h 876"/>
              <a:gd name="T6" fmla="*/ 150 w 723"/>
              <a:gd name="T7" fmla="*/ 306 h 876"/>
              <a:gd name="T8" fmla="*/ 162 w 723"/>
              <a:gd name="T9" fmla="*/ 406 h 876"/>
              <a:gd name="T10" fmla="*/ 189 w 723"/>
              <a:gd name="T11" fmla="*/ 434 h 876"/>
              <a:gd name="T12" fmla="*/ 245 w 723"/>
              <a:gd name="T13" fmla="*/ 512 h 876"/>
              <a:gd name="T14" fmla="*/ 239 w 723"/>
              <a:gd name="T15" fmla="*/ 562 h 876"/>
              <a:gd name="T16" fmla="*/ 195 w 723"/>
              <a:gd name="T17" fmla="*/ 567 h 876"/>
              <a:gd name="T18" fmla="*/ 112 w 723"/>
              <a:gd name="T19" fmla="*/ 556 h 876"/>
              <a:gd name="T20" fmla="*/ 6 w 723"/>
              <a:gd name="T21" fmla="*/ 489 h 876"/>
              <a:gd name="T22" fmla="*/ 34 w 723"/>
              <a:gd name="T23" fmla="*/ 439 h 876"/>
              <a:gd name="T24" fmla="*/ 84 w 723"/>
              <a:gd name="T25" fmla="*/ 389 h 876"/>
              <a:gd name="T26" fmla="*/ 256 w 723"/>
              <a:gd name="T27" fmla="*/ 428 h 876"/>
              <a:gd name="T28" fmla="*/ 373 w 723"/>
              <a:gd name="T29" fmla="*/ 417 h 876"/>
              <a:gd name="T30" fmla="*/ 489 w 723"/>
              <a:gd name="T31" fmla="*/ 273 h 876"/>
              <a:gd name="T32" fmla="*/ 495 w 723"/>
              <a:gd name="T33" fmla="*/ 206 h 876"/>
              <a:gd name="T34" fmla="*/ 489 w 723"/>
              <a:gd name="T35" fmla="*/ 95 h 876"/>
              <a:gd name="T36" fmla="*/ 367 w 723"/>
              <a:gd name="T37" fmla="*/ 0 h 876"/>
              <a:gd name="T38" fmla="*/ 662 w 723"/>
              <a:gd name="T39" fmla="*/ 39 h 876"/>
              <a:gd name="T40" fmla="*/ 712 w 723"/>
              <a:gd name="T41" fmla="*/ 106 h 876"/>
              <a:gd name="T42" fmla="*/ 634 w 723"/>
              <a:gd name="T43" fmla="*/ 162 h 876"/>
              <a:gd name="T44" fmla="*/ 489 w 723"/>
              <a:gd name="T45" fmla="*/ 212 h 876"/>
              <a:gd name="T46" fmla="*/ 467 w 723"/>
              <a:gd name="T47" fmla="*/ 206 h 876"/>
              <a:gd name="T48" fmla="*/ 462 w 723"/>
              <a:gd name="T49" fmla="*/ 167 h 876"/>
              <a:gd name="T50" fmla="*/ 406 w 723"/>
              <a:gd name="T51" fmla="*/ 89 h 876"/>
              <a:gd name="T52" fmla="*/ 273 w 723"/>
              <a:gd name="T53" fmla="*/ 39 h 876"/>
              <a:gd name="T54" fmla="*/ 239 w 723"/>
              <a:gd name="T55" fmla="*/ 28 h 876"/>
              <a:gd name="T56" fmla="*/ 184 w 723"/>
              <a:gd name="T57" fmla="*/ 89 h 876"/>
              <a:gd name="T58" fmla="*/ 212 w 723"/>
              <a:gd name="T59" fmla="*/ 156 h 876"/>
              <a:gd name="T60" fmla="*/ 350 w 723"/>
              <a:gd name="T61" fmla="*/ 200 h 876"/>
              <a:gd name="T62" fmla="*/ 373 w 723"/>
              <a:gd name="T63" fmla="*/ 206 h 876"/>
              <a:gd name="T64" fmla="*/ 350 w 723"/>
              <a:gd name="T65" fmla="*/ 328 h 876"/>
              <a:gd name="T66" fmla="*/ 239 w 723"/>
              <a:gd name="T67" fmla="*/ 567 h 876"/>
              <a:gd name="T68" fmla="*/ 184 w 723"/>
              <a:gd name="T69" fmla="*/ 606 h 876"/>
              <a:gd name="T70" fmla="*/ 139 w 723"/>
              <a:gd name="T71" fmla="*/ 639 h 876"/>
              <a:gd name="T72" fmla="*/ 128 w 723"/>
              <a:gd name="T73" fmla="*/ 656 h 876"/>
              <a:gd name="T74" fmla="*/ 262 w 723"/>
              <a:gd name="T75" fmla="*/ 700 h 876"/>
              <a:gd name="T76" fmla="*/ 200 w 723"/>
              <a:gd name="T77" fmla="*/ 739 h 876"/>
              <a:gd name="T78" fmla="*/ 162 w 723"/>
              <a:gd name="T79" fmla="*/ 778 h 876"/>
              <a:gd name="T80" fmla="*/ 250 w 723"/>
              <a:gd name="T81" fmla="*/ 856 h 876"/>
              <a:gd name="T82" fmla="*/ 345 w 723"/>
              <a:gd name="T83" fmla="*/ 867 h 876"/>
              <a:gd name="T84" fmla="*/ 73 w 723"/>
              <a:gd name="T85" fmla="*/ 834 h 876"/>
              <a:gd name="T86" fmla="*/ 39 w 723"/>
              <a:gd name="T87" fmla="*/ 762 h 876"/>
              <a:gd name="T88" fmla="*/ 62 w 723"/>
              <a:gd name="T89" fmla="*/ 700 h 876"/>
              <a:gd name="T90" fmla="*/ 184 w 723"/>
              <a:gd name="T91" fmla="*/ 667 h 8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3"/>
              <a:gd name="T139" fmla="*/ 0 h 876"/>
              <a:gd name="T140" fmla="*/ 723 w 723"/>
              <a:gd name="T141" fmla="*/ 876 h 8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3" h="876">
                <a:moveTo>
                  <a:pt x="339" y="284"/>
                </a:moveTo>
                <a:cubicBezTo>
                  <a:pt x="351" y="247"/>
                  <a:pt x="350" y="267"/>
                  <a:pt x="284" y="256"/>
                </a:cubicBezTo>
                <a:cubicBezTo>
                  <a:pt x="272" y="253"/>
                  <a:pt x="250" y="250"/>
                  <a:pt x="250" y="250"/>
                </a:cubicBezTo>
                <a:cubicBezTo>
                  <a:pt x="190" y="263"/>
                  <a:pt x="164" y="252"/>
                  <a:pt x="150" y="306"/>
                </a:cubicBezTo>
                <a:cubicBezTo>
                  <a:pt x="154" y="339"/>
                  <a:pt x="152" y="373"/>
                  <a:pt x="162" y="406"/>
                </a:cubicBezTo>
                <a:cubicBezTo>
                  <a:pt x="165" y="418"/>
                  <a:pt x="180" y="423"/>
                  <a:pt x="189" y="434"/>
                </a:cubicBezTo>
                <a:cubicBezTo>
                  <a:pt x="219" y="471"/>
                  <a:pt x="225" y="481"/>
                  <a:pt x="245" y="512"/>
                </a:cubicBezTo>
                <a:cubicBezTo>
                  <a:pt x="243" y="528"/>
                  <a:pt x="250" y="549"/>
                  <a:pt x="239" y="562"/>
                </a:cubicBezTo>
                <a:cubicBezTo>
                  <a:pt x="229" y="572"/>
                  <a:pt x="209" y="567"/>
                  <a:pt x="195" y="567"/>
                </a:cubicBezTo>
                <a:cubicBezTo>
                  <a:pt x="167" y="565"/>
                  <a:pt x="139" y="559"/>
                  <a:pt x="112" y="556"/>
                </a:cubicBezTo>
                <a:cubicBezTo>
                  <a:pt x="72" y="536"/>
                  <a:pt x="30" y="527"/>
                  <a:pt x="6" y="489"/>
                </a:cubicBezTo>
                <a:cubicBezTo>
                  <a:pt x="31" y="411"/>
                  <a:pt x="0" y="489"/>
                  <a:pt x="34" y="439"/>
                </a:cubicBezTo>
                <a:cubicBezTo>
                  <a:pt x="54" y="408"/>
                  <a:pt x="42" y="400"/>
                  <a:pt x="84" y="389"/>
                </a:cubicBezTo>
                <a:cubicBezTo>
                  <a:pt x="144" y="398"/>
                  <a:pt x="196" y="418"/>
                  <a:pt x="256" y="428"/>
                </a:cubicBezTo>
                <a:cubicBezTo>
                  <a:pt x="295" y="424"/>
                  <a:pt x="334" y="425"/>
                  <a:pt x="373" y="417"/>
                </a:cubicBezTo>
                <a:cubicBezTo>
                  <a:pt x="433" y="403"/>
                  <a:pt x="461" y="318"/>
                  <a:pt x="489" y="273"/>
                </a:cubicBezTo>
                <a:cubicBezTo>
                  <a:pt x="491" y="250"/>
                  <a:pt x="495" y="228"/>
                  <a:pt x="495" y="206"/>
                </a:cubicBezTo>
                <a:cubicBezTo>
                  <a:pt x="495" y="168"/>
                  <a:pt x="493" y="131"/>
                  <a:pt x="489" y="95"/>
                </a:cubicBezTo>
                <a:cubicBezTo>
                  <a:pt x="482" y="42"/>
                  <a:pt x="407" y="14"/>
                  <a:pt x="367" y="0"/>
                </a:cubicBezTo>
                <a:cubicBezTo>
                  <a:pt x="428" y="47"/>
                  <a:pt x="587" y="36"/>
                  <a:pt x="662" y="39"/>
                </a:cubicBezTo>
                <a:cubicBezTo>
                  <a:pt x="685" y="63"/>
                  <a:pt x="692" y="80"/>
                  <a:pt x="712" y="106"/>
                </a:cubicBezTo>
                <a:cubicBezTo>
                  <a:pt x="723" y="144"/>
                  <a:pt x="660" y="152"/>
                  <a:pt x="634" y="162"/>
                </a:cubicBezTo>
                <a:cubicBezTo>
                  <a:pt x="585" y="179"/>
                  <a:pt x="537" y="194"/>
                  <a:pt x="489" y="212"/>
                </a:cubicBezTo>
                <a:cubicBezTo>
                  <a:pt x="481" y="210"/>
                  <a:pt x="470" y="212"/>
                  <a:pt x="467" y="206"/>
                </a:cubicBezTo>
                <a:cubicBezTo>
                  <a:pt x="460" y="194"/>
                  <a:pt x="464" y="179"/>
                  <a:pt x="462" y="167"/>
                </a:cubicBezTo>
                <a:cubicBezTo>
                  <a:pt x="456" y="141"/>
                  <a:pt x="427" y="102"/>
                  <a:pt x="406" y="89"/>
                </a:cubicBezTo>
                <a:cubicBezTo>
                  <a:pt x="378" y="72"/>
                  <a:pt x="293" y="45"/>
                  <a:pt x="273" y="39"/>
                </a:cubicBezTo>
                <a:cubicBezTo>
                  <a:pt x="261" y="35"/>
                  <a:pt x="239" y="28"/>
                  <a:pt x="239" y="28"/>
                </a:cubicBezTo>
                <a:cubicBezTo>
                  <a:pt x="194" y="36"/>
                  <a:pt x="190" y="44"/>
                  <a:pt x="184" y="89"/>
                </a:cubicBezTo>
                <a:cubicBezTo>
                  <a:pt x="193" y="111"/>
                  <a:pt x="196" y="137"/>
                  <a:pt x="212" y="156"/>
                </a:cubicBezTo>
                <a:cubicBezTo>
                  <a:pt x="228" y="175"/>
                  <a:pt x="323" y="196"/>
                  <a:pt x="350" y="200"/>
                </a:cubicBezTo>
                <a:cubicBezTo>
                  <a:pt x="357" y="202"/>
                  <a:pt x="370" y="198"/>
                  <a:pt x="373" y="206"/>
                </a:cubicBezTo>
                <a:cubicBezTo>
                  <a:pt x="381" y="234"/>
                  <a:pt x="358" y="300"/>
                  <a:pt x="350" y="328"/>
                </a:cubicBezTo>
                <a:cubicBezTo>
                  <a:pt x="338" y="415"/>
                  <a:pt x="306" y="507"/>
                  <a:pt x="239" y="567"/>
                </a:cubicBezTo>
                <a:cubicBezTo>
                  <a:pt x="199" y="601"/>
                  <a:pt x="225" y="577"/>
                  <a:pt x="184" y="606"/>
                </a:cubicBezTo>
                <a:cubicBezTo>
                  <a:pt x="168" y="616"/>
                  <a:pt x="139" y="639"/>
                  <a:pt x="139" y="639"/>
                </a:cubicBezTo>
                <a:cubicBezTo>
                  <a:pt x="135" y="644"/>
                  <a:pt x="122" y="652"/>
                  <a:pt x="128" y="656"/>
                </a:cubicBezTo>
                <a:cubicBezTo>
                  <a:pt x="143" y="666"/>
                  <a:pt x="238" y="690"/>
                  <a:pt x="262" y="700"/>
                </a:cubicBezTo>
                <a:cubicBezTo>
                  <a:pt x="245" y="731"/>
                  <a:pt x="234" y="732"/>
                  <a:pt x="200" y="739"/>
                </a:cubicBezTo>
                <a:cubicBezTo>
                  <a:pt x="176" y="750"/>
                  <a:pt x="169" y="753"/>
                  <a:pt x="162" y="778"/>
                </a:cubicBezTo>
                <a:cubicBezTo>
                  <a:pt x="178" y="850"/>
                  <a:pt x="178" y="840"/>
                  <a:pt x="250" y="856"/>
                </a:cubicBezTo>
                <a:cubicBezTo>
                  <a:pt x="291" y="876"/>
                  <a:pt x="289" y="872"/>
                  <a:pt x="345" y="867"/>
                </a:cubicBezTo>
                <a:cubicBezTo>
                  <a:pt x="254" y="858"/>
                  <a:pt x="162" y="847"/>
                  <a:pt x="73" y="834"/>
                </a:cubicBezTo>
                <a:cubicBezTo>
                  <a:pt x="62" y="807"/>
                  <a:pt x="49" y="789"/>
                  <a:pt x="39" y="762"/>
                </a:cubicBezTo>
                <a:cubicBezTo>
                  <a:pt x="46" y="741"/>
                  <a:pt x="48" y="717"/>
                  <a:pt x="62" y="700"/>
                </a:cubicBezTo>
                <a:cubicBezTo>
                  <a:pt x="74" y="683"/>
                  <a:pt x="160" y="667"/>
                  <a:pt x="184" y="667"/>
                </a:cubicBezTo>
              </a:path>
            </a:pathLst>
          </a:custGeom>
          <a:noFill/>
          <a:ln w="28575">
            <a:solidFill>
              <a:schemeClr val="hlink"/>
            </a:solidFill>
            <a:round/>
            <a:headEnd/>
            <a:tailEnd/>
          </a:ln>
        </p:spPr>
        <p:txBody>
          <a:bodyPr wrap="none" anchor="ctr"/>
          <a:lstStyle/>
          <a:p>
            <a:endParaRPr lang="en-US"/>
          </a:p>
        </p:txBody>
      </p:sp>
      <p:sp>
        <p:nvSpPr>
          <p:cNvPr id="188432" name="Freeform 33"/>
          <p:cNvSpPr>
            <a:spLocks/>
          </p:cNvSpPr>
          <p:nvPr/>
        </p:nvSpPr>
        <p:spPr bwMode="auto">
          <a:xfrm>
            <a:off x="1676400" y="1295400"/>
            <a:ext cx="411163" cy="547688"/>
          </a:xfrm>
          <a:custGeom>
            <a:avLst/>
            <a:gdLst>
              <a:gd name="T0" fmla="*/ 139 w 1006"/>
              <a:gd name="T1" fmla="*/ 195 h 1442"/>
              <a:gd name="T2" fmla="*/ 72 w 1006"/>
              <a:gd name="T3" fmla="*/ 406 h 1442"/>
              <a:gd name="T4" fmla="*/ 461 w 1006"/>
              <a:gd name="T5" fmla="*/ 439 h 1442"/>
              <a:gd name="T6" fmla="*/ 561 w 1006"/>
              <a:gd name="T7" fmla="*/ 339 h 1442"/>
              <a:gd name="T8" fmla="*/ 522 w 1006"/>
              <a:gd name="T9" fmla="*/ 200 h 1442"/>
              <a:gd name="T10" fmla="*/ 0 w 1006"/>
              <a:gd name="T11" fmla="*/ 6 h 1442"/>
              <a:gd name="T12" fmla="*/ 284 w 1006"/>
              <a:gd name="T13" fmla="*/ 128 h 1442"/>
              <a:gd name="T14" fmla="*/ 511 w 1006"/>
              <a:gd name="T15" fmla="*/ 95 h 1442"/>
              <a:gd name="T16" fmla="*/ 689 w 1006"/>
              <a:gd name="T17" fmla="*/ 100 h 1442"/>
              <a:gd name="T18" fmla="*/ 756 w 1006"/>
              <a:gd name="T19" fmla="*/ 345 h 1442"/>
              <a:gd name="T20" fmla="*/ 439 w 1006"/>
              <a:gd name="T21" fmla="*/ 500 h 1442"/>
              <a:gd name="T22" fmla="*/ 306 w 1006"/>
              <a:gd name="T23" fmla="*/ 450 h 1442"/>
              <a:gd name="T24" fmla="*/ 150 w 1006"/>
              <a:gd name="T25" fmla="*/ 589 h 1442"/>
              <a:gd name="T26" fmla="*/ 217 w 1006"/>
              <a:gd name="T27" fmla="*/ 773 h 1442"/>
              <a:gd name="T28" fmla="*/ 645 w 1006"/>
              <a:gd name="T29" fmla="*/ 878 h 1442"/>
              <a:gd name="T30" fmla="*/ 478 w 1006"/>
              <a:gd name="T31" fmla="*/ 1039 h 1442"/>
              <a:gd name="T32" fmla="*/ 228 w 1006"/>
              <a:gd name="T33" fmla="*/ 945 h 1442"/>
              <a:gd name="T34" fmla="*/ 461 w 1006"/>
              <a:gd name="T35" fmla="*/ 756 h 1442"/>
              <a:gd name="T36" fmla="*/ 728 w 1006"/>
              <a:gd name="T37" fmla="*/ 811 h 1442"/>
              <a:gd name="T38" fmla="*/ 761 w 1006"/>
              <a:gd name="T39" fmla="*/ 1028 h 1442"/>
              <a:gd name="T40" fmla="*/ 934 w 1006"/>
              <a:gd name="T41" fmla="*/ 834 h 1442"/>
              <a:gd name="T42" fmla="*/ 806 w 1006"/>
              <a:gd name="T43" fmla="*/ 600 h 1442"/>
              <a:gd name="T44" fmla="*/ 634 w 1006"/>
              <a:gd name="T45" fmla="*/ 634 h 1442"/>
              <a:gd name="T46" fmla="*/ 561 w 1006"/>
              <a:gd name="T47" fmla="*/ 984 h 1442"/>
              <a:gd name="T48" fmla="*/ 456 w 1006"/>
              <a:gd name="T49" fmla="*/ 1211 h 1442"/>
              <a:gd name="T50" fmla="*/ 300 w 1006"/>
              <a:gd name="T51" fmla="*/ 1311 h 1442"/>
              <a:gd name="T52" fmla="*/ 272 w 1006"/>
              <a:gd name="T53" fmla="*/ 1284 h 1442"/>
              <a:gd name="T54" fmla="*/ 345 w 1006"/>
              <a:gd name="T55" fmla="*/ 1372 h 1442"/>
              <a:gd name="T56" fmla="*/ 611 w 1006"/>
              <a:gd name="T57" fmla="*/ 1406 h 1442"/>
              <a:gd name="T58" fmla="*/ 800 w 1006"/>
              <a:gd name="T59" fmla="*/ 1234 h 1442"/>
              <a:gd name="T60" fmla="*/ 667 w 1006"/>
              <a:gd name="T61" fmla="*/ 1167 h 1442"/>
              <a:gd name="T62" fmla="*/ 917 w 1006"/>
              <a:gd name="T63" fmla="*/ 1073 h 1442"/>
              <a:gd name="T64" fmla="*/ 984 w 1006"/>
              <a:gd name="T65" fmla="*/ 984 h 1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6"/>
              <a:gd name="T100" fmla="*/ 0 h 1442"/>
              <a:gd name="T101" fmla="*/ 1006 w 1006"/>
              <a:gd name="T102" fmla="*/ 1442 h 1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6" h="1442">
                <a:moveTo>
                  <a:pt x="311" y="217"/>
                </a:moveTo>
                <a:cubicBezTo>
                  <a:pt x="254" y="179"/>
                  <a:pt x="206" y="190"/>
                  <a:pt x="139" y="195"/>
                </a:cubicBezTo>
                <a:cubicBezTo>
                  <a:pt x="73" y="242"/>
                  <a:pt x="79" y="264"/>
                  <a:pt x="61" y="350"/>
                </a:cubicBezTo>
                <a:cubicBezTo>
                  <a:pt x="64" y="368"/>
                  <a:pt x="63" y="389"/>
                  <a:pt x="72" y="406"/>
                </a:cubicBezTo>
                <a:cubicBezTo>
                  <a:pt x="85" y="430"/>
                  <a:pt x="148" y="437"/>
                  <a:pt x="172" y="445"/>
                </a:cubicBezTo>
                <a:cubicBezTo>
                  <a:pt x="268" y="443"/>
                  <a:pt x="364" y="444"/>
                  <a:pt x="461" y="439"/>
                </a:cubicBezTo>
                <a:cubicBezTo>
                  <a:pt x="490" y="437"/>
                  <a:pt x="539" y="395"/>
                  <a:pt x="539" y="395"/>
                </a:cubicBezTo>
                <a:cubicBezTo>
                  <a:pt x="551" y="375"/>
                  <a:pt x="555" y="361"/>
                  <a:pt x="561" y="339"/>
                </a:cubicBezTo>
                <a:cubicBezTo>
                  <a:pt x="559" y="311"/>
                  <a:pt x="563" y="282"/>
                  <a:pt x="556" y="256"/>
                </a:cubicBezTo>
                <a:cubicBezTo>
                  <a:pt x="550" y="234"/>
                  <a:pt x="535" y="217"/>
                  <a:pt x="522" y="200"/>
                </a:cubicBezTo>
                <a:cubicBezTo>
                  <a:pt x="456" y="112"/>
                  <a:pt x="390" y="65"/>
                  <a:pt x="306" y="0"/>
                </a:cubicBezTo>
                <a:cubicBezTo>
                  <a:pt x="206" y="11"/>
                  <a:pt x="100" y="2"/>
                  <a:pt x="0" y="6"/>
                </a:cubicBezTo>
                <a:cubicBezTo>
                  <a:pt x="27" y="41"/>
                  <a:pt x="73" y="39"/>
                  <a:pt x="117" y="56"/>
                </a:cubicBezTo>
                <a:cubicBezTo>
                  <a:pt x="173" y="78"/>
                  <a:pt x="225" y="110"/>
                  <a:pt x="284" y="128"/>
                </a:cubicBezTo>
                <a:cubicBezTo>
                  <a:pt x="395" y="123"/>
                  <a:pt x="390" y="130"/>
                  <a:pt x="461" y="111"/>
                </a:cubicBezTo>
                <a:cubicBezTo>
                  <a:pt x="489" y="92"/>
                  <a:pt x="467" y="103"/>
                  <a:pt x="511" y="95"/>
                </a:cubicBezTo>
                <a:cubicBezTo>
                  <a:pt x="527" y="91"/>
                  <a:pt x="561" y="84"/>
                  <a:pt x="561" y="84"/>
                </a:cubicBezTo>
                <a:cubicBezTo>
                  <a:pt x="603" y="89"/>
                  <a:pt x="649" y="83"/>
                  <a:pt x="689" y="100"/>
                </a:cubicBezTo>
                <a:cubicBezTo>
                  <a:pt x="716" y="111"/>
                  <a:pt x="755" y="188"/>
                  <a:pt x="767" y="217"/>
                </a:cubicBezTo>
                <a:cubicBezTo>
                  <a:pt x="763" y="259"/>
                  <a:pt x="763" y="302"/>
                  <a:pt x="756" y="345"/>
                </a:cubicBezTo>
                <a:cubicBezTo>
                  <a:pt x="744" y="411"/>
                  <a:pt x="689" y="498"/>
                  <a:pt x="622" y="511"/>
                </a:cubicBezTo>
                <a:cubicBezTo>
                  <a:pt x="561" y="507"/>
                  <a:pt x="499" y="507"/>
                  <a:pt x="439" y="500"/>
                </a:cubicBezTo>
                <a:cubicBezTo>
                  <a:pt x="425" y="498"/>
                  <a:pt x="398" y="472"/>
                  <a:pt x="384" y="467"/>
                </a:cubicBezTo>
                <a:cubicBezTo>
                  <a:pt x="357" y="456"/>
                  <a:pt x="334" y="454"/>
                  <a:pt x="306" y="450"/>
                </a:cubicBezTo>
                <a:cubicBezTo>
                  <a:pt x="234" y="455"/>
                  <a:pt x="215" y="452"/>
                  <a:pt x="167" y="500"/>
                </a:cubicBezTo>
                <a:cubicBezTo>
                  <a:pt x="159" y="529"/>
                  <a:pt x="155" y="559"/>
                  <a:pt x="150" y="589"/>
                </a:cubicBezTo>
                <a:cubicBezTo>
                  <a:pt x="153" y="626"/>
                  <a:pt x="152" y="663"/>
                  <a:pt x="161" y="700"/>
                </a:cubicBezTo>
                <a:cubicBezTo>
                  <a:pt x="164" y="712"/>
                  <a:pt x="211" y="767"/>
                  <a:pt x="217" y="773"/>
                </a:cubicBezTo>
                <a:cubicBezTo>
                  <a:pt x="274" y="836"/>
                  <a:pt x="355" y="869"/>
                  <a:pt x="434" y="900"/>
                </a:cubicBezTo>
                <a:cubicBezTo>
                  <a:pt x="533" y="896"/>
                  <a:pt x="563" y="888"/>
                  <a:pt x="645" y="878"/>
                </a:cubicBezTo>
                <a:cubicBezTo>
                  <a:pt x="680" y="891"/>
                  <a:pt x="659" y="940"/>
                  <a:pt x="639" y="961"/>
                </a:cubicBezTo>
                <a:cubicBezTo>
                  <a:pt x="599" y="1000"/>
                  <a:pt x="531" y="1023"/>
                  <a:pt x="478" y="1039"/>
                </a:cubicBezTo>
                <a:cubicBezTo>
                  <a:pt x="401" y="1036"/>
                  <a:pt x="336" y="1041"/>
                  <a:pt x="267" y="1017"/>
                </a:cubicBezTo>
                <a:cubicBezTo>
                  <a:pt x="251" y="993"/>
                  <a:pt x="243" y="967"/>
                  <a:pt x="228" y="945"/>
                </a:cubicBezTo>
                <a:cubicBezTo>
                  <a:pt x="232" y="913"/>
                  <a:pt x="223" y="874"/>
                  <a:pt x="245" y="850"/>
                </a:cubicBezTo>
                <a:cubicBezTo>
                  <a:pt x="300" y="786"/>
                  <a:pt x="381" y="763"/>
                  <a:pt x="461" y="756"/>
                </a:cubicBezTo>
                <a:cubicBezTo>
                  <a:pt x="530" y="759"/>
                  <a:pt x="570" y="764"/>
                  <a:pt x="634" y="773"/>
                </a:cubicBezTo>
                <a:cubicBezTo>
                  <a:pt x="668" y="784"/>
                  <a:pt x="697" y="791"/>
                  <a:pt x="728" y="811"/>
                </a:cubicBezTo>
                <a:cubicBezTo>
                  <a:pt x="749" y="843"/>
                  <a:pt x="749" y="885"/>
                  <a:pt x="756" y="923"/>
                </a:cubicBezTo>
                <a:cubicBezTo>
                  <a:pt x="757" y="958"/>
                  <a:pt x="730" y="1011"/>
                  <a:pt x="761" y="1028"/>
                </a:cubicBezTo>
                <a:cubicBezTo>
                  <a:pt x="788" y="1042"/>
                  <a:pt x="805" y="983"/>
                  <a:pt x="828" y="961"/>
                </a:cubicBezTo>
                <a:cubicBezTo>
                  <a:pt x="870" y="918"/>
                  <a:pt x="899" y="881"/>
                  <a:pt x="934" y="834"/>
                </a:cubicBezTo>
                <a:cubicBezTo>
                  <a:pt x="948" y="813"/>
                  <a:pt x="978" y="773"/>
                  <a:pt x="978" y="773"/>
                </a:cubicBezTo>
                <a:cubicBezTo>
                  <a:pt x="1006" y="640"/>
                  <a:pt x="905" y="618"/>
                  <a:pt x="806" y="600"/>
                </a:cubicBezTo>
                <a:cubicBezTo>
                  <a:pt x="763" y="602"/>
                  <a:pt x="720" y="601"/>
                  <a:pt x="678" y="606"/>
                </a:cubicBezTo>
                <a:cubicBezTo>
                  <a:pt x="663" y="607"/>
                  <a:pt x="644" y="627"/>
                  <a:pt x="634" y="634"/>
                </a:cubicBezTo>
                <a:cubicBezTo>
                  <a:pt x="581" y="668"/>
                  <a:pt x="558" y="707"/>
                  <a:pt x="539" y="767"/>
                </a:cubicBezTo>
                <a:cubicBezTo>
                  <a:pt x="530" y="840"/>
                  <a:pt x="533" y="914"/>
                  <a:pt x="561" y="984"/>
                </a:cubicBezTo>
                <a:cubicBezTo>
                  <a:pt x="556" y="1013"/>
                  <a:pt x="558" y="1045"/>
                  <a:pt x="545" y="1073"/>
                </a:cubicBezTo>
                <a:cubicBezTo>
                  <a:pt x="521" y="1121"/>
                  <a:pt x="485" y="1165"/>
                  <a:pt x="456" y="1211"/>
                </a:cubicBezTo>
                <a:cubicBezTo>
                  <a:pt x="437" y="1239"/>
                  <a:pt x="418" y="1270"/>
                  <a:pt x="389" y="1289"/>
                </a:cubicBezTo>
                <a:cubicBezTo>
                  <a:pt x="363" y="1304"/>
                  <a:pt x="328" y="1306"/>
                  <a:pt x="300" y="1311"/>
                </a:cubicBezTo>
                <a:cubicBezTo>
                  <a:pt x="254" y="1304"/>
                  <a:pt x="182" y="1319"/>
                  <a:pt x="167" y="1267"/>
                </a:cubicBezTo>
                <a:cubicBezTo>
                  <a:pt x="180" y="1220"/>
                  <a:pt x="243" y="1273"/>
                  <a:pt x="272" y="1284"/>
                </a:cubicBezTo>
                <a:cubicBezTo>
                  <a:pt x="289" y="1300"/>
                  <a:pt x="305" y="1305"/>
                  <a:pt x="322" y="1322"/>
                </a:cubicBezTo>
                <a:cubicBezTo>
                  <a:pt x="326" y="1334"/>
                  <a:pt x="337" y="1367"/>
                  <a:pt x="345" y="1372"/>
                </a:cubicBezTo>
                <a:cubicBezTo>
                  <a:pt x="378" y="1391"/>
                  <a:pt x="422" y="1379"/>
                  <a:pt x="461" y="1384"/>
                </a:cubicBezTo>
                <a:cubicBezTo>
                  <a:pt x="532" y="1392"/>
                  <a:pt x="544" y="1394"/>
                  <a:pt x="611" y="1406"/>
                </a:cubicBezTo>
                <a:cubicBezTo>
                  <a:pt x="739" y="1401"/>
                  <a:pt x="788" y="1442"/>
                  <a:pt x="817" y="1339"/>
                </a:cubicBezTo>
                <a:cubicBezTo>
                  <a:pt x="811" y="1304"/>
                  <a:pt x="810" y="1267"/>
                  <a:pt x="800" y="1234"/>
                </a:cubicBezTo>
                <a:cubicBezTo>
                  <a:pt x="787" y="1192"/>
                  <a:pt x="687" y="1163"/>
                  <a:pt x="645" y="1156"/>
                </a:cubicBezTo>
                <a:cubicBezTo>
                  <a:pt x="652" y="1159"/>
                  <a:pt x="658" y="1167"/>
                  <a:pt x="667" y="1167"/>
                </a:cubicBezTo>
                <a:cubicBezTo>
                  <a:pt x="704" y="1167"/>
                  <a:pt x="741" y="1161"/>
                  <a:pt x="778" y="1156"/>
                </a:cubicBezTo>
                <a:cubicBezTo>
                  <a:pt x="835" y="1146"/>
                  <a:pt x="866" y="1087"/>
                  <a:pt x="917" y="1073"/>
                </a:cubicBezTo>
                <a:cubicBezTo>
                  <a:pt x="954" y="1046"/>
                  <a:pt x="937" y="1053"/>
                  <a:pt x="967" y="1045"/>
                </a:cubicBezTo>
                <a:cubicBezTo>
                  <a:pt x="980" y="1023"/>
                  <a:pt x="984" y="1009"/>
                  <a:pt x="984" y="984"/>
                </a:cubicBezTo>
              </a:path>
            </a:pathLst>
          </a:custGeom>
          <a:noFill/>
          <a:ln w="28575">
            <a:solidFill>
              <a:schemeClr val="hlink"/>
            </a:solidFill>
            <a:round/>
            <a:headEnd/>
            <a:tailEnd/>
          </a:ln>
        </p:spPr>
        <p:txBody>
          <a:bodyPr wrap="none" anchor="ctr"/>
          <a:lstStyle/>
          <a:p>
            <a:endParaRPr lang="en-US"/>
          </a:p>
        </p:txBody>
      </p:sp>
      <p:sp>
        <p:nvSpPr>
          <p:cNvPr id="188433" name="Freeform 34"/>
          <p:cNvSpPr>
            <a:spLocks/>
          </p:cNvSpPr>
          <p:nvPr/>
        </p:nvSpPr>
        <p:spPr bwMode="auto">
          <a:xfrm rot="-5400000">
            <a:off x="1743869" y="2751931"/>
            <a:ext cx="7747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34" name="Freeform 35"/>
          <p:cNvSpPr>
            <a:spLocks/>
          </p:cNvSpPr>
          <p:nvPr/>
        </p:nvSpPr>
        <p:spPr bwMode="auto">
          <a:xfrm rot="5400000">
            <a:off x="761207" y="1067594"/>
            <a:ext cx="774700" cy="452437"/>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35" name="Freeform 36"/>
          <p:cNvSpPr>
            <a:spLocks/>
          </p:cNvSpPr>
          <p:nvPr/>
        </p:nvSpPr>
        <p:spPr bwMode="auto">
          <a:xfrm>
            <a:off x="2354263" y="1295400"/>
            <a:ext cx="6223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36" name="Freeform 37"/>
          <p:cNvSpPr>
            <a:spLocks/>
          </p:cNvSpPr>
          <p:nvPr/>
        </p:nvSpPr>
        <p:spPr bwMode="auto">
          <a:xfrm rot="-3524078">
            <a:off x="2574925" y="2141538"/>
            <a:ext cx="411163" cy="547687"/>
          </a:xfrm>
          <a:custGeom>
            <a:avLst/>
            <a:gdLst>
              <a:gd name="T0" fmla="*/ 139 w 1006"/>
              <a:gd name="T1" fmla="*/ 195 h 1442"/>
              <a:gd name="T2" fmla="*/ 72 w 1006"/>
              <a:gd name="T3" fmla="*/ 406 h 1442"/>
              <a:gd name="T4" fmla="*/ 461 w 1006"/>
              <a:gd name="T5" fmla="*/ 439 h 1442"/>
              <a:gd name="T6" fmla="*/ 561 w 1006"/>
              <a:gd name="T7" fmla="*/ 339 h 1442"/>
              <a:gd name="T8" fmla="*/ 522 w 1006"/>
              <a:gd name="T9" fmla="*/ 200 h 1442"/>
              <a:gd name="T10" fmla="*/ 0 w 1006"/>
              <a:gd name="T11" fmla="*/ 6 h 1442"/>
              <a:gd name="T12" fmla="*/ 284 w 1006"/>
              <a:gd name="T13" fmla="*/ 128 h 1442"/>
              <a:gd name="T14" fmla="*/ 511 w 1006"/>
              <a:gd name="T15" fmla="*/ 95 h 1442"/>
              <a:gd name="T16" fmla="*/ 689 w 1006"/>
              <a:gd name="T17" fmla="*/ 100 h 1442"/>
              <a:gd name="T18" fmla="*/ 756 w 1006"/>
              <a:gd name="T19" fmla="*/ 345 h 1442"/>
              <a:gd name="T20" fmla="*/ 439 w 1006"/>
              <a:gd name="T21" fmla="*/ 500 h 1442"/>
              <a:gd name="T22" fmla="*/ 306 w 1006"/>
              <a:gd name="T23" fmla="*/ 450 h 1442"/>
              <a:gd name="T24" fmla="*/ 150 w 1006"/>
              <a:gd name="T25" fmla="*/ 589 h 1442"/>
              <a:gd name="T26" fmla="*/ 217 w 1006"/>
              <a:gd name="T27" fmla="*/ 773 h 1442"/>
              <a:gd name="T28" fmla="*/ 645 w 1006"/>
              <a:gd name="T29" fmla="*/ 878 h 1442"/>
              <a:gd name="T30" fmla="*/ 478 w 1006"/>
              <a:gd name="T31" fmla="*/ 1039 h 1442"/>
              <a:gd name="T32" fmla="*/ 228 w 1006"/>
              <a:gd name="T33" fmla="*/ 945 h 1442"/>
              <a:gd name="T34" fmla="*/ 461 w 1006"/>
              <a:gd name="T35" fmla="*/ 756 h 1442"/>
              <a:gd name="T36" fmla="*/ 728 w 1006"/>
              <a:gd name="T37" fmla="*/ 811 h 1442"/>
              <a:gd name="T38" fmla="*/ 761 w 1006"/>
              <a:gd name="T39" fmla="*/ 1028 h 1442"/>
              <a:gd name="T40" fmla="*/ 934 w 1006"/>
              <a:gd name="T41" fmla="*/ 834 h 1442"/>
              <a:gd name="T42" fmla="*/ 806 w 1006"/>
              <a:gd name="T43" fmla="*/ 600 h 1442"/>
              <a:gd name="T44" fmla="*/ 634 w 1006"/>
              <a:gd name="T45" fmla="*/ 634 h 1442"/>
              <a:gd name="T46" fmla="*/ 561 w 1006"/>
              <a:gd name="T47" fmla="*/ 984 h 1442"/>
              <a:gd name="T48" fmla="*/ 456 w 1006"/>
              <a:gd name="T49" fmla="*/ 1211 h 1442"/>
              <a:gd name="T50" fmla="*/ 300 w 1006"/>
              <a:gd name="T51" fmla="*/ 1311 h 1442"/>
              <a:gd name="T52" fmla="*/ 272 w 1006"/>
              <a:gd name="T53" fmla="*/ 1284 h 1442"/>
              <a:gd name="T54" fmla="*/ 345 w 1006"/>
              <a:gd name="T55" fmla="*/ 1372 h 1442"/>
              <a:gd name="T56" fmla="*/ 611 w 1006"/>
              <a:gd name="T57" fmla="*/ 1406 h 1442"/>
              <a:gd name="T58" fmla="*/ 800 w 1006"/>
              <a:gd name="T59" fmla="*/ 1234 h 1442"/>
              <a:gd name="T60" fmla="*/ 667 w 1006"/>
              <a:gd name="T61" fmla="*/ 1167 h 1442"/>
              <a:gd name="T62" fmla="*/ 917 w 1006"/>
              <a:gd name="T63" fmla="*/ 1073 h 1442"/>
              <a:gd name="T64" fmla="*/ 984 w 1006"/>
              <a:gd name="T65" fmla="*/ 984 h 1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6"/>
              <a:gd name="T100" fmla="*/ 0 h 1442"/>
              <a:gd name="T101" fmla="*/ 1006 w 1006"/>
              <a:gd name="T102" fmla="*/ 1442 h 1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6" h="1442">
                <a:moveTo>
                  <a:pt x="311" y="217"/>
                </a:moveTo>
                <a:cubicBezTo>
                  <a:pt x="254" y="179"/>
                  <a:pt x="206" y="190"/>
                  <a:pt x="139" y="195"/>
                </a:cubicBezTo>
                <a:cubicBezTo>
                  <a:pt x="73" y="242"/>
                  <a:pt x="79" y="264"/>
                  <a:pt x="61" y="350"/>
                </a:cubicBezTo>
                <a:cubicBezTo>
                  <a:pt x="64" y="368"/>
                  <a:pt x="63" y="389"/>
                  <a:pt x="72" y="406"/>
                </a:cubicBezTo>
                <a:cubicBezTo>
                  <a:pt x="85" y="430"/>
                  <a:pt x="148" y="437"/>
                  <a:pt x="172" y="445"/>
                </a:cubicBezTo>
                <a:cubicBezTo>
                  <a:pt x="268" y="443"/>
                  <a:pt x="364" y="444"/>
                  <a:pt x="461" y="439"/>
                </a:cubicBezTo>
                <a:cubicBezTo>
                  <a:pt x="490" y="437"/>
                  <a:pt x="539" y="395"/>
                  <a:pt x="539" y="395"/>
                </a:cubicBezTo>
                <a:cubicBezTo>
                  <a:pt x="551" y="375"/>
                  <a:pt x="555" y="361"/>
                  <a:pt x="561" y="339"/>
                </a:cubicBezTo>
                <a:cubicBezTo>
                  <a:pt x="559" y="311"/>
                  <a:pt x="563" y="282"/>
                  <a:pt x="556" y="256"/>
                </a:cubicBezTo>
                <a:cubicBezTo>
                  <a:pt x="550" y="234"/>
                  <a:pt x="535" y="217"/>
                  <a:pt x="522" y="200"/>
                </a:cubicBezTo>
                <a:cubicBezTo>
                  <a:pt x="456" y="112"/>
                  <a:pt x="390" y="65"/>
                  <a:pt x="306" y="0"/>
                </a:cubicBezTo>
                <a:cubicBezTo>
                  <a:pt x="206" y="11"/>
                  <a:pt x="100" y="2"/>
                  <a:pt x="0" y="6"/>
                </a:cubicBezTo>
                <a:cubicBezTo>
                  <a:pt x="27" y="41"/>
                  <a:pt x="73" y="39"/>
                  <a:pt x="117" y="56"/>
                </a:cubicBezTo>
                <a:cubicBezTo>
                  <a:pt x="173" y="78"/>
                  <a:pt x="225" y="110"/>
                  <a:pt x="284" y="128"/>
                </a:cubicBezTo>
                <a:cubicBezTo>
                  <a:pt x="395" y="123"/>
                  <a:pt x="390" y="130"/>
                  <a:pt x="461" y="111"/>
                </a:cubicBezTo>
                <a:cubicBezTo>
                  <a:pt x="489" y="92"/>
                  <a:pt x="467" y="103"/>
                  <a:pt x="511" y="95"/>
                </a:cubicBezTo>
                <a:cubicBezTo>
                  <a:pt x="527" y="91"/>
                  <a:pt x="561" y="84"/>
                  <a:pt x="561" y="84"/>
                </a:cubicBezTo>
                <a:cubicBezTo>
                  <a:pt x="603" y="89"/>
                  <a:pt x="649" y="83"/>
                  <a:pt x="689" y="100"/>
                </a:cubicBezTo>
                <a:cubicBezTo>
                  <a:pt x="716" y="111"/>
                  <a:pt x="755" y="188"/>
                  <a:pt x="767" y="217"/>
                </a:cubicBezTo>
                <a:cubicBezTo>
                  <a:pt x="763" y="259"/>
                  <a:pt x="763" y="302"/>
                  <a:pt x="756" y="345"/>
                </a:cubicBezTo>
                <a:cubicBezTo>
                  <a:pt x="744" y="411"/>
                  <a:pt x="689" y="498"/>
                  <a:pt x="622" y="511"/>
                </a:cubicBezTo>
                <a:cubicBezTo>
                  <a:pt x="561" y="507"/>
                  <a:pt x="499" y="507"/>
                  <a:pt x="439" y="500"/>
                </a:cubicBezTo>
                <a:cubicBezTo>
                  <a:pt x="425" y="498"/>
                  <a:pt x="398" y="472"/>
                  <a:pt x="384" y="467"/>
                </a:cubicBezTo>
                <a:cubicBezTo>
                  <a:pt x="357" y="456"/>
                  <a:pt x="334" y="454"/>
                  <a:pt x="306" y="450"/>
                </a:cubicBezTo>
                <a:cubicBezTo>
                  <a:pt x="234" y="455"/>
                  <a:pt x="215" y="452"/>
                  <a:pt x="167" y="500"/>
                </a:cubicBezTo>
                <a:cubicBezTo>
                  <a:pt x="159" y="529"/>
                  <a:pt x="155" y="559"/>
                  <a:pt x="150" y="589"/>
                </a:cubicBezTo>
                <a:cubicBezTo>
                  <a:pt x="153" y="626"/>
                  <a:pt x="152" y="663"/>
                  <a:pt x="161" y="700"/>
                </a:cubicBezTo>
                <a:cubicBezTo>
                  <a:pt x="164" y="712"/>
                  <a:pt x="211" y="767"/>
                  <a:pt x="217" y="773"/>
                </a:cubicBezTo>
                <a:cubicBezTo>
                  <a:pt x="274" y="836"/>
                  <a:pt x="355" y="869"/>
                  <a:pt x="434" y="900"/>
                </a:cubicBezTo>
                <a:cubicBezTo>
                  <a:pt x="533" y="896"/>
                  <a:pt x="563" y="888"/>
                  <a:pt x="645" y="878"/>
                </a:cubicBezTo>
                <a:cubicBezTo>
                  <a:pt x="680" y="891"/>
                  <a:pt x="659" y="940"/>
                  <a:pt x="639" y="961"/>
                </a:cubicBezTo>
                <a:cubicBezTo>
                  <a:pt x="599" y="1000"/>
                  <a:pt x="531" y="1023"/>
                  <a:pt x="478" y="1039"/>
                </a:cubicBezTo>
                <a:cubicBezTo>
                  <a:pt x="401" y="1036"/>
                  <a:pt x="336" y="1041"/>
                  <a:pt x="267" y="1017"/>
                </a:cubicBezTo>
                <a:cubicBezTo>
                  <a:pt x="251" y="993"/>
                  <a:pt x="243" y="967"/>
                  <a:pt x="228" y="945"/>
                </a:cubicBezTo>
                <a:cubicBezTo>
                  <a:pt x="232" y="913"/>
                  <a:pt x="223" y="874"/>
                  <a:pt x="245" y="850"/>
                </a:cubicBezTo>
                <a:cubicBezTo>
                  <a:pt x="300" y="786"/>
                  <a:pt x="381" y="763"/>
                  <a:pt x="461" y="756"/>
                </a:cubicBezTo>
                <a:cubicBezTo>
                  <a:pt x="530" y="759"/>
                  <a:pt x="570" y="764"/>
                  <a:pt x="634" y="773"/>
                </a:cubicBezTo>
                <a:cubicBezTo>
                  <a:pt x="668" y="784"/>
                  <a:pt x="697" y="791"/>
                  <a:pt x="728" y="811"/>
                </a:cubicBezTo>
                <a:cubicBezTo>
                  <a:pt x="749" y="843"/>
                  <a:pt x="749" y="885"/>
                  <a:pt x="756" y="923"/>
                </a:cubicBezTo>
                <a:cubicBezTo>
                  <a:pt x="757" y="958"/>
                  <a:pt x="730" y="1011"/>
                  <a:pt x="761" y="1028"/>
                </a:cubicBezTo>
                <a:cubicBezTo>
                  <a:pt x="788" y="1042"/>
                  <a:pt x="805" y="983"/>
                  <a:pt x="828" y="961"/>
                </a:cubicBezTo>
                <a:cubicBezTo>
                  <a:pt x="870" y="918"/>
                  <a:pt x="899" y="881"/>
                  <a:pt x="934" y="834"/>
                </a:cubicBezTo>
                <a:cubicBezTo>
                  <a:pt x="948" y="813"/>
                  <a:pt x="978" y="773"/>
                  <a:pt x="978" y="773"/>
                </a:cubicBezTo>
                <a:cubicBezTo>
                  <a:pt x="1006" y="640"/>
                  <a:pt x="905" y="618"/>
                  <a:pt x="806" y="600"/>
                </a:cubicBezTo>
                <a:cubicBezTo>
                  <a:pt x="763" y="602"/>
                  <a:pt x="720" y="601"/>
                  <a:pt x="678" y="606"/>
                </a:cubicBezTo>
                <a:cubicBezTo>
                  <a:pt x="663" y="607"/>
                  <a:pt x="644" y="627"/>
                  <a:pt x="634" y="634"/>
                </a:cubicBezTo>
                <a:cubicBezTo>
                  <a:pt x="581" y="668"/>
                  <a:pt x="558" y="707"/>
                  <a:pt x="539" y="767"/>
                </a:cubicBezTo>
                <a:cubicBezTo>
                  <a:pt x="530" y="840"/>
                  <a:pt x="533" y="914"/>
                  <a:pt x="561" y="984"/>
                </a:cubicBezTo>
                <a:cubicBezTo>
                  <a:pt x="556" y="1013"/>
                  <a:pt x="558" y="1045"/>
                  <a:pt x="545" y="1073"/>
                </a:cubicBezTo>
                <a:cubicBezTo>
                  <a:pt x="521" y="1121"/>
                  <a:pt x="485" y="1165"/>
                  <a:pt x="456" y="1211"/>
                </a:cubicBezTo>
                <a:cubicBezTo>
                  <a:pt x="437" y="1239"/>
                  <a:pt x="418" y="1270"/>
                  <a:pt x="389" y="1289"/>
                </a:cubicBezTo>
                <a:cubicBezTo>
                  <a:pt x="363" y="1304"/>
                  <a:pt x="328" y="1306"/>
                  <a:pt x="300" y="1311"/>
                </a:cubicBezTo>
                <a:cubicBezTo>
                  <a:pt x="254" y="1304"/>
                  <a:pt x="182" y="1319"/>
                  <a:pt x="167" y="1267"/>
                </a:cubicBezTo>
                <a:cubicBezTo>
                  <a:pt x="180" y="1220"/>
                  <a:pt x="243" y="1273"/>
                  <a:pt x="272" y="1284"/>
                </a:cubicBezTo>
                <a:cubicBezTo>
                  <a:pt x="289" y="1300"/>
                  <a:pt x="305" y="1305"/>
                  <a:pt x="322" y="1322"/>
                </a:cubicBezTo>
                <a:cubicBezTo>
                  <a:pt x="326" y="1334"/>
                  <a:pt x="337" y="1367"/>
                  <a:pt x="345" y="1372"/>
                </a:cubicBezTo>
                <a:cubicBezTo>
                  <a:pt x="378" y="1391"/>
                  <a:pt x="422" y="1379"/>
                  <a:pt x="461" y="1384"/>
                </a:cubicBezTo>
                <a:cubicBezTo>
                  <a:pt x="532" y="1392"/>
                  <a:pt x="544" y="1394"/>
                  <a:pt x="611" y="1406"/>
                </a:cubicBezTo>
                <a:cubicBezTo>
                  <a:pt x="739" y="1401"/>
                  <a:pt x="788" y="1442"/>
                  <a:pt x="817" y="1339"/>
                </a:cubicBezTo>
                <a:cubicBezTo>
                  <a:pt x="811" y="1304"/>
                  <a:pt x="810" y="1267"/>
                  <a:pt x="800" y="1234"/>
                </a:cubicBezTo>
                <a:cubicBezTo>
                  <a:pt x="787" y="1192"/>
                  <a:pt x="687" y="1163"/>
                  <a:pt x="645" y="1156"/>
                </a:cubicBezTo>
                <a:cubicBezTo>
                  <a:pt x="652" y="1159"/>
                  <a:pt x="658" y="1167"/>
                  <a:pt x="667" y="1167"/>
                </a:cubicBezTo>
                <a:cubicBezTo>
                  <a:pt x="704" y="1167"/>
                  <a:pt x="741" y="1161"/>
                  <a:pt x="778" y="1156"/>
                </a:cubicBezTo>
                <a:cubicBezTo>
                  <a:pt x="835" y="1146"/>
                  <a:pt x="866" y="1087"/>
                  <a:pt x="917" y="1073"/>
                </a:cubicBezTo>
                <a:cubicBezTo>
                  <a:pt x="954" y="1046"/>
                  <a:pt x="937" y="1053"/>
                  <a:pt x="967" y="1045"/>
                </a:cubicBezTo>
                <a:cubicBezTo>
                  <a:pt x="980" y="1023"/>
                  <a:pt x="984" y="1009"/>
                  <a:pt x="984" y="984"/>
                </a:cubicBezTo>
              </a:path>
            </a:pathLst>
          </a:custGeom>
          <a:noFill/>
          <a:ln w="28575">
            <a:solidFill>
              <a:schemeClr val="hlink"/>
            </a:solidFill>
            <a:round/>
            <a:headEnd/>
            <a:tailEnd/>
          </a:ln>
        </p:spPr>
        <p:txBody>
          <a:bodyPr wrap="none" anchor="ctr"/>
          <a:lstStyle/>
          <a:p>
            <a:endParaRPr lang="en-US"/>
          </a:p>
        </p:txBody>
      </p:sp>
      <p:sp>
        <p:nvSpPr>
          <p:cNvPr id="188437" name="Freeform 40"/>
          <p:cNvSpPr>
            <a:spLocks/>
          </p:cNvSpPr>
          <p:nvPr/>
        </p:nvSpPr>
        <p:spPr bwMode="auto">
          <a:xfrm>
            <a:off x="457200" y="5638800"/>
            <a:ext cx="7747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38" name="Freeform 41"/>
          <p:cNvSpPr>
            <a:spLocks/>
          </p:cNvSpPr>
          <p:nvPr/>
        </p:nvSpPr>
        <p:spPr bwMode="auto">
          <a:xfrm>
            <a:off x="152400" y="4267200"/>
            <a:ext cx="1071563" cy="425450"/>
          </a:xfrm>
          <a:custGeom>
            <a:avLst/>
            <a:gdLst>
              <a:gd name="T0" fmla="*/ 339 w 723"/>
              <a:gd name="T1" fmla="*/ 284 h 876"/>
              <a:gd name="T2" fmla="*/ 284 w 723"/>
              <a:gd name="T3" fmla="*/ 256 h 876"/>
              <a:gd name="T4" fmla="*/ 250 w 723"/>
              <a:gd name="T5" fmla="*/ 250 h 876"/>
              <a:gd name="T6" fmla="*/ 150 w 723"/>
              <a:gd name="T7" fmla="*/ 306 h 876"/>
              <a:gd name="T8" fmla="*/ 162 w 723"/>
              <a:gd name="T9" fmla="*/ 406 h 876"/>
              <a:gd name="T10" fmla="*/ 189 w 723"/>
              <a:gd name="T11" fmla="*/ 434 h 876"/>
              <a:gd name="T12" fmla="*/ 245 w 723"/>
              <a:gd name="T13" fmla="*/ 512 h 876"/>
              <a:gd name="T14" fmla="*/ 239 w 723"/>
              <a:gd name="T15" fmla="*/ 562 h 876"/>
              <a:gd name="T16" fmla="*/ 195 w 723"/>
              <a:gd name="T17" fmla="*/ 567 h 876"/>
              <a:gd name="T18" fmla="*/ 112 w 723"/>
              <a:gd name="T19" fmla="*/ 556 h 876"/>
              <a:gd name="T20" fmla="*/ 6 w 723"/>
              <a:gd name="T21" fmla="*/ 489 h 876"/>
              <a:gd name="T22" fmla="*/ 34 w 723"/>
              <a:gd name="T23" fmla="*/ 439 h 876"/>
              <a:gd name="T24" fmla="*/ 84 w 723"/>
              <a:gd name="T25" fmla="*/ 389 h 876"/>
              <a:gd name="T26" fmla="*/ 256 w 723"/>
              <a:gd name="T27" fmla="*/ 428 h 876"/>
              <a:gd name="T28" fmla="*/ 373 w 723"/>
              <a:gd name="T29" fmla="*/ 417 h 876"/>
              <a:gd name="T30" fmla="*/ 489 w 723"/>
              <a:gd name="T31" fmla="*/ 273 h 876"/>
              <a:gd name="T32" fmla="*/ 495 w 723"/>
              <a:gd name="T33" fmla="*/ 206 h 876"/>
              <a:gd name="T34" fmla="*/ 489 w 723"/>
              <a:gd name="T35" fmla="*/ 95 h 876"/>
              <a:gd name="T36" fmla="*/ 367 w 723"/>
              <a:gd name="T37" fmla="*/ 0 h 876"/>
              <a:gd name="T38" fmla="*/ 662 w 723"/>
              <a:gd name="T39" fmla="*/ 39 h 876"/>
              <a:gd name="T40" fmla="*/ 712 w 723"/>
              <a:gd name="T41" fmla="*/ 106 h 876"/>
              <a:gd name="T42" fmla="*/ 634 w 723"/>
              <a:gd name="T43" fmla="*/ 162 h 876"/>
              <a:gd name="T44" fmla="*/ 489 w 723"/>
              <a:gd name="T45" fmla="*/ 212 h 876"/>
              <a:gd name="T46" fmla="*/ 467 w 723"/>
              <a:gd name="T47" fmla="*/ 206 h 876"/>
              <a:gd name="T48" fmla="*/ 462 w 723"/>
              <a:gd name="T49" fmla="*/ 167 h 876"/>
              <a:gd name="T50" fmla="*/ 406 w 723"/>
              <a:gd name="T51" fmla="*/ 89 h 876"/>
              <a:gd name="T52" fmla="*/ 273 w 723"/>
              <a:gd name="T53" fmla="*/ 39 h 876"/>
              <a:gd name="T54" fmla="*/ 239 w 723"/>
              <a:gd name="T55" fmla="*/ 28 h 876"/>
              <a:gd name="T56" fmla="*/ 184 w 723"/>
              <a:gd name="T57" fmla="*/ 89 h 876"/>
              <a:gd name="T58" fmla="*/ 212 w 723"/>
              <a:gd name="T59" fmla="*/ 156 h 876"/>
              <a:gd name="T60" fmla="*/ 350 w 723"/>
              <a:gd name="T61" fmla="*/ 200 h 876"/>
              <a:gd name="T62" fmla="*/ 373 w 723"/>
              <a:gd name="T63" fmla="*/ 206 h 876"/>
              <a:gd name="T64" fmla="*/ 350 w 723"/>
              <a:gd name="T65" fmla="*/ 328 h 876"/>
              <a:gd name="T66" fmla="*/ 239 w 723"/>
              <a:gd name="T67" fmla="*/ 567 h 876"/>
              <a:gd name="T68" fmla="*/ 184 w 723"/>
              <a:gd name="T69" fmla="*/ 606 h 876"/>
              <a:gd name="T70" fmla="*/ 139 w 723"/>
              <a:gd name="T71" fmla="*/ 639 h 876"/>
              <a:gd name="T72" fmla="*/ 128 w 723"/>
              <a:gd name="T73" fmla="*/ 656 h 876"/>
              <a:gd name="T74" fmla="*/ 262 w 723"/>
              <a:gd name="T75" fmla="*/ 700 h 876"/>
              <a:gd name="T76" fmla="*/ 200 w 723"/>
              <a:gd name="T77" fmla="*/ 739 h 876"/>
              <a:gd name="T78" fmla="*/ 162 w 723"/>
              <a:gd name="T79" fmla="*/ 778 h 876"/>
              <a:gd name="T80" fmla="*/ 250 w 723"/>
              <a:gd name="T81" fmla="*/ 856 h 876"/>
              <a:gd name="T82" fmla="*/ 345 w 723"/>
              <a:gd name="T83" fmla="*/ 867 h 876"/>
              <a:gd name="T84" fmla="*/ 73 w 723"/>
              <a:gd name="T85" fmla="*/ 834 h 876"/>
              <a:gd name="T86" fmla="*/ 39 w 723"/>
              <a:gd name="T87" fmla="*/ 762 h 876"/>
              <a:gd name="T88" fmla="*/ 62 w 723"/>
              <a:gd name="T89" fmla="*/ 700 h 876"/>
              <a:gd name="T90" fmla="*/ 184 w 723"/>
              <a:gd name="T91" fmla="*/ 667 h 8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3"/>
              <a:gd name="T139" fmla="*/ 0 h 876"/>
              <a:gd name="T140" fmla="*/ 723 w 723"/>
              <a:gd name="T141" fmla="*/ 876 h 8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3" h="876">
                <a:moveTo>
                  <a:pt x="339" y="284"/>
                </a:moveTo>
                <a:cubicBezTo>
                  <a:pt x="351" y="247"/>
                  <a:pt x="350" y="267"/>
                  <a:pt x="284" y="256"/>
                </a:cubicBezTo>
                <a:cubicBezTo>
                  <a:pt x="272" y="253"/>
                  <a:pt x="250" y="250"/>
                  <a:pt x="250" y="250"/>
                </a:cubicBezTo>
                <a:cubicBezTo>
                  <a:pt x="190" y="263"/>
                  <a:pt x="164" y="252"/>
                  <a:pt x="150" y="306"/>
                </a:cubicBezTo>
                <a:cubicBezTo>
                  <a:pt x="154" y="339"/>
                  <a:pt x="152" y="373"/>
                  <a:pt x="162" y="406"/>
                </a:cubicBezTo>
                <a:cubicBezTo>
                  <a:pt x="165" y="418"/>
                  <a:pt x="180" y="423"/>
                  <a:pt x="189" y="434"/>
                </a:cubicBezTo>
                <a:cubicBezTo>
                  <a:pt x="219" y="471"/>
                  <a:pt x="225" y="481"/>
                  <a:pt x="245" y="512"/>
                </a:cubicBezTo>
                <a:cubicBezTo>
                  <a:pt x="243" y="528"/>
                  <a:pt x="250" y="549"/>
                  <a:pt x="239" y="562"/>
                </a:cubicBezTo>
                <a:cubicBezTo>
                  <a:pt x="229" y="572"/>
                  <a:pt x="209" y="567"/>
                  <a:pt x="195" y="567"/>
                </a:cubicBezTo>
                <a:cubicBezTo>
                  <a:pt x="167" y="565"/>
                  <a:pt x="139" y="559"/>
                  <a:pt x="112" y="556"/>
                </a:cubicBezTo>
                <a:cubicBezTo>
                  <a:pt x="72" y="536"/>
                  <a:pt x="30" y="527"/>
                  <a:pt x="6" y="489"/>
                </a:cubicBezTo>
                <a:cubicBezTo>
                  <a:pt x="31" y="411"/>
                  <a:pt x="0" y="489"/>
                  <a:pt x="34" y="439"/>
                </a:cubicBezTo>
                <a:cubicBezTo>
                  <a:pt x="54" y="408"/>
                  <a:pt x="42" y="400"/>
                  <a:pt x="84" y="389"/>
                </a:cubicBezTo>
                <a:cubicBezTo>
                  <a:pt x="144" y="398"/>
                  <a:pt x="196" y="418"/>
                  <a:pt x="256" y="428"/>
                </a:cubicBezTo>
                <a:cubicBezTo>
                  <a:pt x="295" y="424"/>
                  <a:pt x="334" y="425"/>
                  <a:pt x="373" y="417"/>
                </a:cubicBezTo>
                <a:cubicBezTo>
                  <a:pt x="433" y="403"/>
                  <a:pt x="461" y="318"/>
                  <a:pt x="489" y="273"/>
                </a:cubicBezTo>
                <a:cubicBezTo>
                  <a:pt x="491" y="250"/>
                  <a:pt x="495" y="228"/>
                  <a:pt x="495" y="206"/>
                </a:cubicBezTo>
                <a:cubicBezTo>
                  <a:pt x="495" y="168"/>
                  <a:pt x="493" y="131"/>
                  <a:pt x="489" y="95"/>
                </a:cubicBezTo>
                <a:cubicBezTo>
                  <a:pt x="482" y="42"/>
                  <a:pt x="407" y="14"/>
                  <a:pt x="367" y="0"/>
                </a:cubicBezTo>
                <a:cubicBezTo>
                  <a:pt x="428" y="47"/>
                  <a:pt x="587" y="36"/>
                  <a:pt x="662" y="39"/>
                </a:cubicBezTo>
                <a:cubicBezTo>
                  <a:pt x="685" y="63"/>
                  <a:pt x="692" y="80"/>
                  <a:pt x="712" y="106"/>
                </a:cubicBezTo>
                <a:cubicBezTo>
                  <a:pt x="723" y="144"/>
                  <a:pt x="660" y="152"/>
                  <a:pt x="634" y="162"/>
                </a:cubicBezTo>
                <a:cubicBezTo>
                  <a:pt x="585" y="179"/>
                  <a:pt x="537" y="194"/>
                  <a:pt x="489" y="212"/>
                </a:cubicBezTo>
                <a:cubicBezTo>
                  <a:pt x="481" y="210"/>
                  <a:pt x="470" y="212"/>
                  <a:pt x="467" y="206"/>
                </a:cubicBezTo>
                <a:cubicBezTo>
                  <a:pt x="460" y="194"/>
                  <a:pt x="464" y="179"/>
                  <a:pt x="462" y="167"/>
                </a:cubicBezTo>
                <a:cubicBezTo>
                  <a:pt x="456" y="141"/>
                  <a:pt x="427" y="102"/>
                  <a:pt x="406" y="89"/>
                </a:cubicBezTo>
                <a:cubicBezTo>
                  <a:pt x="378" y="72"/>
                  <a:pt x="293" y="45"/>
                  <a:pt x="273" y="39"/>
                </a:cubicBezTo>
                <a:cubicBezTo>
                  <a:pt x="261" y="35"/>
                  <a:pt x="239" y="28"/>
                  <a:pt x="239" y="28"/>
                </a:cubicBezTo>
                <a:cubicBezTo>
                  <a:pt x="194" y="36"/>
                  <a:pt x="190" y="44"/>
                  <a:pt x="184" y="89"/>
                </a:cubicBezTo>
                <a:cubicBezTo>
                  <a:pt x="193" y="111"/>
                  <a:pt x="196" y="137"/>
                  <a:pt x="212" y="156"/>
                </a:cubicBezTo>
                <a:cubicBezTo>
                  <a:pt x="228" y="175"/>
                  <a:pt x="323" y="196"/>
                  <a:pt x="350" y="200"/>
                </a:cubicBezTo>
                <a:cubicBezTo>
                  <a:pt x="357" y="202"/>
                  <a:pt x="370" y="198"/>
                  <a:pt x="373" y="206"/>
                </a:cubicBezTo>
                <a:cubicBezTo>
                  <a:pt x="381" y="234"/>
                  <a:pt x="358" y="300"/>
                  <a:pt x="350" y="328"/>
                </a:cubicBezTo>
                <a:cubicBezTo>
                  <a:pt x="338" y="415"/>
                  <a:pt x="306" y="507"/>
                  <a:pt x="239" y="567"/>
                </a:cubicBezTo>
                <a:cubicBezTo>
                  <a:pt x="199" y="601"/>
                  <a:pt x="225" y="577"/>
                  <a:pt x="184" y="606"/>
                </a:cubicBezTo>
                <a:cubicBezTo>
                  <a:pt x="168" y="616"/>
                  <a:pt x="139" y="639"/>
                  <a:pt x="139" y="639"/>
                </a:cubicBezTo>
                <a:cubicBezTo>
                  <a:pt x="135" y="644"/>
                  <a:pt x="122" y="652"/>
                  <a:pt x="128" y="656"/>
                </a:cubicBezTo>
                <a:cubicBezTo>
                  <a:pt x="143" y="666"/>
                  <a:pt x="238" y="690"/>
                  <a:pt x="262" y="700"/>
                </a:cubicBezTo>
                <a:cubicBezTo>
                  <a:pt x="245" y="731"/>
                  <a:pt x="234" y="732"/>
                  <a:pt x="200" y="739"/>
                </a:cubicBezTo>
                <a:cubicBezTo>
                  <a:pt x="176" y="750"/>
                  <a:pt x="169" y="753"/>
                  <a:pt x="162" y="778"/>
                </a:cubicBezTo>
                <a:cubicBezTo>
                  <a:pt x="178" y="850"/>
                  <a:pt x="178" y="840"/>
                  <a:pt x="250" y="856"/>
                </a:cubicBezTo>
                <a:cubicBezTo>
                  <a:pt x="291" y="876"/>
                  <a:pt x="289" y="872"/>
                  <a:pt x="345" y="867"/>
                </a:cubicBezTo>
                <a:cubicBezTo>
                  <a:pt x="254" y="858"/>
                  <a:pt x="162" y="847"/>
                  <a:pt x="73" y="834"/>
                </a:cubicBezTo>
                <a:cubicBezTo>
                  <a:pt x="62" y="807"/>
                  <a:pt x="49" y="789"/>
                  <a:pt x="39" y="762"/>
                </a:cubicBezTo>
                <a:cubicBezTo>
                  <a:pt x="46" y="741"/>
                  <a:pt x="48" y="717"/>
                  <a:pt x="62" y="700"/>
                </a:cubicBezTo>
                <a:cubicBezTo>
                  <a:pt x="74" y="683"/>
                  <a:pt x="160" y="667"/>
                  <a:pt x="184" y="667"/>
                </a:cubicBezTo>
              </a:path>
            </a:pathLst>
          </a:custGeom>
          <a:noFill/>
          <a:ln w="28575">
            <a:solidFill>
              <a:schemeClr val="hlink"/>
            </a:solidFill>
            <a:round/>
            <a:headEnd/>
            <a:tailEnd/>
          </a:ln>
        </p:spPr>
        <p:txBody>
          <a:bodyPr wrap="none" anchor="ctr"/>
          <a:lstStyle/>
          <a:p>
            <a:endParaRPr lang="en-US"/>
          </a:p>
        </p:txBody>
      </p:sp>
      <p:sp>
        <p:nvSpPr>
          <p:cNvPr id="188439" name="Freeform 42"/>
          <p:cNvSpPr>
            <a:spLocks/>
          </p:cNvSpPr>
          <p:nvPr/>
        </p:nvSpPr>
        <p:spPr bwMode="auto">
          <a:xfrm>
            <a:off x="1828800" y="4343400"/>
            <a:ext cx="411163" cy="547688"/>
          </a:xfrm>
          <a:custGeom>
            <a:avLst/>
            <a:gdLst>
              <a:gd name="T0" fmla="*/ 139 w 1006"/>
              <a:gd name="T1" fmla="*/ 195 h 1442"/>
              <a:gd name="T2" fmla="*/ 72 w 1006"/>
              <a:gd name="T3" fmla="*/ 406 h 1442"/>
              <a:gd name="T4" fmla="*/ 461 w 1006"/>
              <a:gd name="T5" fmla="*/ 439 h 1442"/>
              <a:gd name="T6" fmla="*/ 561 w 1006"/>
              <a:gd name="T7" fmla="*/ 339 h 1442"/>
              <a:gd name="T8" fmla="*/ 522 w 1006"/>
              <a:gd name="T9" fmla="*/ 200 h 1442"/>
              <a:gd name="T10" fmla="*/ 0 w 1006"/>
              <a:gd name="T11" fmla="*/ 6 h 1442"/>
              <a:gd name="T12" fmla="*/ 284 w 1006"/>
              <a:gd name="T13" fmla="*/ 128 h 1442"/>
              <a:gd name="T14" fmla="*/ 511 w 1006"/>
              <a:gd name="T15" fmla="*/ 95 h 1442"/>
              <a:gd name="T16" fmla="*/ 689 w 1006"/>
              <a:gd name="T17" fmla="*/ 100 h 1442"/>
              <a:gd name="T18" fmla="*/ 756 w 1006"/>
              <a:gd name="T19" fmla="*/ 345 h 1442"/>
              <a:gd name="T20" fmla="*/ 439 w 1006"/>
              <a:gd name="T21" fmla="*/ 500 h 1442"/>
              <a:gd name="T22" fmla="*/ 306 w 1006"/>
              <a:gd name="T23" fmla="*/ 450 h 1442"/>
              <a:gd name="T24" fmla="*/ 150 w 1006"/>
              <a:gd name="T25" fmla="*/ 589 h 1442"/>
              <a:gd name="T26" fmla="*/ 217 w 1006"/>
              <a:gd name="T27" fmla="*/ 773 h 1442"/>
              <a:gd name="T28" fmla="*/ 645 w 1006"/>
              <a:gd name="T29" fmla="*/ 878 h 1442"/>
              <a:gd name="T30" fmla="*/ 478 w 1006"/>
              <a:gd name="T31" fmla="*/ 1039 h 1442"/>
              <a:gd name="T32" fmla="*/ 228 w 1006"/>
              <a:gd name="T33" fmla="*/ 945 h 1442"/>
              <a:gd name="T34" fmla="*/ 461 w 1006"/>
              <a:gd name="T35" fmla="*/ 756 h 1442"/>
              <a:gd name="T36" fmla="*/ 728 w 1006"/>
              <a:gd name="T37" fmla="*/ 811 h 1442"/>
              <a:gd name="T38" fmla="*/ 761 w 1006"/>
              <a:gd name="T39" fmla="*/ 1028 h 1442"/>
              <a:gd name="T40" fmla="*/ 934 w 1006"/>
              <a:gd name="T41" fmla="*/ 834 h 1442"/>
              <a:gd name="T42" fmla="*/ 806 w 1006"/>
              <a:gd name="T43" fmla="*/ 600 h 1442"/>
              <a:gd name="T44" fmla="*/ 634 w 1006"/>
              <a:gd name="T45" fmla="*/ 634 h 1442"/>
              <a:gd name="T46" fmla="*/ 561 w 1006"/>
              <a:gd name="T47" fmla="*/ 984 h 1442"/>
              <a:gd name="T48" fmla="*/ 456 w 1006"/>
              <a:gd name="T49" fmla="*/ 1211 h 1442"/>
              <a:gd name="T50" fmla="*/ 300 w 1006"/>
              <a:gd name="T51" fmla="*/ 1311 h 1442"/>
              <a:gd name="T52" fmla="*/ 272 w 1006"/>
              <a:gd name="T53" fmla="*/ 1284 h 1442"/>
              <a:gd name="T54" fmla="*/ 345 w 1006"/>
              <a:gd name="T55" fmla="*/ 1372 h 1442"/>
              <a:gd name="T56" fmla="*/ 611 w 1006"/>
              <a:gd name="T57" fmla="*/ 1406 h 1442"/>
              <a:gd name="T58" fmla="*/ 800 w 1006"/>
              <a:gd name="T59" fmla="*/ 1234 h 1442"/>
              <a:gd name="T60" fmla="*/ 667 w 1006"/>
              <a:gd name="T61" fmla="*/ 1167 h 1442"/>
              <a:gd name="T62" fmla="*/ 917 w 1006"/>
              <a:gd name="T63" fmla="*/ 1073 h 1442"/>
              <a:gd name="T64" fmla="*/ 984 w 1006"/>
              <a:gd name="T65" fmla="*/ 984 h 1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6"/>
              <a:gd name="T100" fmla="*/ 0 h 1442"/>
              <a:gd name="T101" fmla="*/ 1006 w 1006"/>
              <a:gd name="T102" fmla="*/ 1442 h 1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6" h="1442">
                <a:moveTo>
                  <a:pt x="311" y="217"/>
                </a:moveTo>
                <a:cubicBezTo>
                  <a:pt x="254" y="179"/>
                  <a:pt x="206" y="190"/>
                  <a:pt x="139" y="195"/>
                </a:cubicBezTo>
                <a:cubicBezTo>
                  <a:pt x="73" y="242"/>
                  <a:pt x="79" y="264"/>
                  <a:pt x="61" y="350"/>
                </a:cubicBezTo>
                <a:cubicBezTo>
                  <a:pt x="64" y="368"/>
                  <a:pt x="63" y="389"/>
                  <a:pt x="72" y="406"/>
                </a:cubicBezTo>
                <a:cubicBezTo>
                  <a:pt x="85" y="430"/>
                  <a:pt x="148" y="437"/>
                  <a:pt x="172" y="445"/>
                </a:cubicBezTo>
                <a:cubicBezTo>
                  <a:pt x="268" y="443"/>
                  <a:pt x="364" y="444"/>
                  <a:pt x="461" y="439"/>
                </a:cubicBezTo>
                <a:cubicBezTo>
                  <a:pt x="490" y="437"/>
                  <a:pt x="539" y="395"/>
                  <a:pt x="539" y="395"/>
                </a:cubicBezTo>
                <a:cubicBezTo>
                  <a:pt x="551" y="375"/>
                  <a:pt x="555" y="361"/>
                  <a:pt x="561" y="339"/>
                </a:cubicBezTo>
                <a:cubicBezTo>
                  <a:pt x="559" y="311"/>
                  <a:pt x="563" y="282"/>
                  <a:pt x="556" y="256"/>
                </a:cubicBezTo>
                <a:cubicBezTo>
                  <a:pt x="550" y="234"/>
                  <a:pt x="535" y="217"/>
                  <a:pt x="522" y="200"/>
                </a:cubicBezTo>
                <a:cubicBezTo>
                  <a:pt x="456" y="112"/>
                  <a:pt x="390" y="65"/>
                  <a:pt x="306" y="0"/>
                </a:cubicBezTo>
                <a:cubicBezTo>
                  <a:pt x="206" y="11"/>
                  <a:pt x="100" y="2"/>
                  <a:pt x="0" y="6"/>
                </a:cubicBezTo>
                <a:cubicBezTo>
                  <a:pt x="27" y="41"/>
                  <a:pt x="73" y="39"/>
                  <a:pt x="117" y="56"/>
                </a:cubicBezTo>
                <a:cubicBezTo>
                  <a:pt x="173" y="78"/>
                  <a:pt x="225" y="110"/>
                  <a:pt x="284" y="128"/>
                </a:cubicBezTo>
                <a:cubicBezTo>
                  <a:pt x="395" y="123"/>
                  <a:pt x="390" y="130"/>
                  <a:pt x="461" y="111"/>
                </a:cubicBezTo>
                <a:cubicBezTo>
                  <a:pt x="489" y="92"/>
                  <a:pt x="467" y="103"/>
                  <a:pt x="511" y="95"/>
                </a:cubicBezTo>
                <a:cubicBezTo>
                  <a:pt x="527" y="91"/>
                  <a:pt x="561" y="84"/>
                  <a:pt x="561" y="84"/>
                </a:cubicBezTo>
                <a:cubicBezTo>
                  <a:pt x="603" y="89"/>
                  <a:pt x="649" y="83"/>
                  <a:pt x="689" y="100"/>
                </a:cubicBezTo>
                <a:cubicBezTo>
                  <a:pt x="716" y="111"/>
                  <a:pt x="755" y="188"/>
                  <a:pt x="767" y="217"/>
                </a:cubicBezTo>
                <a:cubicBezTo>
                  <a:pt x="763" y="259"/>
                  <a:pt x="763" y="302"/>
                  <a:pt x="756" y="345"/>
                </a:cubicBezTo>
                <a:cubicBezTo>
                  <a:pt x="744" y="411"/>
                  <a:pt x="689" y="498"/>
                  <a:pt x="622" y="511"/>
                </a:cubicBezTo>
                <a:cubicBezTo>
                  <a:pt x="561" y="507"/>
                  <a:pt x="499" y="507"/>
                  <a:pt x="439" y="500"/>
                </a:cubicBezTo>
                <a:cubicBezTo>
                  <a:pt x="425" y="498"/>
                  <a:pt x="398" y="472"/>
                  <a:pt x="384" y="467"/>
                </a:cubicBezTo>
                <a:cubicBezTo>
                  <a:pt x="357" y="456"/>
                  <a:pt x="334" y="454"/>
                  <a:pt x="306" y="450"/>
                </a:cubicBezTo>
                <a:cubicBezTo>
                  <a:pt x="234" y="455"/>
                  <a:pt x="215" y="452"/>
                  <a:pt x="167" y="500"/>
                </a:cubicBezTo>
                <a:cubicBezTo>
                  <a:pt x="159" y="529"/>
                  <a:pt x="155" y="559"/>
                  <a:pt x="150" y="589"/>
                </a:cubicBezTo>
                <a:cubicBezTo>
                  <a:pt x="153" y="626"/>
                  <a:pt x="152" y="663"/>
                  <a:pt x="161" y="700"/>
                </a:cubicBezTo>
                <a:cubicBezTo>
                  <a:pt x="164" y="712"/>
                  <a:pt x="211" y="767"/>
                  <a:pt x="217" y="773"/>
                </a:cubicBezTo>
                <a:cubicBezTo>
                  <a:pt x="274" y="836"/>
                  <a:pt x="355" y="869"/>
                  <a:pt x="434" y="900"/>
                </a:cubicBezTo>
                <a:cubicBezTo>
                  <a:pt x="533" y="896"/>
                  <a:pt x="563" y="888"/>
                  <a:pt x="645" y="878"/>
                </a:cubicBezTo>
                <a:cubicBezTo>
                  <a:pt x="680" y="891"/>
                  <a:pt x="659" y="940"/>
                  <a:pt x="639" y="961"/>
                </a:cubicBezTo>
                <a:cubicBezTo>
                  <a:pt x="599" y="1000"/>
                  <a:pt x="531" y="1023"/>
                  <a:pt x="478" y="1039"/>
                </a:cubicBezTo>
                <a:cubicBezTo>
                  <a:pt x="401" y="1036"/>
                  <a:pt x="336" y="1041"/>
                  <a:pt x="267" y="1017"/>
                </a:cubicBezTo>
                <a:cubicBezTo>
                  <a:pt x="251" y="993"/>
                  <a:pt x="243" y="967"/>
                  <a:pt x="228" y="945"/>
                </a:cubicBezTo>
                <a:cubicBezTo>
                  <a:pt x="232" y="913"/>
                  <a:pt x="223" y="874"/>
                  <a:pt x="245" y="850"/>
                </a:cubicBezTo>
                <a:cubicBezTo>
                  <a:pt x="300" y="786"/>
                  <a:pt x="381" y="763"/>
                  <a:pt x="461" y="756"/>
                </a:cubicBezTo>
                <a:cubicBezTo>
                  <a:pt x="530" y="759"/>
                  <a:pt x="570" y="764"/>
                  <a:pt x="634" y="773"/>
                </a:cubicBezTo>
                <a:cubicBezTo>
                  <a:pt x="668" y="784"/>
                  <a:pt x="697" y="791"/>
                  <a:pt x="728" y="811"/>
                </a:cubicBezTo>
                <a:cubicBezTo>
                  <a:pt x="749" y="843"/>
                  <a:pt x="749" y="885"/>
                  <a:pt x="756" y="923"/>
                </a:cubicBezTo>
                <a:cubicBezTo>
                  <a:pt x="757" y="958"/>
                  <a:pt x="730" y="1011"/>
                  <a:pt x="761" y="1028"/>
                </a:cubicBezTo>
                <a:cubicBezTo>
                  <a:pt x="788" y="1042"/>
                  <a:pt x="805" y="983"/>
                  <a:pt x="828" y="961"/>
                </a:cubicBezTo>
                <a:cubicBezTo>
                  <a:pt x="870" y="918"/>
                  <a:pt x="899" y="881"/>
                  <a:pt x="934" y="834"/>
                </a:cubicBezTo>
                <a:cubicBezTo>
                  <a:pt x="948" y="813"/>
                  <a:pt x="978" y="773"/>
                  <a:pt x="978" y="773"/>
                </a:cubicBezTo>
                <a:cubicBezTo>
                  <a:pt x="1006" y="640"/>
                  <a:pt x="905" y="618"/>
                  <a:pt x="806" y="600"/>
                </a:cubicBezTo>
                <a:cubicBezTo>
                  <a:pt x="763" y="602"/>
                  <a:pt x="720" y="601"/>
                  <a:pt x="678" y="606"/>
                </a:cubicBezTo>
                <a:cubicBezTo>
                  <a:pt x="663" y="607"/>
                  <a:pt x="644" y="627"/>
                  <a:pt x="634" y="634"/>
                </a:cubicBezTo>
                <a:cubicBezTo>
                  <a:pt x="581" y="668"/>
                  <a:pt x="558" y="707"/>
                  <a:pt x="539" y="767"/>
                </a:cubicBezTo>
                <a:cubicBezTo>
                  <a:pt x="530" y="840"/>
                  <a:pt x="533" y="914"/>
                  <a:pt x="561" y="984"/>
                </a:cubicBezTo>
                <a:cubicBezTo>
                  <a:pt x="556" y="1013"/>
                  <a:pt x="558" y="1045"/>
                  <a:pt x="545" y="1073"/>
                </a:cubicBezTo>
                <a:cubicBezTo>
                  <a:pt x="521" y="1121"/>
                  <a:pt x="485" y="1165"/>
                  <a:pt x="456" y="1211"/>
                </a:cubicBezTo>
                <a:cubicBezTo>
                  <a:pt x="437" y="1239"/>
                  <a:pt x="418" y="1270"/>
                  <a:pt x="389" y="1289"/>
                </a:cubicBezTo>
                <a:cubicBezTo>
                  <a:pt x="363" y="1304"/>
                  <a:pt x="328" y="1306"/>
                  <a:pt x="300" y="1311"/>
                </a:cubicBezTo>
                <a:cubicBezTo>
                  <a:pt x="254" y="1304"/>
                  <a:pt x="182" y="1319"/>
                  <a:pt x="167" y="1267"/>
                </a:cubicBezTo>
                <a:cubicBezTo>
                  <a:pt x="180" y="1220"/>
                  <a:pt x="243" y="1273"/>
                  <a:pt x="272" y="1284"/>
                </a:cubicBezTo>
                <a:cubicBezTo>
                  <a:pt x="289" y="1300"/>
                  <a:pt x="305" y="1305"/>
                  <a:pt x="322" y="1322"/>
                </a:cubicBezTo>
                <a:cubicBezTo>
                  <a:pt x="326" y="1334"/>
                  <a:pt x="337" y="1367"/>
                  <a:pt x="345" y="1372"/>
                </a:cubicBezTo>
                <a:cubicBezTo>
                  <a:pt x="378" y="1391"/>
                  <a:pt x="422" y="1379"/>
                  <a:pt x="461" y="1384"/>
                </a:cubicBezTo>
                <a:cubicBezTo>
                  <a:pt x="532" y="1392"/>
                  <a:pt x="544" y="1394"/>
                  <a:pt x="611" y="1406"/>
                </a:cubicBezTo>
                <a:cubicBezTo>
                  <a:pt x="739" y="1401"/>
                  <a:pt x="788" y="1442"/>
                  <a:pt x="817" y="1339"/>
                </a:cubicBezTo>
                <a:cubicBezTo>
                  <a:pt x="811" y="1304"/>
                  <a:pt x="810" y="1267"/>
                  <a:pt x="800" y="1234"/>
                </a:cubicBezTo>
                <a:cubicBezTo>
                  <a:pt x="787" y="1192"/>
                  <a:pt x="687" y="1163"/>
                  <a:pt x="645" y="1156"/>
                </a:cubicBezTo>
                <a:cubicBezTo>
                  <a:pt x="652" y="1159"/>
                  <a:pt x="658" y="1167"/>
                  <a:pt x="667" y="1167"/>
                </a:cubicBezTo>
                <a:cubicBezTo>
                  <a:pt x="704" y="1167"/>
                  <a:pt x="741" y="1161"/>
                  <a:pt x="778" y="1156"/>
                </a:cubicBezTo>
                <a:cubicBezTo>
                  <a:pt x="835" y="1146"/>
                  <a:pt x="866" y="1087"/>
                  <a:pt x="917" y="1073"/>
                </a:cubicBezTo>
                <a:cubicBezTo>
                  <a:pt x="954" y="1046"/>
                  <a:pt x="937" y="1053"/>
                  <a:pt x="967" y="1045"/>
                </a:cubicBezTo>
                <a:cubicBezTo>
                  <a:pt x="980" y="1023"/>
                  <a:pt x="984" y="1009"/>
                  <a:pt x="984" y="984"/>
                </a:cubicBezTo>
              </a:path>
            </a:pathLst>
          </a:custGeom>
          <a:noFill/>
          <a:ln w="28575">
            <a:solidFill>
              <a:schemeClr val="hlink"/>
            </a:solidFill>
            <a:round/>
            <a:headEnd/>
            <a:tailEnd/>
          </a:ln>
        </p:spPr>
        <p:txBody>
          <a:bodyPr wrap="none" anchor="ctr"/>
          <a:lstStyle/>
          <a:p>
            <a:endParaRPr lang="en-US"/>
          </a:p>
        </p:txBody>
      </p:sp>
      <p:sp>
        <p:nvSpPr>
          <p:cNvPr id="188440" name="Freeform 43"/>
          <p:cNvSpPr>
            <a:spLocks/>
          </p:cNvSpPr>
          <p:nvPr/>
        </p:nvSpPr>
        <p:spPr bwMode="auto">
          <a:xfrm rot="-5400000">
            <a:off x="1935957" y="5609431"/>
            <a:ext cx="774700" cy="452437"/>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41" name="Freeform 44"/>
          <p:cNvSpPr>
            <a:spLocks/>
          </p:cNvSpPr>
          <p:nvPr/>
        </p:nvSpPr>
        <p:spPr bwMode="auto">
          <a:xfrm rot="5400000">
            <a:off x="953294" y="3925094"/>
            <a:ext cx="7747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42" name="Freeform 45"/>
          <p:cNvSpPr>
            <a:spLocks/>
          </p:cNvSpPr>
          <p:nvPr/>
        </p:nvSpPr>
        <p:spPr bwMode="auto">
          <a:xfrm>
            <a:off x="2554288" y="4152900"/>
            <a:ext cx="622300" cy="452438"/>
          </a:xfrm>
          <a:custGeom>
            <a:avLst/>
            <a:gdLst>
              <a:gd name="T0" fmla="*/ 378 w 1112"/>
              <a:gd name="T1" fmla="*/ 339 h 573"/>
              <a:gd name="T2" fmla="*/ 189 w 1112"/>
              <a:gd name="T3" fmla="*/ 0 h 573"/>
              <a:gd name="T4" fmla="*/ 44 w 1112"/>
              <a:gd name="T5" fmla="*/ 106 h 573"/>
              <a:gd name="T6" fmla="*/ 28 w 1112"/>
              <a:gd name="T7" fmla="*/ 139 h 573"/>
              <a:gd name="T8" fmla="*/ 11 w 1112"/>
              <a:gd name="T9" fmla="*/ 156 h 573"/>
              <a:gd name="T10" fmla="*/ 0 w 1112"/>
              <a:gd name="T11" fmla="*/ 206 h 573"/>
              <a:gd name="T12" fmla="*/ 61 w 1112"/>
              <a:gd name="T13" fmla="*/ 323 h 573"/>
              <a:gd name="T14" fmla="*/ 278 w 1112"/>
              <a:gd name="T15" fmla="*/ 250 h 573"/>
              <a:gd name="T16" fmla="*/ 344 w 1112"/>
              <a:gd name="T17" fmla="*/ 217 h 573"/>
              <a:gd name="T18" fmla="*/ 494 w 1112"/>
              <a:gd name="T19" fmla="*/ 117 h 573"/>
              <a:gd name="T20" fmla="*/ 628 w 1112"/>
              <a:gd name="T21" fmla="*/ 78 h 573"/>
              <a:gd name="T22" fmla="*/ 833 w 1112"/>
              <a:gd name="T23" fmla="*/ 156 h 573"/>
              <a:gd name="T24" fmla="*/ 800 w 1112"/>
              <a:gd name="T25" fmla="*/ 295 h 573"/>
              <a:gd name="T26" fmla="*/ 678 w 1112"/>
              <a:gd name="T27" fmla="*/ 389 h 573"/>
              <a:gd name="T28" fmla="*/ 594 w 1112"/>
              <a:gd name="T29" fmla="*/ 423 h 573"/>
              <a:gd name="T30" fmla="*/ 533 w 1112"/>
              <a:gd name="T31" fmla="*/ 434 h 573"/>
              <a:gd name="T32" fmla="*/ 450 w 1112"/>
              <a:gd name="T33" fmla="*/ 395 h 573"/>
              <a:gd name="T34" fmla="*/ 461 w 1112"/>
              <a:gd name="T35" fmla="*/ 367 h 573"/>
              <a:gd name="T36" fmla="*/ 506 w 1112"/>
              <a:gd name="T37" fmla="*/ 345 h 573"/>
              <a:gd name="T38" fmla="*/ 611 w 1112"/>
              <a:gd name="T39" fmla="*/ 300 h 573"/>
              <a:gd name="T40" fmla="*/ 739 w 1112"/>
              <a:gd name="T41" fmla="*/ 312 h 573"/>
              <a:gd name="T42" fmla="*/ 806 w 1112"/>
              <a:gd name="T43" fmla="*/ 350 h 573"/>
              <a:gd name="T44" fmla="*/ 839 w 1112"/>
              <a:gd name="T45" fmla="*/ 367 h 573"/>
              <a:gd name="T46" fmla="*/ 900 w 1112"/>
              <a:gd name="T47" fmla="*/ 428 h 573"/>
              <a:gd name="T48" fmla="*/ 945 w 1112"/>
              <a:gd name="T49" fmla="*/ 484 h 573"/>
              <a:gd name="T50" fmla="*/ 1011 w 1112"/>
              <a:gd name="T51" fmla="*/ 478 h 573"/>
              <a:gd name="T52" fmla="*/ 1100 w 1112"/>
              <a:gd name="T53" fmla="*/ 362 h 573"/>
              <a:gd name="T54" fmla="*/ 1100 w 1112"/>
              <a:gd name="T55" fmla="*/ 262 h 573"/>
              <a:gd name="T56" fmla="*/ 1083 w 1112"/>
              <a:gd name="T57" fmla="*/ 245 h 573"/>
              <a:gd name="T58" fmla="*/ 956 w 1112"/>
              <a:gd name="T59" fmla="*/ 184 h 573"/>
              <a:gd name="T60" fmla="*/ 811 w 1112"/>
              <a:gd name="T61" fmla="*/ 223 h 573"/>
              <a:gd name="T62" fmla="*/ 789 w 1112"/>
              <a:gd name="T63" fmla="*/ 267 h 573"/>
              <a:gd name="T64" fmla="*/ 778 w 1112"/>
              <a:gd name="T65" fmla="*/ 339 h 573"/>
              <a:gd name="T66" fmla="*/ 806 w 1112"/>
              <a:gd name="T67" fmla="*/ 484 h 573"/>
              <a:gd name="T68" fmla="*/ 850 w 1112"/>
              <a:gd name="T69" fmla="*/ 545 h 573"/>
              <a:gd name="T70" fmla="*/ 861 w 1112"/>
              <a:gd name="T71" fmla="*/ 567 h 573"/>
              <a:gd name="T72" fmla="*/ 717 w 1112"/>
              <a:gd name="T73" fmla="*/ 562 h 573"/>
              <a:gd name="T74" fmla="*/ 550 w 1112"/>
              <a:gd name="T75" fmla="*/ 495 h 573"/>
              <a:gd name="T76" fmla="*/ 528 w 1112"/>
              <a:gd name="T77" fmla="*/ 467 h 573"/>
              <a:gd name="T78" fmla="*/ 456 w 1112"/>
              <a:gd name="T79" fmla="*/ 400 h 573"/>
              <a:gd name="T80" fmla="*/ 378 w 1112"/>
              <a:gd name="T81" fmla="*/ 339 h 573"/>
              <a:gd name="T82" fmla="*/ 356 w 1112"/>
              <a:gd name="T83" fmla="*/ 312 h 573"/>
              <a:gd name="T84" fmla="*/ 333 w 1112"/>
              <a:gd name="T85" fmla="*/ 300 h 573"/>
              <a:gd name="T86" fmla="*/ 333 w 1112"/>
              <a:gd name="T87" fmla="*/ 284 h 5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2"/>
              <a:gd name="T133" fmla="*/ 0 h 573"/>
              <a:gd name="T134" fmla="*/ 1112 w 1112"/>
              <a:gd name="T135" fmla="*/ 573 h 5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2" h="573">
                <a:moveTo>
                  <a:pt x="378" y="339"/>
                </a:moveTo>
                <a:cubicBezTo>
                  <a:pt x="448" y="197"/>
                  <a:pt x="323" y="36"/>
                  <a:pt x="189" y="0"/>
                </a:cubicBezTo>
                <a:cubicBezTo>
                  <a:pt x="130" y="18"/>
                  <a:pt x="88" y="63"/>
                  <a:pt x="44" y="106"/>
                </a:cubicBezTo>
                <a:cubicBezTo>
                  <a:pt x="38" y="117"/>
                  <a:pt x="34" y="128"/>
                  <a:pt x="28" y="139"/>
                </a:cubicBezTo>
                <a:cubicBezTo>
                  <a:pt x="23" y="145"/>
                  <a:pt x="14" y="148"/>
                  <a:pt x="11" y="156"/>
                </a:cubicBezTo>
                <a:cubicBezTo>
                  <a:pt x="3" y="171"/>
                  <a:pt x="4" y="189"/>
                  <a:pt x="0" y="206"/>
                </a:cubicBezTo>
                <a:cubicBezTo>
                  <a:pt x="10" y="279"/>
                  <a:pt x="2" y="293"/>
                  <a:pt x="61" y="323"/>
                </a:cubicBezTo>
                <a:cubicBezTo>
                  <a:pt x="171" y="314"/>
                  <a:pt x="187" y="300"/>
                  <a:pt x="278" y="250"/>
                </a:cubicBezTo>
                <a:cubicBezTo>
                  <a:pt x="299" y="237"/>
                  <a:pt x="324" y="232"/>
                  <a:pt x="344" y="217"/>
                </a:cubicBezTo>
                <a:cubicBezTo>
                  <a:pt x="390" y="179"/>
                  <a:pt x="438" y="142"/>
                  <a:pt x="494" y="117"/>
                </a:cubicBezTo>
                <a:cubicBezTo>
                  <a:pt x="536" y="97"/>
                  <a:pt x="583" y="90"/>
                  <a:pt x="628" y="78"/>
                </a:cubicBezTo>
                <a:cubicBezTo>
                  <a:pt x="707" y="86"/>
                  <a:pt x="782" y="87"/>
                  <a:pt x="833" y="156"/>
                </a:cubicBezTo>
                <a:cubicBezTo>
                  <a:pt x="856" y="222"/>
                  <a:pt x="848" y="249"/>
                  <a:pt x="800" y="295"/>
                </a:cubicBezTo>
                <a:cubicBezTo>
                  <a:pt x="755" y="336"/>
                  <a:pt x="731" y="362"/>
                  <a:pt x="678" y="389"/>
                </a:cubicBezTo>
                <a:cubicBezTo>
                  <a:pt x="655" y="400"/>
                  <a:pt x="618" y="416"/>
                  <a:pt x="594" y="423"/>
                </a:cubicBezTo>
                <a:cubicBezTo>
                  <a:pt x="573" y="427"/>
                  <a:pt x="533" y="434"/>
                  <a:pt x="533" y="434"/>
                </a:cubicBezTo>
                <a:cubicBezTo>
                  <a:pt x="483" y="429"/>
                  <a:pt x="462" y="440"/>
                  <a:pt x="450" y="395"/>
                </a:cubicBezTo>
                <a:cubicBezTo>
                  <a:pt x="453" y="385"/>
                  <a:pt x="455" y="375"/>
                  <a:pt x="461" y="367"/>
                </a:cubicBezTo>
                <a:cubicBezTo>
                  <a:pt x="468" y="356"/>
                  <a:pt x="498" y="349"/>
                  <a:pt x="506" y="345"/>
                </a:cubicBezTo>
                <a:cubicBezTo>
                  <a:pt x="540" y="325"/>
                  <a:pt x="571" y="308"/>
                  <a:pt x="611" y="300"/>
                </a:cubicBezTo>
                <a:cubicBezTo>
                  <a:pt x="653" y="304"/>
                  <a:pt x="697" y="301"/>
                  <a:pt x="739" y="312"/>
                </a:cubicBezTo>
                <a:cubicBezTo>
                  <a:pt x="763" y="318"/>
                  <a:pt x="783" y="337"/>
                  <a:pt x="806" y="350"/>
                </a:cubicBezTo>
                <a:cubicBezTo>
                  <a:pt x="816" y="355"/>
                  <a:pt x="839" y="367"/>
                  <a:pt x="839" y="367"/>
                </a:cubicBezTo>
                <a:cubicBezTo>
                  <a:pt x="857" y="390"/>
                  <a:pt x="882" y="405"/>
                  <a:pt x="900" y="428"/>
                </a:cubicBezTo>
                <a:cubicBezTo>
                  <a:pt x="950" y="492"/>
                  <a:pt x="894" y="435"/>
                  <a:pt x="945" y="484"/>
                </a:cubicBezTo>
                <a:cubicBezTo>
                  <a:pt x="967" y="482"/>
                  <a:pt x="989" y="483"/>
                  <a:pt x="1011" y="478"/>
                </a:cubicBezTo>
                <a:cubicBezTo>
                  <a:pt x="1053" y="467"/>
                  <a:pt x="1082" y="395"/>
                  <a:pt x="1100" y="362"/>
                </a:cubicBezTo>
                <a:cubicBezTo>
                  <a:pt x="1106" y="322"/>
                  <a:pt x="1112" y="307"/>
                  <a:pt x="1100" y="262"/>
                </a:cubicBezTo>
                <a:cubicBezTo>
                  <a:pt x="1097" y="254"/>
                  <a:pt x="1088" y="251"/>
                  <a:pt x="1083" y="245"/>
                </a:cubicBezTo>
                <a:cubicBezTo>
                  <a:pt x="1049" y="203"/>
                  <a:pt x="1007" y="190"/>
                  <a:pt x="956" y="184"/>
                </a:cubicBezTo>
                <a:cubicBezTo>
                  <a:pt x="865" y="192"/>
                  <a:pt x="857" y="176"/>
                  <a:pt x="811" y="223"/>
                </a:cubicBezTo>
                <a:cubicBezTo>
                  <a:pt x="804" y="238"/>
                  <a:pt x="792" y="251"/>
                  <a:pt x="789" y="267"/>
                </a:cubicBezTo>
                <a:cubicBezTo>
                  <a:pt x="783" y="290"/>
                  <a:pt x="778" y="339"/>
                  <a:pt x="778" y="339"/>
                </a:cubicBezTo>
                <a:cubicBezTo>
                  <a:pt x="782" y="446"/>
                  <a:pt x="762" y="425"/>
                  <a:pt x="806" y="484"/>
                </a:cubicBezTo>
                <a:cubicBezTo>
                  <a:pt x="839" y="528"/>
                  <a:pt x="826" y="502"/>
                  <a:pt x="850" y="545"/>
                </a:cubicBezTo>
                <a:cubicBezTo>
                  <a:pt x="854" y="552"/>
                  <a:pt x="869" y="565"/>
                  <a:pt x="861" y="567"/>
                </a:cubicBezTo>
                <a:cubicBezTo>
                  <a:pt x="813" y="573"/>
                  <a:pt x="765" y="563"/>
                  <a:pt x="717" y="562"/>
                </a:cubicBezTo>
                <a:cubicBezTo>
                  <a:pt x="659" y="554"/>
                  <a:pt x="592" y="537"/>
                  <a:pt x="550" y="495"/>
                </a:cubicBezTo>
                <a:cubicBezTo>
                  <a:pt x="541" y="486"/>
                  <a:pt x="536" y="475"/>
                  <a:pt x="528" y="467"/>
                </a:cubicBezTo>
                <a:cubicBezTo>
                  <a:pt x="504" y="443"/>
                  <a:pt x="481" y="420"/>
                  <a:pt x="456" y="400"/>
                </a:cubicBezTo>
                <a:cubicBezTo>
                  <a:pt x="430" y="379"/>
                  <a:pt x="398" y="364"/>
                  <a:pt x="378" y="339"/>
                </a:cubicBezTo>
                <a:cubicBezTo>
                  <a:pt x="370" y="330"/>
                  <a:pt x="364" y="319"/>
                  <a:pt x="356" y="312"/>
                </a:cubicBezTo>
                <a:cubicBezTo>
                  <a:pt x="349" y="306"/>
                  <a:pt x="338" y="306"/>
                  <a:pt x="333" y="300"/>
                </a:cubicBezTo>
                <a:cubicBezTo>
                  <a:pt x="329" y="295"/>
                  <a:pt x="333" y="289"/>
                  <a:pt x="333" y="284"/>
                </a:cubicBezTo>
              </a:path>
            </a:pathLst>
          </a:custGeom>
          <a:noFill/>
          <a:ln w="28575">
            <a:solidFill>
              <a:schemeClr val="hlink"/>
            </a:solidFill>
            <a:round/>
            <a:headEnd/>
            <a:tailEnd/>
          </a:ln>
        </p:spPr>
        <p:txBody>
          <a:bodyPr wrap="none" anchor="ctr"/>
          <a:lstStyle/>
          <a:p>
            <a:endParaRPr lang="en-US"/>
          </a:p>
        </p:txBody>
      </p:sp>
      <p:sp>
        <p:nvSpPr>
          <p:cNvPr id="188443" name="Freeform 46"/>
          <p:cNvSpPr>
            <a:spLocks/>
          </p:cNvSpPr>
          <p:nvPr/>
        </p:nvSpPr>
        <p:spPr bwMode="auto">
          <a:xfrm rot="-3524078">
            <a:off x="3421062" y="5037138"/>
            <a:ext cx="411163" cy="547688"/>
          </a:xfrm>
          <a:custGeom>
            <a:avLst/>
            <a:gdLst>
              <a:gd name="T0" fmla="*/ 139 w 1006"/>
              <a:gd name="T1" fmla="*/ 195 h 1442"/>
              <a:gd name="T2" fmla="*/ 72 w 1006"/>
              <a:gd name="T3" fmla="*/ 406 h 1442"/>
              <a:gd name="T4" fmla="*/ 461 w 1006"/>
              <a:gd name="T5" fmla="*/ 439 h 1442"/>
              <a:gd name="T6" fmla="*/ 561 w 1006"/>
              <a:gd name="T7" fmla="*/ 339 h 1442"/>
              <a:gd name="T8" fmla="*/ 522 w 1006"/>
              <a:gd name="T9" fmla="*/ 200 h 1442"/>
              <a:gd name="T10" fmla="*/ 0 w 1006"/>
              <a:gd name="T11" fmla="*/ 6 h 1442"/>
              <a:gd name="T12" fmla="*/ 284 w 1006"/>
              <a:gd name="T13" fmla="*/ 128 h 1442"/>
              <a:gd name="T14" fmla="*/ 511 w 1006"/>
              <a:gd name="T15" fmla="*/ 95 h 1442"/>
              <a:gd name="T16" fmla="*/ 689 w 1006"/>
              <a:gd name="T17" fmla="*/ 100 h 1442"/>
              <a:gd name="T18" fmla="*/ 756 w 1006"/>
              <a:gd name="T19" fmla="*/ 345 h 1442"/>
              <a:gd name="T20" fmla="*/ 439 w 1006"/>
              <a:gd name="T21" fmla="*/ 500 h 1442"/>
              <a:gd name="T22" fmla="*/ 306 w 1006"/>
              <a:gd name="T23" fmla="*/ 450 h 1442"/>
              <a:gd name="T24" fmla="*/ 150 w 1006"/>
              <a:gd name="T25" fmla="*/ 589 h 1442"/>
              <a:gd name="T26" fmla="*/ 217 w 1006"/>
              <a:gd name="T27" fmla="*/ 773 h 1442"/>
              <a:gd name="T28" fmla="*/ 645 w 1006"/>
              <a:gd name="T29" fmla="*/ 878 h 1442"/>
              <a:gd name="T30" fmla="*/ 478 w 1006"/>
              <a:gd name="T31" fmla="*/ 1039 h 1442"/>
              <a:gd name="T32" fmla="*/ 228 w 1006"/>
              <a:gd name="T33" fmla="*/ 945 h 1442"/>
              <a:gd name="T34" fmla="*/ 461 w 1006"/>
              <a:gd name="T35" fmla="*/ 756 h 1442"/>
              <a:gd name="T36" fmla="*/ 728 w 1006"/>
              <a:gd name="T37" fmla="*/ 811 h 1442"/>
              <a:gd name="T38" fmla="*/ 761 w 1006"/>
              <a:gd name="T39" fmla="*/ 1028 h 1442"/>
              <a:gd name="T40" fmla="*/ 934 w 1006"/>
              <a:gd name="T41" fmla="*/ 834 h 1442"/>
              <a:gd name="T42" fmla="*/ 806 w 1006"/>
              <a:gd name="T43" fmla="*/ 600 h 1442"/>
              <a:gd name="T44" fmla="*/ 634 w 1006"/>
              <a:gd name="T45" fmla="*/ 634 h 1442"/>
              <a:gd name="T46" fmla="*/ 561 w 1006"/>
              <a:gd name="T47" fmla="*/ 984 h 1442"/>
              <a:gd name="T48" fmla="*/ 456 w 1006"/>
              <a:gd name="T49" fmla="*/ 1211 h 1442"/>
              <a:gd name="T50" fmla="*/ 300 w 1006"/>
              <a:gd name="T51" fmla="*/ 1311 h 1442"/>
              <a:gd name="T52" fmla="*/ 272 w 1006"/>
              <a:gd name="T53" fmla="*/ 1284 h 1442"/>
              <a:gd name="T54" fmla="*/ 345 w 1006"/>
              <a:gd name="T55" fmla="*/ 1372 h 1442"/>
              <a:gd name="T56" fmla="*/ 611 w 1006"/>
              <a:gd name="T57" fmla="*/ 1406 h 1442"/>
              <a:gd name="T58" fmla="*/ 800 w 1006"/>
              <a:gd name="T59" fmla="*/ 1234 h 1442"/>
              <a:gd name="T60" fmla="*/ 667 w 1006"/>
              <a:gd name="T61" fmla="*/ 1167 h 1442"/>
              <a:gd name="T62" fmla="*/ 917 w 1006"/>
              <a:gd name="T63" fmla="*/ 1073 h 1442"/>
              <a:gd name="T64" fmla="*/ 984 w 1006"/>
              <a:gd name="T65" fmla="*/ 984 h 1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6"/>
              <a:gd name="T100" fmla="*/ 0 h 1442"/>
              <a:gd name="T101" fmla="*/ 1006 w 1006"/>
              <a:gd name="T102" fmla="*/ 1442 h 1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6" h="1442">
                <a:moveTo>
                  <a:pt x="311" y="217"/>
                </a:moveTo>
                <a:cubicBezTo>
                  <a:pt x="254" y="179"/>
                  <a:pt x="206" y="190"/>
                  <a:pt x="139" y="195"/>
                </a:cubicBezTo>
                <a:cubicBezTo>
                  <a:pt x="73" y="242"/>
                  <a:pt x="79" y="264"/>
                  <a:pt x="61" y="350"/>
                </a:cubicBezTo>
                <a:cubicBezTo>
                  <a:pt x="64" y="368"/>
                  <a:pt x="63" y="389"/>
                  <a:pt x="72" y="406"/>
                </a:cubicBezTo>
                <a:cubicBezTo>
                  <a:pt x="85" y="430"/>
                  <a:pt x="148" y="437"/>
                  <a:pt x="172" y="445"/>
                </a:cubicBezTo>
                <a:cubicBezTo>
                  <a:pt x="268" y="443"/>
                  <a:pt x="364" y="444"/>
                  <a:pt x="461" y="439"/>
                </a:cubicBezTo>
                <a:cubicBezTo>
                  <a:pt x="490" y="437"/>
                  <a:pt x="539" y="395"/>
                  <a:pt x="539" y="395"/>
                </a:cubicBezTo>
                <a:cubicBezTo>
                  <a:pt x="551" y="375"/>
                  <a:pt x="555" y="361"/>
                  <a:pt x="561" y="339"/>
                </a:cubicBezTo>
                <a:cubicBezTo>
                  <a:pt x="559" y="311"/>
                  <a:pt x="563" y="282"/>
                  <a:pt x="556" y="256"/>
                </a:cubicBezTo>
                <a:cubicBezTo>
                  <a:pt x="550" y="234"/>
                  <a:pt x="535" y="217"/>
                  <a:pt x="522" y="200"/>
                </a:cubicBezTo>
                <a:cubicBezTo>
                  <a:pt x="456" y="112"/>
                  <a:pt x="390" y="65"/>
                  <a:pt x="306" y="0"/>
                </a:cubicBezTo>
                <a:cubicBezTo>
                  <a:pt x="206" y="11"/>
                  <a:pt x="100" y="2"/>
                  <a:pt x="0" y="6"/>
                </a:cubicBezTo>
                <a:cubicBezTo>
                  <a:pt x="27" y="41"/>
                  <a:pt x="73" y="39"/>
                  <a:pt x="117" y="56"/>
                </a:cubicBezTo>
                <a:cubicBezTo>
                  <a:pt x="173" y="78"/>
                  <a:pt x="225" y="110"/>
                  <a:pt x="284" y="128"/>
                </a:cubicBezTo>
                <a:cubicBezTo>
                  <a:pt x="395" y="123"/>
                  <a:pt x="390" y="130"/>
                  <a:pt x="461" y="111"/>
                </a:cubicBezTo>
                <a:cubicBezTo>
                  <a:pt x="489" y="92"/>
                  <a:pt x="467" y="103"/>
                  <a:pt x="511" y="95"/>
                </a:cubicBezTo>
                <a:cubicBezTo>
                  <a:pt x="527" y="91"/>
                  <a:pt x="561" y="84"/>
                  <a:pt x="561" y="84"/>
                </a:cubicBezTo>
                <a:cubicBezTo>
                  <a:pt x="603" y="89"/>
                  <a:pt x="649" y="83"/>
                  <a:pt x="689" y="100"/>
                </a:cubicBezTo>
                <a:cubicBezTo>
                  <a:pt x="716" y="111"/>
                  <a:pt x="755" y="188"/>
                  <a:pt x="767" y="217"/>
                </a:cubicBezTo>
                <a:cubicBezTo>
                  <a:pt x="763" y="259"/>
                  <a:pt x="763" y="302"/>
                  <a:pt x="756" y="345"/>
                </a:cubicBezTo>
                <a:cubicBezTo>
                  <a:pt x="744" y="411"/>
                  <a:pt x="689" y="498"/>
                  <a:pt x="622" y="511"/>
                </a:cubicBezTo>
                <a:cubicBezTo>
                  <a:pt x="561" y="507"/>
                  <a:pt x="499" y="507"/>
                  <a:pt x="439" y="500"/>
                </a:cubicBezTo>
                <a:cubicBezTo>
                  <a:pt x="425" y="498"/>
                  <a:pt x="398" y="472"/>
                  <a:pt x="384" y="467"/>
                </a:cubicBezTo>
                <a:cubicBezTo>
                  <a:pt x="357" y="456"/>
                  <a:pt x="334" y="454"/>
                  <a:pt x="306" y="450"/>
                </a:cubicBezTo>
                <a:cubicBezTo>
                  <a:pt x="234" y="455"/>
                  <a:pt x="215" y="452"/>
                  <a:pt x="167" y="500"/>
                </a:cubicBezTo>
                <a:cubicBezTo>
                  <a:pt x="159" y="529"/>
                  <a:pt x="155" y="559"/>
                  <a:pt x="150" y="589"/>
                </a:cubicBezTo>
                <a:cubicBezTo>
                  <a:pt x="153" y="626"/>
                  <a:pt x="152" y="663"/>
                  <a:pt x="161" y="700"/>
                </a:cubicBezTo>
                <a:cubicBezTo>
                  <a:pt x="164" y="712"/>
                  <a:pt x="211" y="767"/>
                  <a:pt x="217" y="773"/>
                </a:cubicBezTo>
                <a:cubicBezTo>
                  <a:pt x="274" y="836"/>
                  <a:pt x="355" y="869"/>
                  <a:pt x="434" y="900"/>
                </a:cubicBezTo>
                <a:cubicBezTo>
                  <a:pt x="533" y="896"/>
                  <a:pt x="563" y="888"/>
                  <a:pt x="645" y="878"/>
                </a:cubicBezTo>
                <a:cubicBezTo>
                  <a:pt x="680" y="891"/>
                  <a:pt x="659" y="940"/>
                  <a:pt x="639" y="961"/>
                </a:cubicBezTo>
                <a:cubicBezTo>
                  <a:pt x="599" y="1000"/>
                  <a:pt x="531" y="1023"/>
                  <a:pt x="478" y="1039"/>
                </a:cubicBezTo>
                <a:cubicBezTo>
                  <a:pt x="401" y="1036"/>
                  <a:pt x="336" y="1041"/>
                  <a:pt x="267" y="1017"/>
                </a:cubicBezTo>
                <a:cubicBezTo>
                  <a:pt x="251" y="993"/>
                  <a:pt x="243" y="967"/>
                  <a:pt x="228" y="945"/>
                </a:cubicBezTo>
                <a:cubicBezTo>
                  <a:pt x="232" y="913"/>
                  <a:pt x="223" y="874"/>
                  <a:pt x="245" y="850"/>
                </a:cubicBezTo>
                <a:cubicBezTo>
                  <a:pt x="300" y="786"/>
                  <a:pt x="381" y="763"/>
                  <a:pt x="461" y="756"/>
                </a:cubicBezTo>
                <a:cubicBezTo>
                  <a:pt x="530" y="759"/>
                  <a:pt x="570" y="764"/>
                  <a:pt x="634" y="773"/>
                </a:cubicBezTo>
                <a:cubicBezTo>
                  <a:pt x="668" y="784"/>
                  <a:pt x="697" y="791"/>
                  <a:pt x="728" y="811"/>
                </a:cubicBezTo>
                <a:cubicBezTo>
                  <a:pt x="749" y="843"/>
                  <a:pt x="749" y="885"/>
                  <a:pt x="756" y="923"/>
                </a:cubicBezTo>
                <a:cubicBezTo>
                  <a:pt x="757" y="958"/>
                  <a:pt x="730" y="1011"/>
                  <a:pt x="761" y="1028"/>
                </a:cubicBezTo>
                <a:cubicBezTo>
                  <a:pt x="788" y="1042"/>
                  <a:pt x="805" y="983"/>
                  <a:pt x="828" y="961"/>
                </a:cubicBezTo>
                <a:cubicBezTo>
                  <a:pt x="870" y="918"/>
                  <a:pt x="899" y="881"/>
                  <a:pt x="934" y="834"/>
                </a:cubicBezTo>
                <a:cubicBezTo>
                  <a:pt x="948" y="813"/>
                  <a:pt x="978" y="773"/>
                  <a:pt x="978" y="773"/>
                </a:cubicBezTo>
                <a:cubicBezTo>
                  <a:pt x="1006" y="640"/>
                  <a:pt x="905" y="618"/>
                  <a:pt x="806" y="600"/>
                </a:cubicBezTo>
                <a:cubicBezTo>
                  <a:pt x="763" y="602"/>
                  <a:pt x="720" y="601"/>
                  <a:pt x="678" y="606"/>
                </a:cubicBezTo>
                <a:cubicBezTo>
                  <a:pt x="663" y="607"/>
                  <a:pt x="644" y="627"/>
                  <a:pt x="634" y="634"/>
                </a:cubicBezTo>
                <a:cubicBezTo>
                  <a:pt x="581" y="668"/>
                  <a:pt x="558" y="707"/>
                  <a:pt x="539" y="767"/>
                </a:cubicBezTo>
                <a:cubicBezTo>
                  <a:pt x="530" y="840"/>
                  <a:pt x="533" y="914"/>
                  <a:pt x="561" y="984"/>
                </a:cubicBezTo>
                <a:cubicBezTo>
                  <a:pt x="556" y="1013"/>
                  <a:pt x="558" y="1045"/>
                  <a:pt x="545" y="1073"/>
                </a:cubicBezTo>
                <a:cubicBezTo>
                  <a:pt x="521" y="1121"/>
                  <a:pt x="485" y="1165"/>
                  <a:pt x="456" y="1211"/>
                </a:cubicBezTo>
                <a:cubicBezTo>
                  <a:pt x="437" y="1239"/>
                  <a:pt x="418" y="1270"/>
                  <a:pt x="389" y="1289"/>
                </a:cubicBezTo>
                <a:cubicBezTo>
                  <a:pt x="363" y="1304"/>
                  <a:pt x="328" y="1306"/>
                  <a:pt x="300" y="1311"/>
                </a:cubicBezTo>
                <a:cubicBezTo>
                  <a:pt x="254" y="1304"/>
                  <a:pt x="182" y="1319"/>
                  <a:pt x="167" y="1267"/>
                </a:cubicBezTo>
                <a:cubicBezTo>
                  <a:pt x="180" y="1220"/>
                  <a:pt x="243" y="1273"/>
                  <a:pt x="272" y="1284"/>
                </a:cubicBezTo>
                <a:cubicBezTo>
                  <a:pt x="289" y="1300"/>
                  <a:pt x="305" y="1305"/>
                  <a:pt x="322" y="1322"/>
                </a:cubicBezTo>
                <a:cubicBezTo>
                  <a:pt x="326" y="1334"/>
                  <a:pt x="337" y="1367"/>
                  <a:pt x="345" y="1372"/>
                </a:cubicBezTo>
                <a:cubicBezTo>
                  <a:pt x="378" y="1391"/>
                  <a:pt x="422" y="1379"/>
                  <a:pt x="461" y="1384"/>
                </a:cubicBezTo>
                <a:cubicBezTo>
                  <a:pt x="532" y="1392"/>
                  <a:pt x="544" y="1394"/>
                  <a:pt x="611" y="1406"/>
                </a:cubicBezTo>
                <a:cubicBezTo>
                  <a:pt x="739" y="1401"/>
                  <a:pt x="788" y="1442"/>
                  <a:pt x="817" y="1339"/>
                </a:cubicBezTo>
                <a:cubicBezTo>
                  <a:pt x="811" y="1304"/>
                  <a:pt x="810" y="1267"/>
                  <a:pt x="800" y="1234"/>
                </a:cubicBezTo>
                <a:cubicBezTo>
                  <a:pt x="787" y="1192"/>
                  <a:pt x="687" y="1163"/>
                  <a:pt x="645" y="1156"/>
                </a:cubicBezTo>
                <a:cubicBezTo>
                  <a:pt x="652" y="1159"/>
                  <a:pt x="658" y="1167"/>
                  <a:pt x="667" y="1167"/>
                </a:cubicBezTo>
                <a:cubicBezTo>
                  <a:pt x="704" y="1167"/>
                  <a:pt x="741" y="1161"/>
                  <a:pt x="778" y="1156"/>
                </a:cubicBezTo>
                <a:cubicBezTo>
                  <a:pt x="835" y="1146"/>
                  <a:pt x="866" y="1087"/>
                  <a:pt x="917" y="1073"/>
                </a:cubicBezTo>
                <a:cubicBezTo>
                  <a:pt x="954" y="1046"/>
                  <a:pt x="937" y="1053"/>
                  <a:pt x="967" y="1045"/>
                </a:cubicBezTo>
                <a:cubicBezTo>
                  <a:pt x="980" y="1023"/>
                  <a:pt x="984" y="1009"/>
                  <a:pt x="984" y="984"/>
                </a:cubicBezTo>
              </a:path>
            </a:pathLst>
          </a:custGeom>
          <a:noFill/>
          <a:ln w="28575">
            <a:solidFill>
              <a:schemeClr val="hlink"/>
            </a:solidFill>
            <a:round/>
            <a:headEnd/>
            <a:tailEnd/>
          </a:ln>
        </p:spPr>
        <p:txBody>
          <a:bodyPr wrap="none" anchor="ctr"/>
          <a:lstStyle/>
          <a:p>
            <a:endParaRPr lang="en-US"/>
          </a:p>
        </p:txBody>
      </p:sp>
      <p:grpSp>
        <p:nvGrpSpPr>
          <p:cNvPr id="188444" name="Group 49"/>
          <p:cNvGrpSpPr>
            <a:grpSpLocks/>
          </p:cNvGrpSpPr>
          <p:nvPr/>
        </p:nvGrpSpPr>
        <p:grpSpPr bwMode="auto">
          <a:xfrm>
            <a:off x="5097463" y="954088"/>
            <a:ext cx="3038475" cy="2840037"/>
            <a:chOff x="3263" y="960"/>
            <a:chExt cx="1914" cy="1789"/>
          </a:xfrm>
        </p:grpSpPr>
        <p:pic>
          <p:nvPicPr>
            <p:cNvPr id="188445" name="Picture 3" descr="crop0003"/>
            <p:cNvPicPr>
              <a:picLocks noChangeAspect="1" noChangeArrowheads="1"/>
            </p:cNvPicPr>
            <p:nvPr/>
          </p:nvPicPr>
          <p:blipFill>
            <a:blip r:embed="rId3"/>
            <a:srcRect/>
            <a:stretch>
              <a:fillRect/>
            </a:stretch>
          </p:blipFill>
          <p:spPr bwMode="auto">
            <a:xfrm>
              <a:off x="3504" y="960"/>
              <a:ext cx="1673" cy="1737"/>
            </a:xfrm>
            <a:prstGeom prst="rect">
              <a:avLst/>
            </a:prstGeom>
            <a:noFill/>
            <a:ln w="9525">
              <a:noFill/>
              <a:miter lim="800000"/>
              <a:headEnd/>
              <a:tailEnd/>
            </a:ln>
          </p:spPr>
        </p:pic>
        <p:sp>
          <p:nvSpPr>
            <p:cNvPr id="188446" name="Text Box 47"/>
            <p:cNvSpPr txBox="1">
              <a:spLocks noChangeArrowheads="1"/>
            </p:cNvSpPr>
            <p:nvPr/>
          </p:nvSpPr>
          <p:spPr bwMode="auto">
            <a:xfrm rot="-5400000">
              <a:off x="2620" y="1622"/>
              <a:ext cx="1478" cy="192"/>
            </a:xfrm>
            <a:prstGeom prst="rect">
              <a:avLst/>
            </a:prstGeom>
            <a:noFill/>
            <a:ln w="28575">
              <a:noFill/>
              <a:miter lim="800000"/>
              <a:headEnd/>
              <a:tailEnd/>
            </a:ln>
          </p:spPr>
          <p:txBody>
            <a:bodyPr wrap="none">
              <a:spAutoFit/>
            </a:bodyPr>
            <a:lstStyle/>
            <a:p>
              <a:pPr algn="l"/>
              <a:r>
                <a:rPr lang="en-US" sz="1400"/>
                <a:t>Volume occupied by polymer </a:t>
              </a:r>
            </a:p>
          </p:txBody>
        </p:sp>
        <p:sp>
          <p:nvSpPr>
            <p:cNvPr id="188447" name="Text Box 48"/>
            <p:cNvSpPr txBox="1">
              <a:spLocks noChangeArrowheads="1"/>
            </p:cNvSpPr>
            <p:nvPr/>
          </p:nvSpPr>
          <p:spPr bwMode="auto">
            <a:xfrm rot="10800000" flipV="1">
              <a:off x="3706" y="2557"/>
              <a:ext cx="1416" cy="192"/>
            </a:xfrm>
            <a:prstGeom prst="rect">
              <a:avLst/>
            </a:prstGeom>
            <a:solidFill>
              <a:schemeClr val="bg1"/>
            </a:solidFill>
            <a:ln w="28575">
              <a:noFill/>
              <a:miter lim="800000"/>
              <a:headEnd/>
              <a:tailEnd/>
            </a:ln>
          </p:spPr>
          <p:txBody>
            <a:bodyPr wrap="none">
              <a:spAutoFit/>
            </a:bodyPr>
            <a:lstStyle/>
            <a:p>
              <a:pPr algn="l"/>
              <a:r>
                <a:rPr lang="en-US" sz="1400"/>
                <a:t>Volume occupied by colloid </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70" name="Text Box 4"/>
          <p:cNvSpPr txBox="1">
            <a:spLocks noChangeArrowheads="1"/>
          </p:cNvSpPr>
          <p:nvPr/>
        </p:nvSpPr>
        <p:spPr bwMode="auto">
          <a:xfrm>
            <a:off x="3984625" y="449263"/>
            <a:ext cx="184150" cy="366712"/>
          </a:xfrm>
          <a:prstGeom prst="rect">
            <a:avLst/>
          </a:prstGeom>
          <a:noFill/>
          <a:ln w="28575">
            <a:noFill/>
            <a:miter lim="800000"/>
            <a:headEnd/>
            <a:tailEnd/>
          </a:ln>
        </p:spPr>
        <p:txBody>
          <a:bodyPr>
            <a:spAutoFit/>
          </a:bodyPr>
          <a:lstStyle/>
          <a:p>
            <a:pPr algn="l">
              <a:spcBef>
                <a:spcPct val="50000"/>
              </a:spcBef>
            </a:pPr>
            <a:endParaRPr lang="en-US"/>
          </a:p>
        </p:txBody>
      </p:sp>
      <p:sp>
        <p:nvSpPr>
          <p:cNvPr id="190471" name="Rectangle 5"/>
          <p:cNvSpPr>
            <a:spLocks noGrp="1" noChangeArrowheads="1"/>
          </p:cNvSpPr>
          <p:nvPr>
            <p:ph type="title" idx="4294967295"/>
          </p:nvPr>
        </p:nvSpPr>
        <p:spPr/>
        <p:txBody>
          <a:bodyPr/>
          <a:lstStyle/>
          <a:p>
            <a:pPr eaLnBrk="1" hangingPunct="1"/>
            <a:r>
              <a:rPr lang="en-US" dirty="0" smtClean="0"/>
              <a:t>Viscosity in Concentrated Dispersions</a:t>
            </a:r>
          </a:p>
        </p:txBody>
      </p:sp>
      <p:grpSp>
        <p:nvGrpSpPr>
          <p:cNvPr id="190472" name="Group 8"/>
          <p:cNvGrpSpPr>
            <a:grpSpLocks/>
          </p:cNvGrpSpPr>
          <p:nvPr/>
        </p:nvGrpSpPr>
        <p:grpSpPr bwMode="auto">
          <a:xfrm>
            <a:off x="5105400" y="3733800"/>
            <a:ext cx="3649663" cy="2455863"/>
            <a:chOff x="144" y="2592"/>
            <a:chExt cx="2299" cy="1547"/>
          </a:xfrm>
        </p:grpSpPr>
        <p:pic>
          <p:nvPicPr>
            <p:cNvPr id="190488" name="Picture 2" descr="crop0003"/>
            <p:cNvPicPr>
              <a:picLocks noChangeAspect="1" noChangeArrowheads="1"/>
            </p:cNvPicPr>
            <p:nvPr/>
          </p:nvPicPr>
          <p:blipFill>
            <a:blip r:embed="rId4"/>
            <a:srcRect/>
            <a:stretch>
              <a:fillRect/>
            </a:stretch>
          </p:blipFill>
          <p:spPr bwMode="auto">
            <a:xfrm rot="99289">
              <a:off x="384" y="2592"/>
              <a:ext cx="2059" cy="1457"/>
            </a:xfrm>
            <a:prstGeom prst="rect">
              <a:avLst/>
            </a:prstGeom>
            <a:noFill/>
            <a:ln w="9525">
              <a:noFill/>
              <a:miter lim="800000"/>
              <a:headEnd/>
              <a:tailEnd/>
            </a:ln>
          </p:spPr>
        </p:pic>
        <p:sp>
          <p:nvSpPr>
            <p:cNvPr id="190489" name="Text Box 6"/>
            <p:cNvSpPr txBox="1">
              <a:spLocks noChangeArrowheads="1"/>
            </p:cNvSpPr>
            <p:nvPr/>
          </p:nvSpPr>
          <p:spPr bwMode="auto">
            <a:xfrm rot="-5400000">
              <a:off x="-353" y="3184"/>
              <a:ext cx="1186" cy="192"/>
            </a:xfrm>
            <a:prstGeom prst="rect">
              <a:avLst/>
            </a:prstGeom>
            <a:noFill/>
            <a:ln w="28575">
              <a:noFill/>
              <a:miter lim="800000"/>
              <a:headEnd/>
              <a:tailEnd/>
            </a:ln>
          </p:spPr>
          <p:txBody>
            <a:bodyPr>
              <a:spAutoFit/>
            </a:bodyPr>
            <a:lstStyle/>
            <a:p>
              <a:pPr algn="l">
                <a:spcBef>
                  <a:spcPct val="50000"/>
                </a:spcBef>
              </a:pPr>
              <a:r>
                <a:rPr lang="en-US" sz="1400"/>
                <a:t>Relative Viscosity </a:t>
              </a:r>
              <a:r>
                <a:rPr lang="en-US" sz="1400">
                  <a:sym typeface="Symbol" pitchFamily="18" charset="2"/>
                </a:rPr>
                <a:t>/</a:t>
              </a:r>
              <a:r>
                <a:rPr lang="en-US" sz="1400" baseline="-25000">
                  <a:sym typeface="Symbol" pitchFamily="18" charset="2"/>
                </a:rPr>
                <a:t>o</a:t>
              </a:r>
              <a:endParaRPr lang="en-US" sz="1400">
                <a:sym typeface="Symbol" pitchFamily="18" charset="2"/>
              </a:endParaRPr>
            </a:p>
          </p:txBody>
        </p:sp>
        <p:sp>
          <p:nvSpPr>
            <p:cNvPr id="190490" name="Text Box 7"/>
            <p:cNvSpPr txBox="1">
              <a:spLocks noChangeArrowheads="1"/>
            </p:cNvSpPr>
            <p:nvPr/>
          </p:nvSpPr>
          <p:spPr bwMode="auto">
            <a:xfrm>
              <a:off x="806" y="3947"/>
              <a:ext cx="785" cy="192"/>
            </a:xfrm>
            <a:prstGeom prst="rect">
              <a:avLst/>
            </a:prstGeom>
            <a:solidFill>
              <a:schemeClr val="bg1"/>
            </a:solidFill>
            <a:ln w="28575">
              <a:noFill/>
              <a:miter lim="800000"/>
              <a:headEnd/>
              <a:tailEnd/>
            </a:ln>
          </p:spPr>
          <p:txBody>
            <a:bodyPr wrap="none">
              <a:spAutoFit/>
            </a:bodyPr>
            <a:lstStyle/>
            <a:p>
              <a:pPr algn="l"/>
              <a:r>
                <a:rPr lang="en-US" sz="1400"/>
                <a:t>Peclet Number</a:t>
              </a:r>
            </a:p>
          </p:txBody>
        </p:sp>
      </p:grpSp>
      <p:sp>
        <p:nvSpPr>
          <p:cNvPr id="190473" name="Text Box 12"/>
          <p:cNvSpPr txBox="1">
            <a:spLocks noChangeArrowheads="1"/>
          </p:cNvSpPr>
          <p:nvPr/>
        </p:nvSpPr>
        <p:spPr bwMode="auto">
          <a:xfrm>
            <a:off x="987425" y="742950"/>
            <a:ext cx="2665413" cy="366713"/>
          </a:xfrm>
          <a:prstGeom prst="rect">
            <a:avLst/>
          </a:prstGeom>
          <a:noFill/>
          <a:ln w="28575">
            <a:noFill/>
            <a:miter lim="800000"/>
            <a:headEnd/>
            <a:tailEnd/>
          </a:ln>
        </p:spPr>
        <p:txBody>
          <a:bodyPr wrap="none">
            <a:spAutoFit/>
          </a:bodyPr>
          <a:lstStyle/>
          <a:p>
            <a:pPr algn="l"/>
            <a:r>
              <a:rPr lang="en-US"/>
              <a:t>Concentration Dependence</a:t>
            </a:r>
          </a:p>
        </p:txBody>
      </p:sp>
      <p:sp>
        <p:nvSpPr>
          <p:cNvPr id="190474" name="Text Box 13"/>
          <p:cNvSpPr txBox="1">
            <a:spLocks noChangeArrowheads="1"/>
          </p:cNvSpPr>
          <p:nvPr/>
        </p:nvSpPr>
        <p:spPr bwMode="auto">
          <a:xfrm>
            <a:off x="441325" y="1570038"/>
            <a:ext cx="755650" cy="366712"/>
          </a:xfrm>
          <a:prstGeom prst="rect">
            <a:avLst/>
          </a:prstGeom>
          <a:noFill/>
          <a:ln w="28575">
            <a:noFill/>
            <a:miter lim="800000"/>
            <a:headEnd/>
            <a:tailEnd/>
          </a:ln>
        </p:spPr>
        <p:txBody>
          <a:bodyPr wrap="none">
            <a:spAutoFit/>
          </a:bodyPr>
          <a:lstStyle/>
          <a:p>
            <a:pPr algn="l"/>
            <a:r>
              <a:rPr lang="en-US"/>
              <a:t>Dilute</a:t>
            </a:r>
          </a:p>
        </p:txBody>
      </p:sp>
      <p:sp>
        <p:nvSpPr>
          <p:cNvPr id="190475" name="Text Box 14"/>
          <p:cNvSpPr txBox="1">
            <a:spLocks noChangeArrowheads="1"/>
          </p:cNvSpPr>
          <p:nvPr/>
        </p:nvSpPr>
        <p:spPr bwMode="auto">
          <a:xfrm>
            <a:off x="288925" y="2179638"/>
            <a:ext cx="1403350" cy="366712"/>
          </a:xfrm>
          <a:prstGeom prst="rect">
            <a:avLst/>
          </a:prstGeom>
          <a:noFill/>
          <a:ln w="28575">
            <a:noFill/>
            <a:miter lim="800000"/>
            <a:headEnd/>
            <a:tailEnd/>
          </a:ln>
        </p:spPr>
        <p:txBody>
          <a:bodyPr wrap="none">
            <a:spAutoFit/>
          </a:bodyPr>
          <a:lstStyle/>
          <a:p>
            <a:pPr algn="l"/>
            <a:r>
              <a:rPr lang="en-US"/>
              <a:t>Concentrated</a:t>
            </a:r>
          </a:p>
        </p:txBody>
      </p:sp>
      <p:graphicFrame>
        <p:nvGraphicFramePr>
          <p:cNvPr id="190466" name="Object 2"/>
          <p:cNvGraphicFramePr>
            <a:graphicFrameLocks noChangeAspect="1"/>
          </p:cNvGraphicFramePr>
          <p:nvPr/>
        </p:nvGraphicFramePr>
        <p:xfrm>
          <a:off x="1984375" y="1627188"/>
          <a:ext cx="1905000" cy="266700"/>
        </p:xfrm>
        <a:graphic>
          <a:graphicData uri="http://schemas.openxmlformats.org/presentationml/2006/ole">
            <p:oleObj spid="_x0000_s190466" name="Equation" r:id="rId5" imgW="7315200" imgH="1028700" progId="Equation.3">
              <p:embed/>
            </p:oleObj>
          </a:graphicData>
        </a:graphic>
      </p:graphicFrame>
      <p:graphicFrame>
        <p:nvGraphicFramePr>
          <p:cNvPr id="190467" name="Object 3"/>
          <p:cNvGraphicFramePr>
            <a:graphicFrameLocks noChangeAspect="1"/>
          </p:cNvGraphicFramePr>
          <p:nvPr/>
        </p:nvGraphicFramePr>
        <p:xfrm>
          <a:off x="5410200" y="1143000"/>
          <a:ext cx="3454400" cy="1346200"/>
        </p:xfrm>
        <a:graphic>
          <a:graphicData uri="http://schemas.openxmlformats.org/presentationml/2006/ole">
            <p:oleObj spid="_x0000_s190467" name="Equation" r:id="rId6" imgW="7315200" imgH="2844800" progId="Equation.3">
              <p:embed/>
            </p:oleObj>
          </a:graphicData>
        </a:graphic>
      </p:graphicFrame>
      <p:graphicFrame>
        <p:nvGraphicFramePr>
          <p:cNvPr id="190468" name="Object 4"/>
          <p:cNvGraphicFramePr>
            <a:graphicFrameLocks noChangeAspect="1"/>
          </p:cNvGraphicFramePr>
          <p:nvPr/>
        </p:nvGraphicFramePr>
        <p:xfrm>
          <a:off x="3359150" y="3054350"/>
          <a:ext cx="1041400" cy="635000"/>
        </p:xfrm>
        <a:graphic>
          <a:graphicData uri="http://schemas.openxmlformats.org/presentationml/2006/ole">
            <p:oleObj spid="_x0000_s190468" name="Equation" r:id="rId7" imgW="7315200" imgH="4457700" progId="Equation.3">
              <p:embed/>
            </p:oleObj>
          </a:graphicData>
        </a:graphic>
      </p:graphicFrame>
      <p:graphicFrame>
        <p:nvGraphicFramePr>
          <p:cNvPr id="190469" name="Object 5"/>
          <p:cNvGraphicFramePr>
            <a:graphicFrameLocks noChangeAspect="1"/>
          </p:cNvGraphicFramePr>
          <p:nvPr/>
        </p:nvGraphicFramePr>
        <p:xfrm>
          <a:off x="1905000" y="3048000"/>
          <a:ext cx="1054100" cy="635000"/>
        </p:xfrm>
        <a:graphic>
          <a:graphicData uri="http://schemas.openxmlformats.org/presentationml/2006/ole">
            <p:oleObj spid="_x0000_s190469" name="Equation" r:id="rId8" imgW="7315200" imgH="4406900" progId="Equation.3">
              <p:embed/>
            </p:oleObj>
          </a:graphicData>
        </a:graphic>
      </p:graphicFrame>
      <p:grpSp>
        <p:nvGrpSpPr>
          <p:cNvPr id="190476" name="Group 25"/>
          <p:cNvGrpSpPr>
            <a:grpSpLocks/>
          </p:cNvGrpSpPr>
          <p:nvPr/>
        </p:nvGrpSpPr>
        <p:grpSpPr bwMode="auto">
          <a:xfrm>
            <a:off x="457200" y="3886200"/>
            <a:ext cx="3543300" cy="2409825"/>
            <a:chOff x="288" y="2448"/>
            <a:chExt cx="2232" cy="1518"/>
          </a:xfrm>
        </p:grpSpPr>
        <p:grpSp>
          <p:nvGrpSpPr>
            <p:cNvPr id="190482" name="Group 11"/>
            <p:cNvGrpSpPr>
              <a:grpSpLocks/>
            </p:cNvGrpSpPr>
            <p:nvPr/>
          </p:nvGrpSpPr>
          <p:grpSpPr bwMode="auto">
            <a:xfrm>
              <a:off x="288" y="2448"/>
              <a:ext cx="2232" cy="1443"/>
              <a:chOff x="3189" y="2736"/>
              <a:chExt cx="2232" cy="1443"/>
            </a:xfrm>
          </p:grpSpPr>
          <p:pic>
            <p:nvPicPr>
              <p:cNvPr id="190486" name="Picture 3" descr="crop0004"/>
              <p:cNvPicPr>
                <a:picLocks noChangeAspect="1" noChangeArrowheads="1"/>
              </p:cNvPicPr>
              <p:nvPr/>
            </p:nvPicPr>
            <p:blipFill>
              <a:blip r:embed="rId9"/>
              <a:srcRect/>
              <a:stretch>
                <a:fillRect/>
              </a:stretch>
            </p:blipFill>
            <p:spPr bwMode="auto">
              <a:xfrm rot="-11651">
                <a:off x="3408" y="2736"/>
                <a:ext cx="2013" cy="1443"/>
              </a:xfrm>
              <a:prstGeom prst="rect">
                <a:avLst/>
              </a:prstGeom>
              <a:noFill/>
              <a:ln w="9525">
                <a:noFill/>
                <a:miter lim="800000"/>
                <a:headEnd/>
                <a:tailEnd/>
              </a:ln>
            </p:spPr>
          </p:pic>
          <p:sp>
            <p:nvSpPr>
              <p:cNvPr id="190487" name="Rectangle 9"/>
              <p:cNvSpPr>
                <a:spLocks noChangeArrowheads="1"/>
              </p:cNvSpPr>
              <p:nvPr/>
            </p:nvSpPr>
            <p:spPr bwMode="auto">
              <a:xfrm rot="-5400000">
                <a:off x="2699" y="3309"/>
                <a:ext cx="1171" cy="192"/>
              </a:xfrm>
              <a:prstGeom prst="rect">
                <a:avLst/>
              </a:prstGeom>
              <a:noFill/>
              <a:ln w="28575">
                <a:noFill/>
                <a:miter lim="800000"/>
                <a:headEnd/>
                <a:tailEnd/>
              </a:ln>
            </p:spPr>
            <p:txBody>
              <a:bodyPr wrap="none">
                <a:spAutoFit/>
              </a:bodyPr>
              <a:lstStyle/>
              <a:p>
                <a:pPr algn="l">
                  <a:spcBef>
                    <a:spcPct val="50000"/>
                  </a:spcBef>
                </a:pPr>
                <a:r>
                  <a:rPr lang="en-US" sz="1400"/>
                  <a:t>Relative Viscosity </a:t>
                </a:r>
                <a:r>
                  <a:rPr lang="en-US" sz="1400">
                    <a:sym typeface="Symbol" pitchFamily="18" charset="2"/>
                  </a:rPr>
                  <a:t>/</a:t>
                </a:r>
                <a:r>
                  <a:rPr lang="en-US" sz="1400" baseline="-25000">
                    <a:sym typeface="Symbol" pitchFamily="18" charset="2"/>
                  </a:rPr>
                  <a:t>o</a:t>
                </a:r>
              </a:p>
            </p:txBody>
          </p:sp>
        </p:grpSp>
        <p:sp>
          <p:nvSpPr>
            <p:cNvPr id="190483" name="Text Box 10"/>
            <p:cNvSpPr txBox="1">
              <a:spLocks noChangeArrowheads="1"/>
            </p:cNvSpPr>
            <p:nvPr/>
          </p:nvSpPr>
          <p:spPr bwMode="auto">
            <a:xfrm>
              <a:off x="1071" y="3774"/>
              <a:ext cx="974" cy="192"/>
            </a:xfrm>
            <a:prstGeom prst="rect">
              <a:avLst/>
            </a:prstGeom>
            <a:solidFill>
              <a:schemeClr val="bg1"/>
            </a:solidFill>
            <a:ln w="28575">
              <a:noFill/>
              <a:miter lim="800000"/>
              <a:headEnd/>
              <a:tailEnd/>
            </a:ln>
          </p:spPr>
          <p:txBody>
            <a:bodyPr wrap="none">
              <a:spAutoFit/>
            </a:bodyPr>
            <a:lstStyle/>
            <a:p>
              <a:pPr algn="l"/>
              <a:r>
                <a:rPr lang="en-US" sz="1400"/>
                <a:t>Volume Fraction </a:t>
              </a:r>
              <a:r>
                <a:rPr lang="en-US" sz="1400">
                  <a:sym typeface="Symbol" pitchFamily="18" charset="2"/>
                </a:rPr>
                <a:t></a:t>
              </a:r>
              <a:endParaRPr lang="en-US" sz="1400"/>
            </a:p>
          </p:txBody>
        </p:sp>
        <p:sp>
          <p:nvSpPr>
            <p:cNvPr id="190484" name="Line 19"/>
            <p:cNvSpPr>
              <a:spLocks noChangeShapeType="1"/>
            </p:cNvSpPr>
            <p:nvPr/>
          </p:nvSpPr>
          <p:spPr bwMode="auto">
            <a:xfrm>
              <a:off x="1344" y="2784"/>
              <a:ext cx="528" cy="192"/>
            </a:xfrm>
            <a:prstGeom prst="line">
              <a:avLst/>
            </a:prstGeom>
            <a:noFill/>
            <a:ln w="6350">
              <a:solidFill>
                <a:schemeClr val="tx1"/>
              </a:solidFill>
              <a:round/>
              <a:headEnd/>
              <a:tailEnd type="triangle" w="med" len="med"/>
            </a:ln>
          </p:spPr>
          <p:txBody>
            <a:bodyPr wrap="none" anchor="ctr"/>
            <a:lstStyle/>
            <a:p>
              <a:endParaRPr lang="en-US"/>
            </a:p>
          </p:txBody>
        </p:sp>
        <p:sp>
          <p:nvSpPr>
            <p:cNvPr id="190485" name="Text Box 20"/>
            <p:cNvSpPr txBox="1">
              <a:spLocks noChangeArrowheads="1"/>
            </p:cNvSpPr>
            <p:nvPr/>
          </p:nvSpPr>
          <p:spPr bwMode="auto">
            <a:xfrm>
              <a:off x="854" y="2573"/>
              <a:ext cx="720" cy="231"/>
            </a:xfrm>
            <a:prstGeom prst="rect">
              <a:avLst/>
            </a:prstGeom>
            <a:noFill/>
            <a:ln w="28575">
              <a:noFill/>
              <a:miter lim="800000"/>
              <a:headEnd/>
              <a:tailEnd/>
            </a:ln>
          </p:spPr>
          <p:txBody>
            <a:bodyPr wrap="none">
              <a:spAutoFit/>
            </a:bodyPr>
            <a:lstStyle/>
            <a:p>
              <a:pPr algn="l"/>
              <a:r>
                <a:rPr lang="en-US"/>
                <a:t>Low shear</a:t>
              </a:r>
            </a:p>
          </p:txBody>
        </p:sp>
      </p:grpSp>
      <p:sp>
        <p:nvSpPr>
          <p:cNvPr id="190477" name="Text Box 21"/>
          <p:cNvSpPr txBox="1">
            <a:spLocks noChangeArrowheads="1"/>
          </p:cNvSpPr>
          <p:nvPr/>
        </p:nvSpPr>
        <p:spPr bwMode="auto">
          <a:xfrm>
            <a:off x="3176588" y="2524125"/>
            <a:ext cx="1466850" cy="641350"/>
          </a:xfrm>
          <a:prstGeom prst="rect">
            <a:avLst/>
          </a:prstGeom>
          <a:noFill/>
          <a:ln w="28575">
            <a:noFill/>
            <a:miter lim="800000"/>
            <a:headEnd/>
            <a:tailEnd/>
          </a:ln>
        </p:spPr>
        <p:txBody>
          <a:bodyPr wrap="none">
            <a:spAutoFit/>
          </a:bodyPr>
          <a:lstStyle/>
          <a:p>
            <a:r>
              <a:rPr lang="en-US"/>
              <a:t>shear-induced</a:t>
            </a:r>
          </a:p>
          <a:p>
            <a:r>
              <a:rPr lang="en-US"/>
              <a:t>order</a:t>
            </a:r>
          </a:p>
        </p:txBody>
      </p:sp>
      <p:sp>
        <p:nvSpPr>
          <p:cNvPr id="190478" name="Text Box 22"/>
          <p:cNvSpPr txBox="1">
            <a:spLocks noChangeArrowheads="1"/>
          </p:cNvSpPr>
          <p:nvPr/>
        </p:nvSpPr>
        <p:spPr bwMode="auto">
          <a:xfrm>
            <a:off x="2065338" y="2649538"/>
            <a:ext cx="476250" cy="366712"/>
          </a:xfrm>
          <a:prstGeom prst="rect">
            <a:avLst/>
          </a:prstGeom>
          <a:noFill/>
          <a:ln w="28575">
            <a:noFill/>
            <a:miter lim="800000"/>
            <a:headEnd/>
            <a:tailEnd/>
          </a:ln>
        </p:spPr>
        <p:txBody>
          <a:bodyPr wrap="none">
            <a:spAutoFit/>
          </a:bodyPr>
          <a:lstStyle/>
          <a:p>
            <a:pPr algn="l"/>
            <a:r>
              <a:rPr lang="en-US"/>
              <a:t>rcp</a:t>
            </a:r>
          </a:p>
        </p:txBody>
      </p:sp>
      <p:sp>
        <p:nvSpPr>
          <p:cNvPr id="190479" name="Line 23"/>
          <p:cNvSpPr>
            <a:spLocks noChangeShapeType="1"/>
          </p:cNvSpPr>
          <p:nvPr/>
        </p:nvSpPr>
        <p:spPr bwMode="auto">
          <a:xfrm flipH="1">
            <a:off x="3419475" y="3733800"/>
            <a:ext cx="466725" cy="584200"/>
          </a:xfrm>
          <a:prstGeom prst="line">
            <a:avLst/>
          </a:prstGeom>
          <a:noFill/>
          <a:ln w="6350">
            <a:solidFill>
              <a:schemeClr val="tx1"/>
            </a:solidFill>
            <a:round/>
            <a:headEnd/>
            <a:tailEnd type="triangle" w="med" len="med"/>
          </a:ln>
        </p:spPr>
        <p:txBody>
          <a:bodyPr wrap="none" anchor="ctr"/>
          <a:lstStyle/>
          <a:p>
            <a:endParaRPr lang="en-US"/>
          </a:p>
        </p:txBody>
      </p:sp>
      <p:sp>
        <p:nvSpPr>
          <p:cNvPr id="190480" name="Line 24"/>
          <p:cNvSpPr>
            <a:spLocks noChangeShapeType="1"/>
          </p:cNvSpPr>
          <p:nvPr/>
        </p:nvSpPr>
        <p:spPr bwMode="auto">
          <a:xfrm>
            <a:off x="2374900" y="3681413"/>
            <a:ext cx="838200" cy="304800"/>
          </a:xfrm>
          <a:prstGeom prst="line">
            <a:avLst/>
          </a:prstGeom>
          <a:noFill/>
          <a:ln w="6350">
            <a:solidFill>
              <a:schemeClr val="tx1"/>
            </a:solidFill>
            <a:round/>
            <a:headEnd/>
            <a:tailEnd type="triangle" w="med" len="med"/>
          </a:ln>
        </p:spPr>
        <p:txBody>
          <a:bodyPr wrap="none" anchor="ctr"/>
          <a:lstStyle/>
          <a:p>
            <a:endParaRPr lang="en-US"/>
          </a:p>
        </p:txBody>
      </p:sp>
      <p:sp>
        <p:nvSpPr>
          <p:cNvPr id="190481" name="Text Box 26"/>
          <p:cNvSpPr txBox="1">
            <a:spLocks noChangeArrowheads="1"/>
          </p:cNvSpPr>
          <p:nvPr/>
        </p:nvSpPr>
        <p:spPr bwMode="auto">
          <a:xfrm>
            <a:off x="5775325" y="719138"/>
            <a:ext cx="2366963" cy="366712"/>
          </a:xfrm>
          <a:prstGeom prst="rect">
            <a:avLst/>
          </a:prstGeom>
          <a:noFill/>
          <a:ln w="28575">
            <a:noFill/>
            <a:miter lim="800000"/>
            <a:headEnd/>
            <a:tailEnd/>
          </a:ln>
        </p:spPr>
        <p:txBody>
          <a:bodyPr wrap="none">
            <a:spAutoFit/>
          </a:bodyPr>
          <a:lstStyle/>
          <a:p>
            <a:pPr algn="l"/>
            <a:r>
              <a:rPr lang="en-US"/>
              <a:t>Shear Rate Dependence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4" name="Text Box 2"/>
          <p:cNvSpPr txBox="1">
            <a:spLocks noChangeArrowheads="1"/>
          </p:cNvSpPr>
          <p:nvPr/>
        </p:nvSpPr>
        <p:spPr bwMode="auto">
          <a:xfrm>
            <a:off x="228600" y="990600"/>
            <a:ext cx="8686800" cy="1800225"/>
          </a:xfrm>
          <a:prstGeom prst="rect">
            <a:avLst/>
          </a:prstGeom>
          <a:noFill/>
          <a:ln w="12700">
            <a:noFill/>
            <a:miter lim="800000"/>
            <a:headEnd type="none" w="sm" len="sm"/>
            <a:tailEnd type="none" w="sm" len="sm"/>
          </a:ln>
        </p:spPr>
        <p:txBody>
          <a:bodyPr>
            <a:spAutoFit/>
          </a:bodyPr>
          <a:lstStyle/>
          <a:p>
            <a:pPr algn="l"/>
            <a:r>
              <a:rPr lang="en-US" sz="2800" dirty="0">
                <a:solidFill>
                  <a:schemeClr val="accent2"/>
                </a:solidFill>
              </a:rPr>
              <a:t>Considering only van </a:t>
            </a:r>
            <a:r>
              <a:rPr lang="en-US" sz="2800" dirty="0" err="1">
                <a:solidFill>
                  <a:schemeClr val="accent2"/>
                </a:solidFill>
              </a:rPr>
              <a:t>der</a:t>
            </a:r>
            <a:r>
              <a:rPr lang="en-US" sz="2800" dirty="0">
                <a:solidFill>
                  <a:schemeClr val="accent2"/>
                </a:solidFill>
              </a:rPr>
              <a:t> Waals attraction, what is the energy of adhesion between two1 </a:t>
            </a:r>
            <a:r>
              <a:rPr lang="en-US" sz="2800" dirty="0">
                <a:solidFill>
                  <a:schemeClr val="accent2"/>
                </a:solidFill>
                <a:latin typeface="Symbol" pitchFamily="18" charset="2"/>
              </a:rPr>
              <a:t>m</a:t>
            </a:r>
            <a:r>
              <a:rPr lang="en-US" sz="2800" dirty="0">
                <a:solidFill>
                  <a:schemeClr val="accent2"/>
                </a:solidFill>
              </a:rPr>
              <a:t>m particles with A = 10</a:t>
            </a:r>
            <a:r>
              <a:rPr lang="en-US" sz="2800" baseline="30000" dirty="0">
                <a:solidFill>
                  <a:schemeClr val="accent2"/>
                </a:solidFill>
              </a:rPr>
              <a:t>-19</a:t>
            </a:r>
            <a:r>
              <a:rPr lang="en-US" sz="2800" dirty="0">
                <a:solidFill>
                  <a:schemeClr val="accent2"/>
                </a:solidFill>
              </a:rPr>
              <a:t> J.</a:t>
            </a:r>
          </a:p>
          <a:p>
            <a:pPr algn="l"/>
            <a:r>
              <a:rPr lang="en-US" sz="2800" dirty="0">
                <a:solidFill>
                  <a:schemeClr val="accent2"/>
                </a:solidFill>
              </a:rPr>
              <a:t>		   H = H</a:t>
            </a:r>
            <a:r>
              <a:rPr lang="en-US" sz="2800" baseline="-25000" dirty="0">
                <a:solidFill>
                  <a:schemeClr val="accent2"/>
                </a:solidFill>
              </a:rPr>
              <a:t>0</a:t>
            </a:r>
            <a:r>
              <a:rPr lang="en-US" sz="2800" dirty="0" smtClean="0">
                <a:solidFill>
                  <a:schemeClr val="accent2"/>
                </a:solidFill>
              </a:rPr>
              <a:t> </a:t>
            </a:r>
            <a:r>
              <a:rPr lang="en-US" sz="2800" dirty="0" smtClean="0">
                <a:solidFill>
                  <a:schemeClr val="accent2"/>
                </a:solidFill>
                <a:sym typeface="Symbol" pitchFamily="18" charset="2"/>
              </a:rPr>
              <a:t>≅</a:t>
            </a:r>
            <a:r>
              <a:rPr lang="en-US" sz="2800" dirty="0" smtClean="0">
                <a:solidFill>
                  <a:schemeClr val="accent2"/>
                </a:solidFill>
              </a:rPr>
              <a:t> </a:t>
            </a:r>
            <a:r>
              <a:rPr lang="en-US" sz="2800" dirty="0">
                <a:solidFill>
                  <a:schemeClr val="accent2"/>
                </a:solidFill>
              </a:rPr>
              <a:t>3Å</a:t>
            </a:r>
          </a:p>
        </p:txBody>
      </p:sp>
      <p:graphicFrame>
        <p:nvGraphicFramePr>
          <p:cNvPr id="194562" name="Object 2"/>
          <p:cNvGraphicFramePr>
            <a:graphicFrameLocks noChangeAspect="1"/>
          </p:cNvGraphicFramePr>
          <p:nvPr/>
        </p:nvGraphicFramePr>
        <p:xfrm>
          <a:off x="2362200" y="2819400"/>
          <a:ext cx="3733800" cy="1312863"/>
        </p:xfrm>
        <a:graphic>
          <a:graphicData uri="http://schemas.openxmlformats.org/presentationml/2006/ole">
            <p:oleObj spid="_x0000_s194562" name="Equation" r:id="rId4" imgW="7315200" imgH="2578100" progId="Equation.3">
              <p:embed/>
            </p:oleObj>
          </a:graphicData>
        </a:graphic>
      </p:graphicFrame>
      <p:sp>
        <p:nvSpPr>
          <p:cNvPr id="194565" name="Text Box 4"/>
          <p:cNvSpPr txBox="1">
            <a:spLocks noChangeArrowheads="1"/>
          </p:cNvSpPr>
          <p:nvPr/>
        </p:nvSpPr>
        <p:spPr bwMode="auto">
          <a:xfrm>
            <a:off x="623888" y="4260850"/>
            <a:ext cx="6719887" cy="519113"/>
          </a:xfrm>
          <a:prstGeom prst="rect">
            <a:avLst/>
          </a:prstGeom>
          <a:noFill/>
          <a:ln w="12700">
            <a:noFill/>
            <a:miter lim="800000"/>
            <a:headEnd type="none" w="sm" len="sm"/>
            <a:tailEnd type="none" w="sm" len="sm"/>
          </a:ln>
        </p:spPr>
        <p:txBody>
          <a:bodyPr wrap="none">
            <a:spAutoFit/>
          </a:bodyPr>
          <a:lstStyle/>
          <a:p>
            <a:pPr algn="l"/>
            <a:r>
              <a:rPr lang="en-US" sz="2800">
                <a:solidFill>
                  <a:schemeClr val="bg1"/>
                </a:solidFill>
              </a:rPr>
              <a:t>What if the particles were separated by 10 nm</a:t>
            </a:r>
          </a:p>
        </p:txBody>
      </p:sp>
      <p:graphicFrame>
        <p:nvGraphicFramePr>
          <p:cNvPr id="194563" name="Object 3"/>
          <p:cNvGraphicFramePr>
            <a:graphicFrameLocks noChangeAspect="1"/>
          </p:cNvGraphicFramePr>
          <p:nvPr/>
        </p:nvGraphicFramePr>
        <p:xfrm>
          <a:off x="1676400" y="5105400"/>
          <a:ext cx="5867400" cy="844550"/>
        </p:xfrm>
        <a:graphic>
          <a:graphicData uri="http://schemas.openxmlformats.org/presentationml/2006/ole">
            <p:oleObj spid="_x0000_s194563" name="Equation" r:id="rId5" imgW="7315200" imgH="1054100" progId="Equation.3">
              <p:embed/>
            </p:oleObj>
          </a:graphicData>
        </a:graphic>
      </p:graphicFrame>
      <p:sp>
        <p:nvSpPr>
          <p:cNvPr id="96262" name="Text Box 6"/>
          <p:cNvSpPr txBox="1">
            <a:spLocks noChangeArrowheads="1"/>
          </p:cNvSpPr>
          <p:nvPr/>
        </p:nvSpPr>
        <p:spPr bwMode="auto">
          <a:xfrm>
            <a:off x="1143000" y="104775"/>
            <a:ext cx="184150" cy="579438"/>
          </a:xfrm>
          <a:prstGeom prst="rect">
            <a:avLst/>
          </a:prstGeom>
          <a:noFill/>
          <a:ln w="12700">
            <a:noFill/>
            <a:miter lim="800000"/>
            <a:headEnd type="none" w="sm" len="sm"/>
            <a:tailEnd type="none" w="sm" len="sm"/>
          </a:ln>
          <a:effectLst/>
        </p:spPr>
        <p:txBody>
          <a:bodyPr wrap="none">
            <a:spAutoFit/>
          </a:bodyPr>
          <a:lstStyle/>
          <a:p>
            <a:pPr algn="l"/>
            <a:endParaRPr lang="en-US" sz="3200" b="1">
              <a:solidFill>
                <a:srgbClr val="FF3300"/>
              </a:solidFill>
              <a:effectLst>
                <a:outerShdw blurRad="38100" dist="38100" dir="2700000" algn="tl">
                  <a:srgbClr val="C0C0C0"/>
                </a:outerShdw>
              </a:effectLst>
            </a:endParaRPr>
          </a:p>
        </p:txBody>
      </p:sp>
      <p:sp>
        <p:nvSpPr>
          <p:cNvPr id="96263" name="Rectangle 7"/>
          <p:cNvSpPr>
            <a:spLocks noGrp="1" noChangeArrowheads="1"/>
          </p:cNvSpPr>
          <p:nvPr>
            <p:ph type="title" idx="4294967295"/>
          </p:nvPr>
        </p:nvSpPr>
        <p:spPr/>
        <p:txBody>
          <a:bodyPr/>
          <a:lstStyle/>
          <a:p>
            <a:pPr eaLnBrk="1" hangingPunct="1"/>
            <a:r>
              <a:rPr lang="en-US" sz="1800" b="1" dirty="0" smtClean="0">
                <a:solidFill>
                  <a:srgbClr val="FF3300"/>
                </a:solidFill>
                <a:effectLst>
                  <a:outerShdw blurRad="38100" dist="38100" dir="2700000" algn="tl">
                    <a:srgbClr val="C0C0C0"/>
                  </a:outerShdw>
                </a:effectLst>
              </a:rPr>
              <a:t>Van </a:t>
            </a:r>
            <a:r>
              <a:rPr lang="en-US" sz="1800" b="1" dirty="0" err="1" smtClean="0">
                <a:solidFill>
                  <a:srgbClr val="FF3300"/>
                </a:solidFill>
                <a:effectLst>
                  <a:outerShdw blurRad="38100" dist="38100" dir="2700000" algn="tl">
                    <a:srgbClr val="C0C0C0"/>
                  </a:outerShdw>
                </a:effectLst>
              </a:rPr>
              <a:t>der</a:t>
            </a:r>
            <a:r>
              <a:rPr lang="en-US" sz="1800" b="1" dirty="0" smtClean="0">
                <a:solidFill>
                  <a:srgbClr val="FF3300"/>
                </a:solidFill>
                <a:effectLst>
                  <a:outerShdw blurRad="38100" dist="38100" dir="2700000" algn="tl">
                    <a:srgbClr val="C0C0C0"/>
                  </a:outerShdw>
                </a:effectLst>
              </a:rPr>
              <a:t> Waals Approach to Adhesion</a:t>
            </a: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464050" y="76200"/>
            <a:ext cx="184150" cy="579438"/>
          </a:xfrm>
          <a:prstGeom prst="rect">
            <a:avLst/>
          </a:prstGeom>
          <a:noFill/>
          <a:ln w="12700">
            <a:noFill/>
            <a:miter lim="800000"/>
            <a:headEnd type="none" w="sm" len="sm"/>
            <a:tailEnd type="none" w="sm" len="sm"/>
          </a:ln>
          <a:effectLst/>
        </p:spPr>
        <p:txBody>
          <a:bodyPr wrap="none">
            <a:spAutoFit/>
          </a:bodyPr>
          <a:lstStyle/>
          <a:p>
            <a:endParaRPr lang="en-US" sz="3200" b="1">
              <a:solidFill>
                <a:srgbClr val="FF3300"/>
              </a:solidFill>
              <a:effectLst>
                <a:outerShdw blurRad="38100" dist="38100" dir="2700000" algn="tl">
                  <a:srgbClr val="C0C0C0"/>
                </a:outerShdw>
              </a:effectLst>
            </a:endParaRPr>
          </a:p>
        </p:txBody>
      </p:sp>
      <p:sp>
        <p:nvSpPr>
          <p:cNvPr id="196613" name="Text Box 3"/>
          <p:cNvSpPr txBox="1">
            <a:spLocks noChangeArrowheads="1"/>
          </p:cNvSpPr>
          <p:nvPr/>
        </p:nvSpPr>
        <p:spPr bwMode="auto">
          <a:xfrm>
            <a:off x="152400" y="736600"/>
            <a:ext cx="8839200" cy="5643563"/>
          </a:xfrm>
          <a:prstGeom prst="rect">
            <a:avLst/>
          </a:prstGeom>
          <a:noFill/>
          <a:ln w="12700">
            <a:noFill/>
            <a:miter lim="800000"/>
            <a:headEnd type="none" w="sm" len="sm"/>
            <a:tailEnd type="none" w="sm" len="sm"/>
          </a:ln>
        </p:spPr>
        <p:txBody>
          <a:bodyPr>
            <a:spAutoFit/>
          </a:bodyPr>
          <a:lstStyle/>
          <a:p>
            <a:pPr algn="l"/>
            <a:r>
              <a:rPr lang="en-US" sz="2800" dirty="0">
                <a:solidFill>
                  <a:schemeClr val="accent2"/>
                </a:solidFill>
              </a:rPr>
              <a:t>For rigid incompressible spheres the force of adhesion is related to the work of  adhesion by </a:t>
            </a:r>
          </a:p>
          <a:p>
            <a:pPr algn="l"/>
            <a:r>
              <a:rPr lang="en-US" sz="2800" dirty="0" err="1">
                <a:solidFill>
                  <a:schemeClr val="accent2"/>
                </a:solidFill>
              </a:rPr>
              <a:t>Derjaguin’s</a:t>
            </a:r>
            <a:r>
              <a:rPr lang="en-US" sz="2800" dirty="0">
                <a:solidFill>
                  <a:schemeClr val="accent2"/>
                </a:solidFill>
              </a:rPr>
              <a:t> approximation</a:t>
            </a:r>
          </a:p>
          <a:p>
            <a:pPr algn="l"/>
            <a:endParaRPr lang="en-US" sz="2800" dirty="0">
              <a:solidFill>
                <a:schemeClr val="accent2"/>
              </a:solidFill>
            </a:endParaRPr>
          </a:p>
          <a:p>
            <a:pPr algn="l"/>
            <a:endParaRPr lang="en-US" sz="2800" dirty="0">
              <a:solidFill>
                <a:schemeClr val="accent2"/>
              </a:solidFill>
            </a:endParaRPr>
          </a:p>
          <a:p>
            <a:pPr algn="l"/>
            <a:r>
              <a:rPr lang="en-US" sz="2800" dirty="0">
                <a:solidFill>
                  <a:schemeClr val="accent2"/>
                </a:solidFill>
              </a:rPr>
              <a:t>where R</a:t>
            </a:r>
            <a:r>
              <a:rPr lang="en-US" sz="2800" baseline="-25000" dirty="0">
                <a:solidFill>
                  <a:schemeClr val="accent2"/>
                </a:solidFill>
              </a:rPr>
              <a:t>1</a:t>
            </a:r>
            <a:r>
              <a:rPr lang="en-US" sz="2800" dirty="0">
                <a:solidFill>
                  <a:schemeClr val="accent2"/>
                </a:solidFill>
              </a:rPr>
              <a:t> and R</a:t>
            </a:r>
            <a:r>
              <a:rPr lang="en-US" sz="2800" baseline="-25000" dirty="0">
                <a:solidFill>
                  <a:schemeClr val="accent2"/>
                </a:solidFill>
              </a:rPr>
              <a:t>2</a:t>
            </a:r>
            <a:r>
              <a:rPr lang="en-US" sz="2800" dirty="0">
                <a:solidFill>
                  <a:schemeClr val="accent2"/>
                </a:solidFill>
              </a:rPr>
              <a:t> are the radii of the spheres.</a:t>
            </a:r>
          </a:p>
          <a:p>
            <a:pPr algn="l"/>
            <a:r>
              <a:rPr lang="en-US" sz="2800" dirty="0">
                <a:solidFill>
                  <a:schemeClr val="accent2"/>
                </a:solidFill>
              </a:rPr>
              <a:t>Upon further application for identical materials</a:t>
            </a:r>
          </a:p>
          <a:p>
            <a:pPr algn="l"/>
            <a:r>
              <a:rPr lang="en-US" sz="2800" dirty="0">
                <a:solidFill>
                  <a:schemeClr val="accent2"/>
                </a:solidFill>
              </a:rPr>
              <a:t>F = 2</a:t>
            </a:r>
            <a:r>
              <a:rPr lang="en-US" sz="2800" dirty="0">
                <a:solidFill>
                  <a:schemeClr val="accent2"/>
                </a:solidFill>
                <a:latin typeface="Symbol" pitchFamily="18" charset="2"/>
              </a:rPr>
              <a:t>p</a:t>
            </a:r>
            <a:r>
              <a:rPr lang="en-US" sz="2800" dirty="0">
                <a:solidFill>
                  <a:schemeClr val="accent2"/>
                </a:solidFill>
              </a:rPr>
              <a:t>R</a:t>
            </a:r>
            <a:r>
              <a:rPr lang="en-US" sz="2800" dirty="0">
                <a:solidFill>
                  <a:schemeClr val="accent2"/>
                </a:solidFill>
                <a:latin typeface="Symbol" pitchFamily="18" charset="2"/>
              </a:rPr>
              <a:t>g</a:t>
            </a:r>
            <a:r>
              <a:rPr lang="en-US" sz="2800" baseline="-25000" dirty="0">
                <a:solidFill>
                  <a:schemeClr val="accent2"/>
                </a:solidFill>
              </a:rPr>
              <a:t>SL</a:t>
            </a:r>
            <a:r>
              <a:rPr lang="en-US" sz="2800" dirty="0">
                <a:solidFill>
                  <a:schemeClr val="accent2"/>
                </a:solidFill>
              </a:rPr>
              <a:t>		two spheres in liquid</a:t>
            </a:r>
          </a:p>
          <a:p>
            <a:pPr algn="l"/>
            <a:r>
              <a:rPr lang="en-US" sz="2800" dirty="0">
                <a:solidFill>
                  <a:schemeClr val="accent2"/>
                </a:solidFill>
              </a:rPr>
              <a:t>F = 2</a:t>
            </a:r>
            <a:r>
              <a:rPr lang="en-US" sz="2800" dirty="0">
                <a:solidFill>
                  <a:schemeClr val="accent2"/>
                </a:solidFill>
                <a:latin typeface="Symbol" pitchFamily="18" charset="2"/>
              </a:rPr>
              <a:t>p</a:t>
            </a:r>
            <a:r>
              <a:rPr lang="en-US" sz="2800" dirty="0">
                <a:solidFill>
                  <a:schemeClr val="accent2"/>
                </a:solidFill>
              </a:rPr>
              <a:t>R</a:t>
            </a:r>
            <a:r>
              <a:rPr lang="en-US" sz="2800" dirty="0">
                <a:solidFill>
                  <a:schemeClr val="accent2"/>
                </a:solidFill>
                <a:latin typeface="Symbol" pitchFamily="18" charset="2"/>
              </a:rPr>
              <a:t>g</a:t>
            </a:r>
            <a:r>
              <a:rPr lang="en-US" sz="2800" baseline="-25000" dirty="0">
                <a:solidFill>
                  <a:schemeClr val="accent2"/>
                </a:solidFill>
              </a:rPr>
              <a:t>SG</a:t>
            </a:r>
            <a:r>
              <a:rPr lang="en-US" sz="2800" dirty="0">
                <a:solidFill>
                  <a:schemeClr val="accent2"/>
                </a:solidFill>
              </a:rPr>
              <a:t>		two spheres in vapor</a:t>
            </a:r>
          </a:p>
          <a:p>
            <a:pPr algn="l"/>
            <a:r>
              <a:rPr lang="en-US" sz="2800" dirty="0">
                <a:solidFill>
                  <a:schemeClr val="accent2"/>
                </a:solidFill>
              </a:rPr>
              <a:t>F = 4</a:t>
            </a:r>
            <a:r>
              <a:rPr lang="en-US" sz="2800" dirty="0">
                <a:solidFill>
                  <a:schemeClr val="accent2"/>
                </a:solidFill>
                <a:latin typeface="Symbol" pitchFamily="18" charset="2"/>
              </a:rPr>
              <a:t>p</a:t>
            </a:r>
            <a:r>
              <a:rPr lang="en-US" sz="2800" dirty="0">
                <a:solidFill>
                  <a:schemeClr val="accent2"/>
                </a:solidFill>
              </a:rPr>
              <a:t>R</a:t>
            </a:r>
            <a:r>
              <a:rPr lang="en-US" sz="2800" dirty="0">
                <a:solidFill>
                  <a:schemeClr val="accent2"/>
                </a:solidFill>
                <a:latin typeface="Symbol" pitchFamily="18" charset="2"/>
              </a:rPr>
              <a:t>g</a:t>
            </a:r>
            <a:r>
              <a:rPr lang="en-US" sz="2800" baseline="-25000" dirty="0">
                <a:solidFill>
                  <a:schemeClr val="accent2"/>
                </a:solidFill>
              </a:rPr>
              <a:t>SL</a:t>
            </a:r>
            <a:r>
              <a:rPr lang="en-US" sz="2800" dirty="0">
                <a:solidFill>
                  <a:schemeClr val="accent2"/>
                </a:solidFill>
              </a:rPr>
              <a:t>		sphere and plate in liquid</a:t>
            </a:r>
          </a:p>
          <a:p>
            <a:pPr algn="l"/>
            <a:r>
              <a:rPr lang="en-US" sz="2800" dirty="0">
                <a:solidFill>
                  <a:schemeClr val="accent2"/>
                </a:solidFill>
              </a:rPr>
              <a:t>F = 4</a:t>
            </a:r>
            <a:r>
              <a:rPr lang="en-US" sz="2800" dirty="0">
                <a:solidFill>
                  <a:schemeClr val="accent2"/>
                </a:solidFill>
                <a:latin typeface="Symbol" pitchFamily="18" charset="2"/>
              </a:rPr>
              <a:t>p</a:t>
            </a:r>
            <a:r>
              <a:rPr lang="en-US" sz="2800" dirty="0">
                <a:solidFill>
                  <a:schemeClr val="accent2"/>
                </a:solidFill>
              </a:rPr>
              <a:t>R</a:t>
            </a:r>
            <a:r>
              <a:rPr lang="en-US" sz="2800" dirty="0">
                <a:solidFill>
                  <a:schemeClr val="accent2"/>
                </a:solidFill>
                <a:latin typeface="Symbol" pitchFamily="18" charset="2"/>
              </a:rPr>
              <a:t>g</a:t>
            </a:r>
            <a:r>
              <a:rPr lang="en-US" sz="2800" baseline="-25000" dirty="0">
                <a:solidFill>
                  <a:schemeClr val="accent2"/>
                </a:solidFill>
              </a:rPr>
              <a:t>SG</a:t>
            </a:r>
            <a:r>
              <a:rPr lang="en-US" sz="2800" dirty="0">
                <a:solidFill>
                  <a:schemeClr val="accent2"/>
                </a:solidFill>
              </a:rPr>
              <a:t>		 sphere and plate in vapor</a:t>
            </a:r>
          </a:p>
          <a:p>
            <a:pPr algn="l"/>
            <a:r>
              <a:rPr lang="en-US" sz="2800" dirty="0">
                <a:solidFill>
                  <a:schemeClr val="accent2"/>
                </a:solidFill>
              </a:rPr>
              <a:t>Unfortunately deformation needs to be considered for many materials.</a:t>
            </a:r>
          </a:p>
        </p:txBody>
      </p:sp>
      <p:graphicFrame>
        <p:nvGraphicFramePr>
          <p:cNvPr id="196610" name="Object 2"/>
          <p:cNvGraphicFramePr>
            <a:graphicFrameLocks noChangeAspect="1"/>
          </p:cNvGraphicFramePr>
          <p:nvPr/>
        </p:nvGraphicFramePr>
        <p:xfrm>
          <a:off x="1431925" y="2233613"/>
          <a:ext cx="2228850" cy="676275"/>
        </p:xfrm>
        <a:graphic>
          <a:graphicData uri="http://schemas.openxmlformats.org/presentationml/2006/ole">
            <p:oleObj spid="_x0000_s196610" name="Equation" r:id="rId4" imgW="7315200" imgH="2222500" progId="Equation.3">
              <p:embed/>
            </p:oleObj>
          </a:graphicData>
        </a:graphic>
      </p:graphicFrame>
      <p:graphicFrame>
        <p:nvGraphicFramePr>
          <p:cNvPr id="196611" name="Object 3"/>
          <p:cNvGraphicFramePr>
            <a:graphicFrameLocks noChangeAspect="1"/>
          </p:cNvGraphicFramePr>
          <p:nvPr/>
        </p:nvGraphicFramePr>
        <p:xfrm>
          <a:off x="4518025" y="2133600"/>
          <a:ext cx="4092575" cy="598488"/>
        </p:xfrm>
        <a:graphic>
          <a:graphicData uri="http://schemas.openxmlformats.org/presentationml/2006/ole">
            <p:oleObj spid="_x0000_s196611" name="Equation" r:id="rId5" imgW="7315200" imgH="1435100" progId="Equation.3">
              <p:embed/>
            </p:oleObj>
          </a:graphicData>
        </a:graphic>
      </p:graphicFrame>
      <p:sp>
        <p:nvSpPr>
          <p:cNvPr id="98310" name="Rectangle 6"/>
          <p:cNvSpPr>
            <a:spLocks noGrp="1" noChangeArrowheads="1"/>
          </p:cNvSpPr>
          <p:nvPr>
            <p:ph type="title" idx="4294967295"/>
          </p:nvPr>
        </p:nvSpPr>
        <p:spPr/>
        <p:txBody>
          <a:bodyPr/>
          <a:lstStyle/>
          <a:p>
            <a:pPr eaLnBrk="1" hangingPunct="1"/>
            <a:r>
              <a:rPr lang="en-US" sz="1800" b="1" dirty="0" smtClean="0">
                <a:solidFill>
                  <a:srgbClr val="FF3300"/>
                </a:solidFill>
                <a:effectLst>
                  <a:outerShdw blurRad="38100" dist="38100" dir="2700000" algn="tl">
                    <a:srgbClr val="C0C0C0"/>
                  </a:outerShdw>
                </a:effectLst>
              </a:rPr>
              <a:t>Adhesion and Surface Energy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443413" y="76200"/>
            <a:ext cx="203200" cy="650875"/>
          </a:xfrm>
          <a:prstGeom prst="rect">
            <a:avLst/>
          </a:prstGeom>
          <a:noFill/>
          <a:ln w="9525">
            <a:noFill/>
            <a:miter lim="800000"/>
            <a:headEnd/>
            <a:tailEnd/>
          </a:ln>
        </p:spPr>
        <p:txBody>
          <a:bodyPr wrap="none" lIns="101882" tIns="50941" rIns="101882" bIns="50941">
            <a:spAutoFit/>
          </a:bodyPr>
          <a:lstStyle/>
          <a:p>
            <a:pPr defTabSz="1019175"/>
            <a:endParaRPr lang="en-US" sz="3600" b="1">
              <a:solidFill>
                <a:srgbClr val="FF3300"/>
              </a:solidFill>
            </a:endParaRPr>
          </a:p>
        </p:txBody>
      </p:sp>
      <p:pic>
        <p:nvPicPr>
          <p:cNvPr id="64515" name="Picture 3" descr="zp_iepshift"/>
          <p:cNvPicPr>
            <a:picLocks noChangeAspect="1" noChangeArrowheads="1"/>
          </p:cNvPicPr>
          <p:nvPr/>
        </p:nvPicPr>
        <p:blipFill>
          <a:blip r:embed="rId3"/>
          <a:srcRect/>
          <a:stretch>
            <a:fillRect/>
          </a:stretch>
        </p:blipFill>
        <p:spPr bwMode="auto">
          <a:xfrm>
            <a:off x="985838" y="684213"/>
            <a:ext cx="6710362" cy="4373562"/>
          </a:xfrm>
          <a:prstGeom prst="rect">
            <a:avLst/>
          </a:prstGeom>
          <a:noFill/>
          <a:ln w="9525">
            <a:noFill/>
            <a:miter lim="800000"/>
            <a:headEnd/>
            <a:tailEnd/>
          </a:ln>
        </p:spPr>
      </p:pic>
      <p:sp>
        <p:nvSpPr>
          <p:cNvPr id="64516" name="Text Box 4"/>
          <p:cNvSpPr txBox="1">
            <a:spLocks noChangeArrowheads="1"/>
          </p:cNvSpPr>
          <p:nvPr/>
        </p:nvSpPr>
        <p:spPr bwMode="auto">
          <a:xfrm>
            <a:off x="152400" y="5302250"/>
            <a:ext cx="8389938" cy="946150"/>
          </a:xfrm>
          <a:prstGeom prst="rect">
            <a:avLst/>
          </a:prstGeom>
          <a:noFill/>
          <a:ln w="12700">
            <a:noFill/>
            <a:miter lim="800000"/>
            <a:headEnd type="none" w="sm" len="sm"/>
            <a:tailEnd type="none" w="sm" len="sm"/>
          </a:ln>
        </p:spPr>
        <p:txBody>
          <a:bodyPr wrap="none">
            <a:spAutoFit/>
          </a:bodyPr>
          <a:lstStyle/>
          <a:p>
            <a:pPr algn="l"/>
            <a:r>
              <a:rPr lang="en-US" sz="2800">
                <a:solidFill>
                  <a:schemeClr val="accent2"/>
                </a:solidFill>
              </a:rPr>
              <a:t>Multivalent cations shift IEP to right (calcite supernatant)</a:t>
            </a:r>
          </a:p>
          <a:p>
            <a:pPr algn="l"/>
            <a:r>
              <a:rPr lang="en-US" sz="2800">
                <a:solidFill>
                  <a:schemeClr val="accent2"/>
                </a:solidFill>
              </a:rPr>
              <a:t>Multivalent anions shift IEP to left (apatite supernatant)</a:t>
            </a:r>
          </a:p>
        </p:txBody>
      </p:sp>
      <p:sp>
        <p:nvSpPr>
          <p:cNvPr id="64517" name="Text Box 5"/>
          <p:cNvSpPr txBox="1">
            <a:spLocks noChangeArrowheads="1"/>
          </p:cNvSpPr>
          <p:nvPr/>
        </p:nvSpPr>
        <p:spPr bwMode="auto">
          <a:xfrm>
            <a:off x="4105275" y="4953000"/>
            <a:ext cx="590550" cy="457200"/>
          </a:xfrm>
          <a:prstGeom prst="rect">
            <a:avLst/>
          </a:prstGeom>
          <a:noFill/>
          <a:ln w="12700">
            <a:noFill/>
            <a:miter lim="800000"/>
            <a:headEnd type="none" w="sm" len="sm"/>
            <a:tailEnd type="none" w="sm" len="sm"/>
          </a:ln>
        </p:spPr>
        <p:txBody>
          <a:bodyPr wrap="none">
            <a:spAutoFit/>
          </a:bodyPr>
          <a:lstStyle/>
          <a:p>
            <a:pPr algn="l"/>
            <a:r>
              <a:rPr lang="en-US" sz="2400" b="1">
                <a:solidFill>
                  <a:schemeClr val="accent2"/>
                </a:solidFill>
              </a:rPr>
              <a:t>pH</a:t>
            </a:r>
          </a:p>
        </p:txBody>
      </p:sp>
      <p:sp>
        <p:nvSpPr>
          <p:cNvPr id="64518" name="Text Box 6"/>
          <p:cNvSpPr txBox="1">
            <a:spLocks noChangeArrowheads="1"/>
          </p:cNvSpPr>
          <p:nvPr/>
        </p:nvSpPr>
        <p:spPr bwMode="auto">
          <a:xfrm>
            <a:off x="1295400" y="6553200"/>
            <a:ext cx="5529263" cy="304800"/>
          </a:xfrm>
          <a:prstGeom prst="rect">
            <a:avLst/>
          </a:prstGeom>
          <a:noFill/>
          <a:ln w="12700">
            <a:noFill/>
            <a:miter lim="800000"/>
            <a:headEnd type="none" w="sm" len="sm"/>
            <a:tailEnd type="none" w="sm" len="sm"/>
          </a:ln>
        </p:spPr>
        <p:txBody>
          <a:bodyPr wrap="none">
            <a:spAutoFit/>
          </a:bodyPr>
          <a:lstStyle/>
          <a:p>
            <a:pPr algn="l"/>
            <a:r>
              <a:rPr lang="en-US" sz="1400" b="1" dirty="0" err="1"/>
              <a:t>Amankonah</a:t>
            </a:r>
            <a:r>
              <a:rPr lang="en-US" sz="1400" b="1" dirty="0"/>
              <a:t> and </a:t>
            </a:r>
            <a:r>
              <a:rPr lang="en-US" sz="1400" b="1" dirty="0" err="1"/>
              <a:t>Somasundaran</a:t>
            </a:r>
            <a:r>
              <a:rPr lang="en-US" sz="1400" b="1" dirty="0"/>
              <a:t>, </a:t>
            </a:r>
            <a:r>
              <a:rPr lang="en-US" sz="1400" b="1" i="1" dirty="0"/>
              <a:t>Colloids and Surfaces</a:t>
            </a:r>
            <a:r>
              <a:rPr lang="en-US" sz="1400" b="1" dirty="0"/>
              <a:t>, 15, 335 (1985).</a:t>
            </a:r>
          </a:p>
        </p:txBody>
      </p:sp>
      <p:sp>
        <p:nvSpPr>
          <p:cNvPr id="64519" name="Line 7"/>
          <p:cNvSpPr>
            <a:spLocks noChangeShapeType="1"/>
          </p:cNvSpPr>
          <p:nvPr/>
        </p:nvSpPr>
        <p:spPr bwMode="auto">
          <a:xfrm flipH="1">
            <a:off x="3733800" y="3200400"/>
            <a:ext cx="2057400" cy="0"/>
          </a:xfrm>
          <a:prstGeom prst="line">
            <a:avLst/>
          </a:prstGeom>
          <a:noFill/>
          <a:ln w="38100">
            <a:solidFill>
              <a:schemeClr val="tx1"/>
            </a:solidFill>
            <a:round/>
            <a:headEnd/>
            <a:tailEnd type="triangle" w="med" len="med"/>
          </a:ln>
        </p:spPr>
        <p:txBody>
          <a:bodyPr wrap="none" anchor="ctr"/>
          <a:lstStyle/>
          <a:p>
            <a:endParaRPr lang="en-US"/>
          </a:p>
        </p:txBody>
      </p:sp>
      <p:sp>
        <p:nvSpPr>
          <p:cNvPr id="64520" name="Text Box 8"/>
          <p:cNvSpPr txBox="1">
            <a:spLocks noChangeArrowheads="1"/>
          </p:cNvSpPr>
          <p:nvPr/>
        </p:nvSpPr>
        <p:spPr bwMode="auto">
          <a:xfrm>
            <a:off x="3962400" y="2743200"/>
            <a:ext cx="844550" cy="457200"/>
          </a:xfrm>
          <a:prstGeom prst="rect">
            <a:avLst/>
          </a:prstGeom>
          <a:noFill/>
          <a:ln w="12700">
            <a:noFill/>
            <a:miter lim="800000"/>
            <a:headEnd type="none" w="sm" len="sm"/>
            <a:tailEnd type="none" w="sm" len="sm"/>
          </a:ln>
        </p:spPr>
        <p:txBody>
          <a:bodyPr wrap="none">
            <a:spAutoFit/>
          </a:bodyPr>
          <a:lstStyle/>
          <a:p>
            <a:pPr algn="l"/>
            <a:r>
              <a:rPr lang="en-US" sz="2400">
                <a:solidFill>
                  <a:schemeClr val="accent2"/>
                </a:solidFill>
              </a:rPr>
              <a:t>PO</a:t>
            </a:r>
            <a:r>
              <a:rPr lang="en-US" sz="2400" baseline="-25000">
                <a:solidFill>
                  <a:schemeClr val="accent2"/>
                </a:solidFill>
              </a:rPr>
              <a:t>4</a:t>
            </a:r>
            <a:r>
              <a:rPr lang="en-US" sz="2400" baseline="30000">
                <a:solidFill>
                  <a:schemeClr val="accent2"/>
                </a:solidFill>
              </a:rPr>
              <a:t>3-</a:t>
            </a:r>
            <a:endParaRPr lang="en-US" sz="2800">
              <a:solidFill>
                <a:schemeClr val="accent2"/>
              </a:solidFill>
            </a:endParaRPr>
          </a:p>
        </p:txBody>
      </p:sp>
      <p:sp>
        <p:nvSpPr>
          <p:cNvPr id="64521" name="Line 9"/>
          <p:cNvSpPr>
            <a:spLocks noChangeShapeType="1"/>
          </p:cNvSpPr>
          <p:nvPr/>
        </p:nvSpPr>
        <p:spPr bwMode="auto">
          <a:xfrm flipV="1">
            <a:off x="3598863" y="3352800"/>
            <a:ext cx="1963737" cy="0"/>
          </a:xfrm>
          <a:prstGeom prst="line">
            <a:avLst/>
          </a:prstGeom>
          <a:noFill/>
          <a:ln w="38100">
            <a:solidFill>
              <a:schemeClr val="tx1"/>
            </a:solidFill>
            <a:round/>
            <a:headEnd/>
            <a:tailEnd type="triangle" w="med" len="med"/>
          </a:ln>
        </p:spPr>
        <p:txBody>
          <a:bodyPr wrap="none" anchor="ctr"/>
          <a:lstStyle/>
          <a:p>
            <a:endParaRPr lang="en-US"/>
          </a:p>
        </p:txBody>
      </p:sp>
      <p:sp>
        <p:nvSpPr>
          <p:cNvPr id="64522" name="Text Box 10"/>
          <p:cNvSpPr txBox="1">
            <a:spLocks noChangeArrowheads="1"/>
          </p:cNvSpPr>
          <p:nvPr/>
        </p:nvSpPr>
        <p:spPr bwMode="auto">
          <a:xfrm>
            <a:off x="4419600" y="3352800"/>
            <a:ext cx="738188" cy="457200"/>
          </a:xfrm>
          <a:prstGeom prst="rect">
            <a:avLst/>
          </a:prstGeom>
          <a:noFill/>
          <a:ln w="12700">
            <a:noFill/>
            <a:miter lim="800000"/>
            <a:headEnd type="none" w="sm" len="sm"/>
            <a:tailEnd type="none" w="sm" len="sm"/>
          </a:ln>
        </p:spPr>
        <p:txBody>
          <a:bodyPr wrap="none">
            <a:spAutoFit/>
          </a:bodyPr>
          <a:lstStyle/>
          <a:p>
            <a:pPr algn="l"/>
            <a:r>
              <a:rPr lang="en-US" sz="2400">
                <a:solidFill>
                  <a:schemeClr val="accent2"/>
                </a:solidFill>
              </a:rPr>
              <a:t>Ca</a:t>
            </a:r>
            <a:r>
              <a:rPr lang="en-US" sz="2400" baseline="30000">
                <a:solidFill>
                  <a:schemeClr val="accent2"/>
                </a:solidFill>
              </a:rPr>
              <a:t>2+</a:t>
            </a:r>
            <a:endParaRPr lang="en-US" sz="2400">
              <a:solidFill>
                <a:schemeClr val="accent2"/>
              </a:solidFill>
            </a:endParaRPr>
          </a:p>
        </p:txBody>
      </p:sp>
      <p:sp>
        <p:nvSpPr>
          <p:cNvPr id="64523" name="Rectangle 11"/>
          <p:cNvSpPr>
            <a:spLocks noGrp="1" noChangeArrowheads="1"/>
          </p:cNvSpPr>
          <p:nvPr>
            <p:ph type="title" idx="4294967295"/>
          </p:nvPr>
        </p:nvSpPr>
        <p:spPr/>
        <p:txBody>
          <a:bodyPr/>
          <a:lstStyle/>
          <a:p>
            <a:pPr eaLnBrk="1" hangingPunct="1"/>
            <a:r>
              <a:rPr lang="en-US" dirty="0" smtClean="0"/>
              <a:t>Shifting the IEP</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4114800"/>
            <a:ext cx="1752600" cy="1752600"/>
            <a:chOff x="1824" y="2592"/>
            <a:chExt cx="1104" cy="1104"/>
          </a:xfrm>
        </p:grpSpPr>
        <p:sp>
          <p:nvSpPr>
            <p:cNvPr id="56376" name="Oval 3"/>
            <p:cNvSpPr>
              <a:spLocks noChangeArrowheads="1"/>
            </p:cNvSpPr>
            <p:nvPr/>
          </p:nvSpPr>
          <p:spPr bwMode="auto">
            <a:xfrm>
              <a:off x="1824" y="2592"/>
              <a:ext cx="1104" cy="1104"/>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3" name="Group 4"/>
            <p:cNvGrpSpPr>
              <a:grpSpLocks/>
            </p:cNvGrpSpPr>
            <p:nvPr/>
          </p:nvGrpSpPr>
          <p:grpSpPr bwMode="auto">
            <a:xfrm>
              <a:off x="1824" y="2592"/>
              <a:ext cx="1104" cy="1104"/>
              <a:chOff x="1824" y="2592"/>
              <a:chExt cx="1104" cy="1104"/>
            </a:xfrm>
          </p:grpSpPr>
          <p:grpSp>
            <p:nvGrpSpPr>
              <p:cNvPr id="4" name="Group 5"/>
              <p:cNvGrpSpPr>
                <a:grpSpLocks/>
              </p:cNvGrpSpPr>
              <p:nvPr/>
            </p:nvGrpSpPr>
            <p:grpSpPr bwMode="auto">
              <a:xfrm>
                <a:off x="1824" y="2711"/>
                <a:ext cx="1104" cy="864"/>
                <a:chOff x="1824" y="2711"/>
                <a:chExt cx="1104" cy="864"/>
              </a:xfrm>
            </p:grpSpPr>
            <p:sp>
              <p:nvSpPr>
                <p:cNvPr id="56387" name="Line 6"/>
                <p:cNvSpPr>
                  <a:spLocks noChangeShapeType="1"/>
                </p:cNvSpPr>
                <p:nvPr/>
              </p:nvSpPr>
              <p:spPr bwMode="auto">
                <a:xfrm>
                  <a:off x="2026" y="2711"/>
                  <a:ext cx="672" cy="0"/>
                </a:xfrm>
                <a:prstGeom prst="line">
                  <a:avLst/>
                </a:prstGeom>
                <a:noFill/>
                <a:ln w="12700">
                  <a:solidFill>
                    <a:schemeClr val="bg1"/>
                  </a:solidFill>
                  <a:round/>
                  <a:headEnd/>
                  <a:tailEnd/>
                </a:ln>
              </p:spPr>
              <p:txBody>
                <a:bodyPr wrap="none" anchor="ctr"/>
                <a:lstStyle/>
                <a:p>
                  <a:endParaRPr lang="en-US"/>
                </a:p>
              </p:txBody>
            </p:sp>
            <p:sp>
              <p:nvSpPr>
                <p:cNvPr id="56388" name="Line 7"/>
                <p:cNvSpPr>
                  <a:spLocks noChangeShapeType="1"/>
                </p:cNvSpPr>
                <p:nvPr/>
              </p:nvSpPr>
              <p:spPr bwMode="auto">
                <a:xfrm>
                  <a:off x="1920" y="2855"/>
                  <a:ext cx="912" cy="0"/>
                </a:xfrm>
                <a:prstGeom prst="line">
                  <a:avLst/>
                </a:prstGeom>
                <a:noFill/>
                <a:ln w="12700">
                  <a:solidFill>
                    <a:schemeClr val="bg1"/>
                  </a:solidFill>
                  <a:round/>
                  <a:headEnd/>
                  <a:tailEnd/>
                </a:ln>
              </p:spPr>
              <p:txBody>
                <a:bodyPr wrap="none" anchor="ctr"/>
                <a:lstStyle/>
                <a:p>
                  <a:endParaRPr lang="en-US"/>
                </a:p>
              </p:txBody>
            </p:sp>
            <p:sp>
              <p:nvSpPr>
                <p:cNvPr id="56389" name="Line 8"/>
                <p:cNvSpPr>
                  <a:spLocks noChangeShapeType="1"/>
                </p:cNvSpPr>
                <p:nvPr/>
              </p:nvSpPr>
              <p:spPr bwMode="auto">
                <a:xfrm>
                  <a:off x="1839" y="2999"/>
                  <a:ext cx="1056" cy="0"/>
                </a:xfrm>
                <a:prstGeom prst="line">
                  <a:avLst/>
                </a:prstGeom>
                <a:noFill/>
                <a:ln w="12700">
                  <a:solidFill>
                    <a:schemeClr val="bg1"/>
                  </a:solidFill>
                  <a:round/>
                  <a:headEnd/>
                  <a:tailEnd/>
                </a:ln>
              </p:spPr>
              <p:txBody>
                <a:bodyPr wrap="none" anchor="ctr"/>
                <a:lstStyle/>
                <a:p>
                  <a:endParaRPr lang="en-US"/>
                </a:p>
              </p:txBody>
            </p:sp>
            <p:sp>
              <p:nvSpPr>
                <p:cNvPr id="56390" name="Line 9"/>
                <p:cNvSpPr>
                  <a:spLocks noChangeShapeType="1"/>
                </p:cNvSpPr>
                <p:nvPr/>
              </p:nvSpPr>
              <p:spPr bwMode="auto">
                <a:xfrm>
                  <a:off x="1824" y="3143"/>
                  <a:ext cx="1104" cy="0"/>
                </a:xfrm>
                <a:prstGeom prst="line">
                  <a:avLst/>
                </a:prstGeom>
                <a:noFill/>
                <a:ln w="12700">
                  <a:solidFill>
                    <a:schemeClr val="bg1"/>
                  </a:solidFill>
                  <a:round/>
                  <a:headEnd/>
                  <a:tailEnd/>
                </a:ln>
              </p:spPr>
              <p:txBody>
                <a:bodyPr wrap="none" anchor="ctr"/>
                <a:lstStyle/>
                <a:p>
                  <a:endParaRPr lang="en-US"/>
                </a:p>
              </p:txBody>
            </p:sp>
            <p:sp>
              <p:nvSpPr>
                <p:cNvPr id="56391" name="Line 10"/>
                <p:cNvSpPr>
                  <a:spLocks noChangeShapeType="1"/>
                </p:cNvSpPr>
                <p:nvPr/>
              </p:nvSpPr>
              <p:spPr bwMode="auto">
                <a:xfrm>
                  <a:off x="1847" y="3287"/>
                  <a:ext cx="1033" cy="0"/>
                </a:xfrm>
                <a:prstGeom prst="line">
                  <a:avLst/>
                </a:prstGeom>
                <a:noFill/>
                <a:ln w="12700">
                  <a:solidFill>
                    <a:schemeClr val="bg1"/>
                  </a:solidFill>
                  <a:round/>
                  <a:headEnd/>
                  <a:tailEnd/>
                </a:ln>
              </p:spPr>
              <p:txBody>
                <a:bodyPr wrap="none" anchor="ctr"/>
                <a:lstStyle/>
                <a:p>
                  <a:endParaRPr lang="en-US"/>
                </a:p>
              </p:txBody>
            </p:sp>
            <p:sp>
              <p:nvSpPr>
                <p:cNvPr id="56392" name="Line 11"/>
                <p:cNvSpPr>
                  <a:spLocks noChangeShapeType="1"/>
                </p:cNvSpPr>
                <p:nvPr/>
              </p:nvSpPr>
              <p:spPr bwMode="auto">
                <a:xfrm>
                  <a:off x="1920" y="3431"/>
                  <a:ext cx="912" cy="0"/>
                </a:xfrm>
                <a:prstGeom prst="line">
                  <a:avLst/>
                </a:prstGeom>
                <a:noFill/>
                <a:ln w="12700">
                  <a:solidFill>
                    <a:schemeClr val="bg1"/>
                  </a:solidFill>
                  <a:round/>
                  <a:headEnd/>
                  <a:tailEnd/>
                </a:ln>
              </p:spPr>
              <p:txBody>
                <a:bodyPr wrap="none" anchor="ctr"/>
                <a:lstStyle/>
                <a:p>
                  <a:endParaRPr lang="en-US"/>
                </a:p>
              </p:txBody>
            </p:sp>
            <p:sp>
              <p:nvSpPr>
                <p:cNvPr id="56393" name="Line 12"/>
                <p:cNvSpPr>
                  <a:spLocks noChangeShapeType="1"/>
                </p:cNvSpPr>
                <p:nvPr/>
              </p:nvSpPr>
              <p:spPr bwMode="auto">
                <a:xfrm>
                  <a:off x="2044" y="3575"/>
                  <a:ext cx="644" cy="0"/>
                </a:xfrm>
                <a:prstGeom prst="line">
                  <a:avLst/>
                </a:prstGeom>
                <a:noFill/>
                <a:ln w="12700">
                  <a:solidFill>
                    <a:schemeClr val="bg1"/>
                  </a:solidFill>
                  <a:round/>
                  <a:headEnd/>
                  <a:tailEnd/>
                </a:ln>
              </p:spPr>
              <p:txBody>
                <a:bodyPr wrap="none" anchor="ctr"/>
                <a:lstStyle/>
                <a:p>
                  <a:endParaRPr lang="en-US"/>
                </a:p>
              </p:txBody>
            </p:sp>
          </p:grpSp>
          <p:grpSp>
            <p:nvGrpSpPr>
              <p:cNvPr id="5" name="Group 13"/>
              <p:cNvGrpSpPr>
                <a:grpSpLocks/>
              </p:cNvGrpSpPr>
              <p:nvPr/>
            </p:nvGrpSpPr>
            <p:grpSpPr bwMode="auto">
              <a:xfrm rot="5400000">
                <a:off x="1823" y="2712"/>
                <a:ext cx="1104" cy="864"/>
                <a:chOff x="1824" y="2711"/>
                <a:chExt cx="1104" cy="864"/>
              </a:xfrm>
            </p:grpSpPr>
            <p:sp>
              <p:nvSpPr>
                <p:cNvPr id="56380" name="Line 14"/>
                <p:cNvSpPr>
                  <a:spLocks noChangeShapeType="1"/>
                </p:cNvSpPr>
                <p:nvPr/>
              </p:nvSpPr>
              <p:spPr bwMode="auto">
                <a:xfrm>
                  <a:off x="2026" y="2711"/>
                  <a:ext cx="672" cy="0"/>
                </a:xfrm>
                <a:prstGeom prst="line">
                  <a:avLst/>
                </a:prstGeom>
                <a:noFill/>
                <a:ln w="12700">
                  <a:solidFill>
                    <a:schemeClr val="bg1"/>
                  </a:solidFill>
                  <a:round/>
                  <a:headEnd/>
                  <a:tailEnd/>
                </a:ln>
              </p:spPr>
              <p:txBody>
                <a:bodyPr wrap="none" anchor="ctr"/>
                <a:lstStyle/>
                <a:p>
                  <a:endParaRPr lang="en-US"/>
                </a:p>
              </p:txBody>
            </p:sp>
            <p:sp>
              <p:nvSpPr>
                <p:cNvPr id="56381" name="Line 15"/>
                <p:cNvSpPr>
                  <a:spLocks noChangeShapeType="1"/>
                </p:cNvSpPr>
                <p:nvPr/>
              </p:nvSpPr>
              <p:spPr bwMode="auto">
                <a:xfrm>
                  <a:off x="1920" y="2855"/>
                  <a:ext cx="912" cy="0"/>
                </a:xfrm>
                <a:prstGeom prst="line">
                  <a:avLst/>
                </a:prstGeom>
                <a:noFill/>
                <a:ln w="12700">
                  <a:solidFill>
                    <a:schemeClr val="bg1"/>
                  </a:solidFill>
                  <a:round/>
                  <a:headEnd/>
                  <a:tailEnd/>
                </a:ln>
              </p:spPr>
              <p:txBody>
                <a:bodyPr wrap="none" anchor="ctr"/>
                <a:lstStyle/>
                <a:p>
                  <a:endParaRPr lang="en-US"/>
                </a:p>
              </p:txBody>
            </p:sp>
            <p:sp>
              <p:nvSpPr>
                <p:cNvPr id="56382" name="Line 16"/>
                <p:cNvSpPr>
                  <a:spLocks noChangeShapeType="1"/>
                </p:cNvSpPr>
                <p:nvPr/>
              </p:nvSpPr>
              <p:spPr bwMode="auto">
                <a:xfrm>
                  <a:off x="1839" y="2999"/>
                  <a:ext cx="1056" cy="0"/>
                </a:xfrm>
                <a:prstGeom prst="line">
                  <a:avLst/>
                </a:prstGeom>
                <a:noFill/>
                <a:ln w="12700">
                  <a:solidFill>
                    <a:schemeClr val="bg1"/>
                  </a:solidFill>
                  <a:round/>
                  <a:headEnd/>
                  <a:tailEnd/>
                </a:ln>
              </p:spPr>
              <p:txBody>
                <a:bodyPr wrap="none" anchor="ctr"/>
                <a:lstStyle/>
                <a:p>
                  <a:endParaRPr lang="en-US"/>
                </a:p>
              </p:txBody>
            </p:sp>
            <p:sp>
              <p:nvSpPr>
                <p:cNvPr id="56383" name="Line 17"/>
                <p:cNvSpPr>
                  <a:spLocks noChangeShapeType="1"/>
                </p:cNvSpPr>
                <p:nvPr/>
              </p:nvSpPr>
              <p:spPr bwMode="auto">
                <a:xfrm>
                  <a:off x="1824" y="3143"/>
                  <a:ext cx="1104" cy="0"/>
                </a:xfrm>
                <a:prstGeom prst="line">
                  <a:avLst/>
                </a:prstGeom>
                <a:noFill/>
                <a:ln w="12700">
                  <a:solidFill>
                    <a:schemeClr val="bg1"/>
                  </a:solidFill>
                  <a:round/>
                  <a:headEnd/>
                  <a:tailEnd/>
                </a:ln>
              </p:spPr>
              <p:txBody>
                <a:bodyPr wrap="none" anchor="ctr"/>
                <a:lstStyle/>
                <a:p>
                  <a:endParaRPr lang="en-US"/>
                </a:p>
              </p:txBody>
            </p:sp>
            <p:sp>
              <p:nvSpPr>
                <p:cNvPr id="56384" name="Line 18"/>
                <p:cNvSpPr>
                  <a:spLocks noChangeShapeType="1"/>
                </p:cNvSpPr>
                <p:nvPr/>
              </p:nvSpPr>
              <p:spPr bwMode="auto">
                <a:xfrm>
                  <a:off x="1847" y="3287"/>
                  <a:ext cx="1033" cy="0"/>
                </a:xfrm>
                <a:prstGeom prst="line">
                  <a:avLst/>
                </a:prstGeom>
                <a:noFill/>
                <a:ln w="12700">
                  <a:solidFill>
                    <a:schemeClr val="bg1"/>
                  </a:solidFill>
                  <a:round/>
                  <a:headEnd/>
                  <a:tailEnd/>
                </a:ln>
              </p:spPr>
              <p:txBody>
                <a:bodyPr wrap="none" anchor="ctr"/>
                <a:lstStyle/>
                <a:p>
                  <a:endParaRPr lang="en-US"/>
                </a:p>
              </p:txBody>
            </p:sp>
            <p:sp>
              <p:nvSpPr>
                <p:cNvPr id="56385" name="Line 19"/>
                <p:cNvSpPr>
                  <a:spLocks noChangeShapeType="1"/>
                </p:cNvSpPr>
                <p:nvPr/>
              </p:nvSpPr>
              <p:spPr bwMode="auto">
                <a:xfrm>
                  <a:off x="1920" y="3431"/>
                  <a:ext cx="912" cy="0"/>
                </a:xfrm>
                <a:prstGeom prst="line">
                  <a:avLst/>
                </a:prstGeom>
                <a:noFill/>
                <a:ln w="12700">
                  <a:solidFill>
                    <a:schemeClr val="bg1"/>
                  </a:solidFill>
                  <a:round/>
                  <a:headEnd/>
                  <a:tailEnd/>
                </a:ln>
              </p:spPr>
              <p:txBody>
                <a:bodyPr wrap="none" anchor="ctr"/>
                <a:lstStyle/>
                <a:p>
                  <a:endParaRPr lang="en-US"/>
                </a:p>
              </p:txBody>
            </p:sp>
            <p:sp>
              <p:nvSpPr>
                <p:cNvPr id="56386" name="Line 20"/>
                <p:cNvSpPr>
                  <a:spLocks noChangeShapeType="1"/>
                </p:cNvSpPr>
                <p:nvPr/>
              </p:nvSpPr>
              <p:spPr bwMode="auto">
                <a:xfrm>
                  <a:off x="2044" y="3575"/>
                  <a:ext cx="644" cy="0"/>
                </a:xfrm>
                <a:prstGeom prst="line">
                  <a:avLst/>
                </a:prstGeom>
                <a:noFill/>
                <a:ln w="12700">
                  <a:solidFill>
                    <a:schemeClr val="bg1"/>
                  </a:solidFill>
                  <a:round/>
                  <a:headEnd/>
                  <a:tailEnd/>
                </a:ln>
              </p:spPr>
              <p:txBody>
                <a:bodyPr wrap="none" anchor="ctr"/>
                <a:lstStyle/>
                <a:p>
                  <a:endParaRPr lang="en-US"/>
                </a:p>
              </p:txBody>
            </p:sp>
          </p:grpSp>
        </p:grpSp>
      </p:grpSp>
      <p:pic>
        <p:nvPicPr>
          <p:cNvPr id="56324" name="Picture 21" descr="Large grid"/>
          <p:cNvPicPr>
            <a:picLocks noChangeAspect="1" noChangeArrowheads="1"/>
          </p:cNvPicPr>
          <p:nvPr/>
        </p:nvPicPr>
        <p:blipFill>
          <a:blip r:embed="rId4"/>
          <a:srcRect/>
          <a:stretch>
            <a:fillRect/>
          </a:stretch>
        </p:blipFill>
        <p:spPr bwMode="auto">
          <a:xfrm>
            <a:off x="381000" y="1143000"/>
            <a:ext cx="3925888" cy="2270125"/>
          </a:xfrm>
          <a:prstGeom prst="rect">
            <a:avLst/>
          </a:prstGeom>
          <a:pattFill prst="lgGrid">
            <a:fgClr>
              <a:schemeClr val="accent1"/>
            </a:fgClr>
            <a:bgClr>
              <a:schemeClr val="bg1"/>
            </a:bgClr>
          </a:pattFill>
          <a:ln w="9525">
            <a:noFill/>
            <a:miter lim="800000"/>
            <a:headEnd/>
            <a:tailEnd/>
          </a:ln>
        </p:spPr>
      </p:pic>
      <p:pic>
        <p:nvPicPr>
          <p:cNvPr id="216087" name="Picture 23"/>
          <p:cNvPicPr>
            <a:picLocks noChangeAspect="1" noChangeArrowheads="1"/>
          </p:cNvPicPr>
          <p:nvPr/>
        </p:nvPicPr>
        <p:blipFill>
          <a:blip r:embed="rId5"/>
          <a:srcRect/>
          <a:stretch>
            <a:fillRect/>
          </a:stretch>
        </p:blipFill>
        <p:spPr bwMode="auto">
          <a:xfrm>
            <a:off x="304800" y="4038600"/>
            <a:ext cx="1023938" cy="2003425"/>
          </a:xfrm>
          <a:prstGeom prst="rect">
            <a:avLst/>
          </a:prstGeom>
          <a:noFill/>
          <a:ln w="9525">
            <a:noFill/>
            <a:miter lim="800000"/>
            <a:headEnd/>
            <a:tailEnd/>
          </a:ln>
        </p:spPr>
      </p:pic>
      <p:sp>
        <p:nvSpPr>
          <p:cNvPr id="216088" name="Text Box 24"/>
          <p:cNvSpPr txBox="1">
            <a:spLocks noChangeArrowheads="1"/>
          </p:cNvSpPr>
          <p:nvPr/>
        </p:nvSpPr>
        <p:spPr bwMode="auto">
          <a:xfrm>
            <a:off x="4800600" y="4724400"/>
            <a:ext cx="2425700" cy="366713"/>
          </a:xfrm>
          <a:prstGeom prst="rect">
            <a:avLst/>
          </a:prstGeom>
          <a:solidFill>
            <a:srgbClr val="FFFF00"/>
          </a:solidFill>
          <a:ln w="9525">
            <a:noFill/>
            <a:miter lim="800000"/>
            <a:headEnd/>
            <a:tailEnd/>
          </a:ln>
        </p:spPr>
        <p:txBody>
          <a:bodyPr wrap="none">
            <a:spAutoFit/>
          </a:bodyPr>
          <a:lstStyle/>
          <a:p>
            <a:pPr algn="l"/>
            <a:r>
              <a:rPr lang="en-US">
                <a:latin typeface="Times" pitchFamily="18" charset="0"/>
              </a:rPr>
              <a:t>Electrophoretic mobility</a:t>
            </a:r>
            <a:endParaRPr lang="en-US" sz="1600">
              <a:latin typeface="Times" pitchFamily="18" charset="0"/>
            </a:endParaRPr>
          </a:p>
        </p:txBody>
      </p:sp>
      <p:graphicFrame>
        <p:nvGraphicFramePr>
          <p:cNvPr id="216089" name="Object 2"/>
          <p:cNvGraphicFramePr>
            <a:graphicFrameLocks noChangeAspect="1"/>
          </p:cNvGraphicFramePr>
          <p:nvPr/>
        </p:nvGraphicFramePr>
        <p:xfrm>
          <a:off x="5173663" y="5303838"/>
          <a:ext cx="1687512" cy="730250"/>
        </p:xfrm>
        <a:graphic>
          <a:graphicData uri="http://schemas.openxmlformats.org/presentationml/2006/ole">
            <p:oleObj spid="_x0000_s222210" name="Equation" r:id="rId6" imgW="7315200" imgH="3619500" progId="Equation.3">
              <p:embed/>
            </p:oleObj>
          </a:graphicData>
        </a:graphic>
      </p:graphicFrame>
      <p:grpSp>
        <p:nvGrpSpPr>
          <p:cNvPr id="6" name="Group 26"/>
          <p:cNvGrpSpPr>
            <a:grpSpLocks/>
          </p:cNvGrpSpPr>
          <p:nvPr/>
        </p:nvGrpSpPr>
        <p:grpSpPr bwMode="auto">
          <a:xfrm>
            <a:off x="76200" y="4343400"/>
            <a:ext cx="4648200" cy="1222375"/>
            <a:chOff x="48" y="2736"/>
            <a:chExt cx="2928" cy="770"/>
          </a:xfrm>
        </p:grpSpPr>
        <p:grpSp>
          <p:nvGrpSpPr>
            <p:cNvPr id="7" name="Group 27"/>
            <p:cNvGrpSpPr>
              <a:grpSpLocks/>
            </p:cNvGrpSpPr>
            <p:nvPr/>
          </p:nvGrpSpPr>
          <p:grpSpPr bwMode="auto">
            <a:xfrm>
              <a:off x="1536" y="2736"/>
              <a:ext cx="1440" cy="770"/>
              <a:chOff x="2976" y="2734"/>
              <a:chExt cx="1680" cy="770"/>
            </a:xfrm>
          </p:grpSpPr>
          <p:grpSp>
            <p:nvGrpSpPr>
              <p:cNvPr id="8" name="Group 28"/>
              <p:cNvGrpSpPr>
                <a:grpSpLocks/>
              </p:cNvGrpSpPr>
              <p:nvPr/>
            </p:nvGrpSpPr>
            <p:grpSpPr bwMode="auto">
              <a:xfrm>
                <a:off x="2976" y="2736"/>
                <a:ext cx="816" cy="768"/>
                <a:chOff x="1968" y="2736"/>
                <a:chExt cx="816" cy="768"/>
              </a:xfrm>
            </p:grpSpPr>
            <p:sp>
              <p:nvSpPr>
                <p:cNvPr id="56366" name="Oval 29"/>
                <p:cNvSpPr>
                  <a:spLocks noChangeArrowheads="1"/>
                </p:cNvSpPr>
                <p:nvPr/>
              </p:nvSpPr>
              <p:spPr bwMode="auto">
                <a:xfrm>
                  <a:off x="2400" y="3312"/>
                  <a:ext cx="48" cy="48"/>
                </a:xfrm>
                <a:prstGeom prst="ellipse">
                  <a:avLst/>
                </a:prstGeom>
                <a:solidFill>
                  <a:schemeClr val="bg1"/>
                </a:solidFill>
                <a:ln w="9525">
                  <a:noFill/>
                  <a:round/>
                  <a:headEnd/>
                  <a:tailEnd/>
                </a:ln>
              </p:spPr>
              <p:txBody>
                <a:bodyPr wrap="none" anchor="ctr"/>
                <a:lstStyle/>
                <a:p>
                  <a:endParaRPr lang="en-US"/>
                </a:p>
              </p:txBody>
            </p:sp>
            <p:sp>
              <p:nvSpPr>
                <p:cNvPr id="56367" name="Oval 30"/>
                <p:cNvSpPr>
                  <a:spLocks noChangeArrowheads="1"/>
                </p:cNvSpPr>
                <p:nvPr/>
              </p:nvSpPr>
              <p:spPr bwMode="auto">
                <a:xfrm>
                  <a:off x="2544" y="3024"/>
                  <a:ext cx="48" cy="48"/>
                </a:xfrm>
                <a:prstGeom prst="ellipse">
                  <a:avLst/>
                </a:prstGeom>
                <a:solidFill>
                  <a:schemeClr val="bg1"/>
                </a:solidFill>
                <a:ln w="9525">
                  <a:noFill/>
                  <a:round/>
                  <a:headEnd/>
                  <a:tailEnd/>
                </a:ln>
              </p:spPr>
              <p:txBody>
                <a:bodyPr wrap="none" anchor="ctr"/>
                <a:lstStyle/>
                <a:p>
                  <a:endParaRPr lang="en-US"/>
                </a:p>
              </p:txBody>
            </p:sp>
            <p:sp>
              <p:nvSpPr>
                <p:cNvPr id="56368" name="Oval 31"/>
                <p:cNvSpPr>
                  <a:spLocks noChangeArrowheads="1"/>
                </p:cNvSpPr>
                <p:nvPr/>
              </p:nvSpPr>
              <p:spPr bwMode="auto">
                <a:xfrm>
                  <a:off x="2256" y="2928"/>
                  <a:ext cx="48" cy="48"/>
                </a:xfrm>
                <a:prstGeom prst="ellipse">
                  <a:avLst/>
                </a:prstGeom>
                <a:solidFill>
                  <a:schemeClr val="bg1"/>
                </a:solidFill>
                <a:ln w="9525">
                  <a:noFill/>
                  <a:round/>
                  <a:headEnd/>
                  <a:tailEnd/>
                </a:ln>
              </p:spPr>
              <p:txBody>
                <a:bodyPr wrap="none" anchor="ctr"/>
                <a:lstStyle/>
                <a:p>
                  <a:endParaRPr lang="en-US"/>
                </a:p>
              </p:txBody>
            </p:sp>
            <p:sp>
              <p:nvSpPr>
                <p:cNvPr id="56369" name="Oval 32"/>
                <p:cNvSpPr>
                  <a:spLocks noChangeArrowheads="1"/>
                </p:cNvSpPr>
                <p:nvPr/>
              </p:nvSpPr>
              <p:spPr bwMode="auto">
                <a:xfrm flipV="1">
                  <a:off x="1968" y="3072"/>
                  <a:ext cx="48" cy="48"/>
                </a:xfrm>
                <a:prstGeom prst="ellipse">
                  <a:avLst/>
                </a:prstGeom>
                <a:solidFill>
                  <a:schemeClr val="bg1"/>
                </a:solidFill>
                <a:ln w="9525">
                  <a:noFill/>
                  <a:round/>
                  <a:headEnd/>
                  <a:tailEnd/>
                </a:ln>
              </p:spPr>
              <p:txBody>
                <a:bodyPr wrap="none" anchor="ctr"/>
                <a:lstStyle/>
                <a:p>
                  <a:endParaRPr lang="en-US"/>
                </a:p>
              </p:txBody>
            </p:sp>
            <p:sp>
              <p:nvSpPr>
                <p:cNvPr id="56370" name="Oval 33"/>
                <p:cNvSpPr>
                  <a:spLocks noChangeArrowheads="1"/>
                </p:cNvSpPr>
                <p:nvPr/>
              </p:nvSpPr>
              <p:spPr bwMode="auto">
                <a:xfrm>
                  <a:off x="2352" y="3024"/>
                  <a:ext cx="48" cy="48"/>
                </a:xfrm>
                <a:prstGeom prst="ellipse">
                  <a:avLst/>
                </a:prstGeom>
                <a:solidFill>
                  <a:schemeClr val="bg1"/>
                </a:solidFill>
                <a:ln w="9525">
                  <a:noFill/>
                  <a:round/>
                  <a:headEnd/>
                  <a:tailEnd/>
                </a:ln>
              </p:spPr>
              <p:txBody>
                <a:bodyPr wrap="none" anchor="ctr"/>
                <a:lstStyle/>
                <a:p>
                  <a:endParaRPr lang="en-US"/>
                </a:p>
              </p:txBody>
            </p:sp>
            <p:sp>
              <p:nvSpPr>
                <p:cNvPr id="56371" name="Oval 34"/>
                <p:cNvSpPr>
                  <a:spLocks noChangeArrowheads="1"/>
                </p:cNvSpPr>
                <p:nvPr/>
              </p:nvSpPr>
              <p:spPr bwMode="auto">
                <a:xfrm flipV="1">
                  <a:off x="2064" y="3168"/>
                  <a:ext cx="48" cy="48"/>
                </a:xfrm>
                <a:prstGeom prst="ellipse">
                  <a:avLst/>
                </a:prstGeom>
                <a:solidFill>
                  <a:schemeClr val="bg1"/>
                </a:solidFill>
                <a:ln w="9525">
                  <a:noFill/>
                  <a:round/>
                  <a:headEnd/>
                  <a:tailEnd/>
                </a:ln>
              </p:spPr>
              <p:txBody>
                <a:bodyPr wrap="none" anchor="ctr"/>
                <a:lstStyle/>
                <a:p>
                  <a:endParaRPr lang="en-US"/>
                </a:p>
              </p:txBody>
            </p:sp>
            <p:sp>
              <p:nvSpPr>
                <p:cNvPr id="56372" name="Oval 35"/>
                <p:cNvSpPr>
                  <a:spLocks noChangeArrowheads="1"/>
                </p:cNvSpPr>
                <p:nvPr/>
              </p:nvSpPr>
              <p:spPr bwMode="auto">
                <a:xfrm>
                  <a:off x="2448" y="2736"/>
                  <a:ext cx="48" cy="48"/>
                </a:xfrm>
                <a:prstGeom prst="ellipse">
                  <a:avLst/>
                </a:prstGeom>
                <a:solidFill>
                  <a:schemeClr val="bg1"/>
                </a:solidFill>
                <a:ln w="9525">
                  <a:noFill/>
                  <a:round/>
                  <a:headEnd/>
                  <a:tailEnd/>
                </a:ln>
              </p:spPr>
              <p:txBody>
                <a:bodyPr wrap="none" anchor="ctr"/>
                <a:lstStyle/>
                <a:p>
                  <a:endParaRPr lang="en-US"/>
                </a:p>
              </p:txBody>
            </p:sp>
            <p:sp>
              <p:nvSpPr>
                <p:cNvPr id="56373" name="Oval 36"/>
                <p:cNvSpPr>
                  <a:spLocks noChangeArrowheads="1"/>
                </p:cNvSpPr>
                <p:nvPr/>
              </p:nvSpPr>
              <p:spPr bwMode="auto">
                <a:xfrm>
                  <a:off x="2736" y="3216"/>
                  <a:ext cx="48" cy="48"/>
                </a:xfrm>
                <a:prstGeom prst="ellipse">
                  <a:avLst/>
                </a:prstGeom>
                <a:solidFill>
                  <a:schemeClr val="bg1"/>
                </a:solidFill>
                <a:ln w="9525">
                  <a:noFill/>
                  <a:round/>
                  <a:headEnd/>
                  <a:tailEnd/>
                </a:ln>
              </p:spPr>
              <p:txBody>
                <a:bodyPr wrap="none" anchor="ctr"/>
                <a:lstStyle/>
                <a:p>
                  <a:endParaRPr lang="en-US"/>
                </a:p>
              </p:txBody>
            </p:sp>
            <p:sp>
              <p:nvSpPr>
                <p:cNvPr id="56374" name="Oval 37"/>
                <p:cNvSpPr>
                  <a:spLocks noChangeArrowheads="1"/>
                </p:cNvSpPr>
                <p:nvPr/>
              </p:nvSpPr>
              <p:spPr bwMode="auto">
                <a:xfrm flipV="1">
                  <a:off x="2112" y="3360"/>
                  <a:ext cx="48" cy="48"/>
                </a:xfrm>
                <a:prstGeom prst="ellipse">
                  <a:avLst/>
                </a:prstGeom>
                <a:solidFill>
                  <a:schemeClr val="bg1"/>
                </a:solidFill>
                <a:ln w="9525">
                  <a:noFill/>
                  <a:round/>
                  <a:headEnd/>
                  <a:tailEnd/>
                </a:ln>
              </p:spPr>
              <p:txBody>
                <a:bodyPr wrap="none" anchor="ctr"/>
                <a:lstStyle/>
                <a:p>
                  <a:endParaRPr lang="en-US"/>
                </a:p>
              </p:txBody>
            </p:sp>
            <p:sp>
              <p:nvSpPr>
                <p:cNvPr id="56375" name="Oval 38"/>
                <p:cNvSpPr>
                  <a:spLocks noChangeArrowheads="1"/>
                </p:cNvSpPr>
                <p:nvPr/>
              </p:nvSpPr>
              <p:spPr bwMode="auto">
                <a:xfrm>
                  <a:off x="2448" y="3456"/>
                  <a:ext cx="48" cy="48"/>
                </a:xfrm>
                <a:prstGeom prst="ellipse">
                  <a:avLst/>
                </a:prstGeom>
                <a:solidFill>
                  <a:schemeClr val="bg1"/>
                </a:solidFill>
                <a:ln w="9525">
                  <a:noFill/>
                  <a:round/>
                  <a:headEnd/>
                  <a:tailEnd/>
                </a:ln>
              </p:spPr>
              <p:txBody>
                <a:bodyPr wrap="none" anchor="ctr"/>
                <a:lstStyle/>
                <a:p>
                  <a:endParaRPr lang="en-US"/>
                </a:p>
              </p:txBody>
            </p:sp>
          </p:grpSp>
          <p:grpSp>
            <p:nvGrpSpPr>
              <p:cNvPr id="9" name="Group 39"/>
              <p:cNvGrpSpPr>
                <a:grpSpLocks/>
              </p:cNvGrpSpPr>
              <p:nvPr/>
            </p:nvGrpSpPr>
            <p:grpSpPr bwMode="auto">
              <a:xfrm>
                <a:off x="3840" y="2734"/>
                <a:ext cx="816" cy="768"/>
                <a:chOff x="1968" y="2736"/>
                <a:chExt cx="816" cy="768"/>
              </a:xfrm>
            </p:grpSpPr>
            <p:sp>
              <p:nvSpPr>
                <p:cNvPr id="56356" name="Oval 40"/>
                <p:cNvSpPr>
                  <a:spLocks noChangeArrowheads="1"/>
                </p:cNvSpPr>
                <p:nvPr/>
              </p:nvSpPr>
              <p:spPr bwMode="auto">
                <a:xfrm>
                  <a:off x="2400" y="3312"/>
                  <a:ext cx="48" cy="48"/>
                </a:xfrm>
                <a:prstGeom prst="ellipse">
                  <a:avLst/>
                </a:prstGeom>
                <a:solidFill>
                  <a:schemeClr val="bg1"/>
                </a:solidFill>
                <a:ln w="9525">
                  <a:noFill/>
                  <a:round/>
                  <a:headEnd/>
                  <a:tailEnd/>
                </a:ln>
              </p:spPr>
              <p:txBody>
                <a:bodyPr wrap="none" anchor="ctr"/>
                <a:lstStyle/>
                <a:p>
                  <a:endParaRPr lang="en-US"/>
                </a:p>
              </p:txBody>
            </p:sp>
            <p:sp>
              <p:nvSpPr>
                <p:cNvPr id="56357" name="Oval 41"/>
                <p:cNvSpPr>
                  <a:spLocks noChangeArrowheads="1"/>
                </p:cNvSpPr>
                <p:nvPr/>
              </p:nvSpPr>
              <p:spPr bwMode="auto">
                <a:xfrm>
                  <a:off x="2544" y="3024"/>
                  <a:ext cx="48" cy="48"/>
                </a:xfrm>
                <a:prstGeom prst="ellipse">
                  <a:avLst/>
                </a:prstGeom>
                <a:solidFill>
                  <a:schemeClr val="bg1"/>
                </a:solidFill>
                <a:ln w="9525">
                  <a:noFill/>
                  <a:round/>
                  <a:headEnd/>
                  <a:tailEnd/>
                </a:ln>
              </p:spPr>
              <p:txBody>
                <a:bodyPr wrap="none" anchor="ctr"/>
                <a:lstStyle/>
                <a:p>
                  <a:endParaRPr lang="en-US"/>
                </a:p>
              </p:txBody>
            </p:sp>
            <p:sp>
              <p:nvSpPr>
                <p:cNvPr id="56358" name="Oval 42"/>
                <p:cNvSpPr>
                  <a:spLocks noChangeArrowheads="1"/>
                </p:cNvSpPr>
                <p:nvPr/>
              </p:nvSpPr>
              <p:spPr bwMode="auto">
                <a:xfrm>
                  <a:off x="2256" y="2928"/>
                  <a:ext cx="48" cy="48"/>
                </a:xfrm>
                <a:prstGeom prst="ellipse">
                  <a:avLst/>
                </a:prstGeom>
                <a:solidFill>
                  <a:schemeClr val="bg1"/>
                </a:solidFill>
                <a:ln w="9525">
                  <a:noFill/>
                  <a:round/>
                  <a:headEnd/>
                  <a:tailEnd/>
                </a:ln>
              </p:spPr>
              <p:txBody>
                <a:bodyPr wrap="none" anchor="ctr"/>
                <a:lstStyle/>
                <a:p>
                  <a:endParaRPr lang="en-US"/>
                </a:p>
              </p:txBody>
            </p:sp>
            <p:sp>
              <p:nvSpPr>
                <p:cNvPr id="56359" name="Oval 43"/>
                <p:cNvSpPr>
                  <a:spLocks noChangeArrowheads="1"/>
                </p:cNvSpPr>
                <p:nvPr/>
              </p:nvSpPr>
              <p:spPr bwMode="auto">
                <a:xfrm flipV="1">
                  <a:off x="1968" y="3072"/>
                  <a:ext cx="48" cy="48"/>
                </a:xfrm>
                <a:prstGeom prst="ellipse">
                  <a:avLst/>
                </a:prstGeom>
                <a:solidFill>
                  <a:schemeClr val="bg1"/>
                </a:solidFill>
                <a:ln w="9525">
                  <a:noFill/>
                  <a:round/>
                  <a:headEnd/>
                  <a:tailEnd/>
                </a:ln>
              </p:spPr>
              <p:txBody>
                <a:bodyPr wrap="none" anchor="ctr"/>
                <a:lstStyle/>
                <a:p>
                  <a:endParaRPr lang="en-US"/>
                </a:p>
              </p:txBody>
            </p:sp>
            <p:sp>
              <p:nvSpPr>
                <p:cNvPr id="56360" name="Oval 44"/>
                <p:cNvSpPr>
                  <a:spLocks noChangeArrowheads="1"/>
                </p:cNvSpPr>
                <p:nvPr/>
              </p:nvSpPr>
              <p:spPr bwMode="auto">
                <a:xfrm>
                  <a:off x="2352" y="3024"/>
                  <a:ext cx="48" cy="48"/>
                </a:xfrm>
                <a:prstGeom prst="ellipse">
                  <a:avLst/>
                </a:prstGeom>
                <a:solidFill>
                  <a:schemeClr val="bg1"/>
                </a:solidFill>
                <a:ln w="9525">
                  <a:noFill/>
                  <a:round/>
                  <a:headEnd/>
                  <a:tailEnd/>
                </a:ln>
              </p:spPr>
              <p:txBody>
                <a:bodyPr wrap="none" anchor="ctr"/>
                <a:lstStyle/>
                <a:p>
                  <a:endParaRPr lang="en-US"/>
                </a:p>
              </p:txBody>
            </p:sp>
            <p:sp>
              <p:nvSpPr>
                <p:cNvPr id="56361" name="Oval 45"/>
                <p:cNvSpPr>
                  <a:spLocks noChangeArrowheads="1"/>
                </p:cNvSpPr>
                <p:nvPr/>
              </p:nvSpPr>
              <p:spPr bwMode="auto">
                <a:xfrm flipV="1">
                  <a:off x="2064" y="3168"/>
                  <a:ext cx="48" cy="48"/>
                </a:xfrm>
                <a:prstGeom prst="ellipse">
                  <a:avLst/>
                </a:prstGeom>
                <a:solidFill>
                  <a:schemeClr val="bg1"/>
                </a:solidFill>
                <a:ln w="9525">
                  <a:noFill/>
                  <a:round/>
                  <a:headEnd/>
                  <a:tailEnd/>
                </a:ln>
              </p:spPr>
              <p:txBody>
                <a:bodyPr wrap="none" anchor="ctr"/>
                <a:lstStyle/>
                <a:p>
                  <a:endParaRPr lang="en-US"/>
                </a:p>
              </p:txBody>
            </p:sp>
            <p:sp>
              <p:nvSpPr>
                <p:cNvPr id="56362" name="Oval 46"/>
                <p:cNvSpPr>
                  <a:spLocks noChangeArrowheads="1"/>
                </p:cNvSpPr>
                <p:nvPr/>
              </p:nvSpPr>
              <p:spPr bwMode="auto">
                <a:xfrm>
                  <a:off x="2448" y="2736"/>
                  <a:ext cx="48" cy="48"/>
                </a:xfrm>
                <a:prstGeom prst="ellipse">
                  <a:avLst/>
                </a:prstGeom>
                <a:solidFill>
                  <a:schemeClr val="bg1"/>
                </a:solidFill>
                <a:ln w="9525">
                  <a:noFill/>
                  <a:round/>
                  <a:headEnd/>
                  <a:tailEnd/>
                </a:ln>
              </p:spPr>
              <p:txBody>
                <a:bodyPr wrap="none" anchor="ctr"/>
                <a:lstStyle/>
                <a:p>
                  <a:endParaRPr lang="en-US"/>
                </a:p>
              </p:txBody>
            </p:sp>
            <p:sp>
              <p:nvSpPr>
                <p:cNvPr id="56363" name="Oval 47"/>
                <p:cNvSpPr>
                  <a:spLocks noChangeArrowheads="1"/>
                </p:cNvSpPr>
                <p:nvPr/>
              </p:nvSpPr>
              <p:spPr bwMode="auto">
                <a:xfrm>
                  <a:off x="2736" y="3216"/>
                  <a:ext cx="48" cy="48"/>
                </a:xfrm>
                <a:prstGeom prst="ellipse">
                  <a:avLst/>
                </a:prstGeom>
                <a:solidFill>
                  <a:schemeClr val="bg1"/>
                </a:solidFill>
                <a:ln w="9525">
                  <a:noFill/>
                  <a:round/>
                  <a:headEnd/>
                  <a:tailEnd/>
                </a:ln>
              </p:spPr>
              <p:txBody>
                <a:bodyPr wrap="none" anchor="ctr"/>
                <a:lstStyle/>
                <a:p>
                  <a:endParaRPr lang="en-US"/>
                </a:p>
              </p:txBody>
            </p:sp>
            <p:sp>
              <p:nvSpPr>
                <p:cNvPr id="56364" name="Oval 48"/>
                <p:cNvSpPr>
                  <a:spLocks noChangeArrowheads="1"/>
                </p:cNvSpPr>
                <p:nvPr/>
              </p:nvSpPr>
              <p:spPr bwMode="auto">
                <a:xfrm flipV="1">
                  <a:off x="2112" y="3360"/>
                  <a:ext cx="48" cy="48"/>
                </a:xfrm>
                <a:prstGeom prst="ellipse">
                  <a:avLst/>
                </a:prstGeom>
                <a:solidFill>
                  <a:schemeClr val="bg1"/>
                </a:solidFill>
                <a:ln w="9525">
                  <a:noFill/>
                  <a:round/>
                  <a:headEnd/>
                  <a:tailEnd/>
                </a:ln>
              </p:spPr>
              <p:txBody>
                <a:bodyPr wrap="none" anchor="ctr"/>
                <a:lstStyle/>
                <a:p>
                  <a:endParaRPr lang="en-US"/>
                </a:p>
              </p:txBody>
            </p:sp>
            <p:sp>
              <p:nvSpPr>
                <p:cNvPr id="56365" name="Oval 49"/>
                <p:cNvSpPr>
                  <a:spLocks noChangeArrowheads="1"/>
                </p:cNvSpPr>
                <p:nvPr/>
              </p:nvSpPr>
              <p:spPr bwMode="auto">
                <a:xfrm>
                  <a:off x="2448" y="3456"/>
                  <a:ext cx="48" cy="48"/>
                </a:xfrm>
                <a:prstGeom prst="ellipse">
                  <a:avLst/>
                </a:prstGeom>
                <a:solidFill>
                  <a:schemeClr val="bg1"/>
                </a:solidFill>
                <a:ln w="9525">
                  <a:noFill/>
                  <a:round/>
                  <a:headEnd/>
                  <a:tailEnd/>
                </a:ln>
              </p:spPr>
              <p:txBody>
                <a:bodyPr wrap="none" anchor="ctr"/>
                <a:lstStyle/>
                <a:p>
                  <a:endParaRPr lang="en-US"/>
                </a:p>
              </p:txBody>
            </p:sp>
          </p:grpSp>
        </p:grpSp>
        <p:grpSp>
          <p:nvGrpSpPr>
            <p:cNvPr id="10" name="Group 50"/>
            <p:cNvGrpSpPr>
              <a:grpSpLocks/>
            </p:cNvGrpSpPr>
            <p:nvPr/>
          </p:nvGrpSpPr>
          <p:grpSpPr bwMode="auto">
            <a:xfrm>
              <a:off x="48" y="2736"/>
              <a:ext cx="1440" cy="770"/>
              <a:chOff x="2976" y="2734"/>
              <a:chExt cx="1680" cy="770"/>
            </a:xfrm>
          </p:grpSpPr>
          <p:grpSp>
            <p:nvGrpSpPr>
              <p:cNvPr id="11" name="Group 51"/>
              <p:cNvGrpSpPr>
                <a:grpSpLocks/>
              </p:cNvGrpSpPr>
              <p:nvPr/>
            </p:nvGrpSpPr>
            <p:grpSpPr bwMode="auto">
              <a:xfrm>
                <a:off x="2976" y="2736"/>
                <a:ext cx="816" cy="768"/>
                <a:chOff x="1968" y="2736"/>
                <a:chExt cx="816" cy="768"/>
              </a:xfrm>
            </p:grpSpPr>
            <p:sp>
              <p:nvSpPr>
                <p:cNvPr id="56344" name="Oval 52"/>
                <p:cNvSpPr>
                  <a:spLocks noChangeArrowheads="1"/>
                </p:cNvSpPr>
                <p:nvPr/>
              </p:nvSpPr>
              <p:spPr bwMode="auto">
                <a:xfrm>
                  <a:off x="2400" y="3312"/>
                  <a:ext cx="48" cy="48"/>
                </a:xfrm>
                <a:prstGeom prst="ellipse">
                  <a:avLst/>
                </a:prstGeom>
                <a:solidFill>
                  <a:schemeClr val="bg1"/>
                </a:solidFill>
                <a:ln w="9525">
                  <a:noFill/>
                  <a:round/>
                  <a:headEnd/>
                  <a:tailEnd/>
                </a:ln>
              </p:spPr>
              <p:txBody>
                <a:bodyPr wrap="none" anchor="ctr"/>
                <a:lstStyle/>
                <a:p>
                  <a:endParaRPr lang="en-US"/>
                </a:p>
              </p:txBody>
            </p:sp>
            <p:sp>
              <p:nvSpPr>
                <p:cNvPr id="56345" name="Oval 53"/>
                <p:cNvSpPr>
                  <a:spLocks noChangeArrowheads="1"/>
                </p:cNvSpPr>
                <p:nvPr/>
              </p:nvSpPr>
              <p:spPr bwMode="auto">
                <a:xfrm>
                  <a:off x="2544" y="3024"/>
                  <a:ext cx="48" cy="48"/>
                </a:xfrm>
                <a:prstGeom prst="ellipse">
                  <a:avLst/>
                </a:prstGeom>
                <a:solidFill>
                  <a:schemeClr val="bg1"/>
                </a:solidFill>
                <a:ln w="9525">
                  <a:noFill/>
                  <a:round/>
                  <a:headEnd/>
                  <a:tailEnd/>
                </a:ln>
              </p:spPr>
              <p:txBody>
                <a:bodyPr wrap="none" anchor="ctr"/>
                <a:lstStyle/>
                <a:p>
                  <a:endParaRPr lang="en-US"/>
                </a:p>
              </p:txBody>
            </p:sp>
            <p:sp>
              <p:nvSpPr>
                <p:cNvPr id="56346" name="Oval 54"/>
                <p:cNvSpPr>
                  <a:spLocks noChangeArrowheads="1"/>
                </p:cNvSpPr>
                <p:nvPr/>
              </p:nvSpPr>
              <p:spPr bwMode="auto">
                <a:xfrm>
                  <a:off x="2256" y="2928"/>
                  <a:ext cx="48" cy="48"/>
                </a:xfrm>
                <a:prstGeom prst="ellipse">
                  <a:avLst/>
                </a:prstGeom>
                <a:solidFill>
                  <a:schemeClr val="bg1"/>
                </a:solidFill>
                <a:ln w="9525">
                  <a:noFill/>
                  <a:round/>
                  <a:headEnd/>
                  <a:tailEnd/>
                </a:ln>
              </p:spPr>
              <p:txBody>
                <a:bodyPr wrap="none" anchor="ctr"/>
                <a:lstStyle/>
                <a:p>
                  <a:endParaRPr lang="en-US"/>
                </a:p>
              </p:txBody>
            </p:sp>
            <p:sp>
              <p:nvSpPr>
                <p:cNvPr id="56347" name="Oval 55"/>
                <p:cNvSpPr>
                  <a:spLocks noChangeArrowheads="1"/>
                </p:cNvSpPr>
                <p:nvPr/>
              </p:nvSpPr>
              <p:spPr bwMode="auto">
                <a:xfrm flipV="1">
                  <a:off x="1968" y="3072"/>
                  <a:ext cx="48" cy="48"/>
                </a:xfrm>
                <a:prstGeom prst="ellipse">
                  <a:avLst/>
                </a:prstGeom>
                <a:solidFill>
                  <a:schemeClr val="bg1"/>
                </a:solidFill>
                <a:ln w="9525">
                  <a:noFill/>
                  <a:round/>
                  <a:headEnd/>
                  <a:tailEnd/>
                </a:ln>
              </p:spPr>
              <p:txBody>
                <a:bodyPr wrap="none" anchor="ctr"/>
                <a:lstStyle/>
                <a:p>
                  <a:endParaRPr lang="en-US"/>
                </a:p>
              </p:txBody>
            </p:sp>
            <p:sp>
              <p:nvSpPr>
                <p:cNvPr id="56348" name="Oval 56"/>
                <p:cNvSpPr>
                  <a:spLocks noChangeArrowheads="1"/>
                </p:cNvSpPr>
                <p:nvPr/>
              </p:nvSpPr>
              <p:spPr bwMode="auto">
                <a:xfrm>
                  <a:off x="2352" y="3024"/>
                  <a:ext cx="48" cy="48"/>
                </a:xfrm>
                <a:prstGeom prst="ellipse">
                  <a:avLst/>
                </a:prstGeom>
                <a:solidFill>
                  <a:schemeClr val="bg1"/>
                </a:solidFill>
                <a:ln w="9525">
                  <a:noFill/>
                  <a:round/>
                  <a:headEnd/>
                  <a:tailEnd/>
                </a:ln>
              </p:spPr>
              <p:txBody>
                <a:bodyPr wrap="none" anchor="ctr"/>
                <a:lstStyle/>
                <a:p>
                  <a:endParaRPr lang="en-US"/>
                </a:p>
              </p:txBody>
            </p:sp>
            <p:sp>
              <p:nvSpPr>
                <p:cNvPr id="56349" name="Oval 57"/>
                <p:cNvSpPr>
                  <a:spLocks noChangeArrowheads="1"/>
                </p:cNvSpPr>
                <p:nvPr/>
              </p:nvSpPr>
              <p:spPr bwMode="auto">
                <a:xfrm flipV="1">
                  <a:off x="2064" y="3168"/>
                  <a:ext cx="48" cy="48"/>
                </a:xfrm>
                <a:prstGeom prst="ellipse">
                  <a:avLst/>
                </a:prstGeom>
                <a:solidFill>
                  <a:schemeClr val="bg1"/>
                </a:solidFill>
                <a:ln w="9525">
                  <a:noFill/>
                  <a:round/>
                  <a:headEnd/>
                  <a:tailEnd/>
                </a:ln>
              </p:spPr>
              <p:txBody>
                <a:bodyPr wrap="none" anchor="ctr"/>
                <a:lstStyle/>
                <a:p>
                  <a:endParaRPr lang="en-US"/>
                </a:p>
              </p:txBody>
            </p:sp>
            <p:sp>
              <p:nvSpPr>
                <p:cNvPr id="56350" name="Oval 58"/>
                <p:cNvSpPr>
                  <a:spLocks noChangeArrowheads="1"/>
                </p:cNvSpPr>
                <p:nvPr/>
              </p:nvSpPr>
              <p:spPr bwMode="auto">
                <a:xfrm>
                  <a:off x="2448" y="2736"/>
                  <a:ext cx="48" cy="48"/>
                </a:xfrm>
                <a:prstGeom prst="ellipse">
                  <a:avLst/>
                </a:prstGeom>
                <a:solidFill>
                  <a:schemeClr val="bg1"/>
                </a:solidFill>
                <a:ln w="9525">
                  <a:noFill/>
                  <a:round/>
                  <a:headEnd/>
                  <a:tailEnd/>
                </a:ln>
              </p:spPr>
              <p:txBody>
                <a:bodyPr wrap="none" anchor="ctr"/>
                <a:lstStyle/>
                <a:p>
                  <a:endParaRPr lang="en-US"/>
                </a:p>
              </p:txBody>
            </p:sp>
            <p:sp>
              <p:nvSpPr>
                <p:cNvPr id="56351" name="Oval 59"/>
                <p:cNvSpPr>
                  <a:spLocks noChangeArrowheads="1"/>
                </p:cNvSpPr>
                <p:nvPr/>
              </p:nvSpPr>
              <p:spPr bwMode="auto">
                <a:xfrm>
                  <a:off x="2736" y="3216"/>
                  <a:ext cx="48" cy="48"/>
                </a:xfrm>
                <a:prstGeom prst="ellipse">
                  <a:avLst/>
                </a:prstGeom>
                <a:solidFill>
                  <a:schemeClr val="bg1"/>
                </a:solidFill>
                <a:ln w="9525">
                  <a:noFill/>
                  <a:round/>
                  <a:headEnd/>
                  <a:tailEnd/>
                </a:ln>
              </p:spPr>
              <p:txBody>
                <a:bodyPr wrap="none" anchor="ctr"/>
                <a:lstStyle/>
                <a:p>
                  <a:endParaRPr lang="en-US"/>
                </a:p>
              </p:txBody>
            </p:sp>
            <p:sp>
              <p:nvSpPr>
                <p:cNvPr id="56352" name="Oval 60"/>
                <p:cNvSpPr>
                  <a:spLocks noChangeArrowheads="1"/>
                </p:cNvSpPr>
                <p:nvPr/>
              </p:nvSpPr>
              <p:spPr bwMode="auto">
                <a:xfrm flipV="1">
                  <a:off x="2112" y="3360"/>
                  <a:ext cx="48" cy="48"/>
                </a:xfrm>
                <a:prstGeom prst="ellipse">
                  <a:avLst/>
                </a:prstGeom>
                <a:solidFill>
                  <a:schemeClr val="bg1"/>
                </a:solidFill>
                <a:ln w="9525">
                  <a:noFill/>
                  <a:round/>
                  <a:headEnd/>
                  <a:tailEnd/>
                </a:ln>
              </p:spPr>
              <p:txBody>
                <a:bodyPr wrap="none" anchor="ctr"/>
                <a:lstStyle/>
                <a:p>
                  <a:endParaRPr lang="en-US"/>
                </a:p>
              </p:txBody>
            </p:sp>
            <p:sp>
              <p:nvSpPr>
                <p:cNvPr id="56353" name="Oval 61"/>
                <p:cNvSpPr>
                  <a:spLocks noChangeArrowheads="1"/>
                </p:cNvSpPr>
                <p:nvPr/>
              </p:nvSpPr>
              <p:spPr bwMode="auto">
                <a:xfrm>
                  <a:off x="2448" y="3456"/>
                  <a:ext cx="48" cy="48"/>
                </a:xfrm>
                <a:prstGeom prst="ellipse">
                  <a:avLst/>
                </a:prstGeom>
                <a:solidFill>
                  <a:schemeClr val="bg1"/>
                </a:solidFill>
                <a:ln w="9525">
                  <a:noFill/>
                  <a:round/>
                  <a:headEnd/>
                  <a:tailEnd/>
                </a:ln>
              </p:spPr>
              <p:txBody>
                <a:bodyPr wrap="none" anchor="ctr"/>
                <a:lstStyle/>
                <a:p>
                  <a:endParaRPr lang="en-US"/>
                </a:p>
              </p:txBody>
            </p:sp>
          </p:grpSp>
          <p:grpSp>
            <p:nvGrpSpPr>
              <p:cNvPr id="12" name="Group 62"/>
              <p:cNvGrpSpPr>
                <a:grpSpLocks/>
              </p:cNvGrpSpPr>
              <p:nvPr/>
            </p:nvGrpSpPr>
            <p:grpSpPr bwMode="auto">
              <a:xfrm>
                <a:off x="3840" y="2734"/>
                <a:ext cx="816" cy="768"/>
                <a:chOff x="1968" y="2736"/>
                <a:chExt cx="816" cy="768"/>
              </a:xfrm>
            </p:grpSpPr>
            <p:sp>
              <p:nvSpPr>
                <p:cNvPr id="56334" name="Oval 63"/>
                <p:cNvSpPr>
                  <a:spLocks noChangeArrowheads="1"/>
                </p:cNvSpPr>
                <p:nvPr/>
              </p:nvSpPr>
              <p:spPr bwMode="auto">
                <a:xfrm>
                  <a:off x="2400" y="3312"/>
                  <a:ext cx="48" cy="48"/>
                </a:xfrm>
                <a:prstGeom prst="ellipse">
                  <a:avLst/>
                </a:prstGeom>
                <a:solidFill>
                  <a:schemeClr val="bg1"/>
                </a:solidFill>
                <a:ln w="9525">
                  <a:noFill/>
                  <a:round/>
                  <a:headEnd/>
                  <a:tailEnd/>
                </a:ln>
              </p:spPr>
              <p:txBody>
                <a:bodyPr wrap="none" anchor="ctr"/>
                <a:lstStyle/>
                <a:p>
                  <a:endParaRPr lang="en-US"/>
                </a:p>
              </p:txBody>
            </p:sp>
            <p:sp>
              <p:nvSpPr>
                <p:cNvPr id="56335" name="Oval 64"/>
                <p:cNvSpPr>
                  <a:spLocks noChangeArrowheads="1"/>
                </p:cNvSpPr>
                <p:nvPr/>
              </p:nvSpPr>
              <p:spPr bwMode="auto">
                <a:xfrm>
                  <a:off x="2544" y="3024"/>
                  <a:ext cx="48" cy="48"/>
                </a:xfrm>
                <a:prstGeom prst="ellipse">
                  <a:avLst/>
                </a:prstGeom>
                <a:solidFill>
                  <a:schemeClr val="bg1"/>
                </a:solidFill>
                <a:ln w="9525">
                  <a:noFill/>
                  <a:round/>
                  <a:headEnd/>
                  <a:tailEnd/>
                </a:ln>
              </p:spPr>
              <p:txBody>
                <a:bodyPr wrap="none" anchor="ctr"/>
                <a:lstStyle/>
                <a:p>
                  <a:endParaRPr lang="en-US"/>
                </a:p>
              </p:txBody>
            </p:sp>
            <p:sp>
              <p:nvSpPr>
                <p:cNvPr id="56336" name="Oval 65"/>
                <p:cNvSpPr>
                  <a:spLocks noChangeArrowheads="1"/>
                </p:cNvSpPr>
                <p:nvPr/>
              </p:nvSpPr>
              <p:spPr bwMode="auto">
                <a:xfrm>
                  <a:off x="2256" y="2928"/>
                  <a:ext cx="48" cy="48"/>
                </a:xfrm>
                <a:prstGeom prst="ellipse">
                  <a:avLst/>
                </a:prstGeom>
                <a:solidFill>
                  <a:schemeClr val="bg1"/>
                </a:solidFill>
                <a:ln w="9525">
                  <a:noFill/>
                  <a:round/>
                  <a:headEnd/>
                  <a:tailEnd/>
                </a:ln>
              </p:spPr>
              <p:txBody>
                <a:bodyPr wrap="none" anchor="ctr"/>
                <a:lstStyle/>
                <a:p>
                  <a:endParaRPr lang="en-US"/>
                </a:p>
              </p:txBody>
            </p:sp>
            <p:sp>
              <p:nvSpPr>
                <p:cNvPr id="56337" name="Oval 66"/>
                <p:cNvSpPr>
                  <a:spLocks noChangeArrowheads="1"/>
                </p:cNvSpPr>
                <p:nvPr/>
              </p:nvSpPr>
              <p:spPr bwMode="auto">
                <a:xfrm flipV="1">
                  <a:off x="1968" y="3072"/>
                  <a:ext cx="48" cy="48"/>
                </a:xfrm>
                <a:prstGeom prst="ellipse">
                  <a:avLst/>
                </a:prstGeom>
                <a:solidFill>
                  <a:schemeClr val="bg1"/>
                </a:solidFill>
                <a:ln w="9525">
                  <a:noFill/>
                  <a:round/>
                  <a:headEnd/>
                  <a:tailEnd/>
                </a:ln>
              </p:spPr>
              <p:txBody>
                <a:bodyPr wrap="none" anchor="ctr"/>
                <a:lstStyle/>
                <a:p>
                  <a:endParaRPr lang="en-US"/>
                </a:p>
              </p:txBody>
            </p:sp>
            <p:sp>
              <p:nvSpPr>
                <p:cNvPr id="56338" name="Oval 67"/>
                <p:cNvSpPr>
                  <a:spLocks noChangeArrowheads="1"/>
                </p:cNvSpPr>
                <p:nvPr/>
              </p:nvSpPr>
              <p:spPr bwMode="auto">
                <a:xfrm>
                  <a:off x="2352" y="3024"/>
                  <a:ext cx="48" cy="48"/>
                </a:xfrm>
                <a:prstGeom prst="ellipse">
                  <a:avLst/>
                </a:prstGeom>
                <a:solidFill>
                  <a:schemeClr val="bg1"/>
                </a:solidFill>
                <a:ln w="9525">
                  <a:noFill/>
                  <a:round/>
                  <a:headEnd/>
                  <a:tailEnd/>
                </a:ln>
              </p:spPr>
              <p:txBody>
                <a:bodyPr wrap="none" anchor="ctr"/>
                <a:lstStyle/>
                <a:p>
                  <a:endParaRPr lang="en-US"/>
                </a:p>
              </p:txBody>
            </p:sp>
            <p:sp>
              <p:nvSpPr>
                <p:cNvPr id="56339" name="Oval 68"/>
                <p:cNvSpPr>
                  <a:spLocks noChangeArrowheads="1"/>
                </p:cNvSpPr>
                <p:nvPr/>
              </p:nvSpPr>
              <p:spPr bwMode="auto">
                <a:xfrm flipV="1">
                  <a:off x="2064" y="3168"/>
                  <a:ext cx="48" cy="48"/>
                </a:xfrm>
                <a:prstGeom prst="ellipse">
                  <a:avLst/>
                </a:prstGeom>
                <a:solidFill>
                  <a:schemeClr val="bg1"/>
                </a:solidFill>
                <a:ln w="9525">
                  <a:noFill/>
                  <a:round/>
                  <a:headEnd/>
                  <a:tailEnd/>
                </a:ln>
              </p:spPr>
              <p:txBody>
                <a:bodyPr wrap="none" anchor="ctr"/>
                <a:lstStyle/>
                <a:p>
                  <a:endParaRPr lang="en-US"/>
                </a:p>
              </p:txBody>
            </p:sp>
            <p:sp>
              <p:nvSpPr>
                <p:cNvPr id="56340" name="Oval 69"/>
                <p:cNvSpPr>
                  <a:spLocks noChangeArrowheads="1"/>
                </p:cNvSpPr>
                <p:nvPr/>
              </p:nvSpPr>
              <p:spPr bwMode="auto">
                <a:xfrm>
                  <a:off x="2448" y="2736"/>
                  <a:ext cx="48" cy="48"/>
                </a:xfrm>
                <a:prstGeom prst="ellipse">
                  <a:avLst/>
                </a:prstGeom>
                <a:solidFill>
                  <a:schemeClr val="bg1"/>
                </a:solidFill>
                <a:ln w="9525">
                  <a:noFill/>
                  <a:round/>
                  <a:headEnd/>
                  <a:tailEnd/>
                </a:ln>
              </p:spPr>
              <p:txBody>
                <a:bodyPr wrap="none" anchor="ctr"/>
                <a:lstStyle/>
                <a:p>
                  <a:endParaRPr lang="en-US"/>
                </a:p>
              </p:txBody>
            </p:sp>
            <p:sp>
              <p:nvSpPr>
                <p:cNvPr id="56341" name="Oval 70"/>
                <p:cNvSpPr>
                  <a:spLocks noChangeArrowheads="1"/>
                </p:cNvSpPr>
                <p:nvPr/>
              </p:nvSpPr>
              <p:spPr bwMode="auto">
                <a:xfrm>
                  <a:off x="2736" y="3216"/>
                  <a:ext cx="48" cy="48"/>
                </a:xfrm>
                <a:prstGeom prst="ellipse">
                  <a:avLst/>
                </a:prstGeom>
                <a:solidFill>
                  <a:schemeClr val="bg1"/>
                </a:solidFill>
                <a:ln w="9525">
                  <a:noFill/>
                  <a:round/>
                  <a:headEnd/>
                  <a:tailEnd/>
                </a:ln>
              </p:spPr>
              <p:txBody>
                <a:bodyPr wrap="none" anchor="ctr"/>
                <a:lstStyle/>
                <a:p>
                  <a:endParaRPr lang="en-US"/>
                </a:p>
              </p:txBody>
            </p:sp>
            <p:sp>
              <p:nvSpPr>
                <p:cNvPr id="56342" name="Oval 71"/>
                <p:cNvSpPr>
                  <a:spLocks noChangeArrowheads="1"/>
                </p:cNvSpPr>
                <p:nvPr/>
              </p:nvSpPr>
              <p:spPr bwMode="auto">
                <a:xfrm flipV="1">
                  <a:off x="2112" y="3360"/>
                  <a:ext cx="48" cy="48"/>
                </a:xfrm>
                <a:prstGeom prst="ellipse">
                  <a:avLst/>
                </a:prstGeom>
                <a:solidFill>
                  <a:schemeClr val="bg1"/>
                </a:solidFill>
                <a:ln w="9525">
                  <a:noFill/>
                  <a:round/>
                  <a:headEnd/>
                  <a:tailEnd/>
                </a:ln>
              </p:spPr>
              <p:txBody>
                <a:bodyPr wrap="none" anchor="ctr"/>
                <a:lstStyle/>
                <a:p>
                  <a:endParaRPr lang="en-US"/>
                </a:p>
              </p:txBody>
            </p:sp>
            <p:sp>
              <p:nvSpPr>
                <p:cNvPr id="56343" name="Oval 72"/>
                <p:cNvSpPr>
                  <a:spLocks noChangeArrowheads="1"/>
                </p:cNvSpPr>
                <p:nvPr/>
              </p:nvSpPr>
              <p:spPr bwMode="auto">
                <a:xfrm>
                  <a:off x="2448" y="3456"/>
                  <a:ext cx="48" cy="48"/>
                </a:xfrm>
                <a:prstGeom prst="ellipse">
                  <a:avLst/>
                </a:prstGeom>
                <a:solidFill>
                  <a:schemeClr val="bg1"/>
                </a:solidFill>
                <a:ln w="9525">
                  <a:noFill/>
                  <a:round/>
                  <a:headEnd/>
                  <a:tailEnd/>
                </a:ln>
              </p:spPr>
              <p:txBody>
                <a:bodyPr wrap="none" anchor="ctr"/>
                <a:lstStyle/>
                <a:p>
                  <a:endParaRPr lang="en-US"/>
                </a:p>
              </p:txBody>
            </p:sp>
          </p:grpSp>
        </p:grpSp>
      </p:grpSp>
      <p:sp>
        <p:nvSpPr>
          <p:cNvPr id="56328" name="Rectangle 73"/>
          <p:cNvSpPr>
            <a:spLocks noGrp="1" noChangeArrowheads="1"/>
          </p:cNvSpPr>
          <p:nvPr>
            <p:ph type="title" idx="4294967295"/>
          </p:nvPr>
        </p:nvSpPr>
        <p:spPr/>
        <p:txBody>
          <a:bodyPr/>
          <a:lstStyle/>
          <a:p>
            <a:pPr eaLnBrk="1" hangingPunct="1"/>
            <a:r>
              <a:rPr lang="en-US" dirty="0" smtClean="0"/>
              <a:t>Measuring </a:t>
            </a:r>
            <a:r>
              <a:rPr lang="en-US" sz="3200" dirty="0" err="1" smtClean="0">
                <a:solidFill>
                  <a:schemeClr val="tx1"/>
                </a:solidFill>
                <a:latin typeface="Times" pitchFamily="18" charset="0"/>
                <a:sym typeface="Symbol" pitchFamily="18" charset="2"/>
              </a:rPr>
              <a:t>ζ</a:t>
            </a:r>
            <a:r>
              <a:rPr lang="en-US" dirty="0" smtClean="0"/>
              <a:t> by Micro-Electrophoresis </a:t>
            </a:r>
          </a:p>
        </p:txBody>
      </p:sp>
      <p:pic>
        <p:nvPicPr>
          <p:cNvPr id="216138" name="Picture 74"/>
          <p:cNvPicPr>
            <a:picLocks noChangeAspect="1" noChangeArrowheads="1"/>
          </p:cNvPicPr>
          <p:nvPr/>
        </p:nvPicPr>
        <p:blipFill>
          <a:blip r:embed="rId7"/>
          <a:srcRect/>
          <a:stretch>
            <a:fillRect/>
          </a:stretch>
        </p:blipFill>
        <p:spPr bwMode="auto">
          <a:xfrm>
            <a:off x="4495800" y="1752600"/>
            <a:ext cx="4508500" cy="1220788"/>
          </a:xfrm>
          <a:prstGeom prst="rect">
            <a:avLst/>
          </a:prstGeom>
          <a:noFill/>
          <a:ln w="9525">
            <a:noFill/>
            <a:miter lim="800000"/>
            <a:headEnd/>
            <a:tailEnd/>
          </a:ln>
        </p:spPr>
      </p:pic>
      <p:sp>
        <p:nvSpPr>
          <p:cNvPr id="74" name="TextBox 73"/>
          <p:cNvSpPr txBox="1"/>
          <p:nvPr/>
        </p:nvSpPr>
        <p:spPr>
          <a:xfrm>
            <a:off x="5257800" y="1524000"/>
            <a:ext cx="2626665" cy="369332"/>
          </a:xfrm>
          <a:prstGeom prst="rect">
            <a:avLst/>
          </a:prstGeom>
          <a:noFill/>
        </p:spPr>
        <p:txBody>
          <a:bodyPr wrap="none" rtlCol="0">
            <a:spAutoFit/>
          </a:bodyPr>
          <a:lstStyle/>
          <a:p>
            <a:r>
              <a:rPr lang="en-US" dirty="0" smtClean="0"/>
              <a:t>-   -  -  -  -  -  -  -  -  -  -  -  -    </a:t>
            </a:r>
            <a:endParaRPr lang="en-US" dirty="0"/>
          </a:p>
        </p:txBody>
      </p:sp>
      <p:sp>
        <p:nvSpPr>
          <p:cNvPr id="75" name="TextBox 74"/>
          <p:cNvSpPr txBox="1"/>
          <p:nvPr/>
        </p:nvSpPr>
        <p:spPr>
          <a:xfrm>
            <a:off x="5257800" y="2723180"/>
            <a:ext cx="2626665" cy="369332"/>
          </a:xfrm>
          <a:prstGeom prst="rect">
            <a:avLst/>
          </a:prstGeom>
          <a:noFill/>
        </p:spPr>
        <p:txBody>
          <a:bodyPr wrap="none" rtlCol="0">
            <a:spAutoFit/>
          </a:bodyPr>
          <a:lstStyle/>
          <a:p>
            <a:r>
              <a:rPr lang="en-US" dirty="0" smtClean="0"/>
              <a:t>-   -  -  -  -  -  -  -  -  -  -  -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0-#ppt_w/2"/>
                                          </p:val>
                                        </p:tav>
                                        <p:tav tm="100000">
                                          <p:val>
                                            <p:strVal val="#ppt_x"/>
                                          </p:val>
                                        </p:tav>
                                      </p:tavLst>
                                    </p:anim>
                                    <p:anim calcmode="lin" valueType="num">
                                      <p:cBhvr additive="base">
                                        <p:cTn id="12"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160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160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16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8" grpId="0" animBg="1" autoUpdateAnimBg="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dirty="0" smtClean="0"/>
              <a:t>Surface force apparatus (J. </a:t>
            </a:r>
            <a:r>
              <a:rPr lang="en-US" dirty="0" err="1" smtClean="0"/>
              <a:t>Isrealachvili</a:t>
            </a:r>
            <a:r>
              <a:rPr lang="en-US" dirty="0" smtClean="0"/>
              <a:t>)</a:t>
            </a:r>
          </a:p>
        </p:txBody>
      </p:sp>
      <p:pic>
        <p:nvPicPr>
          <p:cNvPr id="116739" name="Picture 3"/>
          <p:cNvPicPr>
            <a:picLocks noChangeAspect="1" noChangeArrowheads="1"/>
          </p:cNvPicPr>
          <p:nvPr/>
        </p:nvPicPr>
        <p:blipFill>
          <a:blip r:embed="rId3"/>
          <a:srcRect/>
          <a:stretch>
            <a:fillRect/>
          </a:stretch>
        </p:blipFill>
        <p:spPr bwMode="auto">
          <a:xfrm>
            <a:off x="990600" y="1879600"/>
            <a:ext cx="7010400" cy="4978400"/>
          </a:xfrm>
          <a:prstGeom prst="rect">
            <a:avLst/>
          </a:prstGeom>
          <a:noFill/>
          <a:ln w="28575">
            <a:noFill/>
            <a:miter lim="800000"/>
            <a:headEnd/>
            <a:tailEnd/>
          </a:ln>
        </p:spPr>
      </p:pic>
      <p:pic>
        <p:nvPicPr>
          <p:cNvPr id="116740" name="Picture 4"/>
          <p:cNvPicPr>
            <a:picLocks noChangeAspect="1" noChangeArrowheads="1"/>
          </p:cNvPicPr>
          <p:nvPr/>
        </p:nvPicPr>
        <p:blipFill>
          <a:blip r:embed="rId4"/>
          <a:srcRect/>
          <a:stretch>
            <a:fillRect/>
          </a:stretch>
        </p:blipFill>
        <p:spPr bwMode="auto">
          <a:xfrm>
            <a:off x="4114800" y="838200"/>
            <a:ext cx="2235200" cy="1231900"/>
          </a:xfrm>
          <a:prstGeom prst="rect">
            <a:avLst/>
          </a:prstGeom>
          <a:noFill/>
          <a:ln w="28575">
            <a:noFill/>
            <a:miter lim="800000"/>
            <a:headEnd/>
            <a:tailEnd/>
          </a:ln>
        </p:spPr>
      </p:pic>
      <p:sp>
        <p:nvSpPr>
          <p:cNvPr id="116741" name="Oval 5"/>
          <p:cNvSpPr>
            <a:spLocks noChangeArrowheads="1"/>
          </p:cNvSpPr>
          <p:nvPr/>
        </p:nvSpPr>
        <p:spPr bwMode="auto">
          <a:xfrm>
            <a:off x="3429000" y="3352800"/>
            <a:ext cx="838200" cy="457200"/>
          </a:xfrm>
          <a:prstGeom prst="ellipse">
            <a:avLst/>
          </a:prstGeom>
          <a:noFill/>
          <a:ln w="28575">
            <a:solidFill>
              <a:srgbClr val="F70C09"/>
            </a:solidFill>
            <a:round/>
            <a:headEnd/>
            <a:tailEnd/>
          </a:ln>
        </p:spPr>
        <p:txBody>
          <a:bodyPr wrap="none" anchor="ctr"/>
          <a:lstStyle/>
          <a:p>
            <a:endParaRPr lang="en-US"/>
          </a:p>
        </p:txBody>
      </p:sp>
      <p:sp>
        <p:nvSpPr>
          <p:cNvPr id="116742" name="Text Box 6"/>
          <p:cNvSpPr txBox="1">
            <a:spLocks noChangeArrowheads="1"/>
          </p:cNvSpPr>
          <p:nvPr/>
        </p:nvSpPr>
        <p:spPr bwMode="auto">
          <a:xfrm>
            <a:off x="6400800" y="1143000"/>
            <a:ext cx="1758950" cy="366713"/>
          </a:xfrm>
          <a:prstGeom prst="rect">
            <a:avLst/>
          </a:prstGeom>
          <a:noFill/>
          <a:ln w="12700">
            <a:noFill/>
            <a:miter lim="800000"/>
            <a:headEnd/>
            <a:tailEnd/>
          </a:ln>
        </p:spPr>
        <p:txBody>
          <a:bodyPr wrap="none" anchor="ctr">
            <a:spAutoFit/>
          </a:bodyPr>
          <a:lstStyle/>
          <a:p>
            <a:r>
              <a:rPr lang="en-US"/>
              <a:t>Bent Mica sheets</a:t>
            </a:r>
          </a:p>
        </p:txBody>
      </p:sp>
      <p:sp>
        <p:nvSpPr>
          <p:cNvPr id="116743" name="Line 7"/>
          <p:cNvSpPr>
            <a:spLocks noChangeShapeType="1"/>
          </p:cNvSpPr>
          <p:nvPr/>
        </p:nvSpPr>
        <p:spPr bwMode="auto">
          <a:xfrm flipV="1">
            <a:off x="4038600" y="2057400"/>
            <a:ext cx="762000" cy="1295400"/>
          </a:xfrm>
          <a:prstGeom prst="line">
            <a:avLst/>
          </a:prstGeom>
          <a:noFill/>
          <a:ln w="12700">
            <a:solidFill>
              <a:srgbClr val="F70C09"/>
            </a:solidFill>
            <a:round/>
            <a:headEnd/>
            <a:tailEnd type="triangle" w="med" len="me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Colloid Stabilization</a:t>
            </a:r>
          </a:p>
        </p:txBody>
      </p:sp>
      <p:sp>
        <p:nvSpPr>
          <p:cNvPr id="7172" name="Oval 4"/>
          <p:cNvSpPr>
            <a:spLocks noChangeArrowheads="1"/>
          </p:cNvSpPr>
          <p:nvPr/>
        </p:nvSpPr>
        <p:spPr bwMode="auto">
          <a:xfrm>
            <a:off x="914400" y="1371600"/>
            <a:ext cx="1676400" cy="1676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p>
        </p:txBody>
      </p:sp>
      <p:sp>
        <p:nvSpPr>
          <p:cNvPr id="7173" name="Oval 5"/>
          <p:cNvSpPr>
            <a:spLocks noChangeArrowheads="1"/>
          </p:cNvSpPr>
          <p:nvPr/>
        </p:nvSpPr>
        <p:spPr bwMode="auto">
          <a:xfrm>
            <a:off x="5257800" y="1600200"/>
            <a:ext cx="1676400" cy="16764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en-US"/>
          </a:p>
        </p:txBody>
      </p:sp>
      <p:sp>
        <p:nvSpPr>
          <p:cNvPr id="74757" name="Freeform 13"/>
          <p:cNvSpPr>
            <a:spLocks/>
          </p:cNvSpPr>
          <p:nvPr/>
        </p:nvSpPr>
        <p:spPr bwMode="auto">
          <a:xfrm>
            <a:off x="4481513" y="1614488"/>
            <a:ext cx="1006475" cy="957262"/>
          </a:xfrm>
          <a:custGeom>
            <a:avLst/>
            <a:gdLst>
              <a:gd name="T0" fmla="*/ 634 w 634"/>
              <a:gd name="T1" fmla="*/ 349 h 603"/>
              <a:gd name="T2" fmla="*/ 508 w 634"/>
              <a:gd name="T3" fmla="*/ 297 h 603"/>
              <a:gd name="T4" fmla="*/ 446 w 634"/>
              <a:gd name="T5" fmla="*/ 257 h 603"/>
              <a:gd name="T6" fmla="*/ 411 w 634"/>
              <a:gd name="T7" fmla="*/ 314 h 603"/>
              <a:gd name="T8" fmla="*/ 343 w 634"/>
              <a:gd name="T9" fmla="*/ 434 h 603"/>
              <a:gd name="T10" fmla="*/ 337 w 634"/>
              <a:gd name="T11" fmla="*/ 543 h 603"/>
              <a:gd name="T12" fmla="*/ 331 w 634"/>
              <a:gd name="T13" fmla="*/ 594 h 603"/>
              <a:gd name="T14" fmla="*/ 291 w 634"/>
              <a:gd name="T15" fmla="*/ 583 h 603"/>
              <a:gd name="T16" fmla="*/ 171 w 634"/>
              <a:gd name="T17" fmla="*/ 520 h 603"/>
              <a:gd name="T18" fmla="*/ 240 w 634"/>
              <a:gd name="T19" fmla="*/ 246 h 603"/>
              <a:gd name="T20" fmla="*/ 286 w 634"/>
              <a:gd name="T21" fmla="*/ 274 h 603"/>
              <a:gd name="T22" fmla="*/ 360 w 634"/>
              <a:gd name="T23" fmla="*/ 320 h 603"/>
              <a:gd name="T24" fmla="*/ 394 w 634"/>
              <a:gd name="T25" fmla="*/ 337 h 603"/>
              <a:gd name="T26" fmla="*/ 428 w 634"/>
              <a:gd name="T27" fmla="*/ 366 h 603"/>
              <a:gd name="T28" fmla="*/ 383 w 634"/>
              <a:gd name="T29" fmla="*/ 497 h 603"/>
              <a:gd name="T30" fmla="*/ 331 w 634"/>
              <a:gd name="T31" fmla="*/ 600 h 603"/>
              <a:gd name="T32" fmla="*/ 263 w 634"/>
              <a:gd name="T33" fmla="*/ 554 h 603"/>
              <a:gd name="T34" fmla="*/ 251 w 634"/>
              <a:gd name="T35" fmla="*/ 509 h 603"/>
              <a:gd name="T36" fmla="*/ 337 w 634"/>
              <a:gd name="T37" fmla="*/ 360 h 603"/>
              <a:gd name="T38" fmla="*/ 371 w 634"/>
              <a:gd name="T39" fmla="*/ 297 h 603"/>
              <a:gd name="T40" fmla="*/ 417 w 634"/>
              <a:gd name="T41" fmla="*/ 263 h 603"/>
              <a:gd name="T42" fmla="*/ 211 w 634"/>
              <a:gd name="T43" fmla="*/ 0 h 603"/>
              <a:gd name="T44" fmla="*/ 131 w 634"/>
              <a:gd name="T45" fmla="*/ 34 h 603"/>
              <a:gd name="T46" fmla="*/ 97 w 634"/>
              <a:gd name="T47" fmla="*/ 86 h 603"/>
              <a:gd name="T48" fmla="*/ 68 w 634"/>
              <a:gd name="T49" fmla="*/ 132 h 603"/>
              <a:gd name="T50" fmla="*/ 51 w 634"/>
              <a:gd name="T51" fmla="*/ 149 h 603"/>
              <a:gd name="T52" fmla="*/ 11 w 634"/>
              <a:gd name="T53" fmla="*/ 212 h 603"/>
              <a:gd name="T54" fmla="*/ 0 w 634"/>
              <a:gd name="T55" fmla="*/ 234 h 6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4"/>
              <a:gd name="T85" fmla="*/ 0 h 603"/>
              <a:gd name="T86" fmla="*/ 634 w 634"/>
              <a:gd name="T87" fmla="*/ 603 h 6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4" h="603">
                <a:moveTo>
                  <a:pt x="634" y="349"/>
                </a:moveTo>
                <a:cubicBezTo>
                  <a:pt x="590" y="333"/>
                  <a:pt x="552" y="306"/>
                  <a:pt x="508" y="297"/>
                </a:cubicBezTo>
                <a:cubicBezTo>
                  <a:pt x="485" y="282"/>
                  <a:pt x="471" y="266"/>
                  <a:pt x="446" y="257"/>
                </a:cubicBezTo>
                <a:cubicBezTo>
                  <a:pt x="420" y="282"/>
                  <a:pt x="441" y="259"/>
                  <a:pt x="411" y="314"/>
                </a:cubicBezTo>
                <a:cubicBezTo>
                  <a:pt x="388" y="354"/>
                  <a:pt x="363" y="392"/>
                  <a:pt x="343" y="434"/>
                </a:cubicBezTo>
                <a:cubicBezTo>
                  <a:pt x="332" y="483"/>
                  <a:pt x="331" y="483"/>
                  <a:pt x="337" y="543"/>
                </a:cubicBezTo>
                <a:cubicBezTo>
                  <a:pt x="335" y="560"/>
                  <a:pt x="343" y="582"/>
                  <a:pt x="331" y="594"/>
                </a:cubicBezTo>
                <a:cubicBezTo>
                  <a:pt x="320" y="603"/>
                  <a:pt x="304" y="587"/>
                  <a:pt x="291" y="583"/>
                </a:cubicBezTo>
                <a:cubicBezTo>
                  <a:pt x="248" y="567"/>
                  <a:pt x="207" y="546"/>
                  <a:pt x="171" y="520"/>
                </a:cubicBezTo>
                <a:cubicBezTo>
                  <a:pt x="158" y="461"/>
                  <a:pt x="164" y="282"/>
                  <a:pt x="240" y="246"/>
                </a:cubicBezTo>
                <a:cubicBezTo>
                  <a:pt x="257" y="257"/>
                  <a:pt x="265" y="268"/>
                  <a:pt x="286" y="274"/>
                </a:cubicBezTo>
                <a:cubicBezTo>
                  <a:pt x="309" y="298"/>
                  <a:pt x="328" y="308"/>
                  <a:pt x="360" y="320"/>
                </a:cubicBezTo>
                <a:cubicBezTo>
                  <a:pt x="384" y="347"/>
                  <a:pt x="353" y="317"/>
                  <a:pt x="394" y="337"/>
                </a:cubicBezTo>
                <a:cubicBezTo>
                  <a:pt x="407" y="343"/>
                  <a:pt x="416" y="356"/>
                  <a:pt x="428" y="366"/>
                </a:cubicBezTo>
                <a:cubicBezTo>
                  <a:pt x="423" y="420"/>
                  <a:pt x="410" y="452"/>
                  <a:pt x="383" y="497"/>
                </a:cubicBezTo>
                <a:cubicBezTo>
                  <a:pt x="373" y="541"/>
                  <a:pt x="374" y="579"/>
                  <a:pt x="331" y="600"/>
                </a:cubicBezTo>
                <a:cubicBezTo>
                  <a:pt x="282" y="579"/>
                  <a:pt x="297" y="578"/>
                  <a:pt x="263" y="554"/>
                </a:cubicBezTo>
                <a:cubicBezTo>
                  <a:pt x="259" y="539"/>
                  <a:pt x="245" y="523"/>
                  <a:pt x="251" y="509"/>
                </a:cubicBezTo>
                <a:cubicBezTo>
                  <a:pt x="269" y="455"/>
                  <a:pt x="303" y="405"/>
                  <a:pt x="337" y="360"/>
                </a:cubicBezTo>
                <a:cubicBezTo>
                  <a:pt x="351" y="340"/>
                  <a:pt x="350" y="309"/>
                  <a:pt x="371" y="297"/>
                </a:cubicBezTo>
                <a:cubicBezTo>
                  <a:pt x="406" y="275"/>
                  <a:pt x="392" y="287"/>
                  <a:pt x="417" y="263"/>
                </a:cubicBezTo>
                <a:cubicBezTo>
                  <a:pt x="473" y="113"/>
                  <a:pt x="310" y="51"/>
                  <a:pt x="211" y="0"/>
                </a:cubicBezTo>
                <a:cubicBezTo>
                  <a:pt x="183" y="8"/>
                  <a:pt x="153" y="15"/>
                  <a:pt x="131" y="34"/>
                </a:cubicBezTo>
                <a:cubicBezTo>
                  <a:pt x="113" y="47"/>
                  <a:pt x="107" y="67"/>
                  <a:pt x="97" y="86"/>
                </a:cubicBezTo>
                <a:cubicBezTo>
                  <a:pt x="87" y="101"/>
                  <a:pt x="80" y="119"/>
                  <a:pt x="68" y="132"/>
                </a:cubicBezTo>
                <a:cubicBezTo>
                  <a:pt x="62" y="137"/>
                  <a:pt x="55" y="142"/>
                  <a:pt x="51" y="149"/>
                </a:cubicBezTo>
                <a:cubicBezTo>
                  <a:pt x="38" y="164"/>
                  <a:pt x="20" y="193"/>
                  <a:pt x="11" y="212"/>
                </a:cubicBezTo>
                <a:cubicBezTo>
                  <a:pt x="7" y="219"/>
                  <a:pt x="0" y="234"/>
                  <a:pt x="0" y="234"/>
                </a:cubicBezTo>
              </a:path>
            </a:pathLst>
          </a:custGeom>
          <a:noFill/>
          <a:ln w="9525">
            <a:solidFill>
              <a:schemeClr val="tx1"/>
            </a:solidFill>
            <a:round/>
            <a:headEnd/>
            <a:tailEnd/>
          </a:ln>
        </p:spPr>
        <p:txBody>
          <a:bodyPr wrap="none" anchor="ctr"/>
          <a:lstStyle/>
          <a:p>
            <a:endParaRPr lang="en-US"/>
          </a:p>
        </p:txBody>
      </p:sp>
      <p:sp>
        <p:nvSpPr>
          <p:cNvPr id="74758" name="Freeform 14"/>
          <p:cNvSpPr>
            <a:spLocks/>
          </p:cNvSpPr>
          <p:nvPr/>
        </p:nvSpPr>
        <p:spPr bwMode="auto">
          <a:xfrm>
            <a:off x="5851525" y="2549525"/>
            <a:ext cx="520700" cy="1006475"/>
          </a:xfrm>
          <a:custGeom>
            <a:avLst/>
            <a:gdLst>
              <a:gd name="T0" fmla="*/ 154 w 328"/>
              <a:gd name="T1" fmla="*/ 217 h 634"/>
              <a:gd name="T2" fmla="*/ 131 w 328"/>
              <a:gd name="T3" fmla="*/ 114 h 634"/>
              <a:gd name="T4" fmla="*/ 68 w 328"/>
              <a:gd name="T5" fmla="*/ 171 h 634"/>
              <a:gd name="T6" fmla="*/ 91 w 328"/>
              <a:gd name="T7" fmla="*/ 211 h 634"/>
              <a:gd name="T8" fmla="*/ 211 w 328"/>
              <a:gd name="T9" fmla="*/ 200 h 634"/>
              <a:gd name="T10" fmla="*/ 285 w 328"/>
              <a:gd name="T11" fmla="*/ 165 h 634"/>
              <a:gd name="T12" fmla="*/ 314 w 328"/>
              <a:gd name="T13" fmla="*/ 137 h 634"/>
              <a:gd name="T14" fmla="*/ 314 w 328"/>
              <a:gd name="T15" fmla="*/ 91 h 634"/>
              <a:gd name="T16" fmla="*/ 257 w 328"/>
              <a:gd name="T17" fmla="*/ 68 h 634"/>
              <a:gd name="T18" fmla="*/ 165 w 328"/>
              <a:gd name="T19" fmla="*/ 28 h 634"/>
              <a:gd name="T20" fmla="*/ 108 w 328"/>
              <a:gd name="T21" fmla="*/ 0 h 634"/>
              <a:gd name="T22" fmla="*/ 80 w 328"/>
              <a:gd name="T23" fmla="*/ 40 h 634"/>
              <a:gd name="T24" fmla="*/ 0 w 328"/>
              <a:gd name="T25" fmla="*/ 85 h 634"/>
              <a:gd name="T26" fmla="*/ 11 w 328"/>
              <a:gd name="T27" fmla="*/ 120 h 634"/>
              <a:gd name="T28" fmla="*/ 28 w 328"/>
              <a:gd name="T29" fmla="*/ 125 h 634"/>
              <a:gd name="T30" fmla="*/ 103 w 328"/>
              <a:gd name="T31" fmla="*/ 165 h 634"/>
              <a:gd name="T32" fmla="*/ 74 w 328"/>
              <a:gd name="T33" fmla="*/ 228 h 634"/>
              <a:gd name="T34" fmla="*/ 57 w 328"/>
              <a:gd name="T35" fmla="*/ 280 h 634"/>
              <a:gd name="T36" fmla="*/ 34 w 328"/>
              <a:gd name="T37" fmla="*/ 314 h 634"/>
              <a:gd name="T38" fmla="*/ 11 w 328"/>
              <a:gd name="T39" fmla="*/ 365 h 634"/>
              <a:gd name="T40" fmla="*/ 17 w 328"/>
              <a:gd name="T41" fmla="*/ 423 h 634"/>
              <a:gd name="T42" fmla="*/ 34 w 328"/>
              <a:gd name="T43" fmla="*/ 428 h 634"/>
              <a:gd name="T44" fmla="*/ 143 w 328"/>
              <a:gd name="T45" fmla="*/ 485 h 634"/>
              <a:gd name="T46" fmla="*/ 171 w 328"/>
              <a:gd name="T47" fmla="*/ 514 h 634"/>
              <a:gd name="T48" fmla="*/ 211 w 328"/>
              <a:gd name="T49" fmla="*/ 543 h 634"/>
              <a:gd name="T50" fmla="*/ 200 w 328"/>
              <a:gd name="T51" fmla="*/ 634 h 6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8"/>
              <a:gd name="T79" fmla="*/ 0 h 634"/>
              <a:gd name="T80" fmla="*/ 328 w 328"/>
              <a:gd name="T81" fmla="*/ 634 h 6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8" h="634">
                <a:moveTo>
                  <a:pt x="154" y="217"/>
                </a:moveTo>
                <a:cubicBezTo>
                  <a:pt x="179" y="177"/>
                  <a:pt x="182" y="127"/>
                  <a:pt x="131" y="114"/>
                </a:cubicBezTo>
                <a:cubicBezTo>
                  <a:pt x="85" y="125"/>
                  <a:pt x="94" y="146"/>
                  <a:pt x="68" y="171"/>
                </a:cubicBezTo>
                <a:cubicBezTo>
                  <a:pt x="59" y="198"/>
                  <a:pt x="62" y="203"/>
                  <a:pt x="91" y="211"/>
                </a:cubicBezTo>
                <a:cubicBezTo>
                  <a:pt x="121" y="241"/>
                  <a:pt x="173" y="208"/>
                  <a:pt x="211" y="200"/>
                </a:cubicBezTo>
                <a:cubicBezTo>
                  <a:pt x="234" y="186"/>
                  <a:pt x="261" y="179"/>
                  <a:pt x="285" y="165"/>
                </a:cubicBezTo>
                <a:cubicBezTo>
                  <a:pt x="296" y="157"/>
                  <a:pt x="314" y="137"/>
                  <a:pt x="314" y="137"/>
                </a:cubicBezTo>
                <a:cubicBezTo>
                  <a:pt x="318" y="123"/>
                  <a:pt x="328" y="105"/>
                  <a:pt x="314" y="91"/>
                </a:cubicBezTo>
                <a:cubicBezTo>
                  <a:pt x="299" y="76"/>
                  <a:pt x="274" y="79"/>
                  <a:pt x="257" y="68"/>
                </a:cubicBezTo>
                <a:cubicBezTo>
                  <a:pt x="228" y="49"/>
                  <a:pt x="197" y="40"/>
                  <a:pt x="165" y="28"/>
                </a:cubicBezTo>
                <a:cubicBezTo>
                  <a:pt x="139" y="18"/>
                  <a:pt x="134" y="5"/>
                  <a:pt x="108" y="0"/>
                </a:cubicBezTo>
                <a:cubicBezTo>
                  <a:pt x="84" y="5"/>
                  <a:pt x="51" y="11"/>
                  <a:pt x="80" y="40"/>
                </a:cubicBezTo>
                <a:cubicBezTo>
                  <a:pt x="59" y="80"/>
                  <a:pt x="45" y="79"/>
                  <a:pt x="0" y="85"/>
                </a:cubicBezTo>
                <a:cubicBezTo>
                  <a:pt x="3" y="96"/>
                  <a:pt x="3" y="109"/>
                  <a:pt x="11" y="120"/>
                </a:cubicBezTo>
                <a:cubicBezTo>
                  <a:pt x="14" y="124"/>
                  <a:pt x="22" y="122"/>
                  <a:pt x="28" y="125"/>
                </a:cubicBezTo>
                <a:cubicBezTo>
                  <a:pt x="101" y="167"/>
                  <a:pt x="53" y="154"/>
                  <a:pt x="103" y="165"/>
                </a:cubicBezTo>
                <a:cubicBezTo>
                  <a:pt x="91" y="209"/>
                  <a:pt x="104" y="168"/>
                  <a:pt x="74" y="228"/>
                </a:cubicBezTo>
                <a:cubicBezTo>
                  <a:pt x="65" y="244"/>
                  <a:pt x="65" y="263"/>
                  <a:pt x="57" y="280"/>
                </a:cubicBezTo>
                <a:cubicBezTo>
                  <a:pt x="50" y="292"/>
                  <a:pt x="38" y="301"/>
                  <a:pt x="34" y="314"/>
                </a:cubicBezTo>
                <a:cubicBezTo>
                  <a:pt x="27" y="333"/>
                  <a:pt x="23" y="347"/>
                  <a:pt x="11" y="365"/>
                </a:cubicBezTo>
                <a:cubicBezTo>
                  <a:pt x="13" y="384"/>
                  <a:pt x="10" y="404"/>
                  <a:pt x="17" y="423"/>
                </a:cubicBezTo>
                <a:cubicBezTo>
                  <a:pt x="19" y="428"/>
                  <a:pt x="28" y="425"/>
                  <a:pt x="34" y="428"/>
                </a:cubicBezTo>
                <a:cubicBezTo>
                  <a:pt x="50" y="436"/>
                  <a:pt x="127" y="471"/>
                  <a:pt x="143" y="485"/>
                </a:cubicBezTo>
                <a:cubicBezTo>
                  <a:pt x="153" y="493"/>
                  <a:pt x="160" y="506"/>
                  <a:pt x="171" y="514"/>
                </a:cubicBezTo>
                <a:cubicBezTo>
                  <a:pt x="184" y="523"/>
                  <a:pt x="211" y="543"/>
                  <a:pt x="211" y="543"/>
                </a:cubicBezTo>
                <a:cubicBezTo>
                  <a:pt x="204" y="630"/>
                  <a:pt x="223" y="606"/>
                  <a:pt x="200" y="634"/>
                </a:cubicBezTo>
              </a:path>
            </a:pathLst>
          </a:custGeom>
          <a:noFill/>
          <a:ln w="9525">
            <a:solidFill>
              <a:schemeClr val="tx1"/>
            </a:solidFill>
            <a:round/>
            <a:headEnd/>
            <a:tailEnd/>
          </a:ln>
        </p:spPr>
        <p:txBody>
          <a:bodyPr wrap="none" anchor="ctr"/>
          <a:lstStyle/>
          <a:p>
            <a:endParaRPr lang="en-US"/>
          </a:p>
        </p:txBody>
      </p:sp>
      <p:sp>
        <p:nvSpPr>
          <p:cNvPr id="74759" name="Freeform 15"/>
          <p:cNvSpPr>
            <a:spLocks/>
          </p:cNvSpPr>
          <p:nvPr/>
        </p:nvSpPr>
        <p:spPr bwMode="auto">
          <a:xfrm>
            <a:off x="6613525" y="1560513"/>
            <a:ext cx="1116013" cy="989012"/>
          </a:xfrm>
          <a:custGeom>
            <a:avLst/>
            <a:gdLst>
              <a:gd name="T0" fmla="*/ 45 w 703"/>
              <a:gd name="T1" fmla="*/ 354 h 623"/>
              <a:gd name="T2" fmla="*/ 148 w 703"/>
              <a:gd name="T3" fmla="*/ 286 h 623"/>
              <a:gd name="T4" fmla="*/ 280 w 703"/>
              <a:gd name="T5" fmla="*/ 251 h 623"/>
              <a:gd name="T6" fmla="*/ 348 w 703"/>
              <a:gd name="T7" fmla="*/ 263 h 623"/>
              <a:gd name="T8" fmla="*/ 405 w 703"/>
              <a:gd name="T9" fmla="*/ 314 h 623"/>
              <a:gd name="T10" fmla="*/ 388 w 703"/>
              <a:gd name="T11" fmla="*/ 274 h 623"/>
              <a:gd name="T12" fmla="*/ 365 w 703"/>
              <a:gd name="T13" fmla="*/ 263 h 623"/>
              <a:gd name="T14" fmla="*/ 348 w 703"/>
              <a:gd name="T15" fmla="*/ 211 h 623"/>
              <a:gd name="T16" fmla="*/ 137 w 703"/>
              <a:gd name="T17" fmla="*/ 126 h 623"/>
              <a:gd name="T18" fmla="*/ 0 w 703"/>
              <a:gd name="T19" fmla="*/ 126 h 623"/>
              <a:gd name="T20" fmla="*/ 45 w 703"/>
              <a:gd name="T21" fmla="*/ 97 h 623"/>
              <a:gd name="T22" fmla="*/ 51 w 703"/>
              <a:gd name="T23" fmla="*/ 80 h 623"/>
              <a:gd name="T24" fmla="*/ 137 w 703"/>
              <a:gd name="T25" fmla="*/ 0 h 623"/>
              <a:gd name="T26" fmla="*/ 245 w 703"/>
              <a:gd name="T27" fmla="*/ 46 h 623"/>
              <a:gd name="T28" fmla="*/ 211 w 703"/>
              <a:gd name="T29" fmla="*/ 268 h 623"/>
              <a:gd name="T30" fmla="*/ 223 w 703"/>
              <a:gd name="T31" fmla="*/ 320 h 623"/>
              <a:gd name="T32" fmla="*/ 314 w 703"/>
              <a:gd name="T33" fmla="*/ 360 h 623"/>
              <a:gd name="T34" fmla="*/ 394 w 703"/>
              <a:gd name="T35" fmla="*/ 388 h 623"/>
              <a:gd name="T36" fmla="*/ 491 w 703"/>
              <a:gd name="T37" fmla="*/ 383 h 623"/>
              <a:gd name="T38" fmla="*/ 703 w 703"/>
              <a:gd name="T39" fmla="*/ 486 h 623"/>
              <a:gd name="T40" fmla="*/ 651 w 703"/>
              <a:gd name="T41" fmla="*/ 560 h 623"/>
              <a:gd name="T42" fmla="*/ 600 w 703"/>
              <a:gd name="T43" fmla="*/ 623 h 623"/>
              <a:gd name="T44" fmla="*/ 537 w 703"/>
              <a:gd name="T45" fmla="*/ 474 h 623"/>
              <a:gd name="T46" fmla="*/ 497 w 703"/>
              <a:gd name="T47" fmla="*/ 308 h 623"/>
              <a:gd name="T48" fmla="*/ 485 w 703"/>
              <a:gd name="T49" fmla="*/ 143 h 623"/>
              <a:gd name="T50" fmla="*/ 520 w 703"/>
              <a:gd name="T51" fmla="*/ 103 h 6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3"/>
              <a:gd name="T79" fmla="*/ 0 h 623"/>
              <a:gd name="T80" fmla="*/ 703 w 703"/>
              <a:gd name="T81" fmla="*/ 623 h 6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3" h="623">
                <a:moveTo>
                  <a:pt x="45" y="354"/>
                </a:moveTo>
                <a:cubicBezTo>
                  <a:pt x="91" y="311"/>
                  <a:pt x="86" y="293"/>
                  <a:pt x="148" y="286"/>
                </a:cubicBezTo>
                <a:cubicBezTo>
                  <a:pt x="196" y="271"/>
                  <a:pt x="228" y="256"/>
                  <a:pt x="280" y="251"/>
                </a:cubicBezTo>
                <a:cubicBezTo>
                  <a:pt x="302" y="253"/>
                  <a:pt x="329" y="249"/>
                  <a:pt x="348" y="263"/>
                </a:cubicBezTo>
                <a:cubicBezTo>
                  <a:pt x="373" y="281"/>
                  <a:pt x="376" y="299"/>
                  <a:pt x="405" y="314"/>
                </a:cubicBezTo>
                <a:cubicBezTo>
                  <a:pt x="399" y="300"/>
                  <a:pt x="396" y="285"/>
                  <a:pt x="388" y="274"/>
                </a:cubicBezTo>
                <a:cubicBezTo>
                  <a:pt x="382" y="267"/>
                  <a:pt x="370" y="269"/>
                  <a:pt x="365" y="263"/>
                </a:cubicBezTo>
                <a:cubicBezTo>
                  <a:pt x="354" y="248"/>
                  <a:pt x="361" y="223"/>
                  <a:pt x="348" y="211"/>
                </a:cubicBezTo>
                <a:cubicBezTo>
                  <a:pt x="291" y="160"/>
                  <a:pt x="210" y="135"/>
                  <a:pt x="137" y="126"/>
                </a:cubicBezTo>
                <a:cubicBezTo>
                  <a:pt x="90" y="109"/>
                  <a:pt x="48" y="113"/>
                  <a:pt x="0" y="126"/>
                </a:cubicBezTo>
                <a:cubicBezTo>
                  <a:pt x="15" y="116"/>
                  <a:pt x="31" y="108"/>
                  <a:pt x="45" y="97"/>
                </a:cubicBezTo>
                <a:cubicBezTo>
                  <a:pt x="49" y="92"/>
                  <a:pt x="47" y="84"/>
                  <a:pt x="51" y="80"/>
                </a:cubicBezTo>
                <a:cubicBezTo>
                  <a:pt x="71" y="54"/>
                  <a:pt x="105" y="11"/>
                  <a:pt x="137" y="0"/>
                </a:cubicBezTo>
                <a:cubicBezTo>
                  <a:pt x="175" y="9"/>
                  <a:pt x="208" y="30"/>
                  <a:pt x="245" y="46"/>
                </a:cubicBezTo>
                <a:cubicBezTo>
                  <a:pt x="284" y="94"/>
                  <a:pt x="259" y="221"/>
                  <a:pt x="211" y="268"/>
                </a:cubicBezTo>
                <a:cubicBezTo>
                  <a:pt x="215" y="285"/>
                  <a:pt x="214" y="304"/>
                  <a:pt x="223" y="320"/>
                </a:cubicBezTo>
                <a:cubicBezTo>
                  <a:pt x="231" y="335"/>
                  <a:pt x="295" y="356"/>
                  <a:pt x="314" y="360"/>
                </a:cubicBezTo>
                <a:cubicBezTo>
                  <a:pt x="340" y="372"/>
                  <a:pt x="366" y="379"/>
                  <a:pt x="394" y="388"/>
                </a:cubicBezTo>
                <a:cubicBezTo>
                  <a:pt x="426" y="386"/>
                  <a:pt x="458" y="381"/>
                  <a:pt x="491" y="383"/>
                </a:cubicBezTo>
                <a:cubicBezTo>
                  <a:pt x="544" y="385"/>
                  <a:pt x="662" y="445"/>
                  <a:pt x="703" y="486"/>
                </a:cubicBezTo>
                <a:cubicBezTo>
                  <a:pt x="695" y="522"/>
                  <a:pt x="680" y="538"/>
                  <a:pt x="651" y="560"/>
                </a:cubicBezTo>
                <a:cubicBezTo>
                  <a:pt x="636" y="582"/>
                  <a:pt x="618" y="603"/>
                  <a:pt x="600" y="623"/>
                </a:cubicBezTo>
                <a:cubicBezTo>
                  <a:pt x="560" y="583"/>
                  <a:pt x="558" y="524"/>
                  <a:pt x="537" y="474"/>
                </a:cubicBezTo>
                <a:cubicBezTo>
                  <a:pt x="526" y="417"/>
                  <a:pt x="513" y="363"/>
                  <a:pt x="497" y="308"/>
                </a:cubicBezTo>
                <a:cubicBezTo>
                  <a:pt x="488" y="244"/>
                  <a:pt x="474" y="212"/>
                  <a:pt x="485" y="143"/>
                </a:cubicBezTo>
                <a:cubicBezTo>
                  <a:pt x="487" y="129"/>
                  <a:pt x="504" y="103"/>
                  <a:pt x="520" y="103"/>
                </a:cubicBezTo>
              </a:path>
            </a:pathLst>
          </a:custGeom>
          <a:noFill/>
          <a:ln w="9525">
            <a:solidFill>
              <a:schemeClr val="tx1"/>
            </a:solidFill>
            <a:round/>
            <a:headEnd/>
            <a:tailEnd/>
          </a:ln>
        </p:spPr>
        <p:txBody>
          <a:bodyPr wrap="none" anchor="ctr"/>
          <a:lstStyle/>
          <a:p>
            <a:endParaRPr lang="en-US"/>
          </a:p>
        </p:txBody>
      </p:sp>
      <p:sp>
        <p:nvSpPr>
          <p:cNvPr id="74760" name="Freeform 16"/>
          <p:cNvSpPr>
            <a:spLocks/>
          </p:cNvSpPr>
          <p:nvPr/>
        </p:nvSpPr>
        <p:spPr bwMode="auto">
          <a:xfrm>
            <a:off x="5089525" y="979488"/>
            <a:ext cx="1062038" cy="1098550"/>
          </a:xfrm>
          <a:custGeom>
            <a:avLst/>
            <a:gdLst>
              <a:gd name="T0" fmla="*/ 360 w 669"/>
              <a:gd name="T1" fmla="*/ 692 h 692"/>
              <a:gd name="T2" fmla="*/ 337 w 669"/>
              <a:gd name="T3" fmla="*/ 583 h 692"/>
              <a:gd name="T4" fmla="*/ 537 w 669"/>
              <a:gd name="T5" fmla="*/ 457 h 692"/>
              <a:gd name="T6" fmla="*/ 514 w 669"/>
              <a:gd name="T7" fmla="*/ 400 h 692"/>
              <a:gd name="T8" fmla="*/ 228 w 669"/>
              <a:gd name="T9" fmla="*/ 269 h 692"/>
              <a:gd name="T10" fmla="*/ 114 w 669"/>
              <a:gd name="T11" fmla="*/ 389 h 692"/>
              <a:gd name="T12" fmla="*/ 125 w 669"/>
              <a:gd name="T13" fmla="*/ 440 h 692"/>
              <a:gd name="T14" fmla="*/ 177 w 669"/>
              <a:gd name="T15" fmla="*/ 474 h 692"/>
              <a:gd name="T16" fmla="*/ 263 w 669"/>
              <a:gd name="T17" fmla="*/ 514 h 692"/>
              <a:gd name="T18" fmla="*/ 325 w 669"/>
              <a:gd name="T19" fmla="*/ 503 h 692"/>
              <a:gd name="T20" fmla="*/ 457 w 669"/>
              <a:gd name="T21" fmla="*/ 337 h 692"/>
              <a:gd name="T22" fmla="*/ 348 w 669"/>
              <a:gd name="T23" fmla="*/ 240 h 692"/>
              <a:gd name="T24" fmla="*/ 291 w 669"/>
              <a:gd name="T25" fmla="*/ 166 h 692"/>
              <a:gd name="T26" fmla="*/ 371 w 669"/>
              <a:gd name="T27" fmla="*/ 137 h 692"/>
              <a:gd name="T28" fmla="*/ 457 w 669"/>
              <a:gd name="T29" fmla="*/ 177 h 692"/>
              <a:gd name="T30" fmla="*/ 480 w 669"/>
              <a:gd name="T31" fmla="*/ 252 h 692"/>
              <a:gd name="T32" fmla="*/ 531 w 669"/>
              <a:gd name="T33" fmla="*/ 246 h 692"/>
              <a:gd name="T34" fmla="*/ 651 w 669"/>
              <a:gd name="T35" fmla="*/ 120 h 692"/>
              <a:gd name="T36" fmla="*/ 594 w 669"/>
              <a:gd name="T37" fmla="*/ 74 h 692"/>
              <a:gd name="T38" fmla="*/ 400 w 669"/>
              <a:gd name="T39" fmla="*/ 6 h 692"/>
              <a:gd name="T40" fmla="*/ 268 w 669"/>
              <a:gd name="T41" fmla="*/ 12 h 692"/>
              <a:gd name="T42" fmla="*/ 245 w 669"/>
              <a:gd name="T43" fmla="*/ 46 h 692"/>
              <a:gd name="T44" fmla="*/ 497 w 669"/>
              <a:gd name="T45" fmla="*/ 212 h 692"/>
              <a:gd name="T46" fmla="*/ 565 w 669"/>
              <a:gd name="T47" fmla="*/ 194 h 692"/>
              <a:gd name="T48" fmla="*/ 617 w 669"/>
              <a:gd name="T49" fmla="*/ 183 h 692"/>
              <a:gd name="T50" fmla="*/ 663 w 669"/>
              <a:gd name="T51" fmla="*/ 200 h 692"/>
              <a:gd name="T52" fmla="*/ 651 w 669"/>
              <a:gd name="T53" fmla="*/ 234 h 692"/>
              <a:gd name="T54" fmla="*/ 628 w 669"/>
              <a:gd name="T55" fmla="*/ 292 h 692"/>
              <a:gd name="T56" fmla="*/ 605 w 669"/>
              <a:gd name="T57" fmla="*/ 326 h 692"/>
              <a:gd name="T58" fmla="*/ 514 w 669"/>
              <a:gd name="T59" fmla="*/ 412 h 692"/>
              <a:gd name="T60" fmla="*/ 428 w 669"/>
              <a:gd name="T61" fmla="*/ 394 h 692"/>
              <a:gd name="T62" fmla="*/ 303 w 669"/>
              <a:gd name="T63" fmla="*/ 314 h 692"/>
              <a:gd name="T64" fmla="*/ 51 w 669"/>
              <a:gd name="T65" fmla="*/ 217 h 692"/>
              <a:gd name="T66" fmla="*/ 0 w 669"/>
              <a:gd name="T67" fmla="*/ 223 h 6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9"/>
              <a:gd name="T103" fmla="*/ 0 h 692"/>
              <a:gd name="T104" fmla="*/ 669 w 669"/>
              <a:gd name="T105" fmla="*/ 692 h 6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9" h="692">
                <a:moveTo>
                  <a:pt x="360" y="692"/>
                </a:moveTo>
                <a:cubicBezTo>
                  <a:pt x="348" y="656"/>
                  <a:pt x="383" y="599"/>
                  <a:pt x="337" y="583"/>
                </a:cubicBezTo>
                <a:cubicBezTo>
                  <a:pt x="406" y="548"/>
                  <a:pt x="465" y="482"/>
                  <a:pt x="537" y="457"/>
                </a:cubicBezTo>
                <a:cubicBezTo>
                  <a:pt x="547" y="428"/>
                  <a:pt x="540" y="409"/>
                  <a:pt x="514" y="400"/>
                </a:cubicBezTo>
                <a:cubicBezTo>
                  <a:pt x="416" y="323"/>
                  <a:pt x="345" y="289"/>
                  <a:pt x="228" y="269"/>
                </a:cubicBezTo>
                <a:cubicBezTo>
                  <a:pt x="148" y="323"/>
                  <a:pt x="129" y="314"/>
                  <a:pt x="114" y="389"/>
                </a:cubicBezTo>
                <a:cubicBezTo>
                  <a:pt x="117" y="406"/>
                  <a:pt x="117" y="424"/>
                  <a:pt x="125" y="440"/>
                </a:cubicBezTo>
                <a:cubicBezTo>
                  <a:pt x="128" y="447"/>
                  <a:pt x="173" y="471"/>
                  <a:pt x="177" y="474"/>
                </a:cubicBezTo>
                <a:cubicBezTo>
                  <a:pt x="209" y="494"/>
                  <a:pt x="225" y="507"/>
                  <a:pt x="263" y="514"/>
                </a:cubicBezTo>
                <a:cubicBezTo>
                  <a:pt x="283" y="510"/>
                  <a:pt x="305" y="509"/>
                  <a:pt x="325" y="503"/>
                </a:cubicBezTo>
                <a:cubicBezTo>
                  <a:pt x="378" y="485"/>
                  <a:pt x="437" y="391"/>
                  <a:pt x="457" y="337"/>
                </a:cubicBezTo>
                <a:cubicBezTo>
                  <a:pt x="446" y="266"/>
                  <a:pt x="406" y="268"/>
                  <a:pt x="348" y="240"/>
                </a:cubicBezTo>
                <a:cubicBezTo>
                  <a:pt x="306" y="184"/>
                  <a:pt x="326" y="208"/>
                  <a:pt x="291" y="166"/>
                </a:cubicBezTo>
                <a:cubicBezTo>
                  <a:pt x="301" y="114"/>
                  <a:pt x="322" y="131"/>
                  <a:pt x="371" y="137"/>
                </a:cubicBezTo>
                <a:cubicBezTo>
                  <a:pt x="401" y="152"/>
                  <a:pt x="430" y="153"/>
                  <a:pt x="457" y="177"/>
                </a:cubicBezTo>
                <a:cubicBezTo>
                  <a:pt x="475" y="214"/>
                  <a:pt x="450" y="221"/>
                  <a:pt x="480" y="252"/>
                </a:cubicBezTo>
                <a:cubicBezTo>
                  <a:pt x="497" y="250"/>
                  <a:pt x="514" y="251"/>
                  <a:pt x="531" y="246"/>
                </a:cubicBezTo>
                <a:cubicBezTo>
                  <a:pt x="572" y="231"/>
                  <a:pt x="590" y="141"/>
                  <a:pt x="651" y="120"/>
                </a:cubicBezTo>
                <a:cubicBezTo>
                  <a:pt x="633" y="82"/>
                  <a:pt x="646" y="98"/>
                  <a:pt x="594" y="74"/>
                </a:cubicBezTo>
                <a:cubicBezTo>
                  <a:pt x="531" y="44"/>
                  <a:pt x="466" y="25"/>
                  <a:pt x="400" y="6"/>
                </a:cubicBezTo>
                <a:cubicBezTo>
                  <a:pt x="356" y="8"/>
                  <a:pt x="310" y="0"/>
                  <a:pt x="268" y="12"/>
                </a:cubicBezTo>
                <a:cubicBezTo>
                  <a:pt x="254" y="15"/>
                  <a:pt x="245" y="46"/>
                  <a:pt x="245" y="46"/>
                </a:cubicBezTo>
                <a:cubicBezTo>
                  <a:pt x="280" y="114"/>
                  <a:pt x="420" y="191"/>
                  <a:pt x="497" y="212"/>
                </a:cubicBezTo>
                <a:cubicBezTo>
                  <a:pt x="519" y="206"/>
                  <a:pt x="542" y="199"/>
                  <a:pt x="565" y="194"/>
                </a:cubicBezTo>
                <a:cubicBezTo>
                  <a:pt x="582" y="189"/>
                  <a:pt x="617" y="183"/>
                  <a:pt x="617" y="183"/>
                </a:cubicBezTo>
                <a:cubicBezTo>
                  <a:pt x="632" y="188"/>
                  <a:pt x="653" y="186"/>
                  <a:pt x="663" y="200"/>
                </a:cubicBezTo>
                <a:cubicBezTo>
                  <a:pt x="669" y="210"/>
                  <a:pt x="654" y="222"/>
                  <a:pt x="651" y="234"/>
                </a:cubicBezTo>
                <a:cubicBezTo>
                  <a:pt x="640" y="264"/>
                  <a:pt x="643" y="267"/>
                  <a:pt x="628" y="292"/>
                </a:cubicBezTo>
                <a:cubicBezTo>
                  <a:pt x="620" y="303"/>
                  <a:pt x="605" y="326"/>
                  <a:pt x="605" y="326"/>
                </a:cubicBezTo>
                <a:cubicBezTo>
                  <a:pt x="588" y="381"/>
                  <a:pt x="562" y="394"/>
                  <a:pt x="514" y="412"/>
                </a:cubicBezTo>
                <a:cubicBezTo>
                  <a:pt x="485" y="406"/>
                  <a:pt x="451" y="410"/>
                  <a:pt x="428" y="394"/>
                </a:cubicBezTo>
                <a:cubicBezTo>
                  <a:pt x="387" y="365"/>
                  <a:pt x="347" y="336"/>
                  <a:pt x="303" y="314"/>
                </a:cubicBezTo>
                <a:cubicBezTo>
                  <a:pt x="214" y="269"/>
                  <a:pt x="150" y="231"/>
                  <a:pt x="51" y="217"/>
                </a:cubicBezTo>
                <a:cubicBezTo>
                  <a:pt x="3" y="223"/>
                  <a:pt x="20" y="223"/>
                  <a:pt x="0" y="223"/>
                </a:cubicBezTo>
              </a:path>
            </a:pathLst>
          </a:custGeom>
          <a:noFill/>
          <a:ln w="9525">
            <a:solidFill>
              <a:schemeClr val="tx1"/>
            </a:solidFill>
            <a:round/>
            <a:headEnd/>
            <a:tailEnd/>
          </a:ln>
        </p:spPr>
        <p:txBody>
          <a:bodyPr wrap="none" anchor="ctr"/>
          <a:lstStyle/>
          <a:p>
            <a:endParaRPr lang="en-US"/>
          </a:p>
        </p:txBody>
      </p:sp>
      <p:sp>
        <p:nvSpPr>
          <p:cNvPr id="74761" name="Freeform 17"/>
          <p:cNvSpPr>
            <a:spLocks/>
          </p:cNvSpPr>
          <p:nvPr/>
        </p:nvSpPr>
        <p:spPr bwMode="auto">
          <a:xfrm>
            <a:off x="4894263" y="2900363"/>
            <a:ext cx="974725" cy="931862"/>
          </a:xfrm>
          <a:custGeom>
            <a:avLst/>
            <a:gdLst>
              <a:gd name="T0" fmla="*/ 408 w 614"/>
              <a:gd name="T1" fmla="*/ 19 h 587"/>
              <a:gd name="T2" fmla="*/ 248 w 614"/>
              <a:gd name="T3" fmla="*/ 13 h 587"/>
              <a:gd name="T4" fmla="*/ 203 w 614"/>
              <a:gd name="T5" fmla="*/ 59 h 587"/>
              <a:gd name="T6" fmla="*/ 277 w 614"/>
              <a:gd name="T7" fmla="*/ 282 h 587"/>
              <a:gd name="T8" fmla="*/ 357 w 614"/>
              <a:gd name="T9" fmla="*/ 367 h 587"/>
              <a:gd name="T10" fmla="*/ 448 w 614"/>
              <a:gd name="T11" fmla="*/ 384 h 587"/>
              <a:gd name="T12" fmla="*/ 494 w 614"/>
              <a:gd name="T13" fmla="*/ 379 h 587"/>
              <a:gd name="T14" fmla="*/ 488 w 614"/>
              <a:gd name="T15" fmla="*/ 396 h 587"/>
              <a:gd name="T16" fmla="*/ 466 w 614"/>
              <a:gd name="T17" fmla="*/ 419 h 587"/>
              <a:gd name="T18" fmla="*/ 443 w 614"/>
              <a:gd name="T19" fmla="*/ 459 h 587"/>
              <a:gd name="T20" fmla="*/ 277 w 614"/>
              <a:gd name="T21" fmla="*/ 544 h 587"/>
              <a:gd name="T22" fmla="*/ 191 w 614"/>
              <a:gd name="T23" fmla="*/ 584 h 587"/>
              <a:gd name="T24" fmla="*/ 146 w 614"/>
              <a:gd name="T25" fmla="*/ 579 h 587"/>
              <a:gd name="T26" fmla="*/ 111 w 614"/>
              <a:gd name="T27" fmla="*/ 567 h 587"/>
              <a:gd name="T28" fmla="*/ 106 w 614"/>
              <a:gd name="T29" fmla="*/ 504 h 587"/>
              <a:gd name="T30" fmla="*/ 174 w 614"/>
              <a:gd name="T31" fmla="*/ 310 h 587"/>
              <a:gd name="T32" fmla="*/ 203 w 614"/>
              <a:gd name="T33" fmla="*/ 253 h 587"/>
              <a:gd name="T34" fmla="*/ 311 w 614"/>
              <a:gd name="T35" fmla="*/ 253 h 587"/>
              <a:gd name="T36" fmla="*/ 528 w 614"/>
              <a:gd name="T37" fmla="*/ 379 h 587"/>
              <a:gd name="T38" fmla="*/ 580 w 614"/>
              <a:gd name="T39" fmla="*/ 413 h 587"/>
              <a:gd name="T40" fmla="*/ 614 w 614"/>
              <a:gd name="T41" fmla="*/ 356 h 587"/>
              <a:gd name="T42" fmla="*/ 603 w 614"/>
              <a:gd name="T43" fmla="*/ 310 h 587"/>
              <a:gd name="T44" fmla="*/ 483 w 614"/>
              <a:gd name="T45" fmla="*/ 236 h 587"/>
              <a:gd name="T46" fmla="*/ 426 w 614"/>
              <a:gd name="T47" fmla="*/ 202 h 587"/>
              <a:gd name="T48" fmla="*/ 203 w 614"/>
              <a:gd name="T49" fmla="*/ 122 h 587"/>
              <a:gd name="T50" fmla="*/ 31 w 614"/>
              <a:gd name="T51" fmla="*/ 76 h 587"/>
              <a:gd name="T52" fmla="*/ 3 w 614"/>
              <a:gd name="T53" fmla="*/ 47 h 587"/>
              <a:gd name="T54" fmla="*/ 20 w 614"/>
              <a:gd name="T55" fmla="*/ 42 h 587"/>
              <a:gd name="T56" fmla="*/ 83 w 614"/>
              <a:gd name="T57" fmla="*/ 7 h 587"/>
              <a:gd name="T58" fmla="*/ 111 w 614"/>
              <a:gd name="T59" fmla="*/ 13 h 587"/>
              <a:gd name="T60" fmla="*/ 106 w 614"/>
              <a:gd name="T61" fmla="*/ 30 h 587"/>
              <a:gd name="T62" fmla="*/ 88 w 614"/>
              <a:gd name="T63" fmla="*/ 99 h 587"/>
              <a:gd name="T64" fmla="*/ 71 w 614"/>
              <a:gd name="T65" fmla="*/ 219 h 587"/>
              <a:gd name="T66" fmla="*/ 31 w 614"/>
              <a:gd name="T67" fmla="*/ 247 h 587"/>
              <a:gd name="T68" fmla="*/ 14 w 614"/>
              <a:gd name="T69" fmla="*/ 259 h 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587"/>
              <a:gd name="T107" fmla="*/ 614 w 614"/>
              <a:gd name="T108" fmla="*/ 587 h 5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587">
                <a:moveTo>
                  <a:pt x="408" y="19"/>
                </a:moveTo>
                <a:cubicBezTo>
                  <a:pt x="355" y="0"/>
                  <a:pt x="302" y="9"/>
                  <a:pt x="248" y="13"/>
                </a:cubicBezTo>
                <a:cubicBezTo>
                  <a:pt x="228" y="25"/>
                  <a:pt x="215" y="39"/>
                  <a:pt x="203" y="59"/>
                </a:cubicBezTo>
                <a:cubicBezTo>
                  <a:pt x="180" y="144"/>
                  <a:pt x="224" y="211"/>
                  <a:pt x="277" y="282"/>
                </a:cubicBezTo>
                <a:cubicBezTo>
                  <a:pt x="296" y="307"/>
                  <a:pt x="323" y="354"/>
                  <a:pt x="357" y="367"/>
                </a:cubicBezTo>
                <a:cubicBezTo>
                  <a:pt x="392" y="380"/>
                  <a:pt x="410" y="379"/>
                  <a:pt x="448" y="384"/>
                </a:cubicBezTo>
                <a:cubicBezTo>
                  <a:pt x="463" y="382"/>
                  <a:pt x="479" y="374"/>
                  <a:pt x="494" y="379"/>
                </a:cubicBezTo>
                <a:cubicBezTo>
                  <a:pt x="499" y="380"/>
                  <a:pt x="491" y="391"/>
                  <a:pt x="488" y="396"/>
                </a:cubicBezTo>
                <a:cubicBezTo>
                  <a:pt x="481" y="404"/>
                  <a:pt x="472" y="410"/>
                  <a:pt x="466" y="419"/>
                </a:cubicBezTo>
                <a:cubicBezTo>
                  <a:pt x="457" y="431"/>
                  <a:pt x="453" y="447"/>
                  <a:pt x="443" y="459"/>
                </a:cubicBezTo>
                <a:cubicBezTo>
                  <a:pt x="399" y="505"/>
                  <a:pt x="331" y="518"/>
                  <a:pt x="277" y="544"/>
                </a:cubicBezTo>
                <a:cubicBezTo>
                  <a:pt x="186" y="587"/>
                  <a:pt x="244" y="572"/>
                  <a:pt x="191" y="584"/>
                </a:cubicBezTo>
                <a:cubicBezTo>
                  <a:pt x="176" y="582"/>
                  <a:pt x="160" y="582"/>
                  <a:pt x="146" y="579"/>
                </a:cubicBezTo>
                <a:cubicBezTo>
                  <a:pt x="133" y="576"/>
                  <a:pt x="111" y="567"/>
                  <a:pt x="111" y="567"/>
                </a:cubicBezTo>
                <a:cubicBezTo>
                  <a:pt x="109" y="546"/>
                  <a:pt x="104" y="524"/>
                  <a:pt x="106" y="504"/>
                </a:cubicBezTo>
                <a:cubicBezTo>
                  <a:pt x="112" y="435"/>
                  <a:pt x="146" y="371"/>
                  <a:pt x="174" y="310"/>
                </a:cubicBezTo>
                <a:cubicBezTo>
                  <a:pt x="183" y="288"/>
                  <a:pt x="185" y="268"/>
                  <a:pt x="203" y="253"/>
                </a:cubicBezTo>
                <a:cubicBezTo>
                  <a:pt x="217" y="204"/>
                  <a:pt x="204" y="226"/>
                  <a:pt x="311" y="253"/>
                </a:cubicBezTo>
                <a:cubicBezTo>
                  <a:pt x="372" y="268"/>
                  <a:pt x="464" y="347"/>
                  <a:pt x="528" y="379"/>
                </a:cubicBezTo>
                <a:cubicBezTo>
                  <a:pt x="543" y="400"/>
                  <a:pt x="556" y="401"/>
                  <a:pt x="580" y="413"/>
                </a:cubicBezTo>
                <a:cubicBezTo>
                  <a:pt x="603" y="397"/>
                  <a:pt x="607" y="382"/>
                  <a:pt x="614" y="356"/>
                </a:cubicBezTo>
                <a:cubicBezTo>
                  <a:pt x="610" y="340"/>
                  <a:pt x="611" y="322"/>
                  <a:pt x="603" y="310"/>
                </a:cubicBezTo>
                <a:cubicBezTo>
                  <a:pt x="590" y="291"/>
                  <a:pt x="508" y="245"/>
                  <a:pt x="483" y="236"/>
                </a:cubicBezTo>
                <a:cubicBezTo>
                  <a:pt x="464" y="217"/>
                  <a:pt x="449" y="214"/>
                  <a:pt x="426" y="202"/>
                </a:cubicBezTo>
                <a:cubicBezTo>
                  <a:pt x="354" y="163"/>
                  <a:pt x="285" y="131"/>
                  <a:pt x="203" y="122"/>
                </a:cubicBezTo>
                <a:cubicBezTo>
                  <a:pt x="145" y="106"/>
                  <a:pt x="90" y="84"/>
                  <a:pt x="31" y="76"/>
                </a:cubicBezTo>
                <a:cubicBezTo>
                  <a:pt x="26" y="72"/>
                  <a:pt x="0" y="57"/>
                  <a:pt x="3" y="47"/>
                </a:cubicBezTo>
                <a:cubicBezTo>
                  <a:pt x="4" y="41"/>
                  <a:pt x="14" y="43"/>
                  <a:pt x="20" y="42"/>
                </a:cubicBezTo>
                <a:cubicBezTo>
                  <a:pt x="44" y="34"/>
                  <a:pt x="59" y="15"/>
                  <a:pt x="83" y="7"/>
                </a:cubicBezTo>
                <a:cubicBezTo>
                  <a:pt x="92" y="9"/>
                  <a:pt x="104" y="6"/>
                  <a:pt x="111" y="13"/>
                </a:cubicBezTo>
                <a:cubicBezTo>
                  <a:pt x="115" y="17"/>
                  <a:pt x="107" y="24"/>
                  <a:pt x="106" y="30"/>
                </a:cubicBezTo>
                <a:cubicBezTo>
                  <a:pt x="98" y="53"/>
                  <a:pt x="92" y="75"/>
                  <a:pt x="88" y="99"/>
                </a:cubicBezTo>
                <a:cubicBezTo>
                  <a:pt x="95" y="151"/>
                  <a:pt x="109" y="174"/>
                  <a:pt x="71" y="219"/>
                </a:cubicBezTo>
                <a:cubicBezTo>
                  <a:pt x="50" y="243"/>
                  <a:pt x="59" y="230"/>
                  <a:pt x="31" y="247"/>
                </a:cubicBezTo>
                <a:cubicBezTo>
                  <a:pt x="24" y="250"/>
                  <a:pt x="14" y="259"/>
                  <a:pt x="14" y="259"/>
                </a:cubicBezTo>
              </a:path>
            </a:pathLst>
          </a:custGeom>
          <a:noFill/>
          <a:ln w="9525">
            <a:solidFill>
              <a:schemeClr val="tx1"/>
            </a:solidFill>
            <a:round/>
            <a:headEnd/>
            <a:tailEnd/>
          </a:ln>
        </p:spPr>
        <p:txBody>
          <a:bodyPr wrap="none" anchor="ctr"/>
          <a:lstStyle/>
          <a:p>
            <a:endParaRPr lang="en-US"/>
          </a:p>
        </p:txBody>
      </p:sp>
      <p:sp>
        <p:nvSpPr>
          <p:cNvPr id="74762" name="Freeform 18"/>
          <p:cNvSpPr>
            <a:spLocks/>
          </p:cNvSpPr>
          <p:nvPr/>
        </p:nvSpPr>
        <p:spPr bwMode="auto">
          <a:xfrm>
            <a:off x="6276975" y="2176463"/>
            <a:ext cx="679450" cy="1062037"/>
          </a:xfrm>
          <a:custGeom>
            <a:avLst/>
            <a:gdLst>
              <a:gd name="T0" fmla="*/ 0 w 428"/>
              <a:gd name="T1" fmla="*/ 103 h 669"/>
              <a:gd name="T2" fmla="*/ 229 w 428"/>
              <a:gd name="T3" fmla="*/ 195 h 669"/>
              <a:gd name="T4" fmla="*/ 246 w 428"/>
              <a:gd name="T5" fmla="*/ 189 h 669"/>
              <a:gd name="T6" fmla="*/ 126 w 428"/>
              <a:gd name="T7" fmla="*/ 115 h 669"/>
              <a:gd name="T8" fmla="*/ 115 w 428"/>
              <a:gd name="T9" fmla="*/ 149 h 669"/>
              <a:gd name="T10" fmla="*/ 172 w 428"/>
              <a:gd name="T11" fmla="*/ 212 h 669"/>
              <a:gd name="T12" fmla="*/ 166 w 428"/>
              <a:gd name="T13" fmla="*/ 349 h 669"/>
              <a:gd name="T14" fmla="*/ 149 w 428"/>
              <a:gd name="T15" fmla="*/ 149 h 669"/>
              <a:gd name="T16" fmla="*/ 235 w 428"/>
              <a:gd name="T17" fmla="*/ 172 h 669"/>
              <a:gd name="T18" fmla="*/ 292 w 428"/>
              <a:gd name="T19" fmla="*/ 200 h 669"/>
              <a:gd name="T20" fmla="*/ 332 w 428"/>
              <a:gd name="T21" fmla="*/ 252 h 669"/>
              <a:gd name="T22" fmla="*/ 355 w 428"/>
              <a:gd name="T23" fmla="*/ 298 h 669"/>
              <a:gd name="T24" fmla="*/ 389 w 428"/>
              <a:gd name="T25" fmla="*/ 326 h 669"/>
              <a:gd name="T26" fmla="*/ 400 w 428"/>
              <a:gd name="T27" fmla="*/ 338 h 669"/>
              <a:gd name="T28" fmla="*/ 360 w 428"/>
              <a:gd name="T29" fmla="*/ 303 h 669"/>
              <a:gd name="T30" fmla="*/ 366 w 428"/>
              <a:gd name="T31" fmla="*/ 223 h 669"/>
              <a:gd name="T32" fmla="*/ 417 w 428"/>
              <a:gd name="T33" fmla="*/ 132 h 669"/>
              <a:gd name="T34" fmla="*/ 217 w 428"/>
              <a:gd name="T35" fmla="*/ 0 h 669"/>
              <a:gd name="T36" fmla="*/ 166 w 428"/>
              <a:gd name="T37" fmla="*/ 18 h 669"/>
              <a:gd name="T38" fmla="*/ 155 w 428"/>
              <a:gd name="T39" fmla="*/ 40 h 669"/>
              <a:gd name="T40" fmla="*/ 120 w 428"/>
              <a:gd name="T41" fmla="*/ 98 h 669"/>
              <a:gd name="T42" fmla="*/ 155 w 428"/>
              <a:gd name="T43" fmla="*/ 218 h 669"/>
              <a:gd name="T44" fmla="*/ 412 w 428"/>
              <a:gd name="T45" fmla="*/ 383 h 669"/>
              <a:gd name="T46" fmla="*/ 383 w 428"/>
              <a:gd name="T47" fmla="*/ 543 h 669"/>
              <a:gd name="T48" fmla="*/ 326 w 428"/>
              <a:gd name="T49" fmla="*/ 646 h 669"/>
              <a:gd name="T50" fmla="*/ 315 w 428"/>
              <a:gd name="T51" fmla="*/ 669 h 6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8"/>
              <a:gd name="T79" fmla="*/ 0 h 669"/>
              <a:gd name="T80" fmla="*/ 428 w 428"/>
              <a:gd name="T81" fmla="*/ 669 h 6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8" h="669">
                <a:moveTo>
                  <a:pt x="0" y="103"/>
                </a:moveTo>
                <a:cubicBezTo>
                  <a:pt x="78" y="132"/>
                  <a:pt x="145" y="175"/>
                  <a:pt x="229" y="195"/>
                </a:cubicBezTo>
                <a:cubicBezTo>
                  <a:pt x="234" y="193"/>
                  <a:pt x="248" y="194"/>
                  <a:pt x="246" y="189"/>
                </a:cubicBezTo>
                <a:cubicBezTo>
                  <a:pt x="234" y="165"/>
                  <a:pt x="151" y="124"/>
                  <a:pt x="126" y="115"/>
                </a:cubicBezTo>
                <a:cubicBezTo>
                  <a:pt x="101" y="139"/>
                  <a:pt x="108" y="122"/>
                  <a:pt x="115" y="149"/>
                </a:cubicBezTo>
                <a:cubicBezTo>
                  <a:pt x="126" y="195"/>
                  <a:pt x="126" y="195"/>
                  <a:pt x="172" y="212"/>
                </a:cubicBezTo>
                <a:cubicBezTo>
                  <a:pt x="248" y="192"/>
                  <a:pt x="201" y="313"/>
                  <a:pt x="166" y="349"/>
                </a:cubicBezTo>
                <a:cubicBezTo>
                  <a:pt x="66" y="316"/>
                  <a:pt x="86" y="206"/>
                  <a:pt x="149" y="149"/>
                </a:cubicBezTo>
                <a:cubicBezTo>
                  <a:pt x="177" y="156"/>
                  <a:pt x="208" y="158"/>
                  <a:pt x="235" y="172"/>
                </a:cubicBezTo>
                <a:cubicBezTo>
                  <a:pt x="254" y="181"/>
                  <a:pt x="292" y="200"/>
                  <a:pt x="292" y="200"/>
                </a:cubicBezTo>
                <a:cubicBezTo>
                  <a:pt x="303" y="216"/>
                  <a:pt x="322" y="233"/>
                  <a:pt x="332" y="252"/>
                </a:cubicBezTo>
                <a:cubicBezTo>
                  <a:pt x="341" y="270"/>
                  <a:pt x="340" y="283"/>
                  <a:pt x="355" y="298"/>
                </a:cubicBezTo>
                <a:cubicBezTo>
                  <a:pt x="365" y="308"/>
                  <a:pt x="378" y="316"/>
                  <a:pt x="389" y="326"/>
                </a:cubicBezTo>
                <a:cubicBezTo>
                  <a:pt x="393" y="329"/>
                  <a:pt x="404" y="340"/>
                  <a:pt x="400" y="338"/>
                </a:cubicBezTo>
                <a:cubicBezTo>
                  <a:pt x="387" y="331"/>
                  <a:pt x="370" y="313"/>
                  <a:pt x="360" y="303"/>
                </a:cubicBezTo>
                <a:cubicBezTo>
                  <a:pt x="362" y="276"/>
                  <a:pt x="358" y="248"/>
                  <a:pt x="366" y="223"/>
                </a:cubicBezTo>
                <a:cubicBezTo>
                  <a:pt x="375" y="189"/>
                  <a:pt x="401" y="163"/>
                  <a:pt x="417" y="132"/>
                </a:cubicBezTo>
                <a:cubicBezTo>
                  <a:pt x="400" y="56"/>
                  <a:pt x="282" y="27"/>
                  <a:pt x="217" y="0"/>
                </a:cubicBezTo>
                <a:cubicBezTo>
                  <a:pt x="200" y="6"/>
                  <a:pt x="181" y="8"/>
                  <a:pt x="166" y="18"/>
                </a:cubicBezTo>
                <a:cubicBezTo>
                  <a:pt x="159" y="22"/>
                  <a:pt x="159" y="33"/>
                  <a:pt x="155" y="40"/>
                </a:cubicBezTo>
                <a:cubicBezTo>
                  <a:pt x="139" y="61"/>
                  <a:pt x="128" y="72"/>
                  <a:pt x="120" y="98"/>
                </a:cubicBezTo>
                <a:cubicBezTo>
                  <a:pt x="130" y="140"/>
                  <a:pt x="134" y="179"/>
                  <a:pt x="155" y="218"/>
                </a:cubicBezTo>
                <a:cubicBezTo>
                  <a:pt x="171" y="310"/>
                  <a:pt x="329" y="358"/>
                  <a:pt x="412" y="383"/>
                </a:cubicBezTo>
                <a:cubicBezTo>
                  <a:pt x="428" y="442"/>
                  <a:pt x="410" y="489"/>
                  <a:pt x="383" y="543"/>
                </a:cubicBezTo>
                <a:cubicBezTo>
                  <a:pt x="365" y="578"/>
                  <a:pt x="344" y="611"/>
                  <a:pt x="326" y="646"/>
                </a:cubicBezTo>
                <a:cubicBezTo>
                  <a:pt x="313" y="667"/>
                  <a:pt x="315" y="655"/>
                  <a:pt x="315" y="669"/>
                </a:cubicBezTo>
              </a:path>
            </a:pathLst>
          </a:custGeom>
          <a:noFill/>
          <a:ln w="9525">
            <a:solidFill>
              <a:schemeClr val="tx1"/>
            </a:solidFill>
            <a:round/>
            <a:headEnd/>
            <a:tailEnd/>
          </a:ln>
        </p:spPr>
        <p:txBody>
          <a:bodyPr wrap="none" anchor="ctr"/>
          <a:lstStyle/>
          <a:p>
            <a:endParaRPr lang="en-US"/>
          </a:p>
        </p:txBody>
      </p:sp>
      <p:sp>
        <p:nvSpPr>
          <p:cNvPr id="74763" name="Line 20"/>
          <p:cNvSpPr>
            <a:spLocks noChangeShapeType="1"/>
          </p:cNvSpPr>
          <p:nvPr/>
        </p:nvSpPr>
        <p:spPr bwMode="auto">
          <a:xfrm>
            <a:off x="1143000" y="2057400"/>
            <a:ext cx="228600" cy="0"/>
          </a:xfrm>
          <a:prstGeom prst="line">
            <a:avLst/>
          </a:prstGeom>
          <a:noFill/>
          <a:ln w="57150">
            <a:solidFill>
              <a:schemeClr val="tx1"/>
            </a:solidFill>
            <a:round/>
            <a:headEnd/>
            <a:tailEnd/>
          </a:ln>
        </p:spPr>
        <p:txBody>
          <a:bodyPr wrap="none" anchor="ctr"/>
          <a:lstStyle/>
          <a:p>
            <a:endParaRPr lang="en-US"/>
          </a:p>
        </p:txBody>
      </p:sp>
      <p:sp>
        <p:nvSpPr>
          <p:cNvPr id="74764" name="Line 21"/>
          <p:cNvSpPr>
            <a:spLocks noChangeShapeType="1"/>
          </p:cNvSpPr>
          <p:nvPr/>
        </p:nvSpPr>
        <p:spPr bwMode="auto">
          <a:xfrm>
            <a:off x="1143000" y="2514600"/>
            <a:ext cx="228600" cy="0"/>
          </a:xfrm>
          <a:prstGeom prst="line">
            <a:avLst/>
          </a:prstGeom>
          <a:noFill/>
          <a:ln w="57150">
            <a:solidFill>
              <a:schemeClr val="tx1"/>
            </a:solidFill>
            <a:round/>
            <a:headEnd/>
            <a:tailEnd/>
          </a:ln>
        </p:spPr>
        <p:txBody>
          <a:bodyPr wrap="none" anchor="ctr"/>
          <a:lstStyle/>
          <a:p>
            <a:endParaRPr lang="en-US"/>
          </a:p>
        </p:txBody>
      </p:sp>
      <p:sp>
        <p:nvSpPr>
          <p:cNvPr id="74765" name="Line 22"/>
          <p:cNvSpPr>
            <a:spLocks noChangeShapeType="1"/>
          </p:cNvSpPr>
          <p:nvPr/>
        </p:nvSpPr>
        <p:spPr bwMode="auto">
          <a:xfrm>
            <a:off x="1828800" y="2057400"/>
            <a:ext cx="228600" cy="0"/>
          </a:xfrm>
          <a:prstGeom prst="line">
            <a:avLst/>
          </a:prstGeom>
          <a:noFill/>
          <a:ln w="57150">
            <a:solidFill>
              <a:schemeClr val="tx1"/>
            </a:solidFill>
            <a:round/>
            <a:headEnd/>
            <a:tailEnd/>
          </a:ln>
        </p:spPr>
        <p:txBody>
          <a:bodyPr wrap="none" anchor="ctr"/>
          <a:lstStyle/>
          <a:p>
            <a:endParaRPr lang="en-US"/>
          </a:p>
        </p:txBody>
      </p:sp>
      <p:sp>
        <p:nvSpPr>
          <p:cNvPr id="74766" name="Line 23"/>
          <p:cNvSpPr>
            <a:spLocks noChangeShapeType="1"/>
          </p:cNvSpPr>
          <p:nvPr/>
        </p:nvSpPr>
        <p:spPr bwMode="auto">
          <a:xfrm>
            <a:off x="1828800" y="2743200"/>
            <a:ext cx="228600" cy="0"/>
          </a:xfrm>
          <a:prstGeom prst="line">
            <a:avLst/>
          </a:prstGeom>
          <a:noFill/>
          <a:ln w="57150">
            <a:solidFill>
              <a:schemeClr val="tx1"/>
            </a:solidFill>
            <a:round/>
            <a:headEnd/>
            <a:tailEnd/>
          </a:ln>
        </p:spPr>
        <p:txBody>
          <a:bodyPr wrap="none" anchor="ctr"/>
          <a:lstStyle/>
          <a:p>
            <a:endParaRPr lang="en-US"/>
          </a:p>
        </p:txBody>
      </p:sp>
      <p:sp>
        <p:nvSpPr>
          <p:cNvPr id="74767" name="Line 24"/>
          <p:cNvSpPr>
            <a:spLocks noChangeShapeType="1"/>
          </p:cNvSpPr>
          <p:nvPr/>
        </p:nvSpPr>
        <p:spPr bwMode="auto">
          <a:xfrm>
            <a:off x="1828800" y="1676400"/>
            <a:ext cx="228600" cy="0"/>
          </a:xfrm>
          <a:prstGeom prst="line">
            <a:avLst/>
          </a:prstGeom>
          <a:noFill/>
          <a:ln w="57150">
            <a:solidFill>
              <a:schemeClr val="tx1"/>
            </a:solidFill>
            <a:round/>
            <a:headEnd/>
            <a:tailEnd/>
          </a:ln>
        </p:spPr>
        <p:txBody>
          <a:bodyPr wrap="none" anchor="ctr"/>
          <a:lstStyle/>
          <a:p>
            <a:endParaRPr lang="en-US"/>
          </a:p>
        </p:txBody>
      </p:sp>
      <p:sp>
        <p:nvSpPr>
          <p:cNvPr id="74768" name="Line 25"/>
          <p:cNvSpPr>
            <a:spLocks noChangeShapeType="1"/>
          </p:cNvSpPr>
          <p:nvPr/>
        </p:nvSpPr>
        <p:spPr bwMode="auto">
          <a:xfrm>
            <a:off x="1295400" y="2667000"/>
            <a:ext cx="228600" cy="0"/>
          </a:xfrm>
          <a:prstGeom prst="line">
            <a:avLst/>
          </a:prstGeom>
          <a:noFill/>
          <a:ln w="57150">
            <a:solidFill>
              <a:schemeClr val="tx1"/>
            </a:solidFill>
            <a:round/>
            <a:headEnd/>
            <a:tailEnd/>
          </a:ln>
        </p:spPr>
        <p:txBody>
          <a:bodyPr wrap="none" anchor="ctr"/>
          <a:lstStyle/>
          <a:p>
            <a:endParaRPr lang="en-US"/>
          </a:p>
        </p:txBody>
      </p:sp>
      <p:sp>
        <p:nvSpPr>
          <p:cNvPr id="74769" name="Line 26"/>
          <p:cNvSpPr>
            <a:spLocks noChangeShapeType="1"/>
          </p:cNvSpPr>
          <p:nvPr/>
        </p:nvSpPr>
        <p:spPr bwMode="auto">
          <a:xfrm>
            <a:off x="1600200" y="2133600"/>
            <a:ext cx="228600" cy="0"/>
          </a:xfrm>
          <a:prstGeom prst="line">
            <a:avLst/>
          </a:prstGeom>
          <a:noFill/>
          <a:ln w="57150">
            <a:solidFill>
              <a:schemeClr val="tx1"/>
            </a:solidFill>
            <a:round/>
            <a:headEnd/>
            <a:tailEnd/>
          </a:ln>
        </p:spPr>
        <p:txBody>
          <a:bodyPr wrap="none" anchor="ctr"/>
          <a:lstStyle/>
          <a:p>
            <a:endParaRPr lang="en-US"/>
          </a:p>
        </p:txBody>
      </p:sp>
      <p:sp>
        <p:nvSpPr>
          <p:cNvPr id="74770" name="Line 27"/>
          <p:cNvSpPr>
            <a:spLocks noChangeShapeType="1"/>
          </p:cNvSpPr>
          <p:nvPr/>
        </p:nvSpPr>
        <p:spPr bwMode="auto">
          <a:xfrm>
            <a:off x="1447800" y="1600200"/>
            <a:ext cx="228600" cy="0"/>
          </a:xfrm>
          <a:prstGeom prst="line">
            <a:avLst/>
          </a:prstGeom>
          <a:noFill/>
          <a:ln w="57150">
            <a:solidFill>
              <a:schemeClr val="tx1"/>
            </a:solidFill>
            <a:round/>
            <a:headEnd/>
            <a:tailEnd/>
          </a:ln>
        </p:spPr>
        <p:txBody>
          <a:bodyPr wrap="none" anchor="ctr"/>
          <a:lstStyle/>
          <a:p>
            <a:endParaRPr lang="en-US"/>
          </a:p>
        </p:txBody>
      </p:sp>
      <p:grpSp>
        <p:nvGrpSpPr>
          <p:cNvPr id="2" name="Group 30"/>
          <p:cNvGrpSpPr>
            <a:grpSpLocks/>
          </p:cNvGrpSpPr>
          <p:nvPr/>
        </p:nvGrpSpPr>
        <p:grpSpPr bwMode="auto">
          <a:xfrm>
            <a:off x="2133600" y="1752600"/>
            <a:ext cx="228600" cy="228600"/>
            <a:chOff x="1008" y="2420"/>
            <a:chExt cx="144" cy="144"/>
          </a:xfrm>
        </p:grpSpPr>
        <p:sp>
          <p:nvSpPr>
            <p:cNvPr id="74810" name="Line 28"/>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11" name="Line 29"/>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3" name="Group 31"/>
          <p:cNvGrpSpPr>
            <a:grpSpLocks/>
          </p:cNvGrpSpPr>
          <p:nvPr/>
        </p:nvGrpSpPr>
        <p:grpSpPr bwMode="auto">
          <a:xfrm>
            <a:off x="838200" y="2819400"/>
            <a:ext cx="228600" cy="228600"/>
            <a:chOff x="1008" y="2420"/>
            <a:chExt cx="144" cy="144"/>
          </a:xfrm>
        </p:grpSpPr>
        <p:sp>
          <p:nvSpPr>
            <p:cNvPr id="74808" name="Line 32"/>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09" name="Line 33"/>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4" name="Group 34"/>
          <p:cNvGrpSpPr>
            <a:grpSpLocks/>
          </p:cNvGrpSpPr>
          <p:nvPr/>
        </p:nvGrpSpPr>
        <p:grpSpPr bwMode="auto">
          <a:xfrm>
            <a:off x="1905000" y="3048000"/>
            <a:ext cx="228600" cy="228600"/>
            <a:chOff x="1008" y="2420"/>
            <a:chExt cx="144" cy="144"/>
          </a:xfrm>
        </p:grpSpPr>
        <p:sp>
          <p:nvSpPr>
            <p:cNvPr id="74806" name="Line 35"/>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07" name="Line 36"/>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5" name="Group 37"/>
          <p:cNvGrpSpPr>
            <a:grpSpLocks/>
          </p:cNvGrpSpPr>
          <p:nvPr/>
        </p:nvGrpSpPr>
        <p:grpSpPr bwMode="auto">
          <a:xfrm>
            <a:off x="1524000" y="1066800"/>
            <a:ext cx="228600" cy="228600"/>
            <a:chOff x="1008" y="2420"/>
            <a:chExt cx="144" cy="144"/>
          </a:xfrm>
        </p:grpSpPr>
        <p:sp>
          <p:nvSpPr>
            <p:cNvPr id="74804" name="Line 38"/>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05" name="Line 39"/>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6" name="Group 40"/>
          <p:cNvGrpSpPr>
            <a:grpSpLocks/>
          </p:cNvGrpSpPr>
          <p:nvPr/>
        </p:nvGrpSpPr>
        <p:grpSpPr bwMode="auto">
          <a:xfrm>
            <a:off x="838200" y="1524000"/>
            <a:ext cx="228600" cy="228600"/>
            <a:chOff x="1008" y="2420"/>
            <a:chExt cx="144" cy="144"/>
          </a:xfrm>
        </p:grpSpPr>
        <p:sp>
          <p:nvSpPr>
            <p:cNvPr id="74802" name="Line 41"/>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03" name="Line 42"/>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7" name="Group 43"/>
          <p:cNvGrpSpPr>
            <a:grpSpLocks/>
          </p:cNvGrpSpPr>
          <p:nvPr/>
        </p:nvGrpSpPr>
        <p:grpSpPr bwMode="auto">
          <a:xfrm>
            <a:off x="2514600" y="2743200"/>
            <a:ext cx="228600" cy="228600"/>
            <a:chOff x="1008" y="2420"/>
            <a:chExt cx="144" cy="144"/>
          </a:xfrm>
        </p:grpSpPr>
        <p:sp>
          <p:nvSpPr>
            <p:cNvPr id="74800" name="Line 44"/>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801" name="Line 45"/>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8" name="Group 46"/>
          <p:cNvGrpSpPr>
            <a:grpSpLocks/>
          </p:cNvGrpSpPr>
          <p:nvPr/>
        </p:nvGrpSpPr>
        <p:grpSpPr bwMode="auto">
          <a:xfrm>
            <a:off x="1752600" y="2438400"/>
            <a:ext cx="228600" cy="228600"/>
            <a:chOff x="1008" y="2420"/>
            <a:chExt cx="144" cy="144"/>
          </a:xfrm>
        </p:grpSpPr>
        <p:sp>
          <p:nvSpPr>
            <p:cNvPr id="74798" name="Line 47"/>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799" name="Line 48"/>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grpSp>
        <p:nvGrpSpPr>
          <p:cNvPr id="9" name="Group 49"/>
          <p:cNvGrpSpPr>
            <a:grpSpLocks/>
          </p:cNvGrpSpPr>
          <p:nvPr/>
        </p:nvGrpSpPr>
        <p:grpSpPr bwMode="auto">
          <a:xfrm>
            <a:off x="2503488" y="1481138"/>
            <a:ext cx="228600" cy="228600"/>
            <a:chOff x="1008" y="2420"/>
            <a:chExt cx="144" cy="144"/>
          </a:xfrm>
        </p:grpSpPr>
        <p:sp>
          <p:nvSpPr>
            <p:cNvPr id="74796" name="Line 50"/>
            <p:cNvSpPr>
              <a:spLocks noChangeShapeType="1"/>
            </p:cNvSpPr>
            <p:nvPr/>
          </p:nvSpPr>
          <p:spPr bwMode="auto">
            <a:xfrm>
              <a:off x="1008" y="2496"/>
              <a:ext cx="144" cy="0"/>
            </a:xfrm>
            <a:prstGeom prst="line">
              <a:avLst/>
            </a:prstGeom>
            <a:noFill/>
            <a:ln w="57150">
              <a:solidFill>
                <a:srgbClr val="F70C09"/>
              </a:solidFill>
              <a:round/>
              <a:headEnd/>
              <a:tailEnd/>
            </a:ln>
          </p:spPr>
          <p:txBody>
            <a:bodyPr wrap="none" anchor="ctr"/>
            <a:lstStyle/>
            <a:p>
              <a:endParaRPr lang="en-US"/>
            </a:p>
          </p:txBody>
        </p:sp>
        <p:sp>
          <p:nvSpPr>
            <p:cNvPr id="74797" name="Line 51"/>
            <p:cNvSpPr>
              <a:spLocks noChangeShapeType="1"/>
            </p:cNvSpPr>
            <p:nvPr/>
          </p:nvSpPr>
          <p:spPr bwMode="auto">
            <a:xfrm rot="-5400000">
              <a:off x="1007" y="2492"/>
              <a:ext cx="144" cy="0"/>
            </a:xfrm>
            <a:prstGeom prst="line">
              <a:avLst/>
            </a:prstGeom>
            <a:noFill/>
            <a:ln w="57150">
              <a:solidFill>
                <a:srgbClr val="F70C09"/>
              </a:solidFill>
              <a:round/>
              <a:headEnd/>
              <a:tailEnd/>
            </a:ln>
          </p:spPr>
          <p:txBody>
            <a:bodyPr wrap="none" anchor="ctr"/>
            <a:lstStyle/>
            <a:p>
              <a:endParaRPr lang="en-US"/>
            </a:p>
          </p:txBody>
        </p:sp>
      </p:grpSp>
      <p:sp>
        <p:nvSpPr>
          <p:cNvPr id="74779" name="Text Box 53"/>
          <p:cNvSpPr txBox="1">
            <a:spLocks noChangeArrowheads="1"/>
          </p:cNvSpPr>
          <p:nvPr/>
        </p:nvSpPr>
        <p:spPr bwMode="auto">
          <a:xfrm>
            <a:off x="228600" y="762000"/>
            <a:ext cx="2568575" cy="366713"/>
          </a:xfrm>
          <a:prstGeom prst="rect">
            <a:avLst/>
          </a:prstGeom>
          <a:noFill/>
          <a:ln w="9525">
            <a:noFill/>
            <a:miter lim="800000"/>
            <a:headEnd/>
            <a:tailEnd/>
          </a:ln>
        </p:spPr>
        <p:txBody>
          <a:bodyPr>
            <a:spAutoFit/>
          </a:bodyPr>
          <a:lstStyle/>
          <a:p>
            <a:pPr algn="l">
              <a:spcBef>
                <a:spcPct val="50000"/>
              </a:spcBef>
            </a:pPr>
            <a:r>
              <a:rPr lang="en-US"/>
              <a:t>Electrostatic Stabilization</a:t>
            </a:r>
          </a:p>
        </p:txBody>
      </p:sp>
      <p:sp>
        <p:nvSpPr>
          <p:cNvPr id="74780" name="Rectangle 54"/>
          <p:cNvSpPr>
            <a:spLocks noChangeArrowheads="1"/>
          </p:cNvSpPr>
          <p:nvPr/>
        </p:nvSpPr>
        <p:spPr bwMode="auto">
          <a:xfrm>
            <a:off x="6858000" y="838200"/>
            <a:ext cx="1930400" cy="366713"/>
          </a:xfrm>
          <a:prstGeom prst="rect">
            <a:avLst/>
          </a:prstGeom>
          <a:noFill/>
          <a:ln w="9525">
            <a:noFill/>
            <a:miter lim="800000"/>
            <a:headEnd/>
            <a:tailEnd/>
          </a:ln>
        </p:spPr>
        <p:txBody>
          <a:bodyPr wrap="none">
            <a:spAutoFit/>
          </a:bodyPr>
          <a:lstStyle/>
          <a:p>
            <a:pPr algn="l"/>
            <a:r>
              <a:rPr lang="en-US"/>
              <a:t>Steric Stabilization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dirty="0" smtClean="0"/>
              <a:t>Surface Force Data</a:t>
            </a:r>
          </a:p>
        </p:txBody>
      </p:sp>
      <p:pic>
        <p:nvPicPr>
          <p:cNvPr id="118787" name="Picture 3"/>
          <p:cNvPicPr>
            <a:picLocks noChangeAspect="1" noChangeArrowheads="1"/>
          </p:cNvPicPr>
          <p:nvPr/>
        </p:nvPicPr>
        <p:blipFill>
          <a:blip r:embed="rId3"/>
          <a:srcRect/>
          <a:stretch>
            <a:fillRect/>
          </a:stretch>
        </p:blipFill>
        <p:spPr bwMode="auto">
          <a:xfrm>
            <a:off x="1422400" y="1138238"/>
            <a:ext cx="6299200" cy="4584700"/>
          </a:xfrm>
          <a:prstGeom prst="rect">
            <a:avLst/>
          </a:prstGeom>
          <a:noFill/>
          <a:ln w="2857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pPr eaLnBrk="1" hangingPunct="1"/>
            <a:r>
              <a:rPr lang="en-US" dirty="0" smtClean="0"/>
              <a:t>O/W or W/O</a:t>
            </a:r>
          </a:p>
        </p:txBody>
      </p:sp>
      <p:pic>
        <p:nvPicPr>
          <p:cNvPr id="139267" name="Picture 3" descr="AcrobatScreenSnapz001"/>
          <p:cNvPicPr>
            <a:picLocks noChangeAspect="1" noChangeArrowheads="1"/>
          </p:cNvPicPr>
          <p:nvPr/>
        </p:nvPicPr>
        <p:blipFill>
          <a:blip r:embed="rId3"/>
          <a:srcRect/>
          <a:stretch>
            <a:fillRect/>
          </a:stretch>
        </p:blipFill>
        <p:spPr bwMode="auto">
          <a:xfrm>
            <a:off x="1066800" y="1143000"/>
            <a:ext cx="6527800" cy="447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smtClean="0"/>
              <a:t>Critical Coagulation Concentration</a:t>
            </a:r>
          </a:p>
        </p:txBody>
      </p:sp>
      <p:grpSp>
        <p:nvGrpSpPr>
          <p:cNvPr id="2" name="Group 10"/>
          <p:cNvGrpSpPr>
            <a:grpSpLocks/>
          </p:cNvGrpSpPr>
          <p:nvPr/>
        </p:nvGrpSpPr>
        <p:grpSpPr bwMode="auto">
          <a:xfrm>
            <a:off x="381000" y="1219200"/>
            <a:ext cx="4114800" cy="3200400"/>
            <a:chOff x="672" y="768"/>
            <a:chExt cx="2592" cy="2016"/>
          </a:xfrm>
        </p:grpSpPr>
        <p:pic>
          <p:nvPicPr>
            <p:cNvPr id="84999" name="Picture 4"/>
            <p:cNvPicPr>
              <a:picLocks noChangeAspect="1" noChangeArrowheads="1"/>
            </p:cNvPicPr>
            <p:nvPr/>
          </p:nvPicPr>
          <p:blipFill>
            <a:blip r:embed="rId4"/>
            <a:srcRect/>
            <a:stretch>
              <a:fillRect/>
            </a:stretch>
          </p:blipFill>
          <p:spPr bwMode="auto">
            <a:xfrm>
              <a:off x="672" y="768"/>
              <a:ext cx="2400" cy="1496"/>
            </a:xfrm>
            <a:prstGeom prst="rect">
              <a:avLst/>
            </a:prstGeom>
            <a:noFill/>
            <a:ln w="9525">
              <a:noFill/>
              <a:miter lim="800000"/>
              <a:headEnd/>
              <a:tailEnd/>
            </a:ln>
          </p:spPr>
        </p:pic>
        <p:graphicFrame>
          <p:nvGraphicFramePr>
            <p:cNvPr id="84996" name="Object 4"/>
            <p:cNvGraphicFramePr>
              <a:graphicFrameLocks noChangeAspect="1"/>
            </p:cNvGraphicFramePr>
            <p:nvPr/>
          </p:nvGraphicFramePr>
          <p:xfrm>
            <a:off x="1492" y="2368"/>
            <a:ext cx="488" cy="416"/>
          </p:xfrm>
          <a:graphic>
            <a:graphicData uri="http://schemas.openxmlformats.org/presentationml/2006/ole">
              <p:oleObj spid="_x0000_s359428" name="Equation" r:id="rId5" imgW="0" imgH="0" progId="Equation.3">
                <p:embed/>
              </p:oleObj>
            </a:graphicData>
          </a:graphic>
        </p:graphicFrame>
        <p:sp>
          <p:nvSpPr>
            <p:cNvPr id="85000" name="Text Box 7"/>
            <p:cNvSpPr txBox="1">
              <a:spLocks noChangeArrowheads="1"/>
            </p:cNvSpPr>
            <p:nvPr/>
          </p:nvSpPr>
          <p:spPr bwMode="auto">
            <a:xfrm rot="16200000">
              <a:off x="470" y="1433"/>
              <a:ext cx="828" cy="233"/>
            </a:xfrm>
            <a:prstGeom prst="rect">
              <a:avLst/>
            </a:prstGeom>
            <a:solidFill>
              <a:schemeClr val="bg1"/>
            </a:solidFill>
            <a:ln w="12700">
              <a:noFill/>
              <a:miter lim="800000"/>
              <a:headEnd/>
              <a:tailEnd/>
            </a:ln>
          </p:spPr>
          <p:txBody>
            <a:bodyPr wrap="none" anchor="ctr">
              <a:spAutoFit/>
            </a:bodyPr>
            <a:lstStyle/>
            <a:p>
              <a:r>
                <a:rPr lang="en-US" dirty="0"/>
                <a:t>    </a:t>
              </a:r>
              <a:r>
                <a:rPr lang="en-US" dirty="0" smtClean="0"/>
                <a:t>        </a:t>
              </a:r>
              <a:r>
                <a:rPr lang="en-US" dirty="0" err="1" smtClean="0"/>
                <a:t>Φ(</a:t>
              </a:r>
              <a:r>
                <a:rPr lang="en-US" dirty="0" err="1"/>
                <a:t>h</a:t>
              </a:r>
              <a:r>
                <a:rPr lang="en-US" dirty="0"/>
                <a:t>)       </a:t>
              </a:r>
            </a:p>
          </p:txBody>
        </p:sp>
        <p:sp>
          <p:nvSpPr>
            <p:cNvPr id="85001" name="Text Box 8"/>
            <p:cNvSpPr txBox="1">
              <a:spLocks noChangeArrowheads="1"/>
            </p:cNvSpPr>
            <p:nvPr/>
          </p:nvSpPr>
          <p:spPr bwMode="auto">
            <a:xfrm>
              <a:off x="3074" y="1469"/>
              <a:ext cx="188" cy="231"/>
            </a:xfrm>
            <a:prstGeom prst="rect">
              <a:avLst/>
            </a:prstGeom>
            <a:noFill/>
            <a:ln w="12700">
              <a:noFill/>
              <a:miter lim="800000"/>
              <a:headEnd/>
              <a:tailEnd/>
            </a:ln>
          </p:spPr>
          <p:txBody>
            <a:bodyPr wrap="none" anchor="ctr">
              <a:spAutoFit/>
            </a:bodyPr>
            <a:lstStyle/>
            <a:p>
              <a:r>
                <a:rPr lang="en-US"/>
                <a:t>h</a:t>
              </a:r>
            </a:p>
          </p:txBody>
        </p:sp>
        <p:sp>
          <p:nvSpPr>
            <p:cNvPr id="85002" name="Rectangle 9"/>
            <p:cNvSpPr>
              <a:spLocks noChangeArrowheads="1"/>
            </p:cNvSpPr>
            <p:nvPr/>
          </p:nvSpPr>
          <p:spPr bwMode="auto">
            <a:xfrm>
              <a:off x="2928" y="1008"/>
              <a:ext cx="336" cy="288"/>
            </a:xfrm>
            <a:prstGeom prst="rect">
              <a:avLst/>
            </a:prstGeom>
            <a:solidFill>
              <a:schemeClr val="bg1"/>
            </a:solidFill>
            <a:ln w="12700">
              <a:noFill/>
              <a:miter lim="800000"/>
              <a:headEnd/>
              <a:tailEnd/>
            </a:ln>
          </p:spPr>
          <p:txBody>
            <a:bodyPr wrap="none" anchor="ctr"/>
            <a:lstStyle/>
            <a:p>
              <a:endParaRPr lang="en-US"/>
            </a:p>
          </p:txBody>
        </p:sp>
      </p:grpSp>
      <p:graphicFrame>
        <p:nvGraphicFramePr>
          <p:cNvPr id="84994" name="Object 2"/>
          <p:cNvGraphicFramePr>
            <a:graphicFrameLocks noChangeAspect="1"/>
          </p:cNvGraphicFramePr>
          <p:nvPr/>
        </p:nvGraphicFramePr>
        <p:xfrm>
          <a:off x="3962400" y="3581400"/>
          <a:ext cx="4191000" cy="1943100"/>
        </p:xfrm>
        <a:graphic>
          <a:graphicData uri="http://schemas.openxmlformats.org/presentationml/2006/ole">
            <p:oleObj spid="_x0000_s359426" name="Equation" r:id="rId6" imgW="7315200" imgH="3390900" progId="Equation.3">
              <p:embed/>
            </p:oleObj>
          </a:graphicData>
        </a:graphic>
      </p:graphicFrame>
      <p:graphicFrame>
        <p:nvGraphicFramePr>
          <p:cNvPr id="84995" name="Object 3"/>
          <p:cNvGraphicFramePr>
            <a:graphicFrameLocks noChangeAspect="1"/>
          </p:cNvGraphicFramePr>
          <p:nvPr/>
        </p:nvGraphicFramePr>
        <p:xfrm>
          <a:off x="4343400" y="838200"/>
          <a:ext cx="4755696" cy="685800"/>
        </p:xfrm>
        <a:graphic>
          <a:graphicData uri="http://schemas.openxmlformats.org/presentationml/2006/ole">
            <p:oleObj spid="_x0000_s359427" name="Equation" r:id="rId7" imgW="7315200" imgH="1104900" progId="Equation.3">
              <p:embed/>
            </p:oleObj>
          </a:graphicData>
        </a:graphic>
      </p:graphicFrame>
      <p:graphicFrame>
        <p:nvGraphicFramePr>
          <p:cNvPr id="12" name="Object 11"/>
          <p:cNvGraphicFramePr>
            <a:graphicFrameLocks noChangeAspect="1"/>
          </p:cNvGraphicFramePr>
          <p:nvPr/>
        </p:nvGraphicFramePr>
        <p:xfrm>
          <a:off x="1752600" y="3962400"/>
          <a:ext cx="990600" cy="858520"/>
        </p:xfrm>
        <a:graphic>
          <a:graphicData uri="http://schemas.openxmlformats.org/presentationml/2006/ole">
            <p:oleObj spid="_x0000_s359429" name="Equation" r:id="rId8" imgW="7315200" imgH="6578600" progId="Equation.3">
              <p:embed/>
            </p:oleObj>
          </a:graphicData>
        </a:graphic>
      </p:graphicFrame>
      <p:sp>
        <p:nvSpPr>
          <p:cNvPr id="17" name="Freeform 16"/>
          <p:cNvSpPr/>
          <p:nvPr/>
        </p:nvSpPr>
        <p:spPr bwMode="auto">
          <a:xfrm>
            <a:off x="2039107" y="2530779"/>
            <a:ext cx="665488" cy="1416140"/>
          </a:xfrm>
          <a:custGeom>
            <a:avLst/>
            <a:gdLst>
              <a:gd name="connsiteX0" fmla="*/ 226905 w 665488"/>
              <a:gd name="connsiteY0" fmla="*/ 1416140 h 1416140"/>
              <a:gd name="connsiteX1" fmla="*/ 638077 w 665488"/>
              <a:gd name="connsiteY1" fmla="*/ 730911 h 1416140"/>
              <a:gd name="connsiteX2" fmla="*/ 62437 w 665488"/>
              <a:gd name="connsiteY2" fmla="*/ 968457 h 1416140"/>
              <a:gd name="connsiteX3" fmla="*/ 263454 w 665488"/>
              <a:gd name="connsiteY3" fmla="*/ 0 h 1416140"/>
            </a:gdLst>
            <a:ahLst/>
            <a:cxnLst>
              <a:cxn ang="0">
                <a:pos x="connsiteX0" y="connsiteY0"/>
              </a:cxn>
              <a:cxn ang="0">
                <a:pos x="connsiteX1" y="connsiteY1"/>
              </a:cxn>
              <a:cxn ang="0">
                <a:pos x="connsiteX2" y="connsiteY2"/>
              </a:cxn>
              <a:cxn ang="0">
                <a:pos x="connsiteX3" y="connsiteY3"/>
              </a:cxn>
            </a:cxnLst>
            <a:rect l="l" t="t" r="r" b="b"/>
            <a:pathLst>
              <a:path w="665488" h="1416140">
                <a:moveTo>
                  <a:pt x="226905" y="1416140"/>
                </a:moveTo>
                <a:cubicBezTo>
                  <a:pt x="446196" y="1110832"/>
                  <a:pt x="665488" y="805525"/>
                  <a:pt x="638077" y="730911"/>
                </a:cubicBezTo>
                <a:cubicBezTo>
                  <a:pt x="610666" y="656297"/>
                  <a:pt x="124874" y="1090275"/>
                  <a:pt x="62437" y="968457"/>
                </a:cubicBezTo>
                <a:cubicBezTo>
                  <a:pt x="0" y="846639"/>
                  <a:pt x="263454" y="0"/>
                  <a:pt x="263454" y="0"/>
                </a:cubicBezTo>
              </a:path>
            </a:pathLst>
          </a:custGeom>
          <a:noFill/>
          <a:ln w="127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
        <p:nvSpPr>
          <p:cNvPr id="13" name="TextBox 12"/>
          <p:cNvSpPr txBox="1"/>
          <p:nvPr/>
        </p:nvSpPr>
        <p:spPr>
          <a:xfrm>
            <a:off x="5715000" y="3124200"/>
            <a:ext cx="915635" cy="369332"/>
          </a:xfrm>
          <a:prstGeom prst="rect">
            <a:avLst/>
          </a:prstGeom>
          <a:noFill/>
        </p:spPr>
        <p:txBody>
          <a:bodyPr wrap="none" rtlCol="0">
            <a:spAutoFit/>
          </a:bodyPr>
          <a:lstStyle/>
          <a:p>
            <a:r>
              <a:rPr lang="en-US" dirty="0" smtClean="0"/>
              <a:t>At 25 C</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t>Depletion floculation</a:t>
            </a:r>
          </a:p>
        </p:txBody>
      </p:sp>
      <p:sp>
        <p:nvSpPr>
          <p:cNvPr id="91153" name="Oval 6"/>
          <p:cNvSpPr>
            <a:spLocks noChangeArrowheads="1"/>
          </p:cNvSpPr>
          <p:nvPr/>
        </p:nvSpPr>
        <p:spPr bwMode="auto">
          <a:xfrm>
            <a:off x="3657600" y="914400"/>
            <a:ext cx="2362200" cy="2362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1154" name="Oval 5"/>
          <p:cNvSpPr>
            <a:spLocks noChangeArrowheads="1"/>
          </p:cNvSpPr>
          <p:nvPr/>
        </p:nvSpPr>
        <p:spPr bwMode="auto">
          <a:xfrm>
            <a:off x="3935506" y="1192306"/>
            <a:ext cx="1806388" cy="1806388"/>
          </a:xfrm>
          <a:prstGeom prst="ellipse">
            <a:avLst/>
          </a:prstGeom>
          <a:solidFill>
            <a:schemeClr val="bg2"/>
          </a:solidFill>
          <a:ln w="9525">
            <a:solidFill>
              <a:schemeClr val="tx1"/>
            </a:solidFill>
            <a:round/>
            <a:headEnd/>
            <a:tailEnd/>
          </a:ln>
        </p:spPr>
        <p:txBody>
          <a:bodyPr wrap="none" anchor="ctr"/>
          <a:lstStyle/>
          <a:p>
            <a:endParaRPr lang="en-US"/>
          </a:p>
        </p:txBody>
      </p:sp>
      <p:sp>
        <p:nvSpPr>
          <p:cNvPr id="91140" name="Line 8"/>
          <p:cNvSpPr>
            <a:spLocks noChangeShapeType="1"/>
          </p:cNvSpPr>
          <p:nvPr/>
        </p:nvSpPr>
        <p:spPr bwMode="auto">
          <a:xfrm flipV="1">
            <a:off x="4800600" y="1828800"/>
            <a:ext cx="838200" cy="304800"/>
          </a:xfrm>
          <a:prstGeom prst="line">
            <a:avLst/>
          </a:prstGeom>
          <a:noFill/>
          <a:ln w="9525">
            <a:solidFill>
              <a:schemeClr val="bg1"/>
            </a:solidFill>
            <a:round/>
            <a:headEnd/>
            <a:tailEnd type="triangle" w="med" len="med"/>
          </a:ln>
        </p:spPr>
        <p:txBody>
          <a:bodyPr wrap="none" anchor="ctr"/>
          <a:lstStyle/>
          <a:p>
            <a:endParaRPr lang="en-US"/>
          </a:p>
        </p:txBody>
      </p:sp>
      <p:sp>
        <p:nvSpPr>
          <p:cNvPr id="91141" name="Text Box 9"/>
          <p:cNvSpPr txBox="1">
            <a:spLocks noChangeArrowheads="1"/>
          </p:cNvSpPr>
          <p:nvPr/>
        </p:nvSpPr>
        <p:spPr bwMode="auto">
          <a:xfrm>
            <a:off x="4876800" y="1676400"/>
            <a:ext cx="285750" cy="366713"/>
          </a:xfrm>
          <a:prstGeom prst="rect">
            <a:avLst/>
          </a:prstGeom>
          <a:noFill/>
          <a:ln w="9525">
            <a:noFill/>
            <a:miter lim="800000"/>
            <a:headEnd/>
            <a:tailEnd/>
          </a:ln>
        </p:spPr>
        <p:txBody>
          <a:bodyPr wrap="none">
            <a:spAutoFit/>
          </a:bodyPr>
          <a:lstStyle/>
          <a:p>
            <a:pPr algn="l"/>
            <a:r>
              <a:rPr lang="en-US">
                <a:solidFill>
                  <a:schemeClr val="bg1"/>
                </a:solidFill>
              </a:rPr>
              <a:t>a</a:t>
            </a:r>
          </a:p>
        </p:txBody>
      </p:sp>
      <p:sp>
        <p:nvSpPr>
          <p:cNvPr id="91142" name="Line 10"/>
          <p:cNvSpPr>
            <a:spLocks noChangeShapeType="1"/>
          </p:cNvSpPr>
          <p:nvPr/>
        </p:nvSpPr>
        <p:spPr bwMode="auto">
          <a:xfrm flipV="1">
            <a:off x="4876800" y="914400"/>
            <a:ext cx="0" cy="3048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91143" name="Text Box 11"/>
          <p:cNvSpPr txBox="1">
            <a:spLocks noChangeArrowheads="1"/>
          </p:cNvSpPr>
          <p:nvPr/>
        </p:nvSpPr>
        <p:spPr bwMode="auto">
          <a:xfrm>
            <a:off x="4860925" y="877888"/>
            <a:ext cx="184150" cy="366712"/>
          </a:xfrm>
          <a:prstGeom prst="rect">
            <a:avLst/>
          </a:prstGeom>
          <a:noFill/>
          <a:ln w="9525">
            <a:noFill/>
            <a:miter lim="800000"/>
            <a:headEnd/>
            <a:tailEnd/>
          </a:ln>
        </p:spPr>
        <p:txBody>
          <a:bodyPr>
            <a:spAutoFit/>
          </a:bodyPr>
          <a:lstStyle/>
          <a:p>
            <a:pPr algn="l">
              <a:spcBef>
                <a:spcPct val="50000"/>
              </a:spcBef>
            </a:pPr>
            <a:r>
              <a:rPr lang="en-US"/>
              <a:t>L</a:t>
            </a:r>
          </a:p>
        </p:txBody>
      </p:sp>
      <p:grpSp>
        <p:nvGrpSpPr>
          <p:cNvPr id="2" name="Group 12"/>
          <p:cNvGrpSpPr>
            <a:grpSpLocks/>
          </p:cNvGrpSpPr>
          <p:nvPr/>
        </p:nvGrpSpPr>
        <p:grpSpPr bwMode="auto">
          <a:xfrm>
            <a:off x="5752912" y="914400"/>
            <a:ext cx="2362200" cy="2362200"/>
            <a:chOff x="3600" y="1344"/>
            <a:chExt cx="816" cy="816"/>
          </a:xfrm>
        </p:grpSpPr>
        <p:sp>
          <p:nvSpPr>
            <p:cNvPr id="91151" name="Oval 13"/>
            <p:cNvSpPr>
              <a:spLocks noChangeArrowheads="1"/>
            </p:cNvSpPr>
            <p:nvPr/>
          </p:nvSpPr>
          <p:spPr bwMode="auto">
            <a:xfrm>
              <a:off x="3600" y="1344"/>
              <a:ext cx="816" cy="8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1152" name="Oval 14"/>
            <p:cNvSpPr>
              <a:spLocks noChangeArrowheads="1"/>
            </p:cNvSpPr>
            <p:nvPr/>
          </p:nvSpPr>
          <p:spPr bwMode="auto">
            <a:xfrm>
              <a:off x="3696" y="1440"/>
              <a:ext cx="624" cy="624"/>
            </a:xfrm>
            <a:prstGeom prst="ellipse">
              <a:avLst/>
            </a:prstGeom>
            <a:solidFill>
              <a:schemeClr val="bg2"/>
            </a:solidFill>
            <a:ln w="9525">
              <a:solidFill>
                <a:schemeClr val="tx1"/>
              </a:solidFill>
              <a:round/>
              <a:headEnd/>
              <a:tailEnd/>
            </a:ln>
          </p:spPr>
          <p:txBody>
            <a:bodyPr wrap="none" anchor="ctr"/>
            <a:lstStyle/>
            <a:p>
              <a:endParaRPr lang="en-US"/>
            </a:p>
          </p:txBody>
        </p:sp>
      </p:grpSp>
      <p:sp>
        <p:nvSpPr>
          <p:cNvPr id="91145" name="Line 15"/>
          <p:cNvSpPr>
            <a:spLocks noChangeShapeType="1"/>
          </p:cNvSpPr>
          <p:nvPr/>
        </p:nvSpPr>
        <p:spPr bwMode="auto">
          <a:xfrm>
            <a:off x="4876800" y="2133600"/>
            <a:ext cx="2209800" cy="0"/>
          </a:xfrm>
          <a:prstGeom prst="line">
            <a:avLst/>
          </a:prstGeom>
          <a:noFill/>
          <a:ln w="9525">
            <a:solidFill>
              <a:srgbClr val="F70C09"/>
            </a:solidFill>
            <a:round/>
            <a:headEnd type="triangle" w="med" len="med"/>
            <a:tailEnd type="triangle" w="med" len="med"/>
          </a:ln>
        </p:spPr>
        <p:txBody>
          <a:bodyPr wrap="none" anchor="ctr"/>
          <a:lstStyle/>
          <a:p>
            <a:endParaRPr lang="en-US"/>
          </a:p>
        </p:txBody>
      </p:sp>
      <p:sp>
        <p:nvSpPr>
          <p:cNvPr id="91146" name="Text Box 16"/>
          <p:cNvSpPr txBox="1">
            <a:spLocks noChangeArrowheads="1"/>
          </p:cNvSpPr>
          <p:nvPr/>
        </p:nvSpPr>
        <p:spPr bwMode="auto">
          <a:xfrm>
            <a:off x="6308725" y="1798638"/>
            <a:ext cx="260350" cy="366712"/>
          </a:xfrm>
          <a:prstGeom prst="rect">
            <a:avLst/>
          </a:prstGeom>
          <a:noFill/>
          <a:ln w="9525">
            <a:noFill/>
            <a:miter lim="800000"/>
            <a:headEnd/>
            <a:tailEnd/>
          </a:ln>
        </p:spPr>
        <p:txBody>
          <a:bodyPr wrap="none">
            <a:spAutoFit/>
          </a:bodyPr>
          <a:lstStyle/>
          <a:p>
            <a:pPr algn="l"/>
            <a:r>
              <a:rPr lang="en-US">
                <a:solidFill>
                  <a:srgbClr val="F70C09"/>
                </a:solidFill>
              </a:rPr>
              <a:t>r</a:t>
            </a:r>
          </a:p>
        </p:txBody>
      </p:sp>
      <p:pic>
        <p:nvPicPr>
          <p:cNvPr id="91147" name="Picture 18" descr="From Clipboard"/>
          <p:cNvPicPr>
            <a:picLocks noChangeAspect="1" noChangeArrowheads="1"/>
          </p:cNvPicPr>
          <p:nvPr/>
        </p:nvPicPr>
        <p:blipFill>
          <a:blip r:embed="rId3"/>
          <a:srcRect/>
          <a:stretch>
            <a:fillRect/>
          </a:stretch>
        </p:blipFill>
        <p:spPr bwMode="auto">
          <a:xfrm>
            <a:off x="304800" y="914400"/>
            <a:ext cx="2971800" cy="2846388"/>
          </a:xfrm>
          <a:prstGeom prst="rect">
            <a:avLst/>
          </a:prstGeom>
          <a:noFill/>
          <a:ln w="9525">
            <a:noFill/>
            <a:miter lim="800000"/>
            <a:headEnd/>
            <a:tailEnd/>
          </a:ln>
        </p:spPr>
      </p:pic>
      <p:sp>
        <p:nvSpPr>
          <p:cNvPr id="91148" name="Text Box 19"/>
          <p:cNvSpPr txBox="1">
            <a:spLocks noChangeArrowheads="1"/>
          </p:cNvSpPr>
          <p:nvPr/>
        </p:nvSpPr>
        <p:spPr bwMode="auto">
          <a:xfrm>
            <a:off x="5410200" y="3505200"/>
            <a:ext cx="1098550" cy="366713"/>
          </a:xfrm>
          <a:prstGeom prst="rect">
            <a:avLst/>
          </a:prstGeom>
          <a:noFill/>
          <a:ln w="12700">
            <a:noFill/>
            <a:miter lim="800000"/>
            <a:headEnd/>
            <a:tailEnd/>
          </a:ln>
        </p:spPr>
        <p:txBody>
          <a:bodyPr wrap="none" anchor="ctr">
            <a:spAutoFit/>
          </a:bodyPr>
          <a:lstStyle/>
          <a:p>
            <a:r>
              <a:rPr lang="en-US"/>
              <a:t>Attractive</a:t>
            </a:r>
          </a:p>
        </p:txBody>
      </p:sp>
      <p:sp>
        <p:nvSpPr>
          <p:cNvPr id="91149" name="Freeform 20"/>
          <p:cNvSpPr>
            <a:spLocks/>
          </p:cNvSpPr>
          <p:nvPr/>
        </p:nvSpPr>
        <p:spPr bwMode="auto">
          <a:xfrm>
            <a:off x="1981200" y="3733800"/>
            <a:ext cx="990600" cy="1371600"/>
          </a:xfrm>
          <a:custGeom>
            <a:avLst/>
            <a:gdLst>
              <a:gd name="T0" fmla="*/ 624 w 624"/>
              <a:gd name="T1" fmla="*/ 864 h 864"/>
              <a:gd name="T2" fmla="*/ 240 w 624"/>
              <a:gd name="T3" fmla="*/ 192 h 864"/>
              <a:gd name="T4" fmla="*/ 192 w 624"/>
              <a:gd name="T5" fmla="*/ 480 h 864"/>
              <a:gd name="T6" fmla="*/ 0 w 624"/>
              <a:gd name="T7" fmla="*/ 0 h 864"/>
              <a:gd name="T8" fmla="*/ 0 60000 65536"/>
              <a:gd name="T9" fmla="*/ 0 60000 65536"/>
              <a:gd name="T10" fmla="*/ 0 60000 65536"/>
              <a:gd name="T11" fmla="*/ 0 60000 65536"/>
              <a:gd name="T12" fmla="*/ 0 w 624"/>
              <a:gd name="T13" fmla="*/ 0 h 864"/>
              <a:gd name="T14" fmla="*/ 624 w 624"/>
              <a:gd name="T15" fmla="*/ 864 h 864"/>
            </a:gdLst>
            <a:ahLst/>
            <a:cxnLst>
              <a:cxn ang="T8">
                <a:pos x="T0" y="T1"/>
              </a:cxn>
              <a:cxn ang="T9">
                <a:pos x="T2" y="T3"/>
              </a:cxn>
              <a:cxn ang="T10">
                <a:pos x="T4" y="T5"/>
              </a:cxn>
              <a:cxn ang="T11">
                <a:pos x="T6" y="T7"/>
              </a:cxn>
            </a:cxnLst>
            <a:rect l="T12" t="T13" r="T14" b="T15"/>
            <a:pathLst>
              <a:path w="624" h="864">
                <a:moveTo>
                  <a:pt x="624" y="864"/>
                </a:moveTo>
                <a:cubicBezTo>
                  <a:pt x="468" y="560"/>
                  <a:pt x="312" y="256"/>
                  <a:pt x="240" y="192"/>
                </a:cubicBezTo>
                <a:cubicBezTo>
                  <a:pt x="168" y="128"/>
                  <a:pt x="232" y="512"/>
                  <a:pt x="192" y="480"/>
                </a:cubicBezTo>
                <a:cubicBezTo>
                  <a:pt x="152" y="448"/>
                  <a:pt x="76" y="224"/>
                  <a:pt x="0" y="0"/>
                </a:cubicBezTo>
              </a:path>
            </a:pathLst>
          </a:custGeom>
          <a:noFill/>
          <a:ln w="12700">
            <a:solidFill>
              <a:schemeClr val="tx1"/>
            </a:solidFill>
            <a:round/>
            <a:headEnd/>
            <a:tailEnd type="triangle" w="med" len="med"/>
          </a:ln>
        </p:spPr>
        <p:txBody>
          <a:bodyPr wrap="none" anchor="ctr"/>
          <a:lstStyle/>
          <a:p>
            <a:endParaRPr lang="en-US"/>
          </a:p>
        </p:txBody>
      </p:sp>
      <p:sp>
        <p:nvSpPr>
          <p:cNvPr id="91150" name="Text Box 21"/>
          <p:cNvSpPr txBox="1">
            <a:spLocks noChangeArrowheads="1"/>
          </p:cNvSpPr>
          <p:nvPr/>
        </p:nvSpPr>
        <p:spPr bwMode="auto">
          <a:xfrm>
            <a:off x="1460500" y="5227638"/>
            <a:ext cx="2413000" cy="366712"/>
          </a:xfrm>
          <a:prstGeom prst="rect">
            <a:avLst/>
          </a:prstGeom>
          <a:noFill/>
          <a:ln w="12700">
            <a:noFill/>
            <a:miter lim="800000"/>
            <a:headEnd/>
            <a:tailEnd/>
          </a:ln>
        </p:spPr>
        <p:txBody>
          <a:bodyPr wrap="none" anchor="ctr">
            <a:spAutoFit/>
          </a:bodyPr>
          <a:lstStyle/>
          <a:p>
            <a:r>
              <a:rPr lang="en-US"/>
              <a:t>Polymers, other colloids</a:t>
            </a:r>
          </a:p>
        </p:txBody>
      </p:sp>
      <p:sp>
        <p:nvSpPr>
          <p:cNvPr id="19" name="TextBox 18"/>
          <p:cNvSpPr txBox="1"/>
          <p:nvPr/>
        </p:nvSpPr>
        <p:spPr>
          <a:xfrm>
            <a:off x="5181601" y="4953000"/>
            <a:ext cx="3200400" cy="646331"/>
          </a:xfrm>
          <a:prstGeom prst="rect">
            <a:avLst/>
          </a:prstGeom>
          <a:noFill/>
        </p:spPr>
        <p:txBody>
          <a:bodyPr wrap="square" rtlCol="0">
            <a:spAutoFit/>
          </a:bodyPr>
          <a:lstStyle/>
          <a:p>
            <a:r>
              <a:rPr lang="en-US" dirty="0" smtClean="0"/>
              <a:t>Increase entropy of mixing when exclusion zones overlap</a:t>
            </a:r>
            <a:endParaRPr lang="en-US" dirty="0"/>
          </a:p>
        </p:txBody>
      </p:sp>
      <p:sp>
        <p:nvSpPr>
          <p:cNvPr id="20" name="Oval 6"/>
          <p:cNvSpPr>
            <a:spLocks noChangeArrowheads="1"/>
          </p:cNvSpPr>
          <p:nvPr/>
        </p:nvSpPr>
        <p:spPr bwMode="auto">
          <a:xfrm>
            <a:off x="3657976" y="914784"/>
            <a:ext cx="2362200" cy="2362200"/>
          </a:xfrm>
          <a:prstGeom prst="ellipse">
            <a:avLst/>
          </a:prstGeom>
          <a:noFill/>
          <a:ln w="9525" cap="flat" cmpd="sng" algn="ctr">
            <a:solidFill>
              <a:schemeClr val="tx1"/>
            </a:solidFill>
            <a:prstDash val="dash"/>
            <a:round/>
            <a:headEnd type="none" w="med" len="med"/>
            <a:tailEnd type="none" w="med" len="med"/>
          </a:ln>
        </p:spPr>
        <p:txBody>
          <a:bodyPr wrap="none"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dirty="0" smtClean="0"/>
              <a:t>Gels</a:t>
            </a:r>
          </a:p>
        </p:txBody>
      </p:sp>
      <p:grpSp>
        <p:nvGrpSpPr>
          <p:cNvPr id="2" name="Group 3"/>
          <p:cNvGrpSpPr>
            <a:grpSpLocks/>
          </p:cNvGrpSpPr>
          <p:nvPr/>
        </p:nvGrpSpPr>
        <p:grpSpPr bwMode="auto">
          <a:xfrm>
            <a:off x="1295400" y="1143000"/>
            <a:ext cx="2357438" cy="1968500"/>
            <a:chOff x="960" y="1056"/>
            <a:chExt cx="1485" cy="1240"/>
          </a:xfrm>
        </p:grpSpPr>
        <p:grpSp>
          <p:nvGrpSpPr>
            <p:cNvPr id="3" name="Group 4"/>
            <p:cNvGrpSpPr>
              <a:grpSpLocks/>
            </p:cNvGrpSpPr>
            <p:nvPr/>
          </p:nvGrpSpPr>
          <p:grpSpPr bwMode="auto">
            <a:xfrm>
              <a:off x="960" y="1056"/>
              <a:ext cx="1485" cy="1240"/>
              <a:chOff x="672" y="624"/>
              <a:chExt cx="1559" cy="1323"/>
            </a:xfrm>
          </p:grpSpPr>
          <p:sp>
            <p:nvSpPr>
              <p:cNvPr id="106579" name="Freeform 5" descr="75%"/>
              <p:cNvSpPr>
                <a:spLocks/>
              </p:cNvSpPr>
              <p:nvPr/>
            </p:nvSpPr>
            <p:spPr bwMode="auto">
              <a:xfrm>
                <a:off x="832" y="873"/>
                <a:ext cx="1256" cy="832"/>
              </a:xfrm>
              <a:custGeom>
                <a:avLst/>
                <a:gdLst>
                  <a:gd name="T0" fmla="*/ 0 w 1256"/>
                  <a:gd name="T1" fmla="*/ 592 h 832"/>
                  <a:gd name="T2" fmla="*/ 24 w 1256"/>
                  <a:gd name="T3" fmla="*/ 416 h 832"/>
                  <a:gd name="T4" fmla="*/ 40 w 1256"/>
                  <a:gd name="T5" fmla="*/ 360 h 832"/>
                  <a:gd name="T6" fmla="*/ 120 w 1256"/>
                  <a:gd name="T7" fmla="*/ 328 h 832"/>
                  <a:gd name="T8" fmla="*/ 200 w 1256"/>
                  <a:gd name="T9" fmla="*/ 416 h 832"/>
                  <a:gd name="T10" fmla="*/ 208 w 1256"/>
                  <a:gd name="T11" fmla="*/ 592 h 832"/>
                  <a:gd name="T12" fmla="*/ 312 w 1256"/>
                  <a:gd name="T13" fmla="*/ 632 h 832"/>
                  <a:gd name="T14" fmla="*/ 360 w 1256"/>
                  <a:gd name="T15" fmla="*/ 488 h 832"/>
                  <a:gd name="T16" fmla="*/ 400 w 1256"/>
                  <a:gd name="T17" fmla="*/ 328 h 832"/>
                  <a:gd name="T18" fmla="*/ 464 w 1256"/>
                  <a:gd name="T19" fmla="*/ 344 h 832"/>
                  <a:gd name="T20" fmla="*/ 472 w 1256"/>
                  <a:gd name="T21" fmla="*/ 368 h 832"/>
                  <a:gd name="T22" fmla="*/ 504 w 1256"/>
                  <a:gd name="T23" fmla="*/ 384 h 832"/>
                  <a:gd name="T24" fmla="*/ 624 w 1256"/>
                  <a:gd name="T25" fmla="*/ 288 h 832"/>
                  <a:gd name="T26" fmla="*/ 616 w 1256"/>
                  <a:gd name="T27" fmla="*/ 200 h 832"/>
                  <a:gd name="T28" fmla="*/ 368 w 1256"/>
                  <a:gd name="T29" fmla="*/ 144 h 832"/>
                  <a:gd name="T30" fmla="*/ 440 w 1256"/>
                  <a:gd name="T31" fmla="*/ 8 h 832"/>
                  <a:gd name="T32" fmla="*/ 704 w 1256"/>
                  <a:gd name="T33" fmla="*/ 128 h 832"/>
                  <a:gd name="T34" fmla="*/ 832 w 1256"/>
                  <a:gd name="T35" fmla="*/ 112 h 832"/>
                  <a:gd name="T36" fmla="*/ 880 w 1256"/>
                  <a:gd name="T37" fmla="*/ 88 h 832"/>
                  <a:gd name="T38" fmla="*/ 904 w 1256"/>
                  <a:gd name="T39" fmla="*/ 64 h 832"/>
                  <a:gd name="T40" fmla="*/ 824 w 1256"/>
                  <a:gd name="T41" fmla="*/ 0 h 832"/>
                  <a:gd name="T42" fmla="*/ 776 w 1256"/>
                  <a:gd name="T43" fmla="*/ 24 h 832"/>
                  <a:gd name="T44" fmla="*/ 760 w 1256"/>
                  <a:gd name="T45" fmla="*/ 88 h 832"/>
                  <a:gd name="T46" fmla="*/ 872 w 1256"/>
                  <a:gd name="T47" fmla="*/ 288 h 832"/>
                  <a:gd name="T48" fmla="*/ 984 w 1256"/>
                  <a:gd name="T49" fmla="*/ 312 h 832"/>
                  <a:gd name="T50" fmla="*/ 1080 w 1256"/>
                  <a:gd name="T51" fmla="*/ 312 h 832"/>
                  <a:gd name="T52" fmla="*/ 1072 w 1256"/>
                  <a:gd name="T53" fmla="*/ 448 h 832"/>
                  <a:gd name="T54" fmla="*/ 1032 w 1256"/>
                  <a:gd name="T55" fmla="*/ 608 h 832"/>
                  <a:gd name="T56" fmla="*/ 888 w 1256"/>
                  <a:gd name="T57" fmla="*/ 832 h 832"/>
                  <a:gd name="T58" fmla="*/ 768 w 1256"/>
                  <a:gd name="T59" fmla="*/ 760 h 832"/>
                  <a:gd name="T60" fmla="*/ 880 w 1256"/>
                  <a:gd name="T61" fmla="*/ 520 h 832"/>
                  <a:gd name="T62" fmla="*/ 904 w 1256"/>
                  <a:gd name="T63" fmla="*/ 528 h 832"/>
                  <a:gd name="T64" fmla="*/ 920 w 1256"/>
                  <a:gd name="T65" fmla="*/ 584 h 832"/>
                  <a:gd name="T66" fmla="*/ 944 w 1256"/>
                  <a:gd name="T67" fmla="*/ 616 h 832"/>
                  <a:gd name="T68" fmla="*/ 976 w 1256"/>
                  <a:gd name="T69" fmla="*/ 656 h 832"/>
                  <a:gd name="T70" fmla="*/ 1016 w 1256"/>
                  <a:gd name="T71" fmla="*/ 704 h 832"/>
                  <a:gd name="T72" fmla="*/ 1112 w 1256"/>
                  <a:gd name="T73" fmla="*/ 768 h 832"/>
                  <a:gd name="T74" fmla="*/ 1224 w 1256"/>
                  <a:gd name="T75" fmla="*/ 720 h 832"/>
                  <a:gd name="T76" fmla="*/ 1256 w 1256"/>
                  <a:gd name="T77" fmla="*/ 640 h 832"/>
                  <a:gd name="T78" fmla="*/ 1240 w 1256"/>
                  <a:gd name="T79" fmla="*/ 568 h 8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6"/>
                  <a:gd name="T121" fmla="*/ 0 h 832"/>
                  <a:gd name="T122" fmla="*/ 1256 w 1256"/>
                  <a:gd name="T123" fmla="*/ 832 h 8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6" h="832">
                    <a:moveTo>
                      <a:pt x="0" y="592"/>
                    </a:moveTo>
                    <a:cubicBezTo>
                      <a:pt x="6" y="533"/>
                      <a:pt x="14" y="473"/>
                      <a:pt x="24" y="416"/>
                    </a:cubicBezTo>
                    <a:cubicBezTo>
                      <a:pt x="27" y="396"/>
                      <a:pt x="27" y="375"/>
                      <a:pt x="40" y="360"/>
                    </a:cubicBezTo>
                    <a:cubicBezTo>
                      <a:pt x="44" y="354"/>
                      <a:pt x="108" y="331"/>
                      <a:pt x="120" y="328"/>
                    </a:cubicBezTo>
                    <a:cubicBezTo>
                      <a:pt x="199" y="339"/>
                      <a:pt x="187" y="339"/>
                      <a:pt x="200" y="416"/>
                    </a:cubicBezTo>
                    <a:cubicBezTo>
                      <a:pt x="202" y="474"/>
                      <a:pt x="198" y="534"/>
                      <a:pt x="208" y="592"/>
                    </a:cubicBezTo>
                    <a:cubicBezTo>
                      <a:pt x="210" y="606"/>
                      <a:pt x="297" y="627"/>
                      <a:pt x="312" y="632"/>
                    </a:cubicBezTo>
                    <a:cubicBezTo>
                      <a:pt x="379" y="598"/>
                      <a:pt x="344" y="551"/>
                      <a:pt x="360" y="488"/>
                    </a:cubicBezTo>
                    <a:cubicBezTo>
                      <a:pt x="347" y="413"/>
                      <a:pt x="299" y="361"/>
                      <a:pt x="400" y="328"/>
                    </a:cubicBezTo>
                    <a:cubicBezTo>
                      <a:pt x="421" y="333"/>
                      <a:pt x="444" y="333"/>
                      <a:pt x="464" y="344"/>
                    </a:cubicBezTo>
                    <a:cubicBezTo>
                      <a:pt x="471" y="348"/>
                      <a:pt x="466" y="362"/>
                      <a:pt x="472" y="368"/>
                    </a:cubicBezTo>
                    <a:cubicBezTo>
                      <a:pt x="480" y="376"/>
                      <a:pt x="493" y="378"/>
                      <a:pt x="504" y="384"/>
                    </a:cubicBezTo>
                    <a:cubicBezTo>
                      <a:pt x="605" y="372"/>
                      <a:pt x="608" y="383"/>
                      <a:pt x="624" y="288"/>
                    </a:cubicBezTo>
                    <a:cubicBezTo>
                      <a:pt x="621" y="258"/>
                      <a:pt x="642" y="212"/>
                      <a:pt x="616" y="200"/>
                    </a:cubicBezTo>
                    <a:cubicBezTo>
                      <a:pt x="467" y="131"/>
                      <a:pt x="438" y="249"/>
                      <a:pt x="368" y="144"/>
                    </a:cubicBezTo>
                    <a:cubicBezTo>
                      <a:pt x="373" y="84"/>
                      <a:pt x="377" y="28"/>
                      <a:pt x="440" y="8"/>
                    </a:cubicBezTo>
                    <a:cubicBezTo>
                      <a:pt x="556" y="24"/>
                      <a:pt x="598" y="92"/>
                      <a:pt x="704" y="128"/>
                    </a:cubicBezTo>
                    <a:cubicBezTo>
                      <a:pt x="715" y="127"/>
                      <a:pt x="801" y="125"/>
                      <a:pt x="832" y="112"/>
                    </a:cubicBezTo>
                    <a:cubicBezTo>
                      <a:pt x="940" y="65"/>
                      <a:pt x="778" y="121"/>
                      <a:pt x="880" y="88"/>
                    </a:cubicBezTo>
                    <a:cubicBezTo>
                      <a:pt x="888" y="80"/>
                      <a:pt x="898" y="73"/>
                      <a:pt x="904" y="64"/>
                    </a:cubicBezTo>
                    <a:cubicBezTo>
                      <a:pt x="934" y="10"/>
                      <a:pt x="856" y="6"/>
                      <a:pt x="824" y="0"/>
                    </a:cubicBezTo>
                    <a:cubicBezTo>
                      <a:pt x="812" y="3"/>
                      <a:pt x="782" y="11"/>
                      <a:pt x="776" y="24"/>
                    </a:cubicBezTo>
                    <a:cubicBezTo>
                      <a:pt x="766" y="43"/>
                      <a:pt x="760" y="88"/>
                      <a:pt x="760" y="88"/>
                    </a:cubicBezTo>
                    <a:cubicBezTo>
                      <a:pt x="770" y="180"/>
                      <a:pt x="791" y="234"/>
                      <a:pt x="872" y="288"/>
                    </a:cubicBezTo>
                    <a:cubicBezTo>
                      <a:pt x="899" y="306"/>
                      <a:pt x="953" y="306"/>
                      <a:pt x="984" y="312"/>
                    </a:cubicBezTo>
                    <a:cubicBezTo>
                      <a:pt x="989" y="311"/>
                      <a:pt x="1074" y="291"/>
                      <a:pt x="1080" y="312"/>
                    </a:cubicBezTo>
                    <a:cubicBezTo>
                      <a:pt x="1092" y="355"/>
                      <a:pt x="1075" y="402"/>
                      <a:pt x="1072" y="448"/>
                    </a:cubicBezTo>
                    <a:cubicBezTo>
                      <a:pt x="1067" y="499"/>
                      <a:pt x="1061" y="564"/>
                      <a:pt x="1032" y="608"/>
                    </a:cubicBezTo>
                    <a:cubicBezTo>
                      <a:pt x="1009" y="699"/>
                      <a:pt x="980" y="794"/>
                      <a:pt x="888" y="832"/>
                    </a:cubicBezTo>
                    <a:cubicBezTo>
                      <a:pt x="814" y="822"/>
                      <a:pt x="796" y="830"/>
                      <a:pt x="768" y="760"/>
                    </a:cubicBezTo>
                    <a:cubicBezTo>
                      <a:pt x="782" y="670"/>
                      <a:pt x="772" y="546"/>
                      <a:pt x="880" y="520"/>
                    </a:cubicBezTo>
                    <a:cubicBezTo>
                      <a:pt x="888" y="522"/>
                      <a:pt x="898" y="521"/>
                      <a:pt x="904" y="528"/>
                    </a:cubicBezTo>
                    <a:cubicBezTo>
                      <a:pt x="916" y="543"/>
                      <a:pt x="910" y="567"/>
                      <a:pt x="920" y="584"/>
                    </a:cubicBezTo>
                    <a:cubicBezTo>
                      <a:pt x="926" y="595"/>
                      <a:pt x="936" y="605"/>
                      <a:pt x="944" y="616"/>
                    </a:cubicBezTo>
                    <a:cubicBezTo>
                      <a:pt x="963" y="673"/>
                      <a:pt x="935" y="607"/>
                      <a:pt x="976" y="656"/>
                    </a:cubicBezTo>
                    <a:cubicBezTo>
                      <a:pt x="1026" y="716"/>
                      <a:pt x="957" y="665"/>
                      <a:pt x="1016" y="704"/>
                    </a:cubicBezTo>
                    <a:cubicBezTo>
                      <a:pt x="1044" y="746"/>
                      <a:pt x="1064" y="756"/>
                      <a:pt x="1112" y="768"/>
                    </a:cubicBezTo>
                    <a:cubicBezTo>
                      <a:pt x="1176" y="758"/>
                      <a:pt x="1174" y="753"/>
                      <a:pt x="1224" y="720"/>
                    </a:cubicBezTo>
                    <a:cubicBezTo>
                      <a:pt x="1242" y="692"/>
                      <a:pt x="1248" y="671"/>
                      <a:pt x="1256" y="640"/>
                    </a:cubicBezTo>
                    <a:cubicBezTo>
                      <a:pt x="1247" y="578"/>
                      <a:pt x="1256" y="600"/>
                      <a:pt x="1240" y="568"/>
                    </a:cubicBezTo>
                  </a:path>
                </a:pathLst>
              </a:custGeom>
              <a:noFill/>
              <a:ln w="28575">
                <a:solidFill>
                  <a:schemeClr val="tx1"/>
                </a:solidFill>
                <a:round/>
                <a:headEnd/>
                <a:tailEnd/>
              </a:ln>
            </p:spPr>
            <p:txBody>
              <a:bodyPr wrap="none" anchor="ctr">
                <a:spAutoFit/>
              </a:bodyPr>
              <a:lstStyle/>
              <a:p>
                <a:endParaRPr lang="en-US"/>
              </a:p>
            </p:txBody>
          </p:sp>
          <p:sp>
            <p:nvSpPr>
              <p:cNvPr id="106580" name="Freeform 6" descr="75%"/>
              <p:cNvSpPr>
                <a:spLocks/>
              </p:cNvSpPr>
              <p:nvPr/>
            </p:nvSpPr>
            <p:spPr bwMode="auto">
              <a:xfrm>
                <a:off x="672" y="1099"/>
                <a:ext cx="211" cy="94"/>
              </a:xfrm>
              <a:custGeom>
                <a:avLst/>
                <a:gdLst>
                  <a:gd name="T0" fmla="*/ 0 w 211"/>
                  <a:gd name="T1" fmla="*/ 6 h 94"/>
                  <a:gd name="T2" fmla="*/ 128 w 211"/>
                  <a:gd name="T3" fmla="*/ 22 h 94"/>
                  <a:gd name="T4" fmla="*/ 176 w 211"/>
                  <a:gd name="T5" fmla="*/ 54 h 94"/>
                  <a:gd name="T6" fmla="*/ 200 w 211"/>
                  <a:gd name="T7" fmla="*/ 94 h 94"/>
                  <a:gd name="T8" fmla="*/ 0 60000 65536"/>
                  <a:gd name="T9" fmla="*/ 0 60000 65536"/>
                  <a:gd name="T10" fmla="*/ 0 60000 65536"/>
                  <a:gd name="T11" fmla="*/ 0 60000 65536"/>
                  <a:gd name="T12" fmla="*/ 0 w 211"/>
                  <a:gd name="T13" fmla="*/ 0 h 94"/>
                  <a:gd name="T14" fmla="*/ 211 w 211"/>
                  <a:gd name="T15" fmla="*/ 94 h 94"/>
                </a:gdLst>
                <a:ahLst/>
                <a:cxnLst>
                  <a:cxn ang="T8">
                    <a:pos x="T0" y="T1"/>
                  </a:cxn>
                  <a:cxn ang="T9">
                    <a:pos x="T2" y="T3"/>
                  </a:cxn>
                  <a:cxn ang="T10">
                    <a:pos x="T4" y="T5"/>
                  </a:cxn>
                  <a:cxn ang="T11">
                    <a:pos x="T6" y="T7"/>
                  </a:cxn>
                </a:cxnLst>
                <a:rect l="T12" t="T13" r="T14" b="T15"/>
                <a:pathLst>
                  <a:path w="211" h="94">
                    <a:moveTo>
                      <a:pt x="0" y="6"/>
                    </a:moveTo>
                    <a:cubicBezTo>
                      <a:pt x="42" y="9"/>
                      <a:pt x="90" y="0"/>
                      <a:pt x="128" y="22"/>
                    </a:cubicBezTo>
                    <a:cubicBezTo>
                      <a:pt x="211" y="69"/>
                      <a:pt x="101" y="29"/>
                      <a:pt x="176" y="54"/>
                    </a:cubicBezTo>
                    <a:cubicBezTo>
                      <a:pt x="186" y="85"/>
                      <a:pt x="178" y="72"/>
                      <a:pt x="200" y="94"/>
                    </a:cubicBezTo>
                  </a:path>
                </a:pathLst>
              </a:custGeom>
              <a:noFill/>
              <a:ln w="28575">
                <a:solidFill>
                  <a:schemeClr val="tx1"/>
                </a:solidFill>
                <a:round/>
                <a:headEnd/>
                <a:tailEnd/>
              </a:ln>
            </p:spPr>
            <p:txBody>
              <a:bodyPr wrap="none" anchor="ctr">
                <a:spAutoFit/>
              </a:bodyPr>
              <a:lstStyle/>
              <a:p>
                <a:endParaRPr lang="en-US"/>
              </a:p>
            </p:txBody>
          </p:sp>
          <p:sp>
            <p:nvSpPr>
              <p:cNvPr id="106581" name="Freeform 7" descr="75%"/>
              <p:cNvSpPr>
                <a:spLocks/>
              </p:cNvSpPr>
              <p:nvPr/>
            </p:nvSpPr>
            <p:spPr bwMode="auto">
              <a:xfrm>
                <a:off x="896" y="1273"/>
                <a:ext cx="376" cy="344"/>
              </a:xfrm>
              <a:custGeom>
                <a:avLst/>
                <a:gdLst>
                  <a:gd name="T0" fmla="*/ 8 w 376"/>
                  <a:gd name="T1" fmla="*/ 0 h 344"/>
                  <a:gd name="T2" fmla="*/ 0 w 376"/>
                  <a:gd name="T3" fmla="*/ 144 h 344"/>
                  <a:gd name="T4" fmla="*/ 192 w 376"/>
                  <a:gd name="T5" fmla="*/ 344 h 344"/>
                  <a:gd name="T6" fmla="*/ 288 w 376"/>
                  <a:gd name="T7" fmla="*/ 336 h 344"/>
                  <a:gd name="T8" fmla="*/ 304 w 376"/>
                  <a:gd name="T9" fmla="*/ 312 h 344"/>
                  <a:gd name="T10" fmla="*/ 352 w 376"/>
                  <a:gd name="T11" fmla="*/ 272 h 344"/>
                  <a:gd name="T12" fmla="*/ 368 w 376"/>
                  <a:gd name="T13" fmla="*/ 224 h 344"/>
                  <a:gd name="T14" fmla="*/ 376 w 376"/>
                  <a:gd name="T15" fmla="*/ 200 h 344"/>
                  <a:gd name="T16" fmla="*/ 296 w 376"/>
                  <a:gd name="T17" fmla="*/ 64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344"/>
                  <a:gd name="T29" fmla="*/ 376 w 376"/>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344">
                    <a:moveTo>
                      <a:pt x="8" y="0"/>
                    </a:moveTo>
                    <a:cubicBezTo>
                      <a:pt x="5" y="48"/>
                      <a:pt x="0" y="95"/>
                      <a:pt x="0" y="144"/>
                    </a:cubicBezTo>
                    <a:cubicBezTo>
                      <a:pt x="0" y="288"/>
                      <a:pt x="76" y="305"/>
                      <a:pt x="192" y="344"/>
                    </a:cubicBezTo>
                    <a:cubicBezTo>
                      <a:pt x="224" y="341"/>
                      <a:pt x="257" y="344"/>
                      <a:pt x="288" y="336"/>
                    </a:cubicBezTo>
                    <a:cubicBezTo>
                      <a:pt x="297" y="333"/>
                      <a:pt x="297" y="318"/>
                      <a:pt x="304" y="312"/>
                    </a:cubicBezTo>
                    <a:cubicBezTo>
                      <a:pt x="318" y="297"/>
                      <a:pt x="337" y="286"/>
                      <a:pt x="352" y="272"/>
                    </a:cubicBezTo>
                    <a:cubicBezTo>
                      <a:pt x="357" y="256"/>
                      <a:pt x="362" y="240"/>
                      <a:pt x="368" y="224"/>
                    </a:cubicBezTo>
                    <a:cubicBezTo>
                      <a:pt x="370" y="216"/>
                      <a:pt x="376" y="200"/>
                      <a:pt x="376" y="200"/>
                    </a:cubicBezTo>
                    <a:cubicBezTo>
                      <a:pt x="368" y="154"/>
                      <a:pt x="360" y="64"/>
                      <a:pt x="296" y="64"/>
                    </a:cubicBezTo>
                  </a:path>
                </a:pathLst>
              </a:custGeom>
              <a:noFill/>
              <a:ln w="28575">
                <a:solidFill>
                  <a:schemeClr val="tx1"/>
                </a:solidFill>
                <a:round/>
                <a:headEnd/>
                <a:tailEnd/>
              </a:ln>
            </p:spPr>
            <p:txBody>
              <a:bodyPr wrap="none" anchor="ctr">
                <a:spAutoFit/>
              </a:bodyPr>
              <a:lstStyle/>
              <a:p>
                <a:endParaRPr lang="en-US"/>
              </a:p>
            </p:txBody>
          </p:sp>
          <p:sp>
            <p:nvSpPr>
              <p:cNvPr id="106582" name="Freeform 8" descr="75%"/>
              <p:cNvSpPr>
                <a:spLocks/>
              </p:cNvSpPr>
              <p:nvPr/>
            </p:nvSpPr>
            <p:spPr bwMode="auto">
              <a:xfrm>
                <a:off x="1072" y="1057"/>
                <a:ext cx="292" cy="287"/>
              </a:xfrm>
              <a:custGeom>
                <a:avLst/>
                <a:gdLst>
                  <a:gd name="T0" fmla="*/ 184 w 292"/>
                  <a:gd name="T1" fmla="*/ 287 h 287"/>
                  <a:gd name="T2" fmla="*/ 24 w 292"/>
                  <a:gd name="T3" fmla="*/ 167 h 287"/>
                  <a:gd name="T4" fmla="*/ 16 w 292"/>
                  <a:gd name="T5" fmla="*/ 32 h 287"/>
                  <a:gd name="T6" fmla="*/ 128 w 292"/>
                  <a:gd name="T7" fmla="*/ 72 h 287"/>
                  <a:gd name="T8" fmla="*/ 160 w 292"/>
                  <a:gd name="T9" fmla="*/ 80 h 287"/>
                  <a:gd name="T10" fmla="*/ 208 w 292"/>
                  <a:gd name="T11" fmla="*/ 96 h 287"/>
                  <a:gd name="T12" fmla="*/ 256 w 292"/>
                  <a:gd name="T13" fmla="*/ 56 h 287"/>
                  <a:gd name="T14" fmla="*/ 256 w 292"/>
                  <a:gd name="T15" fmla="*/ 40 h 287"/>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87"/>
                  <a:gd name="T26" fmla="*/ 292 w 292"/>
                  <a:gd name="T27" fmla="*/ 287 h 2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87">
                    <a:moveTo>
                      <a:pt x="184" y="287"/>
                    </a:moveTo>
                    <a:cubicBezTo>
                      <a:pt x="155" y="230"/>
                      <a:pt x="39" y="227"/>
                      <a:pt x="24" y="167"/>
                    </a:cubicBezTo>
                    <a:cubicBezTo>
                      <a:pt x="26" y="148"/>
                      <a:pt x="0" y="43"/>
                      <a:pt x="16" y="32"/>
                    </a:cubicBezTo>
                    <a:cubicBezTo>
                      <a:pt x="46" y="8"/>
                      <a:pt x="102" y="61"/>
                      <a:pt x="128" y="72"/>
                    </a:cubicBezTo>
                    <a:cubicBezTo>
                      <a:pt x="138" y="76"/>
                      <a:pt x="149" y="76"/>
                      <a:pt x="160" y="80"/>
                    </a:cubicBezTo>
                    <a:cubicBezTo>
                      <a:pt x="176" y="84"/>
                      <a:pt x="208" y="96"/>
                      <a:pt x="208" y="96"/>
                    </a:cubicBezTo>
                    <a:cubicBezTo>
                      <a:pt x="225" y="84"/>
                      <a:pt x="243" y="74"/>
                      <a:pt x="256" y="56"/>
                    </a:cubicBezTo>
                    <a:cubicBezTo>
                      <a:pt x="292" y="0"/>
                      <a:pt x="257" y="38"/>
                      <a:pt x="256" y="40"/>
                    </a:cubicBezTo>
                  </a:path>
                </a:pathLst>
              </a:custGeom>
              <a:noFill/>
              <a:ln w="28575">
                <a:solidFill>
                  <a:schemeClr val="tx1"/>
                </a:solidFill>
                <a:round/>
                <a:headEnd/>
                <a:tailEnd/>
              </a:ln>
            </p:spPr>
            <p:txBody>
              <a:bodyPr wrap="none" anchor="ctr">
                <a:spAutoFit/>
              </a:bodyPr>
              <a:lstStyle/>
              <a:p>
                <a:endParaRPr lang="en-US"/>
              </a:p>
            </p:txBody>
          </p:sp>
          <p:sp>
            <p:nvSpPr>
              <p:cNvPr id="106583" name="Freeform 9" descr="75%"/>
              <p:cNvSpPr>
                <a:spLocks/>
              </p:cNvSpPr>
              <p:nvPr/>
            </p:nvSpPr>
            <p:spPr bwMode="auto">
              <a:xfrm>
                <a:off x="1312" y="624"/>
                <a:ext cx="488" cy="473"/>
              </a:xfrm>
              <a:custGeom>
                <a:avLst/>
                <a:gdLst>
                  <a:gd name="T0" fmla="*/ 0 w 488"/>
                  <a:gd name="T1" fmla="*/ 217 h 473"/>
                  <a:gd name="T2" fmla="*/ 88 w 488"/>
                  <a:gd name="T3" fmla="*/ 57 h 473"/>
                  <a:gd name="T4" fmla="*/ 144 w 488"/>
                  <a:gd name="T5" fmla="*/ 1 h 473"/>
                  <a:gd name="T6" fmla="*/ 256 w 488"/>
                  <a:gd name="T7" fmla="*/ 97 h 473"/>
                  <a:gd name="T8" fmla="*/ 224 w 488"/>
                  <a:gd name="T9" fmla="*/ 201 h 473"/>
                  <a:gd name="T10" fmla="*/ 384 w 488"/>
                  <a:gd name="T11" fmla="*/ 185 h 473"/>
                  <a:gd name="T12" fmla="*/ 432 w 488"/>
                  <a:gd name="T13" fmla="*/ 193 h 473"/>
                  <a:gd name="T14" fmla="*/ 488 w 488"/>
                  <a:gd name="T15" fmla="*/ 377 h 473"/>
                  <a:gd name="T16" fmla="*/ 480 w 488"/>
                  <a:gd name="T17" fmla="*/ 417 h 473"/>
                  <a:gd name="T18" fmla="*/ 376 w 488"/>
                  <a:gd name="T19" fmla="*/ 473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473"/>
                  <a:gd name="T32" fmla="*/ 488 w 488"/>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473">
                    <a:moveTo>
                      <a:pt x="0" y="217"/>
                    </a:moveTo>
                    <a:cubicBezTo>
                      <a:pt x="85" y="112"/>
                      <a:pt x="60" y="152"/>
                      <a:pt x="88" y="57"/>
                    </a:cubicBezTo>
                    <a:cubicBezTo>
                      <a:pt x="95" y="31"/>
                      <a:pt x="144" y="1"/>
                      <a:pt x="144" y="1"/>
                    </a:cubicBezTo>
                    <a:cubicBezTo>
                      <a:pt x="237" y="12"/>
                      <a:pt x="243" y="0"/>
                      <a:pt x="256" y="97"/>
                    </a:cubicBezTo>
                    <a:cubicBezTo>
                      <a:pt x="247" y="154"/>
                      <a:pt x="239" y="154"/>
                      <a:pt x="224" y="201"/>
                    </a:cubicBezTo>
                    <a:cubicBezTo>
                      <a:pt x="250" y="281"/>
                      <a:pt x="337" y="196"/>
                      <a:pt x="384" y="185"/>
                    </a:cubicBezTo>
                    <a:cubicBezTo>
                      <a:pt x="400" y="187"/>
                      <a:pt x="417" y="186"/>
                      <a:pt x="432" y="193"/>
                    </a:cubicBezTo>
                    <a:cubicBezTo>
                      <a:pt x="478" y="213"/>
                      <a:pt x="480" y="337"/>
                      <a:pt x="488" y="377"/>
                    </a:cubicBezTo>
                    <a:cubicBezTo>
                      <a:pt x="485" y="390"/>
                      <a:pt x="486" y="405"/>
                      <a:pt x="480" y="417"/>
                    </a:cubicBezTo>
                    <a:cubicBezTo>
                      <a:pt x="458" y="454"/>
                      <a:pt x="395" y="433"/>
                      <a:pt x="376" y="473"/>
                    </a:cubicBezTo>
                  </a:path>
                </a:pathLst>
              </a:custGeom>
              <a:noFill/>
              <a:ln w="28575">
                <a:solidFill>
                  <a:schemeClr val="tx1"/>
                </a:solidFill>
                <a:round/>
                <a:headEnd/>
                <a:tailEnd/>
              </a:ln>
            </p:spPr>
            <p:txBody>
              <a:bodyPr wrap="none" anchor="ctr">
                <a:spAutoFit/>
              </a:bodyPr>
              <a:lstStyle/>
              <a:p>
                <a:endParaRPr lang="en-US"/>
              </a:p>
            </p:txBody>
          </p:sp>
          <p:sp>
            <p:nvSpPr>
              <p:cNvPr id="106584" name="Freeform 10" descr="75%"/>
              <p:cNvSpPr>
                <a:spLocks/>
              </p:cNvSpPr>
              <p:nvPr/>
            </p:nvSpPr>
            <p:spPr bwMode="auto">
              <a:xfrm>
                <a:off x="1008" y="1137"/>
                <a:ext cx="672" cy="810"/>
              </a:xfrm>
              <a:custGeom>
                <a:avLst/>
                <a:gdLst>
                  <a:gd name="T0" fmla="*/ 608 w 672"/>
                  <a:gd name="T1" fmla="*/ 0 h 810"/>
                  <a:gd name="T2" fmla="*/ 520 w 672"/>
                  <a:gd name="T3" fmla="*/ 32 h 810"/>
                  <a:gd name="T4" fmla="*/ 528 w 672"/>
                  <a:gd name="T5" fmla="*/ 168 h 810"/>
                  <a:gd name="T6" fmla="*/ 424 w 672"/>
                  <a:gd name="T7" fmla="*/ 352 h 810"/>
                  <a:gd name="T8" fmla="*/ 392 w 672"/>
                  <a:gd name="T9" fmla="*/ 448 h 810"/>
                  <a:gd name="T10" fmla="*/ 400 w 672"/>
                  <a:gd name="T11" fmla="*/ 576 h 810"/>
                  <a:gd name="T12" fmla="*/ 488 w 672"/>
                  <a:gd name="T13" fmla="*/ 448 h 810"/>
                  <a:gd name="T14" fmla="*/ 624 w 672"/>
                  <a:gd name="T15" fmla="*/ 680 h 810"/>
                  <a:gd name="T16" fmla="*/ 672 w 672"/>
                  <a:gd name="T17" fmla="*/ 712 h 810"/>
                  <a:gd name="T18" fmla="*/ 504 w 672"/>
                  <a:gd name="T19" fmla="*/ 640 h 810"/>
                  <a:gd name="T20" fmla="*/ 272 w 672"/>
                  <a:gd name="T21" fmla="*/ 512 h 810"/>
                  <a:gd name="T22" fmla="*/ 0 w 672"/>
                  <a:gd name="T23" fmla="*/ 528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10"/>
                  <a:gd name="T38" fmla="*/ 672 w 672"/>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10">
                    <a:moveTo>
                      <a:pt x="608" y="0"/>
                    </a:moveTo>
                    <a:cubicBezTo>
                      <a:pt x="575" y="8"/>
                      <a:pt x="550" y="16"/>
                      <a:pt x="520" y="32"/>
                    </a:cubicBezTo>
                    <a:cubicBezTo>
                      <a:pt x="489" y="77"/>
                      <a:pt x="505" y="122"/>
                      <a:pt x="528" y="168"/>
                    </a:cubicBezTo>
                    <a:cubicBezTo>
                      <a:pt x="519" y="299"/>
                      <a:pt x="544" y="327"/>
                      <a:pt x="424" y="352"/>
                    </a:cubicBezTo>
                    <a:cubicBezTo>
                      <a:pt x="410" y="393"/>
                      <a:pt x="399" y="400"/>
                      <a:pt x="392" y="448"/>
                    </a:cubicBezTo>
                    <a:cubicBezTo>
                      <a:pt x="394" y="490"/>
                      <a:pt x="391" y="534"/>
                      <a:pt x="400" y="576"/>
                    </a:cubicBezTo>
                    <a:cubicBezTo>
                      <a:pt x="408" y="615"/>
                      <a:pt x="465" y="440"/>
                      <a:pt x="488" y="448"/>
                    </a:cubicBezTo>
                    <a:cubicBezTo>
                      <a:pt x="543" y="466"/>
                      <a:pt x="576" y="649"/>
                      <a:pt x="624" y="680"/>
                    </a:cubicBezTo>
                    <a:cubicBezTo>
                      <a:pt x="640" y="690"/>
                      <a:pt x="672" y="712"/>
                      <a:pt x="672" y="712"/>
                    </a:cubicBezTo>
                    <a:cubicBezTo>
                      <a:pt x="663" y="810"/>
                      <a:pt x="592" y="617"/>
                      <a:pt x="504" y="640"/>
                    </a:cubicBezTo>
                    <a:cubicBezTo>
                      <a:pt x="407" y="633"/>
                      <a:pt x="368" y="518"/>
                      <a:pt x="272" y="512"/>
                    </a:cubicBezTo>
                    <a:cubicBezTo>
                      <a:pt x="191" y="471"/>
                      <a:pt x="64" y="589"/>
                      <a:pt x="0" y="528"/>
                    </a:cubicBezTo>
                  </a:path>
                </a:pathLst>
              </a:custGeom>
              <a:noFill/>
              <a:ln w="28575">
                <a:solidFill>
                  <a:schemeClr val="tx1"/>
                </a:solidFill>
                <a:round/>
                <a:headEnd/>
                <a:tailEnd/>
              </a:ln>
            </p:spPr>
            <p:txBody>
              <a:bodyPr wrap="none" anchor="ctr">
                <a:spAutoFit/>
              </a:bodyPr>
              <a:lstStyle/>
              <a:p>
                <a:endParaRPr lang="en-US"/>
              </a:p>
            </p:txBody>
          </p:sp>
          <p:sp>
            <p:nvSpPr>
              <p:cNvPr id="106585" name="Freeform 11" descr="75%"/>
              <p:cNvSpPr>
                <a:spLocks/>
              </p:cNvSpPr>
              <p:nvPr/>
            </p:nvSpPr>
            <p:spPr bwMode="auto">
              <a:xfrm>
                <a:off x="1280" y="1345"/>
                <a:ext cx="216" cy="72"/>
              </a:xfrm>
              <a:custGeom>
                <a:avLst/>
                <a:gdLst>
                  <a:gd name="T0" fmla="*/ 0 w 216"/>
                  <a:gd name="T1" fmla="*/ 8 h 72"/>
                  <a:gd name="T2" fmla="*/ 24 w 216"/>
                  <a:gd name="T3" fmla="*/ 48 h 72"/>
                  <a:gd name="T4" fmla="*/ 112 w 216"/>
                  <a:gd name="T5" fmla="*/ 72 h 72"/>
                  <a:gd name="T6" fmla="*/ 216 w 216"/>
                  <a:gd name="T7" fmla="*/ 0 h 72"/>
                  <a:gd name="T8" fmla="*/ 0 60000 65536"/>
                  <a:gd name="T9" fmla="*/ 0 60000 65536"/>
                  <a:gd name="T10" fmla="*/ 0 60000 65536"/>
                  <a:gd name="T11" fmla="*/ 0 60000 65536"/>
                  <a:gd name="T12" fmla="*/ 0 w 216"/>
                  <a:gd name="T13" fmla="*/ 0 h 72"/>
                  <a:gd name="T14" fmla="*/ 216 w 216"/>
                  <a:gd name="T15" fmla="*/ 72 h 72"/>
                </a:gdLst>
                <a:ahLst/>
                <a:cxnLst>
                  <a:cxn ang="T8">
                    <a:pos x="T0" y="T1"/>
                  </a:cxn>
                  <a:cxn ang="T9">
                    <a:pos x="T2" y="T3"/>
                  </a:cxn>
                  <a:cxn ang="T10">
                    <a:pos x="T4" y="T5"/>
                  </a:cxn>
                  <a:cxn ang="T11">
                    <a:pos x="T6" y="T7"/>
                  </a:cxn>
                </a:cxnLst>
                <a:rect l="T12" t="T13" r="T14" b="T15"/>
                <a:pathLst>
                  <a:path w="216" h="72">
                    <a:moveTo>
                      <a:pt x="0" y="8"/>
                    </a:moveTo>
                    <a:cubicBezTo>
                      <a:pt x="8" y="21"/>
                      <a:pt x="13" y="37"/>
                      <a:pt x="24" y="48"/>
                    </a:cubicBezTo>
                    <a:cubicBezTo>
                      <a:pt x="41" y="65"/>
                      <a:pt x="88" y="64"/>
                      <a:pt x="112" y="72"/>
                    </a:cubicBezTo>
                    <a:cubicBezTo>
                      <a:pt x="151" y="58"/>
                      <a:pt x="176" y="0"/>
                      <a:pt x="216" y="0"/>
                    </a:cubicBezTo>
                  </a:path>
                </a:pathLst>
              </a:custGeom>
              <a:noFill/>
              <a:ln w="28575">
                <a:solidFill>
                  <a:schemeClr val="tx1"/>
                </a:solidFill>
                <a:round/>
                <a:headEnd/>
                <a:tailEnd/>
              </a:ln>
            </p:spPr>
            <p:txBody>
              <a:bodyPr wrap="none" anchor="ctr">
                <a:spAutoFit/>
              </a:bodyPr>
              <a:lstStyle/>
              <a:p>
                <a:endParaRPr lang="en-US"/>
              </a:p>
            </p:txBody>
          </p:sp>
          <p:sp>
            <p:nvSpPr>
              <p:cNvPr id="106586" name="Freeform 12" descr="75%"/>
              <p:cNvSpPr>
                <a:spLocks/>
              </p:cNvSpPr>
              <p:nvPr/>
            </p:nvSpPr>
            <p:spPr bwMode="auto">
              <a:xfrm>
                <a:off x="1560" y="1273"/>
                <a:ext cx="192" cy="96"/>
              </a:xfrm>
              <a:custGeom>
                <a:avLst/>
                <a:gdLst>
                  <a:gd name="T0" fmla="*/ 0 w 192"/>
                  <a:gd name="T1" fmla="*/ 56 h 96"/>
                  <a:gd name="T2" fmla="*/ 96 w 192"/>
                  <a:gd name="T3" fmla="*/ 48 h 96"/>
                  <a:gd name="T4" fmla="*/ 120 w 192"/>
                  <a:gd name="T5" fmla="*/ 16 h 96"/>
                  <a:gd name="T6" fmla="*/ 144 w 192"/>
                  <a:gd name="T7" fmla="*/ 0 h 96"/>
                  <a:gd name="T8" fmla="*/ 184 w 192"/>
                  <a:gd name="T9" fmla="*/ 96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56"/>
                    </a:moveTo>
                    <a:cubicBezTo>
                      <a:pt x="32" y="53"/>
                      <a:pt x="65" y="58"/>
                      <a:pt x="96" y="48"/>
                    </a:cubicBezTo>
                    <a:cubicBezTo>
                      <a:pt x="108" y="43"/>
                      <a:pt x="110" y="25"/>
                      <a:pt x="120" y="16"/>
                    </a:cubicBezTo>
                    <a:cubicBezTo>
                      <a:pt x="126" y="9"/>
                      <a:pt x="136" y="5"/>
                      <a:pt x="144" y="0"/>
                    </a:cubicBezTo>
                    <a:cubicBezTo>
                      <a:pt x="192" y="16"/>
                      <a:pt x="184" y="54"/>
                      <a:pt x="184" y="96"/>
                    </a:cubicBezTo>
                  </a:path>
                </a:pathLst>
              </a:custGeom>
              <a:noFill/>
              <a:ln w="28575">
                <a:solidFill>
                  <a:schemeClr val="tx1"/>
                </a:solidFill>
                <a:round/>
                <a:headEnd/>
                <a:tailEnd/>
              </a:ln>
            </p:spPr>
            <p:txBody>
              <a:bodyPr wrap="none" anchor="ctr">
                <a:spAutoFit/>
              </a:bodyPr>
              <a:lstStyle/>
              <a:p>
                <a:endParaRPr lang="en-US"/>
              </a:p>
            </p:txBody>
          </p:sp>
          <p:sp>
            <p:nvSpPr>
              <p:cNvPr id="106587" name="Freeform 13" descr="75%"/>
              <p:cNvSpPr>
                <a:spLocks/>
              </p:cNvSpPr>
              <p:nvPr/>
            </p:nvSpPr>
            <p:spPr bwMode="auto">
              <a:xfrm>
                <a:off x="1689" y="1457"/>
                <a:ext cx="39" cy="184"/>
              </a:xfrm>
              <a:custGeom>
                <a:avLst/>
                <a:gdLst>
                  <a:gd name="T0" fmla="*/ 15 w 39"/>
                  <a:gd name="T1" fmla="*/ 0 h 184"/>
                  <a:gd name="T2" fmla="*/ 15 w 39"/>
                  <a:gd name="T3" fmla="*/ 120 h 184"/>
                  <a:gd name="T4" fmla="*/ 31 w 39"/>
                  <a:gd name="T5" fmla="*/ 160 h 184"/>
                  <a:gd name="T6" fmla="*/ 39 w 39"/>
                  <a:gd name="T7" fmla="*/ 184 h 184"/>
                  <a:gd name="T8" fmla="*/ 0 60000 65536"/>
                  <a:gd name="T9" fmla="*/ 0 60000 65536"/>
                  <a:gd name="T10" fmla="*/ 0 60000 65536"/>
                  <a:gd name="T11" fmla="*/ 0 60000 65536"/>
                  <a:gd name="T12" fmla="*/ 0 w 39"/>
                  <a:gd name="T13" fmla="*/ 0 h 184"/>
                  <a:gd name="T14" fmla="*/ 39 w 39"/>
                  <a:gd name="T15" fmla="*/ 184 h 184"/>
                </a:gdLst>
                <a:ahLst/>
                <a:cxnLst>
                  <a:cxn ang="T8">
                    <a:pos x="T0" y="T1"/>
                  </a:cxn>
                  <a:cxn ang="T9">
                    <a:pos x="T2" y="T3"/>
                  </a:cxn>
                  <a:cxn ang="T10">
                    <a:pos x="T4" y="T5"/>
                  </a:cxn>
                  <a:cxn ang="T11">
                    <a:pos x="T6" y="T7"/>
                  </a:cxn>
                </a:cxnLst>
                <a:rect l="T12" t="T13" r="T14" b="T15"/>
                <a:pathLst>
                  <a:path w="39" h="184">
                    <a:moveTo>
                      <a:pt x="15" y="0"/>
                    </a:moveTo>
                    <a:cubicBezTo>
                      <a:pt x="4" y="54"/>
                      <a:pt x="0" y="49"/>
                      <a:pt x="15" y="120"/>
                    </a:cubicBezTo>
                    <a:cubicBezTo>
                      <a:pt x="17" y="134"/>
                      <a:pt x="25" y="146"/>
                      <a:pt x="31" y="160"/>
                    </a:cubicBezTo>
                    <a:cubicBezTo>
                      <a:pt x="33" y="167"/>
                      <a:pt x="39" y="184"/>
                      <a:pt x="39" y="184"/>
                    </a:cubicBezTo>
                  </a:path>
                </a:pathLst>
              </a:custGeom>
              <a:noFill/>
              <a:ln w="28575">
                <a:solidFill>
                  <a:schemeClr val="tx1"/>
                </a:solidFill>
                <a:round/>
                <a:headEnd/>
                <a:tailEnd/>
              </a:ln>
            </p:spPr>
            <p:txBody>
              <a:bodyPr wrap="none" anchor="ctr">
                <a:spAutoFit/>
              </a:bodyPr>
              <a:lstStyle/>
              <a:p>
                <a:endParaRPr lang="en-US"/>
              </a:p>
            </p:txBody>
          </p:sp>
          <p:sp>
            <p:nvSpPr>
              <p:cNvPr id="106588" name="Freeform 14" descr="75%"/>
              <p:cNvSpPr>
                <a:spLocks/>
              </p:cNvSpPr>
              <p:nvPr/>
            </p:nvSpPr>
            <p:spPr bwMode="auto">
              <a:xfrm>
                <a:off x="1776" y="1409"/>
                <a:ext cx="455" cy="398"/>
              </a:xfrm>
              <a:custGeom>
                <a:avLst/>
                <a:gdLst>
                  <a:gd name="T0" fmla="*/ 0 w 455"/>
                  <a:gd name="T1" fmla="*/ 304 h 398"/>
                  <a:gd name="T2" fmla="*/ 440 w 455"/>
                  <a:gd name="T3" fmla="*/ 208 h 398"/>
                  <a:gd name="T4" fmla="*/ 440 w 455"/>
                  <a:gd name="T5" fmla="*/ 120 h 398"/>
                  <a:gd name="T6" fmla="*/ 264 w 455"/>
                  <a:gd name="T7" fmla="*/ 24 h 398"/>
                  <a:gd name="T8" fmla="*/ 168 w 455"/>
                  <a:gd name="T9" fmla="*/ 24 h 398"/>
                  <a:gd name="T10" fmla="*/ 152 w 455"/>
                  <a:gd name="T11" fmla="*/ 0 h 398"/>
                  <a:gd name="T12" fmla="*/ 0 60000 65536"/>
                  <a:gd name="T13" fmla="*/ 0 60000 65536"/>
                  <a:gd name="T14" fmla="*/ 0 60000 65536"/>
                  <a:gd name="T15" fmla="*/ 0 60000 65536"/>
                  <a:gd name="T16" fmla="*/ 0 60000 65536"/>
                  <a:gd name="T17" fmla="*/ 0 60000 65536"/>
                  <a:gd name="T18" fmla="*/ 0 w 455"/>
                  <a:gd name="T19" fmla="*/ 0 h 398"/>
                  <a:gd name="T20" fmla="*/ 455 w 455"/>
                  <a:gd name="T21" fmla="*/ 398 h 398"/>
                </a:gdLst>
                <a:ahLst/>
                <a:cxnLst>
                  <a:cxn ang="T12">
                    <a:pos x="T0" y="T1"/>
                  </a:cxn>
                  <a:cxn ang="T13">
                    <a:pos x="T2" y="T3"/>
                  </a:cxn>
                  <a:cxn ang="T14">
                    <a:pos x="T4" y="T5"/>
                  </a:cxn>
                  <a:cxn ang="T15">
                    <a:pos x="T6" y="T7"/>
                  </a:cxn>
                  <a:cxn ang="T16">
                    <a:pos x="T8" y="T9"/>
                  </a:cxn>
                  <a:cxn ang="T17">
                    <a:pos x="T10" y="T11"/>
                  </a:cxn>
                </a:cxnLst>
                <a:rect l="T18" t="T19" r="T20" b="T21"/>
                <a:pathLst>
                  <a:path w="455" h="398">
                    <a:moveTo>
                      <a:pt x="0" y="304"/>
                    </a:moveTo>
                    <a:cubicBezTo>
                      <a:pt x="414" y="295"/>
                      <a:pt x="344" y="398"/>
                      <a:pt x="440" y="208"/>
                    </a:cubicBezTo>
                    <a:cubicBezTo>
                      <a:pt x="446" y="174"/>
                      <a:pt x="455" y="154"/>
                      <a:pt x="440" y="120"/>
                    </a:cubicBezTo>
                    <a:cubicBezTo>
                      <a:pt x="417" y="69"/>
                      <a:pt x="315" y="36"/>
                      <a:pt x="264" y="24"/>
                    </a:cubicBezTo>
                    <a:cubicBezTo>
                      <a:pt x="243" y="26"/>
                      <a:pt x="193" y="40"/>
                      <a:pt x="168" y="24"/>
                    </a:cubicBezTo>
                    <a:cubicBezTo>
                      <a:pt x="160" y="18"/>
                      <a:pt x="152" y="0"/>
                      <a:pt x="152" y="0"/>
                    </a:cubicBezTo>
                  </a:path>
                </a:pathLst>
              </a:custGeom>
              <a:noFill/>
              <a:ln w="28575">
                <a:solidFill>
                  <a:schemeClr val="tx1"/>
                </a:solidFill>
                <a:round/>
                <a:headEnd/>
                <a:tailEnd/>
              </a:ln>
            </p:spPr>
            <p:txBody>
              <a:bodyPr wrap="none" anchor="ctr">
                <a:spAutoFit/>
              </a:bodyPr>
              <a:lstStyle/>
              <a:p>
                <a:endParaRPr lang="en-US"/>
              </a:p>
            </p:txBody>
          </p:sp>
          <p:sp>
            <p:nvSpPr>
              <p:cNvPr id="106589" name="Freeform 15" descr="75%"/>
              <p:cNvSpPr>
                <a:spLocks/>
              </p:cNvSpPr>
              <p:nvPr/>
            </p:nvSpPr>
            <p:spPr bwMode="auto">
              <a:xfrm>
                <a:off x="1800" y="1241"/>
                <a:ext cx="56" cy="128"/>
              </a:xfrm>
              <a:custGeom>
                <a:avLst/>
                <a:gdLst>
                  <a:gd name="T0" fmla="*/ 56 w 56"/>
                  <a:gd name="T1" fmla="*/ 128 h 128"/>
                  <a:gd name="T2" fmla="*/ 0 w 56"/>
                  <a:gd name="T3" fmla="*/ 0 h 128"/>
                  <a:gd name="T4" fmla="*/ 0 60000 65536"/>
                  <a:gd name="T5" fmla="*/ 0 60000 65536"/>
                  <a:gd name="T6" fmla="*/ 0 w 56"/>
                  <a:gd name="T7" fmla="*/ 0 h 128"/>
                  <a:gd name="T8" fmla="*/ 56 w 56"/>
                  <a:gd name="T9" fmla="*/ 128 h 128"/>
                </a:gdLst>
                <a:ahLst/>
                <a:cxnLst>
                  <a:cxn ang="T4">
                    <a:pos x="T0" y="T1"/>
                  </a:cxn>
                  <a:cxn ang="T5">
                    <a:pos x="T2" y="T3"/>
                  </a:cxn>
                </a:cxnLst>
                <a:rect l="T6" t="T7" r="T8" b="T9"/>
                <a:pathLst>
                  <a:path w="56" h="128">
                    <a:moveTo>
                      <a:pt x="56" y="128"/>
                    </a:moveTo>
                    <a:cubicBezTo>
                      <a:pt x="10" y="67"/>
                      <a:pt x="0" y="66"/>
                      <a:pt x="0" y="0"/>
                    </a:cubicBezTo>
                  </a:path>
                </a:pathLst>
              </a:custGeom>
              <a:noFill/>
              <a:ln w="28575">
                <a:solidFill>
                  <a:schemeClr val="tx1"/>
                </a:solidFill>
                <a:round/>
                <a:headEnd/>
                <a:tailEnd/>
              </a:ln>
            </p:spPr>
            <p:txBody>
              <a:bodyPr wrap="none" anchor="ctr">
                <a:spAutoFit/>
              </a:bodyPr>
              <a:lstStyle/>
              <a:p>
                <a:endParaRPr lang="en-US"/>
              </a:p>
            </p:txBody>
          </p:sp>
          <p:sp>
            <p:nvSpPr>
              <p:cNvPr id="106590" name="Freeform 16" descr="75%"/>
              <p:cNvSpPr>
                <a:spLocks/>
              </p:cNvSpPr>
              <p:nvPr/>
            </p:nvSpPr>
            <p:spPr bwMode="auto">
              <a:xfrm>
                <a:off x="1832" y="720"/>
                <a:ext cx="260" cy="312"/>
              </a:xfrm>
              <a:custGeom>
                <a:avLst/>
                <a:gdLst>
                  <a:gd name="T0" fmla="*/ 0 w 260"/>
                  <a:gd name="T1" fmla="*/ 312 h 312"/>
                  <a:gd name="T2" fmla="*/ 224 w 260"/>
                  <a:gd name="T3" fmla="*/ 288 h 312"/>
                  <a:gd name="T4" fmla="*/ 248 w 260"/>
                  <a:gd name="T5" fmla="*/ 208 h 312"/>
                  <a:gd name="T6" fmla="*/ 208 w 260"/>
                  <a:gd name="T7" fmla="*/ 80 h 312"/>
                  <a:gd name="T8" fmla="*/ 176 w 260"/>
                  <a:gd name="T9" fmla="*/ 32 h 312"/>
                  <a:gd name="T10" fmla="*/ 168 w 260"/>
                  <a:gd name="T11" fmla="*/ 0 h 312"/>
                  <a:gd name="T12" fmla="*/ 0 60000 65536"/>
                  <a:gd name="T13" fmla="*/ 0 60000 65536"/>
                  <a:gd name="T14" fmla="*/ 0 60000 65536"/>
                  <a:gd name="T15" fmla="*/ 0 60000 65536"/>
                  <a:gd name="T16" fmla="*/ 0 60000 65536"/>
                  <a:gd name="T17" fmla="*/ 0 60000 65536"/>
                  <a:gd name="T18" fmla="*/ 0 w 260"/>
                  <a:gd name="T19" fmla="*/ 0 h 312"/>
                  <a:gd name="T20" fmla="*/ 260 w 260"/>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260" h="312">
                    <a:moveTo>
                      <a:pt x="0" y="312"/>
                    </a:moveTo>
                    <a:cubicBezTo>
                      <a:pt x="65" y="265"/>
                      <a:pt x="145" y="305"/>
                      <a:pt x="224" y="288"/>
                    </a:cubicBezTo>
                    <a:cubicBezTo>
                      <a:pt x="232" y="261"/>
                      <a:pt x="239" y="234"/>
                      <a:pt x="248" y="208"/>
                    </a:cubicBezTo>
                    <a:cubicBezTo>
                      <a:pt x="243" y="155"/>
                      <a:pt x="260" y="97"/>
                      <a:pt x="208" y="80"/>
                    </a:cubicBezTo>
                    <a:cubicBezTo>
                      <a:pt x="197" y="64"/>
                      <a:pt x="180" y="50"/>
                      <a:pt x="176" y="32"/>
                    </a:cubicBezTo>
                    <a:cubicBezTo>
                      <a:pt x="173" y="21"/>
                      <a:pt x="168" y="0"/>
                      <a:pt x="168" y="0"/>
                    </a:cubicBezTo>
                  </a:path>
                </a:pathLst>
              </a:custGeom>
              <a:noFill/>
              <a:ln w="28575">
                <a:solidFill>
                  <a:schemeClr val="tx1"/>
                </a:solidFill>
                <a:round/>
                <a:headEnd/>
                <a:tailEnd/>
              </a:ln>
            </p:spPr>
            <p:txBody>
              <a:bodyPr wrap="none" anchor="ctr">
                <a:spAutoFit/>
              </a:bodyPr>
              <a:lstStyle/>
              <a:p>
                <a:endParaRPr lang="en-US"/>
              </a:p>
            </p:txBody>
          </p:sp>
        </p:grpSp>
        <p:sp>
          <p:nvSpPr>
            <p:cNvPr id="106568" name="Oval 17"/>
            <p:cNvSpPr>
              <a:spLocks noChangeArrowheads="1"/>
            </p:cNvSpPr>
            <p:nvPr/>
          </p:nvSpPr>
          <p:spPr bwMode="auto">
            <a:xfrm>
              <a:off x="1506" y="2121"/>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69" name="Oval 18"/>
            <p:cNvSpPr>
              <a:spLocks noChangeArrowheads="1"/>
            </p:cNvSpPr>
            <p:nvPr/>
          </p:nvSpPr>
          <p:spPr bwMode="auto">
            <a:xfrm>
              <a:off x="2274" y="1977"/>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0" name="Oval 19"/>
            <p:cNvSpPr>
              <a:spLocks noChangeArrowheads="1"/>
            </p:cNvSpPr>
            <p:nvPr/>
          </p:nvSpPr>
          <p:spPr bwMode="auto">
            <a:xfrm>
              <a:off x="1554" y="1833"/>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1" name="Oval 20"/>
            <p:cNvSpPr>
              <a:spLocks noChangeArrowheads="1"/>
            </p:cNvSpPr>
            <p:nvPr/>
          </p:nvSpPr>
          <p:spPr bwMode="auto">
            <a:xfrm>
              <a:off x="2130" y="1833"/>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2" name="Oval 21"/>
            <p:cNvSpPr>
              <a:spLocks noChangeArrowheads="1"/>
            </p:cNvSpPr>
            <p:nvPr/>
          </p:nvSpPr>
          <p:spPr bwMode="auto">
            <a:xfrm>
              <a:off x="2226" y="1593"/>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3" name="Oval 22"/>
            <p:cNvSpPr>
              <a:spLocks noChangeArrowheads="1"/>
            </p:cNvSpPr>
            <p:nvPr/>
          </p:nvSpPr>
          <p:spPr bwMode="auto">
            <a:xfrm>
              <a:off x="1170" y="1689"/>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4" name="Oval 23"/>
            <p:cNvSpPr>
              <a:spLocks noChangeArrowheads="1"/>
            </p:cNvSpPr>
            <p:nvPr/>
          </p:nvSpPr>
          <p:spPr bwMode="auto">
            <a:xfrm>
              <a:off x="1794" y="1545"/>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5" name="Oval 24"/>
            <p:cNvSpPr>
              <a:spLocks noChangeArrowheads="1"/>
            </p:cNvSpPr>
            <p:nvPr/>
          </p:nvSpPr>
          <p:spPr bwMode="auto">
            <a:xfrm>
              <a:off x="1698" y="1113"/>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6" name="Oval 25"/>
            <p:cNvSpPr>
              <a:spLocks noChangeArrowheads="1"/>
            </p:cNvSpPr>
            <p:nvPr/>
          </p:nvSpPr>
          <p:spPr bwMode="auto">
            <a:xfrm>
              <a:off x="2178" y="1257"/>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7" name="Oval 26"/>
            <p:cNvSpPr>
              <a:spLocks noChangeArrowheads="1"/>
            </p:cNvSpPr>
            <p:nvPr/>
          </p:nvSpPr>
          <p:spPr bwMode="auto">
            <a:xfrm>
              <a:off x="1506" y="1353"/>
              <a:ext cx="96" cy="96"/>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78" name="Oval 27"/>
            <p:cNvSpPr>
              <a:spLocks noChangeArrowheads="1"/>
            </p:cNvSpPr>
            <p:nvPr/>
          </p:nvSpPr>
          <p:spPr bwMode="auto">
            <a:xfrm>
              <a:off x="1170" y="1353"/>
              <a:ext cx="96" cy="96"/>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4" name="Group 29"/>
          <p:cNvGrpSpPr>
            <a:grpSpLocks/>
          </p:cNvGrpSpPr>
          <p:nvPr/>
        </p:nvGrpSpPr>
        <p:grpSpPr bwMode="auto">
          <a:xfrm>
            <a:off x="1295400" y="3124200"/>
            <a:ext cx="2357438" cy="1968500"/>
            <a:chOff x="672" y="624"/>
            <a:chExt cx="1559" cy="1323"/>
          </a:xfrm>
        </p:grpSpPr>
        <p:sp>
          <p:nvSpPr>
            <p:cNvPr id="106555" name="Freeform 30" descr="75%"/>
            <p:cNvSpPr>
              <a:spLocks/>
            </p:cNvSpPr>
            <p:nvPr/>
          </p:nvSpPr>
          <p:spPr bwMode="auto">
            <a:xfrm>
              <a:off x="832" y="873"/>
              <a:ext cx="1256" cy="832"/>
            </a:xfrm>
            <a:custGeom>
              <a:avLst/>
              <a:gdLst>
                <a:gd name="T0" fmla="*/ 0 w 1256"/>
                <a:gd name="T1" fmla="*/ 592 h 832"/>
                <a:gd name="T2" fmla="*/ 24 w 1256"/>
                <a:gd name="T3" fmla="*/ 416 h 832"/>
                <a:gd name="T4" fmla="*/ 40 w 1256"/>
                <a:gd name="T5" fmla="*/ 360 h 832"/>
                <a:gd name="T6" fmla="*/ 120 w 1256"/>
                <a:gd name="T7" fmla="*/ 328 h 832"/>
                <a:gd name="T8" fmla="*/ 200 w 1256"/>
                <a:gd name="T9" fmla="*/ 416 h 832"/>
                <a:gd name="T10" fmla="*/ 208 w 1256"/>
                <a:gd name="T11" fmla="*/ 592 h 832"/>
                <a:gd name="T12" fmla="*/ 312 w 1256"/>
                <a:gd name="T13" fmla="*/ 632 h 832"/>
                <a:gd name="T14" fmla="*/ 360 w 1256"/>
                <a:gd name="T15" fmla="*/ 488 h 832"/>
                <a:gd name="T16" fmla="*/ 400 w 1256"/>
                <a:gd name="T17" fmla="*/ 328 h 832"/>
                <a:gd name="T18" fmla="*/ 464 w 1256"/>
                <a:gd name="T19" fmla="*/ 344 h 832"/>
                <a:gd name="T20" fmla="*/ 472 w 1256"/>
                <a:gd name="T21" fmla="*/ 368 h 832"/>
                <a:gd name="T22" fmla="*/ 504 w 1256"/>
                <a:gd name="T23" fmla="*/ 384 h 832"/>
                <a:gd name="T24" fmla="*/ 624 w 1256"/>
                <a:gd name="T25" fmla="*/ 288 h 832"/>
                <a:gd name="T26" fmla="*/ 616 w 1256"/>
                <a:gd name="T27" fmla="*/ 200 h 832"/>
                <a:gd name="T28" fmla="*/ 368 w 1256"/>
                <a:gd name="T29" fmla="*/ 144 h 832"/>
                <a:gd name="T30" fmla="*/ 440 w 1256"/>
                <a:gd name="T31" fmla="*/ 8 h 832"/>
                <a:gd name="T32" fmla="*/ 704 w 1256"/>
                <a:gd name="T33" fmla="*/ 128 h 832"/>
                <a:gd name="T34" fmla="*/ 832 w 1256"/>
                <a:gd name="T35" fmla="*/ 112 h 832"/>
                <a:gd name="T36" fmla="*/ 880 w 1256"/>
                <a:gd name="T37" fmla="*/ 88 h 832"/>
                <a:gd name="T38" fmla="*/ 904 w 1256"/>
                <a:gd name="T39" fmla="*/ 64 h 832"/>
                <a:gd name="T40" fmla="*/ 824 w 1256"/>
                <a:gd name="T41" fmla="*/ 0 h 832"/>
                <a:gd name="T42" fmla="*/ 776 w 1256"/>
                <a:gd name="T43" fmla="*/ 24 h 832"/>
                <a:gd name="T44" fmla="*/ 760 w 1256"/>
                <a:gd name="T45" fmla="*/ 88 h 832"/>
                <a:gd name="T46" fmla="*/ 872 w 1256"/>
                <a:gd name="T47" fmla="*/ 288 h 832"/>
                <a:gd name="T48" fmla="*/ 984 w 1256"/>
                <a:gd name="T49" fmla="*/ 312 h 832"/>
                <a:gd name="T50" fmla="*/ 1080 w 1256"/>
                <a:gd name="T51" fmla="*/ 312 h 832"/>
                <a:gd name="T52" fmla="*/ 1072 w 1256"/>
                <a:gd name="T53" fmla="*/ 448 h 832"/>
                <a:gd name="T54" fmla="*/ 1032 w 1256"/>
                <a:gd name="T55" fmla="*/ 608 h 832"/>
                <a:gd name="T56" fmla="*/ 888 w 1256"/>
                <a:gd name="T57" fmla="*/ 832 h 832"/>
                <a:gd name="T58" fmla="*/ 768 w 1256"/>
                <a:gd name="T59" fmla="*/ 760 h 832"/>
                <a:gd name="T60" fmla="*/ 880 w 1256"/>
                <a:gd name="T61" fmla="*/ 520 h 832"/>
                <a:gd name="T62" fmla="*/ 904 w 1256"/>
                <a:gd name="T63" fmla="*/ 528 h 832"/>
                <a:gd name="T64" fmla="*/ 920 w 1256"/>
                <a:gd name="T65" fmla="*/ 584 h 832"/>
                <a:gd name="T66" fmla="*/ 944 w 1256"/>
                <a:gd name="T67" fmla="*/ 616 h 832"/>
                <a:gd name="T68" fmla="*/ 976 w 1256"/>
                <a:gd name="T69" fmla="*/ 656 h 832"/>
                <a:gd name="T70" fmla="*/ 1016 w 1256"/>
                <a:gd name="T71" fmla="*/ 704 h 832"/>
                <a:gd name="T72" fmla="*/ 1112 w 1256"/>
                <a:gd name="T73" fmla="*/ 768 h 832"/>
                <a:gd name="T74" fmla="*/ 1224 w 1256"/>
                <a:gd name="T75" fmla="*/ 720 h 832"/>
                <a:gd name="T76" fmla="*/ 1256 w 1256"/>
                <a:gd name="T77" fmla="*/ 640 h 832"/>
                <a:gd name="T78" fmla="*/ 1240 w 1256"/>
                <a:gd name="T79" fmla="*/ 568 h 8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6"/>
                <a:gd name="T121" fmla="*/ 0 h 832"/>
                <a:gd name="T122" fmla="*/ 1256 w 1256"/>
                <a:gd name="T123" fmla="*/ 832 h 8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6" h="832">
                  <a:moveTo>
                    <a:pt x="0" y="592"/>
                  </a:moveTo>
                  <a:cubicBezTo>
                    <a:pt x="6" y="533"/>
                    <a:pt x="14" y="473"/>
                    <a:pt x="24" y="416"/>
                  </a:cubicBezTo>
                  <a:cubicBezTo>
                    <a:pt x="27" y="396"/>
                    <a:pt x="27" y="375"/>
                    <a:pt x="40" y="360"/>
                  </a:cubicBezTo>
                  <a:cubicBezTo>
                    <a:pt x="44" y="354"/>
                    <a:pt x="108" y="331"/>
                    <a:pt x="120" y="328"/>
                  </a:cubicBezTo>
                  <a:cubicBezTo>
                    <a:pt x="199" y="339"/>
                    <a:pt x="187" y="339"/>
                    <a:pt x="200" y="416"/>
                  </a:cubicBezTo>
                  <a:cubicBezTo>
                    <a:pt x="202" y="474"/>
                    <a:pt x="198" y="534"/>
                    <a:pt x="208" y="592"/>
                  </a:cubicBezTo>
                  <a:cubicBezTo>
                    <a:pt x="210" y="606"/>
                    <a:pt x="297" y="627"/>
                    <a:pt x="312" y="632"/>
                  </a:cubicBezTo>
                  <a:cubicBezTo>
                    <a:pt x="379" y="598"/>
                    <a:pt x="344" y="551"/>
                    <a:pt x="360" y="488"/>
                  </a:cubicBezTo>
                  <a:cubicBezTo>
                    <a:pt x="347" y="413"/>
                    <a:pt x="299" y="361"/>
                    <a:pt x="400" y="328"/>
                  </a:cubicBezTo>
                  <a:cubicBezTo>
                    <a:pt x="421" y="333"/>
                    <a:pt x="444" y="333"/>
                    <a:pt x="464" y="344"/>
                  </a:cubicBezTo>
                  <a:cubicBezTo>
                    <a:pt x="471" y="348"/>
                    <a:pt x="466" y="362"/>
                    <a:pt x="472" y="368"/>
                  </a:cubicBezTo>
                  <a:cubicBezTo>
                    <a:pt x="480" y="376"/>
                    <a:pt x="493" y="378"/>
                    <a:pt x="504" y="384"/>
                  </a:cubicBezTo>
                  <a:cubicBezTo>
                    <a:pt x="605" y="372"/>
                    <a:pt x="608" y="383"/>
                    <a:pt x="624" y="288"/>
                  </a:cubicBezTo>
                  <a:cubicBezTo>
                    <a:pt x="621" y="258"/>
                    <a:pt x="642" y="212"/>
                    <a:pt x="616" y="200"/>
                  </a:cubicBezTo>
                  <a:cubicBezTo>
                    <a:pt x="467" y="131"/>
                    <a:pt x="438" y="249"/>
                    <a:pt x="368" y="144"/>
                  </a:cubicBezTo>
                  <a:cubicBezTo>
                    <a:pt x="373" y="84"/>
                    <a:pt x="377" y="28"/>
                    <a:pt x="440" y="8"/>
                  </a:cubicBezTo>
                  <a:cubicBezTo>
                    <a:pt x="556" y="24"/>
                    <a:pt x="598" y="92"/>
                    <a:pt x="704" y="128"/>
                  </a:cubicBezTo>
                  <a:cubicBezTo>
                    <a:pt x="715" y="127"/>
                    <a:pt x="801" y="125"/>
                    <a:pt x="832" y="112"/>
                  </a:cubicBezTo>
                  <a:cubicBezTo>
                    <a:pt x="940" y="65"/>
                    <a:pt x="778" y="121"/>
                    <a:pt x="880" y="88"/>
                  </a:cubicBezTo>
                  <a:cubicBezTo>
                    <a:pt x="888" y="80"/>
                    <a:pt x="898" y="73"/>
                    <a:pt x="904" y="64"/>
                  </a:cubicBezTo>
                  <a:cubicBezTo>
                    <a:pt x="934" y="10"/>
                    <a:pt x="856" y="6"/>
                    <a:pt x="824" y="0"/>
                  </a:cubicBezTo>
                  <a:cubicBezTo>
                    <a:pt x="812" y="3"/>
                    <a:pt x="782" y="11"/>
                    <a:pt x="776" y="24"/>
                  </a:cubicBezTo>
                  <a:cubicBezTo>
                    <a:pt x="766" y="43"/>
                    <a:pt x="760" y="88"/>
                    <a:pt x="760" y="88"/>
                  </a:cubicBezTo>
                  <a:cubicBezTo>
                    <a:pt x="770" y="180"/>
                    <a:pt x="791" y="234"/>
                    <a:pt x="872" y="288"/>
                  </a:cubicBezTo>
                  <a:cubicBezTo>
                    <a:pt x="899" y="306"/>
                    <a:pt x="953" y="306"/>
                    <a:pt x="984" y="312"/>
                  </a:cubicBezTo>
                  <a:cubicBezTo>
                    <a:pt x="989" y="311"/>
                    <a:pt x="1074" y="291"/>
                    <a:pt x="1080" y="312"/>
                  </a:cubicBezTo>
                  <a:cubicBezTo>
                    <a:pt x="1092" y="355"/>
                    <a:pt x="1075" y="402"/>
                    <a:pt x="1072" y="448"/>
                  </a:cubicBezTo>
                  <a:cubicBezTo>
                    <a:pt x="1067" y="499"/>
                    <a:pt x="1061" y="564"/>
                    <a:pt x="1032" y="608"/>
                  </a:cubicBezTo>
                  <a:cubicBezTo>
                    <a:pt x="1009" y="699"/>
                    <a:pt x="980" y="794"/>
                    <a:pt x="888" y="832"/>
                  </a:cubicBezTo>
                  <a:cubicBezTo>
                    <a:pt x="814" y="822"/>
                    <a:pt x="796" y="830"/>
                    <a:pt x="768" y="760"/>
                  </a:cubicBezTo>
                  <a:cubicBezTo>
                    <a:pt x="782" y="670"/>
                    <a:pt x="772" y="546"/>
                    <a:pt x="880" y="520"/>
                  </a:cubicBezTo>
                  <a:cubicBezTo>
                    <a:pt x="888" y="522"/>
                    <a:pt x="898" y="521"/>
                    <a:pt x="904" y="528"/>
                  </a:cubicBezTo>
                  <a:cubicBezTo>
                    <a:pt x="916" y="543"/>
                    <a:pt x="910" y="567"/>
                    <a:pt x="920" y="584"/>
                  </a:cubicBezTo>
                  <a:cubicBezTo>
                    <a:pt x="926" y="595"/>
                    <a:pt x="936" y="605"/>
                    <a:pt x="944" y="616"/>
                  </a:cubicBezTo>
                  <a:cubicBezTo>
                    <a:pt x="963" y="673"/>
                    <a:pt x="935" y="607"/>
                    <a:pt x="976" y="656"/>
                  </a:cubicBezTo>
                  <a:cubicBezTo>
                    <a:pt x="1026" y="716"/>
                    <a:pt x="957" y="665"/>
                    <a:pt x="1016" y="704"/>
                  </a:cubicBezTo>
                  <a:cubicBezTo>
                    <a:pt x="1044" y="746"/>
                    <a:pt x="1064" y="756"/>
                    <a:pt x="1112" y="768"/>
                  </a:cubicBezTo>
                  <a:cubicBezTo>
                    <a:pt x="1176" y="758"/>
                    <a:pt x="1174" y="753"/>
                    <a:pt x="1224" y="720"/>
                  </a:cubicBezTo>
                  <a:cubicBezTo>
                    <a:pt x="1242" y="692"/>
                    <a:pt x="1248" y="671"/>
                    <a:pt x="1256" y="640"/>
                  </a:cubicBezTo>
                  <a:cubicBezTo>
                    <a:pt x="1247" y="578"/>
                    <a:pt x="1256" y="600"/>
                    <a:pt x="1240" y="568"/>
                  </a:cubicBezTo>
                </a:path>
              </a:pathLst>
            </a:custGeom>
            <a:noFill/>
            <a:ln w="28575">
              <a:solidFill>
                <a:schemeClr val="tx1"/>
              </a:solidFill>
              <a:round/>
              <a:headEnd/>
              <a:tailEnd/>
            </a:ln>
          </p:spPr>
          <p:txBody>
            <a:bodyPr wrap="none" anchor="ctr">
              <a:spAutoFit/>
            </a:bodyPr>
            <a:lstStyle/>
            <a:p>
              <a:endParaRPr lang="en-US"/>
            </a:p>
          </p:txBody>
        </p:sp>
        <p:sp>
          <p:nvSpPr>
            <p:cNvPr id="106556" name="Freeform 31" descr="75%"/>
            <p:cNvSpPr>
              <a:spLocks/>
            </p:cNvSpPr>
            <p:nvPr/>
          </p:nvSpPr>
          <p:spPr bwMode="auto">
            <a:xfrm>
              <a:off x="672" y="1099"/>
              <a:ext cx="211" cy="94"/>
            </a:xfrm>
            <a:custGeom>
              <a:avLst/>
              <a:gdLst>
                <a:gd name="T0" fmla="*/ 0 w 211"/>
                <a:gd name="T1" fmla="*/ 6 h 94"/>
                <a:gd name="T2" fmla="*/ 128 w 211"/>
                <a:gd name="T3" fmla="*/ 22 h 94"/>
                <a:gd name="T4" fmla="*/ 176 w 211"/>
                <a:gd name="T5" fmla="*/ 54 h 94"/>
                <a:gd name="T6" fmla="*/ 200 w 211"/>
                <a:gd name="T7" fmla="*/ 94 h 94"/>
                <a:gd name="T8" fmla="*/ 0 60000 65536"/>
                <a:gd name="T9" fmla="*/ 0 60000 65536"/>
                <a:gd name="T10" fmla="*/ 0 60000 65536"/>
                <a:gd name="T11" fmla="*/ 0 60000 65536"/>
                <a:gd name="T12" fmla="*/ 0 w 211"/>
                <a:gd name="T13" fmla="*/ 0 h 94"/>
                <a:gd name="T14" fmla="*/ 211 w 211"/>
                <a:gd name="T15" fmla="*/ 94 h 94"/>
              </a:gdLst>
              <a:ahLst/>
              <a:cxnLst>
                <a:cxn ang="T8">
                  <a:pos x="T0" y="T1"/>
                </a:cxn>
                <a:cxn ang="T9">
                  <a:pos x="T2" y="T3"/>
                </a:cxn>
                <a:cxn ang="T10">
                  <a:pos x="T4" y="T5"/>
                </a:cxn>
                <a:cxn ang="T11">
                  <a:pos x="T6" y="T7"/>
                </a:cxn>
              </a:cxnLst>
              <a:rect l="T12" t="T13" r="T14" b="T15"/>
              <a:pathLst>
                <a:path w="211" h="94">
                  <a:moveTo>
                    <a:pt x="0" y="6"/>
                  </a:moveTo>
                  <a:cubicBezTo>
                    <a:pt x="42" y="9"/>
                    <a:pt x="90" y="0"/>
                    <a:pt x="128" y="22"/>
                  </a:cubicBezTo>
                  <a:cubicBezTo>
                    <a:pt x="211" y="69"/>
                    <a:pt x="101" y="29"/>
                    <a:pt x="176" y="54"/>
                  </a:cubicBezTo>
                  <a:cubicBezTo>
                    <a:pt x="186" y="85"/>
                    <a:pt x="178" y="72"/>
                    <a:pt x="200" y="94"/>
                  </a:cubicBezTo>
                </a:path>
              </a:pathLst>
            </a:custGeom>
            <a:noFill/>
            <a:ln w="28575">
              <a:solidFill>
                <a:schemeClr val="tx1"/>
              </a:solidFill>
              <a:round/>
              <a:headEnd/>
              <a:tailEnd/>
            </a:ln>
          </p:spPr>
          <p:txBody>
            <a:bodyPr wrap="none" anchor="ctr">
              <a:spAutoFit/>
            </a:bodyPr>
            <a:lstStyle/>
            <a:p>
              <a:endParaRPr lang="en-US"/>
            </a:p>
          </p:txBody>
        </p:sp>
        <p:sp>
          <p:nvSpPr>
            <p:cNvPr id="106557" name="Freeform 32" descr="75%"/>
            <p:cNvSpPr>
              <a:spLocks/>
            </p:cNvSpPr>
            <p:nvPr/>
          </p:nvSpPr>
          <p:spPr bwMode="auto">
            <a:xfrm>
              <a:off x="896" y="1273"/>
              <a:ext cx="376" cy="344"/>
            </a:xfrm>
            <a:custGeom>
              <a:avLst/>
              <a:gdLst>
                <a:gd name="T0" fmla="*/ 8 w 376"/>
                <a:gd name="T1" fmla="*/ 0 h 344"/>
                <a:gd name="T2" fmla="*/ 0 w 376"/>
                <a:gd name="T3" fmla="*/ 144 h 344"/>
                <a:gd name="T4" fmla="*/ 192 w 376"/>
                <a:gd name="T5" fmla="*/ 344 h 344"/>
                <a:gd name="T6" fmla="*/ 288 w 376"/>
                <a:gd name="T7" fmla="*/ 336 h 344"/>
                <a:gd name="T8" fmla="*/ 304 w 376"/>
                <a:gd name="T9" fmla="*/ 312 h 344"/>
                <a:gd name="T10" fmla="*/ 352 w 376"/>
                <a:gd name="T11" fmla="*/ 272 h 344"/>
                <a:gd name="T12" fmla="*/ 368 w 376"/>
                <a:gd name="T13" fmla="*/ 224 h 344"/>
                <a:gd name="T14" fmla="*/ 376 w 376"/>
                <a:gd name="T15" fmla="*/ 200 h 344"/>
                <a:gd name="T16" fmla="*/ 296 w 376"/>
                <a:gd name="T17" fmla="*/ 64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344"/>
                <a:gd name="T29" fmla="*/ 376 w 376"/>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344">
                  <a:moveTo>
                    <a:pt x="8" y="0"/>
                  </a:moveTo>
                  <a:cubicBezTo>
                    <a:pt x="5" y="48"/>
                    <a:pt x="0" y="95"/>
                    <a:pt x="0" y="144"/>
                  </a:cubicBezTo>
                  <a:cubicBezTo>
                    <a:pt x="0" y="288"/>
                    <a:pt x="76" y="305"/>
                    <a:pt x="192" y="344"/>
                  </a:cubicBezTo>
                  <a:cubicBezTo>
                    <a:pt x="224" y="341"/>
                    <a:pt x="257" y="344"/>
                    <a:pt x="288" y="336"/>
                  </a:cubicBezTo>
                  <a:cubicBezTo>
                    <a:pt x="297" y="333"/>
                    <a:pt x="297" y="318"/>
                    <a:pt x="304" y="312"/>
                  </a:cubicBezTo>
                  <a:cubicBezTo>
                    <a:pt x="318" y="297"/>
                    <a:pt x="337" y="286"/>
                    <a:pt x="352" y="272"/>
                  </a:cubicBezTo>
                  <a:cubicBezTo>
                    <a:pt x="357" y="256"/>
                    <a:pt x="362" y="240"/>
                    <a:pt x="368" y="224"/>
                  </a:cubicBezTo>
                  <a:cubicBezTo>
                    <a:pt x="370" y="216"/>
                    <a:pt x="376" y="200"/>
                    <a:pt x="376" y="200"/>
                  </a:cubicBezTo>
                  <a:cubicBezTo>
                    <a:pt x="368" y="154"/>
                    <a:pt x="360" y="64"/>
                    <a:pt x="296" y="64"/>
                  </a:cubicBezTo>
                </a:path>
              </a:pathLst>
            </a:custGeom>
            <a:noFill/>
            <a:ln w="28575">
              <a:solidFill>
                <a:schemeClr val="tx1"/>
              </a:solidFill>
              <a:round/>
              <a:headEnd/>
              <a:tailEnd/>
            </a:ln>
          </p:spPr>
          <p:txBody>
            <a:bodyPr wrap="none" anchor="ctr">
              <a:spAutoFit/>
            </a:bodyPr>
            <a:lstStyle/>
            <a:p>
              <a:endParaRPr lang="en-US"/>
            </a:p>
          </p:txBody>
        </p:sp>
        <p:sp>
          <p:nvSpPr>
            <p:cNvPr id="106558" name="Freeform 33" descr="75%"/>
            <p:cNvSpPr>
              <a:spLocks/>
            </p:cNvSpPr>
            <p:nvPr/>
          </p:nvSpPr>
          <p:spPr bwMode="auto">
            <a:xfrm>
              <a:off x="1072" y="1057"/>
              <a:ext cx="292" cy="287"/>
            </a:xfrm>
            <a:custGeom>
              <a:avLst/>
              <a:gdLst>
                <a:gd name="T0" fmla="*/ 184 w 292"/>
                <a:gd name="T1" fmla="*/ 287 h 287"/>
                <a:gd name="T2" fmla="*/ 24 w 292"/>
                <a:gd name="T3" fmla="*/ 167 h 287"/>
                <a:gd name="T4" fmla="*/ 16 w 292"/>
                <a:gd name="T5" fmla="*/ 32 h 287"/>
                <a:gd name="T6" fmla="*/ 128 w 292"/>
                <a:gd name="T7" fmla="*/ 72 h 287"/>
                <a:gd name="T8" fmla="*/ 160 w 292"/>
                <a:gd name="T9" fmla="*/ 80 h 287"/>
                <a:gd name="T10" fmla="*/ 208 w 292"/>
                <a:gd name="T11" fmla="*/ 96 h 287"/>
                <a:gd name="T12" fmla="*/ 256 w 292"/>
                <a:gd name="T13" fmla="*/ 56 h 287"/>
                <a:gd name="T14" fmla="*/ 256 w 292"/>
                <a:gd name="T15" fmla="*/ 40 h 287"/>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87"/>
                <a:gd name="T26" fmla="*/ 292 w 292"/>
                <a:gd name="T27" fmla="*/ 287 h 2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87">
                  <a:moveTo>
                    <a:pt x="184" y="287"/>
                  </a:moveTo>
                  <a:cubicBezTo>
                    <a:pt x="155" y="230"/>
                    <a:pt x="39" y="227"/>
                    <a:pt x="24" y="167"/>
                  </a:cubicBezTo>
                  <a:cubicBezTo>
                    <a:pt x="26" y="148"/>
                    <a:pt x="0" y="43"/>
                    <a:pt x="16" y="32"/>
                  </a:cubicBezTo>
                  <a:cubicBezTo>
                    <a:pt x="46" y="8"/>
                    <a:pt x="102" y="61"/>
                    <a:pt x="128" y="72"/>
                  </a:cubicBezTo>
                  <a:cubicBezTo>
                    <a:pt x="138" y="76"/>
                    <a:pt x="149" y="76"/>
                    <a:pt x="160" y="80"/>
                  </a:cubicBezTo>
                  <a:cubicBezTo>
                    <a:pt x="176" y="84"/>
                    <a:pt x="208" y="96"/>
                    <a:pt x="208" y="96"/>
                  </a:cubicBezTo>
                  <a:cubicBezTo>
                    <a:pt x="225" y="84"/>
                    <a:pt x="243" y="74"/>
                    <a:pt x="256" y="56"/>
                  </a:cubicBezTo>
                  <a:cubicBezTo>
                    <a:pt x="292" y="0"/>
                    <a:pt x="257" y="38"/>
                    <a:pt x="256" y="40"/>
                  </a:cubicBezTo>
                </a:path>
              </a:pathLst>
            </a:custGeom>
            <a:noFill/>
            <a:ln w="28575">
              <a:solidFill>
                <a:schemeClr val="tx1"/>
              </a:solidFill>
              <a:round/>
              <a:headEnd/>
              <a:tailEnd/>
            </a:ln>
          </p:spPr>
          <p:txBody>
            <a:bodyPr wrap="none" anchor="ctr">
              <a:spAutoFit/>
            </a:bodyPr>
            <a:lstStyle/>
            <a:p>
              <a:endParaRPr lang="en-US"/>
            </a:p>
          </p:txBody>
        </p:sp>
        <p:sp>
          <p:nvSpPr>
            <p:cNvPr id="106559" name="Freeform 34" descr="75%"/>
            <p:cNvSpPr>
              <a:spLocks/>
            </p:cNvSpPr>
            <p:nvPr/>
          </p:nvSpPr>
          <p:spPr bwMode="auto">
            <a:xfrm>
              <a:off x="1312" y="624"/>
              <a:ext cx="488" cy="473"/>
            </a:xfrm>
            <a:custGeom>
              <a:avLst/>
              <a:gdLst>
                <a:gd name="T0" fmla="*/ 0 w 488"/>
                <a:gd name="T1" fmla="*/ 217 h 473"/>
                <a:gd name="T2" fmla="*/ 88 w 488"/>
                <a:gd name="T3" fmla="*/ 57 h 473"/>
                <a:gd name="T4" fmla="*/ 144 w 488"/>
                <a:gd name="T5" fmla="*/ 1 h 473"/>
                <a:gd name="T6" fmla="*/ 256 w 488"/>
                <a:gd name="T7" fmla="*/ 97 h 473"/>
                <a:gd name="T8" fmla="*/ 224 w 488"/>
                <a:gd name="T9" fmla="*/ 201 h 473"/>
                <a:gd name="T10" fmla="*/ 384 w 488"/>
                <a:gd name="T11" fmla="*/ 185 h 473"/>
                <a:gd name="T12" fmla="*/ 432 w 488"/>
                <a:gd name="T13" fmla="*/ 193 h 473"/>
                <a:gd name="T14" fmla="*/ 488 w 488"/>
                <a:gd name="T15" fmla="*/ 377 h 473"/>
                <a:gd name="T16" fmla="*/ 480 w 488"/>
                <a:gd name="T17" fmla="*/ 417 h 473"/>
                <a:gd name="T18" fmla="*/ 376 w 488"/>
                <a:gd name="T19" fmla="*/ 473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8"/>
                <a:gd name="T31" fmla="*/ 0 h 473"/>
                <a:gd name="T32" fmla="*/ 488 w 488"/>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8" h="473">
                  <a:moveTo>
                    <a:pt x="0" y="217"/>
                  </a:moveTo>
                  <a:cubicBezTo>
                    <a:pt x="85" y="112"/>
                    <a:pt x="60" y="152"/>
                    <a:pt x="88" y="57"/>
                  </a:cubicBezTo>
                  <a:cubicBezTo>
                    <a:pt x="95" y="31"/>
                    <a:pt x="144" y="1"/>
                    <a:pt x="144" y="1"/>
                  </a:cubicBezTo>
                  <a:cubicBezTo>
                    <a:pt x="237" y="12"/>
                    <a:pt x="243" y="0"/>
                    <a:pt x="256" y="97"/>
                  </a:cubicBezTo>
                  <a:cubicBezTo>
                    <a:pt x="247" y="154"/>
                    <a:pt x="239" y="154"/>
                    <a:pt x="224" y="201"/>
                  </a:cubicBezTo>
                  <a:cubicBezTo>
                    <a:pt x="250" y="281"/>
                    <a:pt x="337" y="196"/>
                    <a:pt x="384" y="185"/>
                  </a:cubicBezTo>
                  <a:cubicBezTo>
                    <a:pt x="400" y="187"/>
                    <a:pt x="417" y="186"/>
                    <a:pt x="432" y="193"/>
                  </a:cubicBezTo>
                  <a:cubicBezTo>
                    <a:pt x="478" y="213"/>
                    <a:pt x="480" y="337"/>
                    <a:pt x="488" y="377"/>
                  </a:cubicBezTo>
                  <a:cubicBezTo>
                    <a:pt x="485" y="390"/>
                    <a:pt x="486" y="405"/>
                    <a:pt x="480" y="417"/>
                  </a:cubicBezTo>
                  <a:cubicBezTo>
                    <a:pt x="458" y="454"/>
                    <a:pt x="395" y="433"/>
                    <a:pt x="376" y="473"/>
                  </a:cubicBezTo>
                </a:path>
              </a:pathLst>
            </a:custGeom>
            <a:noFill/>
            <a:ln w="28575">
              <a:solidFill>
                <a:schemeClr val="tx1"/>
              </a:solidFill>
              <a:round/>
              <a:headEnd/>
              <a:tailEnd/>
            </a:ln>
          </p:spPr>
          <p:txBody>
            <a:bodyPr wrap="none" anchor="ctr">
              <a:spAutoFit/>
            </a:bodyPr>
            <a:lstStyle/>
            <a:p>
              <a:endParaRPr lang="en-US"/>
            </a:p>
          </p:txBody>
        </p:sp>
        <p:sp>
          <p:nvSpPr>
            <p:cNvPr id="106560" name="Freeform 35" descr="75%"/>
            <p:cNvSpPr>
              <a:spLocks/>
            </p:cNvSpPr>
            <p:nvPr/>
          </p:nvSpPr>
          <p:spPr bwMode="auto">
            <a:xfrm>
              <a:off x="1008" y="1137"/>
              <a:ext cx="672" cy="810"/>
            </a:xfrm>
            <a:custGeom>
              <a:avLst/>
              <a:gdLst>
                <a:gd name="T0" fmla="*/ 608 w 672"/>
                <a:gd name="T1" fmla="*/ 0 h 810"/>
                <a:gd name="T2" fmla="*/ 520 w 672"/>
                <a:gd name="T3" fmla="*/ 32 h 810"/>
                <a:gd name="T4" fmla="*/ 528 w 672"/>
                <a:gd name="T5" fmla="*/ 168 h 810"/>
                <a:gd name="T6" fmla="*/ 424 w 672"/>
                <a:gd name="T7" fmla="*/ 352 h 810"/>
                <a:gd name="T8" fmla="*/ 392 w 672"/>
                <a:gd name="T9" fmla="*/ 448 h 810"/>
                <a:gd name="T10" fmla="*/ 400 w 672"/>
                <a:gd name="T11" fmla="*/ 576 h 810"/>
                <a:gd name="T12" fmla="*/ 488 w 672"/>
                <a:gd name="T13" fmla="*/ 448 h 810"/>
                <a:gd name="T14" fmla="*/ 624 w 672"/>
                <a:gd name="T15" fmla="*/ 680 h 810"/>
                <a:gd name="T16" fmla="*/ 672 w 672"/>
                <a:gd name="T17" fmla="*/ 712 h 810"/>
                <a:gd name="T18" fmla="*/ 504 w 672"/>
                <a:gd name="T19" fmla="*/ 640 h 810"/>
                <a:gd name="T20" fmla="*/ 272 w 672"/>
                <a:gd name="T21" fmla="*/ 512 h 810"/>
                <a:gd name="T22" fmla="*/ 0 w 672"/>
                <a:gd name="T23" fmla="*/ 528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10"/>
                <a:gd name="T38" fmla="*/ 672 w 672"/>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10">
                  <a:moveTo>
                    <a:pt x="608" y="0"/>
                  </a:moveTo>
                  <a:cubicBezTo>
                    <a:pt x="575" y="8"/>
                    <a:pt x="550" y="16"/>
                    <a:pt x="520" y="32"/>
                  </a:cubicBezTo>
                  <a:cubicBezTo>
                    <a:pt x="489" y="77"/>
                    <a:pt x="505" y="122"/>
                    <a:pt x="528" y="168"/>
                  </a:cubicBezTo>
                  <a:cubicBezTo>
                    <a:pt x="519" y="299"/>
                    <a:pt x="544" y="327"/>
                    <a:pt x="424" y="352"/>
                  </a:cubicBezTo>
                  <a:cubicBezTo>
                    <a:pt x="410" y="393"/>
                    <a:pt x="399" y="400"/>
                    <a:pt x="392" y="448"/>
                  </a:cubicBezTo>
                  <a:cubicBezTo>
                    <a:pt x="394" y="490"/>
                    <a:pt x="391" y="534"/>
                    <a:pt x="400" y="576"/>
                  </a:cubicBezTo>
                  <a:cubicBezTo>
                    <a:pt x="408" y="615"/>
                    <a:pt x="465" y="440"/>
                    <a:pt x="488" y="448"/>
                  </a:cubicBezTo>
                  <a:cubicBezTo>
                    <a:pt x="543" y="466"/>
                    <a:pt x="576" y="649"/>
                    <a:pt x="624" y="680"/>
                  </a:cubicBezTo>
                  <a:cubicBezTo>
                    <a:pt x="640" y="690"/>
                    <a:pt x="672" y="712"/>
                    <a:pt x="672" y="712"/>
                  </a:cubicBezTo>
                  <a:cubicBezTo>
                    <a:pt x="663" y="810"/>
                    <a:pt x="592" y="617"/>
                    <a:pt x="504" y="640"/>
                  </a:cubicBezTo>
                  <a:cubicBezTo>
                    <a:pt x="407" y="633"/>
                    <a:pt x="368" y="518"/>
                    <a:pt x="272" y="512"/>
                  </a:cubicBezTo>
                  <a:cubicBezTo>
                    <a:pt x="191" y="471"/>
                    <a:pt x="64" y="589"/>
                    <a:pt x="0" y="528"/>
                  </a:cubicBezTo>
                </a:path>
              </a:pathLst>
            </a:custGeom>
            <a:noFill/>
            <a:ln w="28575">
              <a:solidFill>
                <a:schemeClr val="tx1"/>
              </a:solidFill>
              <a:round/>
              <a:headEnd/>
              <a:tailEnd/>
            </a:ln>
          </p:spPr>
          <p:txBody>
            <a:bodyPr wrap="none" anchor="ctr">
              <a:spAutoFit/>
            </a:bodyPr>
            <a:lstStyle/>
            <a:p>
              <a:endParaRPr lang="en-US"/>
            </a:p>
          </p:txBody>
        </p:sp>
        <p:sp>
          <p:nvSpPr>
            <p:cNvPr id="106561" name="Freeform 36" descr="75%"/>
            <p:cNvSpPr>
              <a:spLocks/>
            </p:cNvSpPr>
            <p:nvPr/>
          </p:nvSpPr>
          <p:spPr bwMode="auto">
            <a:xfrm>
              <a:off x="1280" y="1345"/>
              <a:ext cx="216" cy="72"/>
            </a:xfrm>
            <a:custGeom>
              <a:avLst/>
              <a:gdLst>
                <a:gd name="T0" fmla="*/ 0 w 216"/>
                <a:gd name="T1" fmla="*/ 8 h 72"/>
                <a:gd name="T2" fmla="*/ 24 w 216"/>
                <a:gd name="T3" fmla="*/ 48 h 72"/>
                <a:gd name="T4" fmla="*/ 112 w 216"/>
                <a:gd name="T5" fmla="*/ 72 h 72"/>
                <a:gd name="T6" fmla="*/ 216 w 216"/>
                <a:gd name="T7" fmla="*/ 0 h 72"/>
                <a:gd name="T8" fmla="*/ 0 60000 65536"/>
                <a:gd name="T9" fmla="*/ 0 60000 65536"/>
                <a:gd name="T10" fmla="*/ 0 60000 65536"/>
                <a:gd name="T11" fmla="*/ 0 60000 65536"/>
                <a:gd name="T12" fmla="*/ 0 w 216"/>
                <a:gd name="T13" fmla="*/ 0 h 72"/>
                <a:gd name="T14" fmla="*/ 216 w 216"/>
                <a:gd name="T15" fmla="*/ 72 h 72"/>
              </a:gdLst>
              <a:ahLst/>
              <a:cxnLst>
                <a:cxn ang="T8">
                  <a:pos x="T0" y="T1"/>
                </a:cxn>
                <a:cxn ang="T9">
                  <a:pos x="T2" y="T3"/>
                </a:cxn>
                <a:cxn ang="T10">
                  <a:pos x="T4" y="T5"/>
                </a:cxn>
                <a:cxn ang="T11">
                  <a:pos x="T6" y="T7"/>
                </a:cxn>
              </a:cxnLst>
              <a:rect l="T12" t="T13" r="T14" b="T15"/>
              <a:pathLst>
                <a:path w="216" h="72">
                  <a:moveTo>
                    <a:pt x="0" y="8"/>
                  </a:moveTo>
                  <a:cubicBezTo>
                    <a:pt x="8" y="21"/>
                    <a:pt x="13" y="37"/>
                    <a:pt x="24" y="48"/>
                  </a:cubicBezTo>
                  <a:cubicBezTo>
                    <a:pt x="41" y="65"/>
                    <a:pt x="88" y="64"/>
                    <a:pt x="112" y="72"/>
                  </a:cubicBezTo>
                  <a:cubicBezTo>
                    <a:pt x="151" y="58"/>
                    <a:pt x="176" y="0"/>
                    <a:pt x="216" y="0"/>
                  </a:cubicBezTo>
                </a:path>
              </a:pathLst>
            </a:custGeom>
            <a:noFill/>
            <a:ln w="28575">
              <a:solidFill>
                <a:schemeClr val="tx1"/>
              </a:solidFill>
              <a:round/>
              <a:headEnd/>
              <a:tailEnd/>
            </a:ln>
          </p:spPr>
          <p:txBody>
            <a:bodyPr wrap="none" anchor="ctr">
              <a:spAutoFit/>
            </a:bodyPr>
            <a:lstStyle/>
            <a:p>
              <a:endParaRPr lang="en-US"/>
            </a:p>
          </p:txBody>
        </p:sp>
        <p:sp>
          <p:nvSpPr>
            <p:cNvPr id="106562" name="Freeform 37" descr="75%"/>
            <p:cNvSpPr>
              <a:spLocks/>
            </p:cNvSpPr>
            <p:nvPr/>
          </p:nvSpPr>
          <p:spPr bwMode="auto">
            <a:xfrm>
              <a:off x="1560" y="1273"/>
              <a:ext cx="192" cy="96"/>
            </a:xfrm>
            <a:custGeom>
              <a:avLst/>
              <a:gdLst>
                <a:gd name="T0" fmla="*/ 0 w 192"/>
                <a:gd name="T1" fmla="*/ 56 h 96"/>
                <a:gd name="T2" fmla="*/ 96 w 192"/>
                <a:gd name="T3" fmla="*/ 48 h 96"/>
                <a:gd name="T4" fmla="*/ 120 w 192"/>
                <a:gd name="T5" fmla="*/ 16 h 96"/>
                <a:gd name="T6" fmla="*/ 144 w 192"/>
                <a:gd name="T7" fmla="*/ 0 h 96"/>
                <a:gd name="T8" fmla="*/ 184 w 192"/>
                <a:gd name="T9" fmla="*/ 96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0" y="56"/>
                  </a:moveTo>
                  <a:cubicBezTo>
                    <a:pt x="32" y="53"/>
                    <a:pt x="65" y="58"/>
                    <a:pt x="96" y="48"/>
                  </a:cubicBezTo>
                  <a:cubicBezTo>
                    <a:pt x="108" y="43"/>
                    <a:pt x="110" y="25"/>
                    <a:pt x="120" y="16"/>
                  </a:cubicBezTo>
                  <a:cubicBezTo>
                    <a:pt x="126" y="9"/>
                    <a:pt x="136" y="5"/>
                    <a:pt x="144" y="0"/>
                  </a:cubicBezTo>
                  <a:cubicBezTo>
                    <a:pt x="192" y="16"/>
                    <a:pt x="184" y="54"/>
                    <a:pt x="184" y="96"/>
                  </a:cubicBezTo>
                </a:path>
              </a:pathLst>
            </a:custGeom>
            <a:noFill/>
            <a:ln w="28575">
              <a:solidFill>
                <a:schemeClr val="tx1"/>
              </a:solidFill>
              <a:round/>
              <a:headEnd/>
              <a:tailEnd/>
            </a:ln>
          </p:spPr>
          <p:txBody>
            <a:bodyPr wrap="none" anchor="ctr">
              <a:spAutoFit/>
            </a:bodyPr>
            <a:lstStyle/>
            <a:p>
              <a:endParaRPr lang="en-US"/>
            </a:p>
          </p:txBody>
        </p:sp>
        <p:sp>
          <p:nvSpPr>
            <p:cNvPr id="106563" name="Freeform 38" descr="75%"/>
            <p:cNvSpPr>
              <a:spLocks/>
            </p:cNvSpPr>
            <p:nvPr/>
          </p:nvSpPr>
          <p:spPr bwMode="auto">
            <a:xfrm>
              <a:off x="1689" y="1457"/>
              <a:ext cx="39" cy="184"/>
            </a:xfrm>
            <a:custGeom>
              <a:avLst/>
              <a:gdLst>
                <a:gd name="T0" fmla="*/ 15 w 39"/>
                <a:gd name="T1" fmla="*/ 0 h 184"/>
                <a:gd name="T2" fmla="*/ 15 w 39"/>
                <a:gd name="T3" fmla="*/ 120 h 184"/>
                <a:gd name="T4" fmla="*/ 31 w 39"/>
                <a:gd name="T5" fmla="*/ 160 h 184"/>
                <a:gd name="T6" fmla="*/ 39 w 39"/>
                <a:gd name="T7" fmla="*/ 184 h 184"/>
                <a:gd name="T8" fmla="*/ 0 60000 65536"/>
                <a:gd name="T9" fmla="*/ 0 60000 65536"/>
                <a:gd name="T10" fmla="*/ 0 60000 65536"/>
                <a:gd name="T11" fmla="*/ 0 60000 65536"/>
                <a:gd name="T12" fmla="*/ 0 w 39"/>
                <a:gd name="T13" fmla="*/ 0 h 184"/>
                <a:gd name="T14" fmla="*/ 39 w 39"/>
                <a:gd name="T15" fmla="*/ 184 h 184"/>
              </a:gdLst>
              <a:ahLst/>
              <a:cxnLst>
                <a:cxn ang="T8">
                  <a:pos x="T0" y="T1"/>
                </a:cxn>
                <a:cxn ang="T9">
                  <a:pos x="T2" y="T3"/>
                </a:cxn>
                <a:cxn ang="T10">
                  <a:pos x="T4" y="T5"/>
                </a:cxn>
                <a:cxn ang="T11">
                  <a:pos x="T6" y="T7"/>
                </a:cxn>
              </a:cxnLst>
              <a:rect l="T12" t="T13" r="T14" b="T15"/>
              <a:pathLst>
                <a:path w="39" h="184">
                  <a:moveTo>
                    <a:pt x="15" y="0"/>
                  </a:moveTo>
                  <a:cubicBezTo>
                    <a:pt x="4" y="54"/>
                    <a:pt x="0" y="49"/>
                    <a:pt x="15" y="120"/>
                  </a:cubicBezTo>
                  <a:cubicBezTo>
                    <a:pt x="17" y="134"/>
                    <a:pt x="25" y="146"/>
                    <a:pt x="31" y="160"/>
                  </a:cubicBezTo>
                  <a:cubicBezTo>
                    <a:pt x="33" y="167"/>
                    <a:pt x="39" y="184"/>
                    <a:pt x="39" y="184"/>
                  </a:cubicBezTo>
                </a:path>
              </a:pathLst>
            </a:custGeom>
            <a:noFill/>
            <a:ln w="28575">
              <a:solidFill>
                <a:schemeClr val="tx1"/>
              </a:solidFill>
              <a:round/>
              <a:headEnd/>
              <a:tailEnd/>
            </a:ln>
          </p:spPr>
          <p:txBody>
            <a:bodyPr wrap="none" anchor="ctr">
              <a:spAutoFit/>
            </a:bodyPr>
            <a:lstStyle/>
            <a:p>
              <a:endParaRPr lang="en-US"/>
            </a:p>
          </p:txBody>
        </p:sp>
        <p:sp>
          <p:nvSpPr>
            <p:cNvPr id="106564" name="Freeform 39" descr="75%"/>
            <p:cNvSpPr>
              <a:spLocks/>
            </p:cNvSpPr>
            <p:nvPr/>
          </p:nvSpPr>
          <p:spPr bwMode="auto">
            <a:xfrm>
              <a:off x="1776" y="1409"/>
              <a:ext cx="455" cy="398"/>
            </a:xfrm>
            <a:custGeom>
              <a:avLst/>
              <a:gdLst>
                <a:gd name="T0" fmla="*/ 0 w 455"/>
                <a:gd name="T1" fmla="*/ 304 h 398"/>
                <a:gd name="T2" fmla="*/ 440 w 455"/>
                <a:gd name="T3" fmla="*/ 208 h 398"/>
                <a:gd name="T4" fmla="*/ 440 w 455"/>
                <a:gd name="T5" fmla="*/ 120 h 398"/>
                <a:gd name="T6" fmla="*/ 264 w 455"/>
                <a:gd name="T7" fmla="*/ 24 h 398"/>
                <a:gd name="T8" fmla="*/ 168 w 455"/>
                <a:gd name="T9" fmla="*/ 24 h 398"/>
                <a:gd name="T10" fmla="*/ 152 w 455"/>
                <a:gd name="T11" fmla="*/ 0 h 398"/>
                <a:gd name="T12" fmla="*/ 0 60000 65536"/>
                <a:gd name="T13" fmla="*/ 0 60000 65536"/>
                <a:gd name="T14" fmla="*/ 0 60000 65536"/>
                <a:gd name="T15" fmla="*/ 0 60000 65536"/>
                <a:gd name="T16" fmla="*/ 0 60000 65536"/>
                <a:gd name="T17" fmla="*/ 0 60000 65536"/>
                <a:gd name="T18" fmla="*/ 0 w 455"/>
                <a:gd name="T19" fmla="*/ 0 h 398"/>
                <a:gd name="T20" fmla="*/ 455 w 455"/>
                <a:gd name="T21" fmla="*/ 398 h 398"/>
              </a:gdLst>
              <a:ahLst/>
              <a:cxnLst>
                <a:cxn ang="T12">
                  <a:pos x="T0" y="T1"/>
                </a:cxn>
                <a:cxn ang="T13">
                  <a:pos x="T2" y="T3"/>
                </a:cxn>
                <a:cxn ang="T14">
                  <a:pos x="T4" y="T5"/>
                </a:cxn>
                <a:cxn ang="T15">
                  <a:pos x="T6" y="T7"/>
                </a:cxn>
                <a:cxn ang="T16">
                  <a:pos x="T8" y="T9"/>
                </a:cxn>
                <a:cxn ang="T17">
                  <a:pos x="T10" y="T11"/>
                </a:cxn>
              </a:cxnLst>
              <a:rect l="T18" t="T19" r="T20" b="T21"/>
              <a:pathLst>
                <a:path w="455" h="398">
                  <a:moveTo>
                    <a:pt x="0" y="304"/>
                  </a:moveTo>
                  <a:cubicBezTo>
                    <a:pt x="414" y="295"/>
                    <a:pt x="344" y="398"/>
                    <a:pt x="440" y="208"/>
                  </a:cubicBezTo>
                  <a:cubicBezTo>
                    <a:pt x="446" y="174"/>
                    <a:pt x="455" y="154"/>
                    <a:pt x="440" y="120"/>
                  </a:cubicBezTo>
                  <a:cubicBezTo>
                    <a:pt x="417" y="69"/>
                    <a:pt x="315" y="36"/>
                    <a:pt x="264" y="24"/>
                  </a:cubicBezTo>
                  <a:cubicBezTo>
                    <a:pt x="243" y="26"/>
                    <a:pt x="193" y="40"/>
                    <a:pt x="168" y="24"/>
                  </a:cubicBezTo>
                  <a:cubicBezTo>
                    <a:pt x="160" y="18"/>
                    <a:pt x="152" y="0"/>
                    <a:pt x="152" y="0"/>
                  </a:cubicBezTo>
                </a:path>
              </a:pathLst>
            </a:custGeom>
            <a:noFill/>
            <a:ln w="28575">
              <a:solidFill>
                <a:schemeClr val="tx1"/>
              </a:solidFill>
              <a:round/>
              <a:headEnd/>
              <a:tailEnd/>
            </a:ln>
          </p:spPr>
          <p:txBody>
            <a:bodyPr wrap="none" anchor="ctr">
              <a:spAutoFit/>
            </a:bodyPr>
            <a:lstStyle/>
            <a:p>
              <a:endParaRPr lang="en-US"/>
            </a:p>
          </p:txBody>
        </p:sp>
        <p:sp>
          <p:nvSpPr>
            <p:cNvPr id="106565" name="Freeform 40" descr="75%"/>
            <p:cNvSpPr>
              <a:spLocks/>
            </p:cNvSpPr>
            <p:nvPr/>
          </p:nvSpPr>
          <p:spPr bwMode="auto">
            <a:xfrm>
              <a:off x="1800" y="1241"/>
              <a:ext cx="56" cy="128"/>
            </a:xfrm>
            <a:custGeom>
              <a:avLst/>
              <a:gdLst>
                <a:gd name="T0" fmla="*/ 56 w 56"/>
                <a:gd name="T1" fmla="*/ 128 h 128"/>
                <a:gd name="T2" fmla="*/ 0 w 56"/>
                <a:gd name="T3" fmla="*/ 0 h 128"/>
                <a:gd name="T4" fmla="*/ 0 60000 65536"/>
                <a:gd name="T5" fmla="*/ 0 60000 65536"/>
                <a:gd name="T6" fmla="*/ 0 w 56"/>
                <a:gd name="T7" fmla="*/ 0 h 128"/>
                <a:gd name="T8" fmla="*/ 56 w 56"/>
                <a:gd name="T9" fmla="*/ 128 h 128"/>
              </a:gdLst>
              <a:ahLst/>
              <a:cxnLst>
                <a:cxn ang="T4">
                  <a:pos x="T0" y="T1"/>
                </a:cxn>
                <a:cxn ang="T5">
                  <a:pos x="T2" y="T3"/>
                </a:cxn>
              </a:cxnLst>
              <a:rect l="T6" t="T7" r="T8" b="T9"/>
              <a:pathLst>
                <a:path w="56" h="128">
                  <a:moveTo>
                    <a:pt x="56" y="128"/>
                  </a:moveTo>
                  <a:cubicBezTo>
                    <a:pt x="10" y="67"/>
                    <a:pt x="0" y="66"/>
                    <a:pt x="0" y="0"/>
                  </a:cubicBezTo>
                </a:path>
              </a:pathLst>
            </a:custGeom>
            <a:noFill/>
            <a:ln w="28575">
              <a:solidFill>
                <a:schemeClr val="tx1"/>
              </a:solidFill>
              <a:round/>
              <a:headEnd/>
              <a:tailEnd/>
            </a:ln>
          </p:spPr>
          <p:txBody>
            <a:bodyPr wrap="none" anchor="ctr">
              <a:spAutoFit/>
            </a:bodyPr>
            <a:lstStyle/>
            <a:p>
              <a:endParaRPr lang="en-US"/>
            </a:p>
          </p:txBody>
        </p:sp>
        <p:sp>
          <p:nvSpPr>
            <p:cNvPr id="106566" name="Freeform 41" descr="75%"/>
            <p:cNvSpPr>
              <a:spLocks/>
            </p:cNvSpPr>
            <p:nvPr/>
          </p:nvSpPr>
          <p:spPr bwMode="auto">
            <a:xfrm>
              <a:off x="1832" y="720"/>
              <a:ext cx="260" cy="312"/>
            </a:xfrm>
            <a:custGeom>
              <a:avLst/>
              <a:gdLst>
                <a:gd name="T0" fmla="*/ 0 w 260"/>
                <a:gd name="T1" fmla="*/ 312 h 312"/>
                <a:gd name="T2" fmla="*/ 224 w 260"/>
                <a:gd name="T3" fmla="*/ 288 h 312"/>
                <a:gd name="T4" fmla="*/ 248 w 260"/>
                <a:gd name="T5" fmla="*/ 208 h 312"/>
                <a:gd name="T6" fmla="*/ 208 w 260"/>
                <a:gd name="T7" fmla="*/ 80 h 312"/>
                <a:gd name="T8" fmla="*/ 176 w 260"/>
                <a:gd name="T9" fmla="*/ 32 h 312"/>
                <a:gd name="T10" fmla="*/ 168 w 260"/>
                <a:gd name="T11" fmla="*/ 0 h 312"/>
                <a:gd name="T12" fmla="*/ 0 60000 65536"/>
                <a:gd name="T13" fmla="*/ 0 60000 65536"/>
                <a:gd name="T14" fmla="*/ 0 60000 65536"/>
                <a:gd name="T15" fmla="*/ 0 60000 65536"/>
                <a:gd name="T16" fmla="*/ 0 60000 65536"/>
                <a:gd name="T17" fmla="*/ 0 60000 65536"/>
                <a:gd name="T18" fmla="*/ 0 w 260"/>
                <a:gd name="T19" fmla="*/ 0 h 312"/>
                <a:gd name="T20" fmla="*/ 260 w 260"/>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260" h="312">
                  <a:moveTo>
                    <a:pt x="0" y="312"/>
                  </a:moveTo>
                  <a:cubicBezTo>
                    <a:pt x="65" y="265"/>
                    <a:pt x="145" y="305"/>
                    <a:pt x="224" y="288"/>
                  </a:cubicBezTo>
                  <a:cubicBezTo>
                    <a:pt x="232" y="261"/>
                    <a:pt x="239" y="234"/>
                    <a:pt x="248" y="208"/>
                  </a:cubicBezTo>
                  <a:cubicBezTo>
                    <a:pt x="243" y="155"/>
                    <a:pt x="260" y="97"/>
                    <a:pt x="208" y="80"/>
                  </a:cubicBezTo>
                  <a:cubicBezTo>
                    <a:pt x="197" y="64"/>
                    <a:pt x="180" y="50"/>
                    <a:pt x="176" y="32"/>
                  </a:cubicBezTo>
                  <a:cubicBezTo>
                    <a:pt x="173" y="21"/>
                    <a:pt x="168" y="0"/>
                    <a:pt x="168" y="0"/>
                  </a:cubicBezTo>
                </a:path>
              </a:pathLst>
            </a:custGeom>
            <a:noFill/>
            <a:ln w="28575">
              <a:solidFill>
                <a:schemeClr val="tx1"/>
              </a:solidFill>
              <a:round/>
              <a:headEnd/>
              <a:tailEnd/>
            </a:ln>
          </p:spPr>
          <p:txBody>
            <a:bodyPr wrap="none" anchor="ctr">
              <a:spAutoFit/>
            </a:bodyPr>
            <a:lstStyle/>
            <a:p>
              <a:endParaRPr lang="en-US"/>
            </a:p>
          </p:txBody>
        </p:sp>
      </p:grpSp>
      <p:sp>
        <p:nvSpPr>
          <p:cNvPr id="106501" name="Oval 42"/>
          <p:cNvSpPr>
            <a:spLocks noChangeArrowheads="1"/>
          </p:cNvSpPr>
          <p:nvPr/>
        </p:nvSpPr>
        <p:spPr bwMode="auto">
          <a:xfrm>
            <a:off x="2162175" y="48148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2" name="Oval 43"/>
          <p:cNvSpPr>
            <a:spLocks noChangeArrowheads="1"/>
          </p:cNvSpPr>
          <p:nvPr/>
        </p:nvSpPr>
        <p:spPr bwMode="auto">
          <a:xfrm>
            <a:off x="3381375" y="45862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3" name="Oval 44"/>
          <p:cNvSpPr>
            <a:spLocks noChangeArrowheads="1"/>
          </p:cNvSpPr>
          <p:nvPr/>
        </p:nvSpPr>
        <p:spPr bwMode="auto">
          <a:xfrm>
            <a:off x="2238375" y="4357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4" name="Oval 45"/>
          <p:cNvSpPr>
            <a:spLocks noChangeArrowheads="1"/>
          </p:cNvSpPr>
          <p:nvPr/>
        </p:nvSpPr>
        <p:spPr bwMode="auto">
          <a:xfrm>
            <a:off x="3152775" y="4357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5" name="Oval 46"/>
          <p:cNvSpPr>
            <a:spLocks noChangeArrowheads="1"/>
          </p:cNvSpPr>
          <p:nvPr/>
        </p:nvSpPr>
        <p:spPr bwMode="auto">
          <a:xfrm>
            <a:off x="3305175" y="3976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6" name="Oval 47"/>
          <p:cNvSpPr>
            <a:spLocks noChangeArrowheads="1"/>
          </p:cNvSpPr>
          <p:nvPr/>
        </p:nvSpPr>
        <p:spPr bwMode="auto">
          <a:xfrm>
            <a:off x="1628775" y="41290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7" name="Oval 48"/>
          <p:cNvSpPr>
            <a:spLocks noChangeArrowheads="1"/>
          </p:cNvSpPr>
          <p:nvPr/>
        </p:nvSpPr>
        <p:spPr bwMode="auto">
          <a:xfrm>
            <a:off x="2619375" y="39004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8" name="Oval 49"/>
          <p:cNvSpPr>
            <a:spLocks noChangeArrowheads="1"/>
          </p:cNvSpPr>
          <p:nvPr/>
        </p:nvSpPr>
        <p:spPr bwMode="auto">
          <a:xfrm>
            <a:off x="2466975" y="3214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09" name="Oval 50"/>
          <p:cNvSpPr>
            <a:spLocks noChangeArrowheads="1"/>
          </p:cNvSpPr>
          <p:nvPr/>
        </p:nvSpPr>
        <p:spPr bwMode="auto">
          <a:xfrm>
            <a:off x="3228975" y="34432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10" name="Oval 51"/>
          <p:cNvSpPr>
            <a:spLocks noChangeArrowheads="1"/>
          </p:cNvSpPr>
          <p:nvPr/>
        </p:nvSpPr>
        <p:spPr bwMode="auto">
          <a:xfrm>
            <a:off x="2162175" y="3595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11" name="Oval 52"/>
          <p:cNvSpPr>
            <a:spLocks noChangeArrowheads="1"/>
          </p:cNvSpPr>
          <p:nvPr/>
        </p:nvSpPr>
        <p:spPr bwMode="auto">
          <a:xfrm>
            <a:off x="1628775" y="3595688"/>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grpSp>
        <p:nvGrpSpPr>
          <p:cNvPr id="5" name="Group 53"/>
          <p:cNvGrpSpPr>
            <a:grpSpLocks/>
          </p:cNvGrpSpPr>
          <p:nvPr/>
        </p:nvGrpSpPr>
        <p:grpSpPr bwMode="auto">
          <a:xfrm>
            <a:off x="1524000" y="3962400"/>
            <a:ext cx="152400" cy="76200"/>
            <a:chOff x="2592" y="1488"/>
            <a:chExt cx="96" cy="48"/>
          </a:xfrm>
        </p:grpSpPr>
        <p:sp>
          <p:nvSpPr>
            <p:cNvPr id="106553" name="Line 54"/>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54" name="Line 55"/>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6" name="Group 56"/>
          <p:cNvGrpSpPr>
            <a:grpSpLocks/>
          </p:cNvGrpSpPr>
          <p:nvPr/>
        </p:nvGrpSpPr>
        <p:grpSpPr bwMode="auto">
          <a:xfrm>
            <a:off x="1981200" y="4114800"/>
            <a:ext cx="152400" cy="76200"/>
            <a:chOff x="2592" y="1488"/>
            <a:chExt cx="96" cy="48"/>
          </a:xfrm>
        </p:grpSpPr>
        <p:sp>
          <p:nvSpPr>
            <p:cNvPr id="106551" name="Line 57"/>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52" name="Line 58"/>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7" name="Group 59"/>
          <p:cNvGrpSpPr>
            <a:grpSpLocks/>
          </p:cNvGrpSpPr>
          <p:nvPr/>
        </p:nvGrpSpPr>
        <p:grpSpPr bwMode="auto">
          <a:xfrm>
            <a:off x="2819400" y="4267200"/>
            <a:ext cx="152400" cy="76200"/>
            <a:chOff x="2592" y="1488"/>
            <a:chExt cx="96" cy="48"/>
          </a:xfrm>
        </p:grpSpPr>
        <p:sp>
          <p:nvSpPr>
            <p:cNvPr id="106549" name="Line 60"/>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50" name="Line 61"/>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8" name="Group 62"/>
          <p:cNvGrpSpPr>
            <a:grpSpLocks/>
          </p:cNvGrpSpPr>
          <p:nvPr/>
        </p:nvGrpSpPr>
        <p:grpSpPr bwMode="auto">
          <a:xfrm>
            <a:off x="2971800" y="3657600"/>
            <a:ext cx="152400" cy="76200"/>
            <a:chOff x="2592" y="1488"/>
            <a:chExt cx="96" cy="48"/>
          </a:xfrm>
        </p:grpSpPr>
        <p:sp>
          <p:nvSpPr>
            <p:cNvPr id="106547" name="Line 63"/>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48" name="Line 64"/>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9" name="Group 65"/>
          <p:cNvGrpSpPr>
            <a:grpSpLocks/>
          </p:cNvGrpSpPr>
          <p:nvPr/>
        </p:nvGrpSpPr>
        <p:grpSpPr bwMode="auto">
          <a:xfrm>
            <a:off x="2362200" y="4724400"/>
            <a:ext cx="152400" cy="76200"/>
            <a:chOff x="2592" y="1488"/>
            <a:chExt cx="96" cy="48"/>
          </a:xfrm>
        </p:grpSpPr>
        <p:sp>
          <p:nvSpPr>
            <p:cNvPr id="106545" name="Line 66"/>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46" name="Line 67"/>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10" name="Group 68"/>
          <p:cNvGrpSpPr>
            <a:grpSpLocks/>
          </p:cNvGrpSpPr>
          <p:nvPr/>
        </p:nvGrpSpPr>
        <p:grpSpPr bwMode="auto">
          <a:xfrm>
            <a:off x="2590800" y="3657600"/>
            <a:ext cx="152400" cy="76200"/>
            <a:chOff x="2592" y="1488"/>
            <a:chExt cx="96" cy="48"/>
          </a:xfrm>
        </p:grpSpPr>
        <p:sp>
          <p:nvSpPr>
            <p:cNvPr id="106543" name="Line 69"/>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44" name="Line 70"/>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grpSp>
        <p:nvGrpSpPr>
          <p:cNvPr id="11" name="Group 71"/>
          <p:cNvGrpSpPr>
            <a:grpSpLocks/>
          </p:cNvGrpSpPr>
          <p:nvPr/>
        </p:nvGrpSpPr>
        <p:grpSpPr bwMode="auto">
          <a:xfrm>
            <a:off x="2743200" y="3810000"/>
            <a:ext cx="152400" cy="76200"/>
            <a:chOff x="2592" y="1488"/>
            <a:chExt cx="96" cy="48"/>
          </a:xfrm>
        </p:grpSpPr>
        <p:sp>
          <p:nvSpPr>
            <p:cNvPr id="106541" name="Line 72"/>
            <p:cNvSpPr>
              <a:spLocks noChangeShapeType="1"/>
            </p:cNvSpPr>
            <p:nvPr/>
          </p:nvSpPr>
          <p:spPr bwMode="auto">
            <a:xfrm>
              <a:off x="2592" y="1488"/>
              <a:ext cx="96" cy="48"/>
            </a:xfrm>
            <a:prstGeom prst="line">
              <a:avLst/>
            </a:prstGeom>
            <a:noFill/>
            <a:ln w="25400">
              <a:solidFill>
                <a:srgbClr val="FF0000"/>
              </a:solidFill>
              <a:round/>
              <a:headEnd/>
              <a:tailEnd/>
            </a:ln>
          </p:spPr>
          <p:txBody>
            <a:bodyPr/>
            <a:lstStyle/>
            <a:p>
              <a:endParaRPr lang="en-US"/>
            </a:p>
          </p:txBody>
        </p:sp>
        <p:sp>
          <p:nvSpPr>
            <p:cNvPr id="106542" name="Line 73"/>
            <p:cNvSpPr>
              <a:spLocks noChangeShapeType="1"/>
            </p:cNvSpPr>
            <p:nvPr/>
          </p:nvSpPr>
          <p:spPr bwMode="auto">
            <a:xfrm flipV="1">
              <a:off x="2592" y="1488"/>
              <a:ext cx="96" cy="48"/>
            </a:xfrm>
            <a:prstGeom prst="line">
              <a:avLst/>
            </a:prstGeom>
            <a:noFill/>
            <a:ln w="25400">
              <a:solidFill>
                <a:srgbClr val="FF0000"/>
              </a:solidFill>
              <a:round/>
              <a:headEnd/>
              <a:tailEnd/>
            </a:ln>
          </p:spPr>
          <p:txBody>
            <a:bodyPr/>
            <a:lstStyle/>
            <a:p>
              <a:endParaRPr lang="en-US"/>
            </a:p>
          </p:txBody>
        </p:sp>
      </p:grpSp>
      <p:sp>
        <p:nvSpPr>
          <p:cNvPr id="304203" name="Oval 75"/>
          <p:cNvSpPr>
            <a:spLocks noChangeArrowheads="1"/>
          </p:cNvSpPr>
          <p:nvPr/>
        </p:nvSpPr>
        <p:spPr bwMode="auto">
          <a:xfrm>
            <a:off x="5791200" y="16764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04204" name="Oval 76"/>
          <p:cNvSpPr>
            <a:spLocks noChangeArrowheads="1"/>
          </p:cNvSpPr>
          <p:nvPr/>
        </p:nvSpPr>
        <p:spPr bwMode="auto">
          <a:xfrm>
            <a:off x="5867400" y="25908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04205" name="Oval 77"/>
          <p:cNvSpPr>
            <a:spLocks noChangeArrowheads="1"/>
          </p:cNvSpPr>
          <p:nvPr/>
        </p:nvSpPr>
        <p:spPr bwMode="auto">
          <a:xfrm>
            <a:off x="6781800" y="23622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04206" name="Oval 78"/>
          <p:cNvSpPr>
            <a:spLocks noChangeArrowheads="1"/>
          </p:cNvSpPr>
          <p:nvPr/>
        </p:nvSpPr>
        <p:spPr bwMode="auto">
          <a:xfrm>
            <a:off x="4800600" y="35052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04207" name="Oval 79"/>
          <p:cNvSpPr>
            <a:spLocks noChangeArrowheads="1"/>
          </p:cNvSpPr>
          <p:nvPr/>
        </p:nvSpPr>
        <p:spPr bwMode="auto">
          <a:xfrm>
            <a:off x="6553200" y="29718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04208" name="Oval 80"/>
          <p:cNvSpPr>
            <a:spLocks noChangeArrowheads="1"/>
          </p:cNvSpPr>
          <p:nvPr/>
        </p:nvSpPr>
        <p:spPr bwMode="auto">
          <a:xfrm>
            <a:off x="6629400" y="1524000"/>
            <a:ext cx="639763" cy="65087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106525" name="Freeform 81"/>
          <p:cNvSpPr>
            <a:spLocks/>
          </p:cNvSpPr>
          <p:nvPr/>
        </p:nvSpPr>
        <p:spPr bwMode="auto">
          <a:xfrm>
            <a:off x="4600575" y="1982788"/>
            <a:ext cx="3408363" cy="2205037"/>
          </a:xfrm>
          <a:custGeom>
            <a:avLst/>
            <a:gdLst>
              <a:gd name="T0" fmla="*/ 185 w 2147"/>
              <a:gd name="T1" fmla="*/ 1129 h 1389"/>
              <a:gd name="T2" fmla="*/ 274 w 2147"/>
              <a:gd name="T3" fmla="*/ 1020 h 1389"/>
              <a:gd name="T4" fmla="*/ 328 w 2147"/>
              <a:gd name="T5" fmla="*/ 986 h 1389"/>
              <a:gd name="T6" fmla="*/ 732 w 2147"/>
              <a:gd name="T7" fmla="*/ 938 h 1389"/>
              <a:gd name="T8" fmla="*/ 752 w 2147"/>
              <a:gd name="T9" fmla="*/ 514 h 1389"/>
              <a:gd name="T10" fmla="*/ 923 w 2147"/>
              <a:gd name="T11" fmla="*/ 521 h 1389"/>
              <a:gd name="T12" fmla="*/ 978 w 2147"/>
              <a:gd name="T13" fmla="*/ 268 h 1389"/>
              <a:gd name="T14" fmla="*/ 896 w 2147"/>
              <a:gd name="T15" fmla="*/ 35 h 1389"/>
              <a:gd name="T16" fmla="*/ 1142 w 2147"/>
              <a:gd name="T17" fmla="*/ 138 h 1389"/>
              <a:gd name="T18" fmla="*/ 1121 w 2147"/>
              <a:gd name="T19" fmla="*/ 500 h 1389"/>
              <a:gd name="T20" fmla="*/ 1197 w 2147"/>
              <a:gd name="T21" fmla="*/ 658 h 1389"/>
              <a:gd name="T22" fmla="*/ 1402 w 2147"/>
              <a:gd name="T23" fmla="*/ 158 h 1389"/>
              <a:gd name="T24" fmla="*/ 1470 w 2147"/>
              <a:gd name="T25" fmla="*/ 70 h 1389"/>
              <a:gd name="T26" fmla="*/ 1771 w 2147"/>
              <a:gd name="T27" fmla="*/ 213 h 1389"/>
              <a:gd name="T28" fmla="*/ 1860 w 2147"/>
              <a:gd name="T29" fmla="*/ 90 h 1389"/>
              <a:gd name="T30" fmla="*/ 1956 w 2147"/>
              <a:gd name="T31" fmla="*/ 22 h 1389"/>
              <a:gd name="T32" fmla="*/ 1997 w 2147"/>
              <a:gd name="T33" fmla="*/ 206 h 1389"/>
              <a:gd name="T34" fmla="*/ 1826 w 2147"/>
              <a:gd name="T35" fmla="*/ 316 h 1389"/>
              <a:gd name="T36" fmla="*/ 1737 w 2147"/>
              <a:gd name="T37" fmla="*/ 439 h 1389"/>
              <a:gd name="T38" fmla="*/ 1716 w 2147"/>
              <a:gd name="T39" fmla="*/ 521 h 1389"/>
              <a:gd name="T40" fmla="*/ 1846 w 2147"/>
              <a:gd name="T41" fmla="*/ 562 h 1389"/>
              <a:gd name="T42" fmla="*/ 2065 w 2147"/>
              <a:gd name="T43" fmla="*/ 528 h 1389"/>
              <a:gd name="T44" fmla="*/ 2133 w 2147"/>
              <a:gd name="T45" fmla="*/ 548 h 1389"/>
              <a:gd name="T46" fmla="*/ 2133 w 2147"/>
              <a:gd name="T47" fmla="*/ 664 h 1389"/>
              <a:gd name="T48" fmla="*/ 1880 w 2147"/>
              <a:gd name="T49" fmla="*/ 781 h 1389"/>
              <a:gd name="T50" fmla="*/ 1621 w 2147"/>
              <a:gd name="T51" fmla="*/ 1013 h 1389"/>
              <a:gd name="T52" fmla="*/ 1696 w 2147"/>
              <a:gd name="T53" fmla="*/ 1177 h 1389"/>
              <a:gd name="T54" fmla="*/ 1545 w 2147"/>
              <a:gd name="T55" fmla="*/ 1184 h 1389"/>
              <a:gd name="T56" fmla="*/ 1450 w 2147"/>
              <a:gd name="T57" fmla="*/ 1095 h 1389"/>
              <a:gd name="T58" fmla="*/ 1067 w 2147"/>
              <a:gd name="T59" fmla="*/ 876 h 1389"/>
              <a:gd name="T60" fmla="*/ 1101 w 2147"/>
              <a:gd name="T61" fmla="*/ 1287 h 1389"/>
              <a:gd name="T62" fmla="*/ 1019 w 2147"/>
              <a:gd name="T63" fmla="*/ 1369 h 1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7"/>
              <a:gd name="T97" fmla="*/ 0 h 1389"/>
              <a:gd name="T98" fmla="*/ 2147 w 2147"/>
              <a:gd name="T99" fmla="*/ 1389 h 13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7" h="1389">
                <a:moveTo>
                  <a:pt x="0" y="1095"/>
                </a:moveTo>
                <a:cubicBezTo>
                  <a:pt x="62" y="1105"/>
                  <a:pt x="122" y="1122"/>
                  <a:pt x="185" y="1129"/>
                </a:cubicBezTo>
                <a:cubicBezTo>
                  <a:pt x="229" y="1115"/>
                  <a:pt x="230" y="1073"/>
                  <a:pt x="253" y="1041"/>
                </a:cubicBezTo>
                <a:cubicBezTo>
                  <a:pt x="258" y="1032"/>
                  <a:pt x="267" y="1027"/>
                  <a:pt x="274" y="1020"/>
                </a:cubicBezTo>
                <a:cubicBezTo>
                  <a:pt x="279" y="1013"/>
                  <a:pt x="280" y="1004"/>
                  <a:pt x="287" y="1000"/>
                </a:cubicBezTo>
                <a:cubicBezTo>
                  <a:pt x="299" y="992"/>
                  <a:pt x="314" y="989"/>
                  <a:pt x="328" y="986"/>
                </a:cubicBezTo>
                <a:cubicBezTo>
                  <a:pt x="346" y="981"/>
                  <a:pt x="383" y="972"/>
                  <a:pt x="383" y="972"/>
                </a:cubicBezTo>
                <a:cubicBezTo>
                  <a:pt x="499" y="981"/>
                  <a:pt x="630" y="1005"/>
                  <a:pt x="732" y="938"/>
                </a:cubicBezTo>
                <a:cubicBezTo>
                  <a:pt x="758" y="881"/>
                  <a:pt x="780" y="821"/>
                  <a:pt x="793" y="760"/>
                </a:cubicBezTo>
                <a:cubicBezTo>
                  <a:pt x="786" y="618"/>
                  <a:pt x="787" y="619"/>
                  <a:pt x="752" y="514"/>
                </a:cubicBezTo>
                <a:cubicBezTo>
                  <a:pt x="800" y="481"/>
                  <a:pt x="775" y="492"/>
                  <a:pt x="882" y="507"/>
                </a:cubicBezTo>
                <a:cubicBezTo>
                  <a:pt x="896" y="509"/>
                  <a:pt x="923" y="521"/>
                  <a:pt x="923" y="521"/>
                </a:cubicBezTo>
                <a:cubicBezTo>
                  <a:pt x="943" y="516"/>
                  <a:pt x="965" y="515"/>
                  <a:pt x="985" y="507"/>
                </a:cubicBezTo>
                <a:cubicBezTo>
                  <a:pt x="1041" y="481"/>
                  <a:pt x="1018" y="325"/>
                  <a:pt x="978" y="268"/>
                </a:cubicBezTo>
                <a:cubicBezTo>
                  <a:pt x="954" y="198"/>
                  <a:pt x="894" y="157"/>
                  <a:pt x="855" y="97"/>
                </a:cubicBezTo>
                <a:cubicBezTo>
                  <a:pt x="841" y="43"/>
                  <a:pt x="841" y="44"/>
                  <a:pt x="896" y="35"/>
                </a:cubicBezTo>
                <a:cubicBezTo>
                  <a:pt x="1005" y="45"/>
                  <a:pt x="1025" y="49"/>
                  <a:pt x="1108" y="70"/>
                </a:cubicBezTo>
                <a:cubicBezTo>
                  <a:pt x="1130" y="92"/>
                  <a:pt x="1132" y="108"/>
                  <a:pt x="1142" y="138"/>
                </a:cubicBezTo>
                <a:cubicBezTo>
                  <a:pt x="1148" y="224"/>
                  <a:pt x="1136" y="319"/>
                  <a:pt x="1204" y="384"/>
                </a:cubicBezTo>
                <a:cubicBezTo>
                  <a:pt x="1221" y="444"/>
                  <a:pt x="1166" y="472"/>
                  <a:pt x="1121" y="500"/>
                </a:cubicBezTo>
                <a:cubicBezTo>
                  <a:pt x="1112" y="513"/>
                  <a:pt x="1095" y="524"/>
                  <a:pt x="1094" y="541"/>
                </a:cubicBezTo>
                <a:cubicBezTo>
                  <a:pt x="1087" y="612"/>
                  <a:pt x="1136" y="642"/>
                  <a:pt x="1197" y="658"/>
                </a:cubicBezTo>
                <a:cubicBezTo>
                  <a:pt x="1346" y="652"/>
                  <a:pt x="1373" y="695"/>
                  <a:pt x="1422" y="596"/>
                </a:cubicBezTo>
                <a:cubicBezTo>
                  <a:pt x="1418" y="448"/>
                  <a:pt x="1413" y="304"/>
                  <a:pt x="1402" y="158"/>
                </a:cubicBezTo>
                <a:cubicBezTo>
                  <a:pt x="1404" y="128"/>
                  <a:pt x="1401" y="98"/>
                  <a:pt x="1409" y="70"/>
                </a:cubicBezTo>
                <a:cubicBezTo>
                  <a:pt x="1417" y="39"/>
                  <a:pt x="1463" y="68"/>
                  <a:pt x="1470" y="70"/>
                </a:cubicBezTo>
                <a:cubicBezTo>
                  <a:pt x="1544" y="89"/>
                  <a:pt x="1623" y="99"/>
                  <a:pt x="1689" y="145"/>
                </a:cubicBezTo>
                <a:cubicBezTo>
                  <a:pt x="1708" y="172"/>
                  <a:pt x="1738" y="201"/>
                  <a:pt x="1771" y="213"/>
                </a:cubicBezTo>
                <a:cubicBezTo>
                  <a:pt x="1824" y="197"/>
                  <a:pt x="1821" y="198"/>
                  <a:pt x="1839" y="152"/>
                </a:cubicBezTo>
                <a:cubicBezTo>
                  <a:pt x="1846" y="131"/>
                  <a:pt x="1852" y="110"/>
                  <a:pt x="1860" y="90"/>
                </a:cubicBezTo>
                <a:cubicBezTo>
                  <a:pt x="1862" y="83"/>
                  <a:pt x="1867" y="70"/>
                  <a:pt x="1867" y="70"/>
                </a:cubicBezTo>
                <a:cubicBezTo>
                  <a:pt x="1878" y="0"/>
                  <a:pt x="1887" y="13"/>
                  <a:pt x="1956" y="22"/>
                </a:cubicBezTo>
                <a:cubicBezTo>
                  <a:pt x="1994" y="46"/>
                  <a:pt x="2027" y="77"/>
                  <a:pt x="2065" y="104"/>
                </a:cubicBezTo>
                <a:cubicBezTo>
                  <a:pt x="2084" y="160"/>
                  <a:pt x="2044" y="187"/>
                  <a:pt x="1997" y="206"/>
                </a:cubicBezTo>
                <a:cubicBezTo>
                  <a:pt x="1962" y="240"/>
                  <a:pt x="1917" y="252"/>
                  <a:pt x="1874" y="275"/>
                </a:cubicBezTo>
                <a:cubicBezTo>
                  <a:pt x="1842" y="319"/>
                  <a:pt x="1882" y="268"/>
                  <a:pt x="1826" y="316"/>
                </a:cubicBezTo>
                <a:cubicBezTo>
                  <a:pt x="1806" y="332"/>
                  <a:pt x="1771" y="370"/>
                  <a:pt x="1771" y="370"/>
                </a:cubicBezTo>
                <a:cubicBezTo>
                  <a:pt x="1761" y="393"/>
                  <a:pt x="1745" y="414"/>
                  <a:pt x="1737" y="439"/>
                </a:cubicBezTo>
                <a:cubicBezTo>
                  <a:pt x="1732" y="452"/>
                  <a:pt x="1733" y="466"/>
                  <a:pt x="1730" y="480"/>
                </a:cubicBezTo>
                <a:cubicBezTo>
                  <a:pt x="1726" y="493"/>
                  <a:pt x="1716" y="521"/>
                  <a:pt x="1716" y="521"/>
                </a:cubicBezTo>
                <a:cubicBezTo>
                  <a:pt x="1718" y="527"/>
                  <a:pt x="1716" y="537"/>
                  <a:pt x="1723" y="541"/>
                </a:cubicBezTo>
                <a:cubicBezTo>
                  <a:pt x="1749" y="555"/>
                  <a:pt x="1820" y="559"/>
                  <a:pt x="1846" y="562"/>
                </a:cubicBezTo>
                <a:cubicBezTo>
                  <a:pt x="2079" y="550"/>
                  <a:pt x="1918" y="573"/>
                  <a:pt x="2017" y="541"/>
                </a:cubicBezTo>
                <a:cubicBezTo>
                  <a:pt x="2032" y="535"/>
                  <a:pt x="2049" y="532"/>
                  <a:pt x="2065" y="528"/>
                </a:cubicBezTo>
                <a:cubicBezTo>
                  <a:pt x="2078" y="523"/>
                  <a:pt x="2106" y="514"/>
                  <a:pt x="2106" y="514"/>
                </a:cubicBezTo>
                <a:cubicBezTo>
                  <a:pt x="2131" y="530"/>
                  <a:pt x="2125" y="520"/>
                  <a:pt x="2133" y="548"/>
                </a:cubicBezTo>
                <a:cubicBezTo>
                  <a:pt x="2137" y="566"/>
                  <a:pt x="2147" y="603"/>
                  <a:pt x="2147" y="603"/>
                </a:cubicBezTo>
                <a:cubicBezTo>
                  <a:pt x="2142" y="623"/>
                  <a:pt x="2140" y="644"/>
                  <a:pt x="2133" y="664"/>
                </a:cubicBezTo>
                <a:cubicBezTo>
                  <a:pt x="2123" y="686"/>
                  <a:pt x="2084" y="697"/>
                  <a:pt x="2065" y="706"/>
                </a:cubicBezTo>
                <a:cubicBezTo>
                  <a:pt x="2004" y="732"/>
                  <a:pt x="1943" y="759"/>
                  <a:pt x="1880" y="781"/>
                </a:cubicBezTo>
                <a:cubicBezTo>
                  <a:pt x="1776" y="769"/>
                  <a:pt x="1664" y="750"/>
                  <a:pt x="1586" y="829"/>
                </a:cubicBezTo>
                <a:cubicBezTo>
                  <a:pt x="1554" y="894"/>
                  <a:pt x="1580" y="960"/>
                  <a:pt x="1621" y="1013"/>
                </a:cubicBezTo>
                <a:cubicBezTo>
                  <a:pt x="1638" y="1095"/>
                  <a:pt x="1685" y="1076"/>
                  <a:pt x="1744" y="1116"/>
                </a:cubicBezTo>
                <a:cubicBezTo>
                  <a:pt x="1771" y="1157"/>
                  <a:pt x="1737" y="1163"/>
                  <a:pt x="1696" y="1177"/>
                </a:cubicBezTo>
                <a:cubicBezTo>
                  <a:pt x="1678" y="1182"/>
                  <a:pt x="1641" y="1191"/>
                  <a:pt x="1641" y="1191"/>
                </a:cubicBezTo>
                <a:cubicBezTo>
                  <a:pt x="1609" y="1188"/>
                  <a:pt x="1576" y="1190"/>
                  <a:pt x="1545" y="1184"/>
                </a:cubicBezTo>
                <a:cubicBezTo>
                  <a:pt x="1534" y="1181"/>
                  <a:pt x="1526" y="1171"/>
                  <a:pt x="1518" y="1164"/>
                </a:cubicBezTo>
                <a:cubicBezTo>
                  <a:pt x="1494" y="1141"/>
                  <a:pt x="1468" y="1121"/>
                  <a:pt x="1450" y="1095"/>
                </a:cubicBezTo>
                <a:cubicBezTo>
                  <a:pt x="1406" y="1033"/>
                  <a:pt x="1355" y="949"/>
                  <a:pt x="1286" y="917"/>
                </a:cubicBezTo>
                <a:cubicBezTo>
                  <a:pt x="1223" y="888"/>
                  <a:pt x="1133" y="884"/>
                  <a:pt x="1067" y="876"/>
                </a:cubicBezTo>
                <a:cubicBezTo>
                  <a:pt x="985" y="884"/>
                  <a:pt x="998" y="872"/>
                  <a:pt x="985" y="938"/>
                </a:cubicBezTo>
                <a:cubicBezTo>
                  <a:pt x="991" y="1070"/>
                  <a:pt x="981" y="1207"/>
                  <a:pt x="1101" y="1287"/>
                </a:cubicBezTo>
                <a:cubicBezTo>
                  <a:pt x="1105" y="1296"/>
                  <a:pt x="1115" y="1303"/>
                  <a:pt x="1115" y="1314"/>
                </a:cubicBezTo>
                <a:cubicBezTo>
                  <a:pt x="1115" y="1358"/>
                  <a:pt x="1046" y="1364"/>
                  <a:pt x="1019" y="1369"/>
                </a:cubicBezTo>
                <a:cubicBezTo>
                  <a:pt x="975" y="1389"/>
                  <a:pt x="954" y="1389"/>
                  <a:pt x="903" y="1389"/>
                </a:cubicBezTo>
              </a:path>
            </a:pathLst>
          </a:custGeom>
          <a:noFill/>
          <a:ln w="28575">
            <a:solidFill>
              <a:schemeClr val="tx1"/>
            </a:solidFill>
            <a:round/>
            <a:headEnd/>
            <a:tailEnd/>
          </a:ln>
        </p:spPr>
        <p:txBody>
          <a:bodyPr wrap="none" anchor="ctr"/>
          <a:lstStyle/>
          <a:p>
            <a:endParaRPr lang="en-US"/>
          </a:p>
        </p:txBody>
      </p:sp>
      <p:sp>
        <p:nvSpPr>
          <p:cNvPr id="106526" name="Oval 95"/>
          <p:cNvSpPr>
            <a:spLocks noChangeArrowheads="1"/>
          </p:cNvSpPr>
          <p:nvPr/>
        </p:nvSpPr>
        <p:spPr bwMode="auto">
          <a:xfrm>
            <a:off x="6172200" y="37338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27" name="Oval 96"/>
          <p:cNvSpPr>
            <a:spLocks noChangeArrowheads="1"/>
          </p:cNvSpPr>
          <p:nvPr/>
        </p:nvSpPr>
        <p:spPr bwMode="auto">
          <a:xfrm>
            <a:off x="7391400" y="35052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28" name="Oval 97"/>
          <p:cNvSpPr>
            <a:spLocks noChangeArrowheads="1"/>
          </p:cNvSpPr>
          <p:nvPr/>
        </p:nvSpPr>
        <p:spPr bwMode="auto">
          <a:xfrm>
            <a:off x="6248400" y="3276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29" name="Oval 98"/>
          <p:cNvSpPr>
            <a:spLocks noChangeArrowheads="1"/>
          </p:cNvSpPr>
          <p:nvPr/>
        </p:nvSpPr>
        <p:spPr bwMode="auto">
          <a:xfrm>
            <a:off x="7162800" y="3276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0" name="Oval 99"/>
          <p:cNvSpPr>
            <a:spLocks noChangeArrowheads="1"/>
          </p:cNvSpPr>
          <p:nvPr/>
        </p:nvSpPr>
        <p:spPr bwMode="auto">
          <a:xfrm>
            <a:off x="7315200" y="2895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1" name="Oval 100"/>
          <p:cNvSpPr>
            <a:spLocks noChangeArrowheads="1"/>
          </p:cNvSpPr>
          <p:nvPr/>
        </p:nvSpPr>
        <p:spPr bwMode="auto">
          <a:xfrm>
            <a:off x="5638800" y="30480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2" name="Oval 101"/>
          <p:cNvSpPr>
            <a:spLocks noChangeArrowheads="1"/>
          </p:cNvSpPr>
          <p:nvPr/>
        </p:nvSpPr>
        <p:spPr bwMode="auto">
          <a:xfrm>
            <a:off x="6629400" y="28194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3" name="Oval 102"/>
          <p:cNvSpPr>
            <a:spLocks noChangeArrowheads="1"/>
          </p:cNvSpPr>
          <p:nvPr/>
        </p:nvSpPr>
        <p:spPr bwMode="auto">
          <a:xfrm>
            <a:off x="6477000" y="2133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4" name="Oval 103"/>
          <p:cNvSpPr>
            <a:spLocks noChangeArrowheads="1"/>
          </p:cNvSpPr>
          <p:nvPr/>
        </p:nvSpPr>
        <p:spPr bwMode="auto">
          <a:xfrm>
            <a:off x="7239000" y="23622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5" name="Oval 104"/>
          <p:cNvSpPr>
            <a:spLocks noChangeArrowheads="1"/>
          </p:cNvSpPr>
          <p:nvPr/>
        </p:nvSpPr>
        <p:spPr bwMode="auto">
          <a:xfrm>
            <a:off x="6172200" y="2514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6" name="Oval 105"/>
          <p:cNvSpPr>
            <a:spLocks noChangeArrowheads="1"/>
          </p:cNvSpPr>
          <p:nvPr/>
        </p:nvSpPr>
        <p:spPr bwMode="auto">
          <a:xfrm>
            <a:off x="5638800" y="2514600"/>
            <a:ext cx="152400" cy="152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106537" name="Text Box 127"/>
          <p:cNvSpPr txBox="1">
            <a:spLocks noChangeArrowheads="1"/>
          </p:cNvSpPr>
          <p:nvPr/>
        </p:nvSpPr>
        <p:spPr bwMode="auto">
          <a:xfrm>
            <a:off x="203200" y="1920875"/>
            <a:ext cx="958850" cy="641350"/>
          </a:xfrm>
          <a:prstGeom prst="rect">
            <a:avLst/>
          </a:prstGeom>
          <a:noFill/>
          <a:ln w="12700">
            <a:noFill/>
            <a:miter lim="800000"/>
            <a:headEnd/>
            <a:tailEnd/>
          </a:ln>
        </p:spPr>
        <p:txBody>
          <a:bodyPr wrap="none" anchor="ctr">
            <a:spAutoFit/>
          </a:bodyPr>
          <a:lstStyle/>
          <a:p>
            <a:r>
              <a:rPr lang="en-US"/>
              <a:t>Polymer</a:t>
            </a:r>
          </a:p>
          <a:p>
            <a:r>
              <a:rPr lang="en-US"/>
              <a:t>sol</a:t>
            </a:r>
          </a:p>
        </p:txBody>
      </p:sp>
      <p:sp>
        <p:nvSpPr>
          <p:cNvPr id="106538" name="Text Box 128"/>
          <p:cNvSpPr txBox="1">
            <a:spLocks noChangeArrowheads="1"/>
          </p:cNvSpPr>
          <p:nvPr/>
        </p:nvSpPr>
        <p:spPr bwMode="auto">
          <a:xfrm>
            <a:off x="203200" y="3902075"/>
            <a:ext cx="958850" cy="641350"/>
          </a:xfrm>
          <a:prstGeom prst="rect">
            <a:avLst/>
          </a:prstGeom>
          <a:noFill/>
          <a:ln w="12700">
            <a:noFill/>
            <a:miter lim="800000"/>
            <a:headEnd/>
            <a:tailEnd/>
          </a:ln>
        </p:spPr>
        <p:txBody>
          <a:bodyPr wrap="none" anchor="ctr">
            <a:spAutoFit/>
          </a:bodyPr>
          <a:lstStyle/>
          <a:p>
            <a:r>
              <a:rPr lang="en-US"/>
              <a:t>Polymer</a:t>
            </a:r>
          </a:p>
          <a:p>
            <a:r>
              <a:rPr lang="en-US"/>
              <a:t>Gel</a:t>
            </a:r>
          </a:p>
        </p:txBody>
      </p:sp>
      <p:sp>
        <p:nvSpPr>
          <p:cNvPr id="106539" name="Text Box 129"/>
          <p:cNvSpPr txBox="1">
            <a:spLocks noChangeArrowheads="1"/>
          </p:cNvSpPr>
          <p:nvPr/>
        </p:nvSpPr>
        <p:spPr bwMode="auto">
          <a:xfrm>
            <a:off x="5715000" y="990600"/>
            <a:ext cx="1422400" cy="366713"/>
          </a:xfrm>
          <a:prstGeom prst="rect">
            <a:avLst/>
          </a:prstGeom>
          <a:noFill/>
          <a:ln w="12700">
            <a:noFill/>
            <a:miter lim="800000"/>
            <a:headEnd/>
            <a:tailEnd/>
          </a:ln>
        </p:spPr>
        <p:txBody>
          <a:bodyPr wrap="none" anchor="ctr">
            <a:spAutoFit/>
          </a:bodyPr>
          <a:lstStyle/>
          <a:p>
            <a:r>
              <a:rPr lang="en-US"/>
              <a:t>Colloidal Gel</a:t>
            </a:r>
          </a:p>
        </p:txBody>
      </p:sp>
      <p:sp>
        <p:nvSpPr>
          <p:cNvPr id="106540" name="Text Box 130"/>
          <p:cNvSpPr txBox="1">
            <a:spLocks noChangeArrowheads="1"/>
          </p:cNvSpPr>
          <p:nvPr/>
        </p:nvSpPr>
        <p:spPr bwMode="auto">
          <a:xfrm>
            <a:off x="5105400" y="4816475"/>
            <a:ext cx="2851150" cy="641350"/>
          </a:xfrm>
          <a:prstGeom prst="rect">
            <a:avLst/>
          </a:prstGeom>
          <a:noFill/>
          <a:ln w="12700">
            <a:noFill/>
            <a:miter lim="800000"/>
            <a:headEnd/>
            <a:tailEnd/>
          </a:ln>
        </p:spPr>
        <p:txBody>
          <a:bodyPr wrap="none" anchor="ctr">
            <a:spAutoFit/>
          </a:bodyPr>
          <a:lstStyle/>
          <a:p>
            <a:r>
              <a:rPr lang="en-US"/>
              <a:t>Gels support low shear stress</a:t>
            </a:r>
          </a:p>
          <a:p>
            <a:r>
              <a:rPr lang="en-US"/>
              <a:t>Very soft solids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smtClean="0"/>
              <a:t>Emulsion Polymerization</a:t>
            </a:r>
          </a:p>
        </p:txBody>
      </p:sp>
      <p:pic>
        <p:nvPicPr>
          <p:cNvPr id="104454" name="Picture 9" descr="003"/>
          <p:cNvPicPr>
            <a:picLocks noChangeAspect="1" noChangeArrowheads="1"/>
          </p:cNvPicPr>
          <p:nvPr/>
        </p:nvPicPr>
        <p:blipFill>
          <a:blip r:embed="rId3"/>
          <a:srcRect/>
          <a:stretch>
            <a:fillRect/>
          </a:stretch>
        </p:blipFill>
        <p:spPr bwMode="auto">
          <a:xfrm>
            <a:off x="5029200" y="3962400"/>
            <a:ext cx="3225800" cy="1562100"/>
          </a:xfrm>
          <a:prstGeom prst="rect">
            <a:avLst/>
          </a:prstGeom>
          <a:noFill/>
          <a:ln w="9525">
            <a:noFill/>
            <a:miter lim="800000"/>
            <a:headEnd/>
            <a:tailEnd/>
          </a:ln>
        </p:spPr>
      </p:pic>
      <p:sp>
        <p:nvSpPr>
          <p:cNvPr id="104455" name="Rectangle 10"/>
          <p:cNvSpPr>
            <a:spLocks noChangeArrowheads="1"/>
          </p:cNvSpPr>
          <p:nvPr/>
        </p:nvSpPr>
        <p:spPr bwMode="auto">
          <a:xfrm>
            <a:off x="4233863" y="5715000"/>
            <a:ext cx="4692650" cy="822325"/>
          </a:xfrm>
          <a:prstGeom prst="rect">
            <a:avLst/>
          </a:prstGeom>
          <a:noFill/>
          <a:ln w="12700">
            <a:noFill/>
            <a:miter lim="800000"/>
            <a:headEnd/>
            <a:tailEnd/>
          </a:ln>
        </p:spPr>
        <p:txBody>
          <a:bodyPr wrap="none" anchor="ctr">
            <a:spAutoFit/>
          </a:bodyPr>
          <a:lstStyle/>
          <a:p>
            <a:r>
              <a:rPr lang="en-US" sz="2400">
                <a:latin typeface="Times" pitchFamily="18" charset="0"/>
              </a:rPr>
              <a:t>Anionic surfactants: CMC ~ 10</a:t>
            </a:r>
            <a:r>
              <a:rPr lang="en-US" sz="2400" baseline="30000">
                <a:latin typeface="Times" pitchFamily="18" charset="0"/>
              </a:rPr>
              <a:t>-2</a:t>
            </a:r>
            <a:r>
              <a:rPr lang="en-US" sz="2400">
                <a:latin typeface="Times" pitchFamily="18" charset="0"/>
              </a:rPr>
              <a:t> M</a:t>
            </a:r>
          </a:p>
          <a:p>
            <a:r>
              <a:rPr lang="en-US" sz="2400">
                <a:latin typeface="Times" pitchFamily="18" charset="0"/>
              </a:rPr>
              <a:t>Nonionic surfactants: CMC ~ 10</a:t>
            </a:r>
            <a:r>
              <a:rPr lang="en-US" sz="2400" baseline="30000">
                <a:latin typeface="Times" pitchFamily="18" charset="0"/>
              </a:rPr>
              <a:t>-4</a:t>
            </a:r>
            <a:r>
              <a:rPr lang="en-US" sz="2400">
                <a:latin typeface="Times" pitchFamily="18" charset="0"/>
              </a:rPr>
              <a:t> M</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Segmented Flow Tubular Reactor</a:t>
            </a:r>
          </a:p>
        </p:txBody>
      </p:sp>
      <p:pic>
        <p:nvPicPr>
          <p:cNvPr id="100355" name="Picture 5" descr="SafariScreenSnapz004"/>
          <p:cNvPicPr>
            <a:picLocks noChangeAspect="1" noChangeArrowheads="1"/>
          </p:cNvPicPr>
          <p:nvPr/>
        </p:nvPicPr>
        <p:blipFill>
          <a:blip r:embed="rId3"/>
          <a:srcRect/>
          <a:stretch>
            <a:fillRect/>
          </a:stretch>
        </p:blipFill>
        <p:spPr bwMode="auto">
          <a:xfrm>
            <a:off x="6019800" y="2743200"/>
            <a:ext cx="2960688" cy="3987800"/>
          </a:xfrm>
          <a:prstGeom prst="rect">
            <a:avLst/>
          </a:prstGeom>
          <a:noFill/>
          <a:ln w="9525">
            <a:noFill/>
            <a:miter lim="800000"/>
            <a:headEnd/>
            <a:tailEnd/>
          </a:ln>
        </p:spPr>
      </p:pic>
      <p:pic>
        <p:nvPicPr>
          <p:cNvPr id="100356" name="Picture 6" descr="SafariScreenSnapz003"/>
          <p:cNvPicPr>
            <a:picLocks noChangeAspect="1" noChangeArrowheads="1"/>
          </p:cNvPicPr>
          <p:nvPr/>
        </p:nvPicPr>
        <p:blipFill>
          <a:blip r:embed="rId4"/>
          <a:srcRect/>
          <a:stretch>
            <a:fillRect/>
          </a:stretch>
        </p:blipFill>
        <p:spPr bwMode="auto">
          <a:xfrm>
            <a:off x="4114800" y="3886200"/>
            <a:ext cx="977900" cy="1917700"/>
          </a:xfrm>
          <a:prstGeom prst="rect">
            <a:avLst/>
          </a:prstGeom>
          <a:noFill/>
          <a:ln w="9525">
            <a:noFill/>
            <a:miter lim="800000"/>
            <a:headEnd/>
            <a:tailEnd/>
          </a:ln>
        </p:spPr>
      </p:pic>
      <p:sp>
        <p:nvSpPr>
          <p:cNvPr id="100357" name="Line 7"/>
          <p:cNvSpPr>
            <a:spLocks noChangeShapeType="1"/>
          </p:cNvSpPr>
          <p:nvPr/>
        </p:nvSpPr>
        <p:spPr bwMode="auto">
          <a:xfrm flipV="1">
            <a:off x="5029200" y="3276600"/>
            <a:ext cx="990600" cy="1066800"/>
          </a:xfrm>
          <a:prstGeom prst="line">
            <a:avLst/>
          </a:prstGeom>
          <a:noFill/>
          <a:ln w="12700">
            <a:solidFill>
              <a:schemeClr val="tx1"/>
            </a:solidFill>
            <a:round/>
            <a:headEnd/>
            <a:tailEnd/>
          </a:ln>
        </p:spPr>
        <p:txBody>
          <a:bodyPr wrap="none" anchor="ctr"/>
          <a:lstStyle/>
          <a:p>
            <a:endParaRPr lang="en-US"/>
          </a:p>
        </p:txBody>
      </p:sp>
      <p:sp>
        <p:nvSpPr>
          <p:cNvPr id="100358" name="Line 8"/>
          <p:cNvSpPr>
            <a:spLocks noChangeShapeType="1"/>
          </p:cNvSpPr>
          <p:nvPr/>
        </p:nvSpPr>
        <p:spPr bwMode="auto">
          <a:xfrm>
            <a:off x="5029200" y="4953000"/>
            <a:ext cx="990600" cy="1676400"/>
          </a:xfrm>
          <a:prstGeom prst="line">
            <a:avLst/>
          </a:prstGeom>
          <a:noFill/>
          <a:ln w="12700">
            <a:solidFill>
              <a:schemeClr val="tx1"/>
            </a:solidFill>
            <a:round/>
            <a:headEnd/>
            <a:tailEnd/>
          </a:ln>
        </p:spPr>
        <p:txBody>
          <a:bodyPr wrap="none" anchor="ctr"/>
          <a:lstStyle/>
          <a:p>
            <a:endParaRPr lang="en-US"/>
          </a:p>
        </p:txBody>
      </p:sp>
      <p:pic>
        <p:nvPicPr>
          <p:cNvPr id="100359" name="Picture 10" descr="plug"/>
          <p:cNvPicPr>
            <a:picLocks noChangeAspect="1" noChangeArrowheads="1"/>
          </p:cNvPicPr>
          <p:nvPr/>
        </p:nvPicPr>
        <p:blipFill>
          <a:blip r:embed="rId5"/>
          <a:srcRect/>
          <a:stretch>
            <a:fillRect/>
          </a:stretch>
        </p:blipFill>
        <p:spPr bwMode="auto">
          <a:xfrm>
            <a:off x="1219200" y="762000"/>
            <a:ext cx="6362700" cy="19573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152400" y="742950"/>
            <a:ext cx="8442325" cy="3935413"/>
          </a:xfrm>
          <a:prstGeom prst="rect">
            <a:avLst/>
          </a:prstGeom>
          <a:noFill/>
          <a:ln w="12700">
            <a:noFill/>
            <a:miter lim="800000"/>
            <a:headEnd type="none" w="sm" len="sm"/>
            <a:tailEnd type="none" w="sm" len="sm"/>
          </a:ln>
        </p:spPr>
        <p:txBody>
          <a:bodyPr>
            <a:spAutoFit/>
          </a:bodyPr>
          <a:lstStyle/>
          <a:p>
            <a:pPr algn="l"/>
            <a:r>
              <a:rPr lang="en-US" sz="2800" dirty="0">
                <a:solidFill>
                  <a:schemeClr val="accent2"/>
                </a:solidFill>
              </a:rPr>
              <a:t>Surface of colloids are usually charged.</a:t>
            </a:r>
          </a:p>
          <a:p>
            <a:pPr algn="l"/>
            <a:endParaRPr lang="en-US" sz="2800" dirty="0">
              <a:solidFill>
                <a:schemeClr val="accent2"/>
              </a:solidFill>
            </a:endParaRPr>
          </a:p>
          <a:p>
            <a:pPr algn="l"/>
            <a:r>
              <a:rPr lang="en-US" sz="2800" dirty="0">
                <a:solidFill>
                  <a:schemeClr val="accent2"/>
                </a:solidFill>
              </a:rPr>
              <a:t>(1) Direct Ionization of surface groups.</a:t>
            </a: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endParaRPr lang="en-US" sz="2800" dirty="0">
              <a:solidFill>
                <a:schemeClr val="accent2"/>
              </a:solidFill>
            </a:endParaRPr>
          </a:p>
          <a:p>
            <a:pPr algn="l"/>
            <a:r>
              <a:rPr lang="en-US" sz="2800" dirty="0">
                <a:solidFill>
                  <a:schemeClr val="accent2"/>
                </a:solidFill>
              </a:rPr>
              <a:t>(2) Specific ion adsorption</a:t>
            </a:r>
          </a:p>
        </p:txBody>
      </p:sp>
      <p:grpSp>
        <p:nvGrpSpPr>
          <p:cNvPr id="31749" name="Group 4"/>
          <p:cNvGrpSpPr>
            <a:grpSpLocks/>
          </p:cNvGrpSpPr>
          <p:nvPr/>
        </p:nvGrpSpPr>
        <p:grpSpPr bwMode="auto">
          <a:xfrm>
            <a:off x="3657600" y="4953000"/>
            <a:ext cx="2635250" cy="1298575"/>
            <a:chOff x="360" y="4032"/>
            <a:chExt cx="1872" cy="1200"/>
          </a:xfrm>
        </p:grpSpPr>
        <p:sp>
          <p:nvSpPr>
            <p:cNvPr id="205829" name="Rectangle 5"/>
            <p:cNvSpPr>
              <a:spLocks noChangeArrowheads="1"/>
            </p:cNvSpPr>
            <p:nvPr/>
          </p:nvSpPr>
          <p:spPr bwMode="auto">
            <a:xfrm>
              <a:off x="360" y="4824"/>
              <a:ext cx="1872" cy="408"/>
            </a:xfrm>
            <a:prstGeom prst="rect">
              <a:avLst/>
            </a:prstGeom>
            <a:gradFill rotWithShape="0">
              <a:gsLst>
                <a:gs pos="0">
                  <a:schemeClr val="hlink">
                    <a:gamma/>
                    <a:tint val="12157"/>
                    <a:invGamma/>
                  </a:schemeClr>
                </a:gs>
                <a:gs pos="100000">
                  <a:schemeClr val="hlink"/>
                </a:gs>
              </a:gsLst>
              <a:lin ang="5400000" scaled="1"/>
            </a:gradFill>
            <a:ln w="12700">
              <a:solidFill>
                <a:schemeClr val="bg2"/>
              </a:solidFill>
              <a:miter lim="800000"/>
              <a:headEnd type="none" w="sm" len="sm"/>
              <a:tailEnd type="none" w="sm" len="sm"/>
            </a:ln>
            <a:effectLst/>
          </p:spPr>
          <p:txBody>
            <a:bodyPr wrap="none" anchor="ctr"/>
            <a:lstStyle/>
            <a:p>
              <a:endParaRPr lang="en-US" sz="2800">
                <a:solidFill>
                  <a:schemeClr val="accent2"/>
                </a:solidFill>
              </a:endParaRPr>
            </a:p>
          </p:txBody>
        </p:sp>
        <p:sp>
          <p:nvSpPr>
            <p:cNvPr id="31758" name="Oval 6"/>
            <p:cNvSpPr>
              <a:spLocks noChangeArrowheads="1"/>
            </p:cNvSpPr>
            <p:nvPr/>
          </p:nvSpPr>
          <p:spPr bwMode="auto">
            <a:xfrm>
              <a:off x="924" y="4032"/>
              <a:ext cx="696" cy="696"/>
            </a:xfrm>
            <a:prstGeom prst="ellipse">
              <a:avLst/>
            </a:prstGeom>
            <a:gradFill rotWithShape="0">
              <a:gsLst>
                <a:gs pos="0">
                  <a:srgbClr val="BDF4C2"/>
                </a:gs>
                <a:gs pos="100000">
                  <a:srgbClr val="24DA35"/>
                </a:gs>
              </a:gsLst>
              <a:path path="shape">
                <a:fillToRect l="50000" t="50000" r="50000" b="50000"/>
              </a:path>
            </a:gradFill>
            <a:ln w="12700">
              <a:solidFill>
                <a:schemeClr val="bg2"/>
              </a:solidFill>
              <a:round/>
              <a:headEnd type="none" w="sm" len="sm"/>
              <a:tailEnd type="none" w="sm" len="sm"/>
            </a:ln>
          </p:spPr>
          <p:txBody>
            <a:bodyPr wrap="none" anchor="ctr"/>
            <a:lstStyle/>
            <a:p>
              <a:endParaRPr lang="en-US"/>
            </a:p>
          </p:txBody>
        </p:sp>
        <p:sp>
          <p:nvSpPr>
            <p:cNvPr id="31760" name="Line 8"/>
            <p:cNvSpPr>
              <a:spLocks noChangeShapeType="1"/>
            </p:cNvSpPr>
            <p:nvPr/>
          </p:nvSpPr>
          <p:spPr bwMode="auto">
            <a:xfrm flipV="1">
              <a:off x="1128" y="4392"/>
              <a:ext cx="264" cy="0"/>
            </a:xfrm>
            <a:prstGeom prst="line">
              <a:avLst/>
            </a:prstGeom>
            <a:noFill/>
            <a:ln w="76200">
              <a:solidFill>
                <a:schemeClr val="bg2"/>
              </a:solidFill>
              <a:round/>
              <a:headEnd type="none" w="sm" len="sm"/>
              <a:tailEnd type="none" w="sm" len="sm"/>
            </a:ln>
          </p:spPr>
          <p:txBody>
            <a:bodyPr wrap="none" anchor="ctr"/>
            <a:lstStyle/>
            <a:p>
              <a:endParaRPr lang="en-US"/>
            </a:p>
          </p:txBody>
        </p:sp>
      </p:grpSp>
      <p:sp>
        <p:nvSpPr>
          <p:cNvPr id="31750" name="Text Box 9"/>
          <p:cNvSpPr txBox="1">
            <a:spLocks noChangeArrowheads="1"/>
          </p:cNvSpPr>
          <p:nvPr/>
        </p:nvSpPr>
        <p:spPr bwMode="auto">
          <a:xfrm>
            <a:off x="533400" y="76200"/>
            <a:ext cx="184150" cy="641350"/>
          </a:xfrm>
          <a:prstGeom prst="rect">
            <a:avLst/>
          </a:prstGeom>
          <a:noFill/>
          <a:ln w="9525">
            <a:noFill/>
            <a:miter lim="800000"/>
            <a:headEnd/>
            <a:tailEnd/>
          </a:ln>
        </p:spPr>
        <p:txBody>
          <a:bodyPr wrap="none">
            <a:spAutoFit/>
          </a:bodyPr>
          <a:lstStyle/>
          <a:p>
            <a:pPr algn="l"/>
            <a:endParaRPr lang="en-US" sz="3600" b="1">
              <a:solidFill>
                <a:srgbClr val="FF3300"/>
              </a:solidFill>
            </a:endParaRPr>
          </a:p>
        </p:txBody>
      </p:sp>
      <p:grpSp>
        <p:nvGrpSpPr>
          <p:cNvPr id="31751" name="Group 10"/>
          <p:cNvGrpSpPr>
            <a:grpSpLocks/>
          </p:cNvGrpSpPr>
          <p:nvPr/>
        </p:nvGrpSpPr>
        <p:grpSpPr bwMode="auto">
          <a:xfrm>
            <a:off x="685800" y="2362200"/>
            <a:ext cx="7924800" cy="1905000"/>
            <a:chOff x="432" y="1632"/>
            <a:chExt cx="4992" cy="1200"/>
          </a:xfrm>
        </p:grpSpPr>
        <p:sp>
          <p:nvSpPr>
            <p:cNvPr id="31753" name="Rectangle 11"/>
            <p:cNvSpPr>
              <a:spLocks noChangeArrowheads="1"/>
            </p:cNvSpPr>
            <p:nvPr/>
          </p:nvSpPr>
          <p:spPr bwMode="auto">
            <a:xfrm>
              <a:off x="432" y="1632"/>
              <a:ext cx="4992" cy="1200"/>
            </a:xfrm>
            <a:prstGeom prst="rect">
              <a:avLst/>
            </a:prstGeom>
            <a:solidFill>
              <a:schemeClr val="bg1"/>
            </a:solidFill>
            <a:ln w="9525">
              <a:noFill/>
              <a:miter lim="800000"/>
              <a:headEnd/>
              <a:tailEnd/>
            </a:ln>
          </p:spPr>
          <p:txBody>
            <a:bodyPr wrap="none" anchor="ctr"/>
            <a:lstStyle/>
            <a:p>
              <a:endParaRPr lang="en-US"/>
            </a:p>
          </p:txBody>
        </p:sp>
        <p:graphicFrame>
          <p:nvGraphicFramePr>
            <p:cNvPr id="31747" name="Object 3"/>
            <p:cNvGraphicFramePr>
              <a:graphicFrameLocks noChangeAspect="1"/>
            </p:cNvGraphicFramePr>
            <p:nvPr/>
          </p:nvGraphicFramePr>
          <p:xfrm>
            <a:off x="720" y="1728"/>
            <a:ext cx="3956" cy="931"/>
          </p:xfrm>
          <a:graphic>
            <a:graphicData uri="http://schemas.openxmlformats.org/presentationml/2006/ole">
              <p:oleObj spid="_x0000_s31747" name="CS ChemDraw Drawing" r:id="rId4" imgW="7315200" imgH="1727200" progId="">
                <p:embed/>
              </p:oleObj>
            </a:graphicData>
          </a:graphic>
        </p:graphicFrame>
        <p:sp>
          <p:nvSpPr>
            <p:cNvPr id="31754" name="Text Box 13"/>
            <p:cNvSpPr txBox="1">
              <a:spLocks noChangeArrowheads="1"/>
            </p:cNvSpPr>
            <p:nvPr/>
          </p:nvSpPr>
          <p:spPr bwMode="auto">
            <a:xfrm>
              <a:off x="3324" y="2045"/>
              <a:ext cx="255" cy="288"/>
            </a:xfrm>
            <a:prstGeom prst="rect">
              <a:avLst/>
            </a:prstGeom>
            <a:noFill/>
            <a:ln w="12700">
              <a:noFill/>
              <a:miter lim="800000"/>
              <a:headEnd type="none" w="sm" len="sm"/>
              <a:tailEnd type="none" w="sm" len="sm"/>
            </a:ln>
          </p:spPr>
          <p:txBody>
            <a:bodyPr wrap="none">
              <a:spAutoFit/>
            </a:bodyPr>
            <a:lstStyle/>
            <a:p>
              <a:pPr algn="l"/>
              <a:r>
                <a:rPr lang="en-US" sz="2400">
                  <a:solidFill>
                    <a:schemeClr val="bg2"/>
                  </a:solidFill>
                </a:rPr>
                <a:t>O</a:t>
              </a:r>
            </a:p>
          </p:txBody>
        </p:sp>
        <p:sp>
          <p:nvSpPr>
            <p:cNvPr id="31755" name="Rectangle 14"/>
            <p:cNvSpPr>
              <a:spLocks noChangeArrowheads="1"/>
            </p:cNvSpPr>
            <p:nvPr/>
          </p:nvSpPr>
          <p:spPr bwMode="auto">
            <a:xfrm>
              <a:off x="3636" y="1968"/>
              <a:ext cx="192" cy="192"/>
            </a:xfrm>
            <a:prstGeom prst="rect">
              <a:avLst/>
            </a:prstGeom>
            <a:solidFill>
              <a:schemeClr val="bg1"/>
            </a:solidFill>
            <a:ln w="12700">
              <a:solidFill>
                <a:schemeClr val="bg1"/>
              </a:solidFill>
              <a:miter lim="800000"/>
              <a:headEnd type="none" w="sm" len="sm"/>
              <a:tailEnd type="none" w="sm" len="sm"/>
            </a:ln>
          </p:spPr>
          <p:txBody>
            <a:bodyPr wrap="none" anchor="ctr"/>
            <a:lstStyle/>
            <a:p>
              <a:r>
                <a:rPr lang="en-US" sz="2800"/>
                <a:t>-</a:t>
              </a:r>
            </a:p>
          </p:txBody>
        </p:sp>
        <p:sp>
          <p:nvSpPr>
            <p:cNvPr id="31756" name="Text Box 15"/>
            <p:cNvSpPr txBox="1">
              <a:spLocks noChangeArrowheads="1"/>
            </p:cNvSpPr>
            <p:nvPr/>
          </p:nvSpPr>
          <p:spPr bwMode="auto">
            <a:xfrm>
              <a:off x="4656" y="2129"/>
              <a:ext cx="614" cy="288"/>
            </a:xfrm>
            <a:prstGeom prst="rect">
              <a:avLst/>
            </a:prstGeom>
            <a:noFill/>
            <a:ln w="12700">
              <a:noFill/>
              <a:miter lim="800000"/>
              <a:headEnd type="none" w="sm" len="sm"/>
              <a:tailEnd type="none" w="sm" len="sm"/>
            </a:ln>
          </p:spPr>
          <p:txBody>
            <a:bodyPr wrap="none">
              <a:spAutoFit/>
            </a:bodyPr>
            <a:lstStyle/>
            <a:p>
              <a:pPr algn="l"/>
              <a:r>
                <a:rPr lang="en-US" sz="2400" dirty="0"/>
                <a:t>+ H</a:t>
              </a:r>
              <a:r>
                <a:rPr lang="en-US" sz="2400" baseline="-25000" dirty="0"/>
                <a:t>2</a:t>
              </a:r>
              <a:r>
                <a:rPr lang="en-US" sz="2400" dirty="0"/>
                <a:t>O</a:t>
              </a:r>
              <a:endParaRPr lang="en-US" sz="2800" dirty="0"/>
            </a:p>
          </p:txBody>
        </p:sp>
      </p:grpSp>
      <p:sp>
        <p:nvSpPr>
          <p:cNvPr id="31752" name="Rectangle 16"/>
          <p:cNvSpPr>
            <a:spLocks noGrp="1" noChangeArrowheads="1"/>
          </p:cNvSpPr>
          <p:nvPr>
            <p:ph type="title" idx="4294967295"/>
          </p:nvPr>
        </p:nvSpPr>
        <p:spPr/>
        <p:txBody>
          <a:bodyPr/>
          <a:lstStyle/>
          <a:p>
            <a:pPr eaLnBrk="1" hangingPunct="1"/>
            <a:r>
              <a:rPr lang="en-US" dirty="0" smtClean="0"/>
              <a:t>Electrostatic Forces (Repulsive)</a:t>
            </a:r>
            <a:r>
              <a:rPr lang="en-US" sz="3600" b="1" dirty="0" smtClean="0">
                <a:solidFill>
                  <a:srgbClr val="FF3300"/>
                </a:solidFill>
                <a:latin typeface="Times New Roman" pitchFamily="18" charset="0"/>
              </a:rPr>
              <a:t> </a:t>
            </a:r>
          </a:p>
        </p:txBody>
      </p:sp>
      <p:sp>
        <p:nvSpPr>
          <p:cNvPr id="19" name="Arc 18"/>
          <p:cNvSpPr/>
          <p:nvPr/>
        </p:nvSpPr>
        <p:spPr bwMode="auto">
          <a:xfrm>
            <a:off x="838200" y="3505200"/>
            <a:ext cx="1828800" cy="1447800"/>
          </a:xfrm>
          <a:prstGeom prst="arc">
            <a:avLst>
              <a:gd name="adj1" fmla="val 10643477"/>
              <a:gd name="adj2" fmla="val 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9"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Rounded MT Bold"/>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triangl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g4167:Users:dws:Documents:Primary:Viewgraphs:Template.pot</Template>
  <TotalTime>2237</TotalTime>
  <Words>5986</Words>
  <Application>Microsoft Macintosh PowerPoint</Application>
  <PresentationFormat>On-screen Show (4:3)</PresentationFormat>
  <Paragraphs>1188</Paragraphs>
  <Slides>87</Slides>
  <Notes>80</Notes>
  <HiddenSlides>0</HiddenSlides>
  <MMClips>0</MMClips>
  <ScaleCrop>false</ScaleCrop>
  <HeadingPairs>
    <vt:vector size="6" baseType="variant">
      <vt:variant>
        <vt:lpstr>Design Template</vt:lpstr>
      </vt:variant>
      <vt:variant>
        <vt:i4>1</vt:i4>
      </vt:variant>
      <vt:variant>
        <vt:lpstr>Embedded OLE Servers</vt:lpstr>
      </vt:variant>
      <vt:variant>
        <vt:i4>4</vt:i4>
      </vt:variant>
      <vt:variant>
        <vt:lpstr>Slide Titles</vt:lpstr>
      </vt:variant>
      <vt:variant>
        <vt:i4>87</vt:i4>
      </vt:variant>
    </vt:vector>
  </HeadingPairs>
  <TitlesOfParts>
    <vt:vector size="92" baseType="lpstr">
      <vt:lpstr>Template</vt:lpstr>
      <vt:lpstr>Worksheet</vt:lpstr>
      <vt:lpstr>Equation</vt:lpstr>
      <vt:lpstr>CS ChemDraw Drawing</vt:lpstr>
      <vt:lpstr>Image</vt:lpstr>
      <vt:lpstr>Colloids</vt:lpstr>
      <vt:lpstr>Properties of Colloidal Dispersions</vt:lpstr>
      <vt:lpstr>Intermolecular Forces</vt:lpstr>
      <vt:lpstr>Forces Between Colloidal Particles</vt:lpstr>
      <vt:lpstr>Hamaker Constant, AH</vt:lpstr>
      <vt:lpstr>Force of adhesion between particles</vt:lpstr>
      <vt:lpstr>Geko Feet</vt:lpstr>
      <vt:lpstr>Colloid Stabilization</vt:lpstr>
      <vt:lpstr>Electrostatic Forces (Repulsive) </vt:lpstr>
      <vt:lpstr>Electrostatic Forces </vt:lpstr>
      <vt:lpstr>Electric Double Layers</vt:lpstr>
      <vt:lpstr>Zeta (ζ) Potential</vt:lpstr>
      <vt:lpstr>Stern Potential vs. Zeta Potential</vt:lpstr>
      <vt:lpstr>Debye-Hückel approximation for Φ(x)</vt:lpstr>
      <vt:lpstr>Debye Screening Length (Problem 2)</vt:lpstr>
      <vt:lpstr>Comparison with Exact Solution</vt:lpstr>
      <vt:lpstr>Debye length and valence</vt:lpstr>
      <vt:lpstr>Measuring zeta Potential (ζ): Electrophoresis</vt:lpstr>
      <vt:lpstr>PZC and IEP </vt:lpstr>
      <vt:lpstr>Effect of Ionic Strength</vt:lpstr>
      <vt:lpstr>pH and Salt Concentration</vt:lpstr>
      <vt:lpstr>Specific Adsorption</vt:lpstr>
      <vt:lpstr>Wastewater</vt:lpstr>
      <vt:lpstr>Slide 24</vt:lpstr>
      <vt:lpstr>Derjaguin, Landau, Verwey and Overbeek (DLVO) Potential</vt:lpstr>
      <vt:lpstr>Effect of Salt</vt:lpstr>
      <vt:lpstr>Flocculation vs Coagulation</vt:lpstr>
      <vt:lpstr>Steric Stabilization</vt:lpstr>
      <vt:lpstr>Polymer Stabilization</vt:lpstr>
      <vt:lpstr>Bridging Flocculation</vt:lpstr>
      <vt:lpstr>Slide 31</vt:lpstr>
      <vt:lpstr>Synthesis of Colloids</vt:lpstr>
      <vt:lpstr>Sols: Nucleation and Growth</vt:lpstr>
      <vt:lpstr>Homogeneous Nucleation &amp; Energy Effects</vt:lpstr>
      <vt:lpstr>Micelle Synthesis</vt:lpstr>
      <vt:lpstr>Emulsion Synthesis of Colloids</vt:lpstr>
      <vt:lpstr>Surfactants</vt:lpstr>
      <vt:lpstr>Emulsion Stability</vt:lpstr>
      <vt:lpstr>Homogenization</vt:lpstr>
      <vt:lpstr>Co-surfactants</vt:lpstr>
      <vt:lpstr>Solid Emulsifier</vt:lpstr>
      <vt:lpstr>Particle emulsifiers</vt:lpstr>
      <vt:lpstr>Water Drops Floating on Water</vt:lpstr>
      <vt:lpstr>Food Dispersion</vt:lpstr>
      <vt:lpstr>Natural Surfactants</vt:lpstr>
      <vt:lpstr>Synthetic GRAS Surfactants</vt:lpstr>
      <vt:lpstr>Stability Of A Food Dispersion</vt:lpstr>
      <vt:lpstr>Ice Cream</vt:lpstr>
      <vt:lpstr>Clays</vt:lpstr>
      <vt:lpstr>2:1 Clays: Montmorillonite, Bentonite</vt:lpstr>
      <vt:lpstr>Peptization</vt:lpstr>
      <vt:lpstr>1:1 Clays: Kaolonite, Mica</vt:lpstr>
      <vt:lpstr>Liquid Foams</vt:lpstr>
      <vt:lpstr>Slide 54</vt:lpstr>
      <vt:lpstr>Microemulsions</vt:lpstr>
      <vt:lpstr>Microemulsion Phase Diagram</vt:lpstr>
      <vt:lpstr>Winsor Classification</vt:lpstr>
      <vt:lpstr>Concentrated Colloids</vt:lpstr>
      <vt:lpstr>Ordering in Hard Sphere Systems</vt:lpstr>
      <vt:lpstr>Parking</vt:lpstr>
      <vt:lpstr>Colloids with Strongly attractive forces</vt:lpstr>
      <vt:lpstr>Sticking Law</vt:lpstr>
      <vt:lpstr>Transport</vt:lpstr>
      <vt:lpstr>Aggregation Models</vt:lpstr>
      <vt:lpstr>Aggregate Characterization:  Fractal Dimension</vt:lpstr>
      <vt:lpstr>Analysis of Fractals</vt:lpstr>
      <vt:lpstr>Self Similarity</vt:lpstr>
      <vt:lpstr>Slide 68</vt:lpstr>
      <vt:lpstr>Colloid Dynamics</vt:lpstr>
      <vt:lpstr>Excluded Volume Effect</vt:lpstr>
      <vt:lpstr>Colloids with Long Range Repulsion</vt:lpstr>
      <vt:lpstr>Colloids with Weakly Attractive Interactions</vt:lpstr>
      <vt:lpstr>Viscosity in Concentrated Dispersions</vt:lpstr>
      <vt:lpstr>Slide 74</vt:lpstr>
      <vt:lpstr>Van der Waals Approach to Adhesion</vt:lpstr>
      <vt:lpstr>Adhesion and Surface Energy</vt:lpstr>
      <vt:lpstr>Shifting the IEP</vt:lpstr>
      <vt:lpstr>Measuring ζ by Micro-Electrophoresis </vt:lpstr>
      <vt:lpstr>Surface force apparatus (J. Isrealachvili)</vt:lpstr>
      <vt:lpstr>Surface Force Data</vt:lpstr>
      <vt:lpstr>O/W or W/O</vt:lpstr>
      <vt:lpstr>Slide 82</vt:lpstr>
      <vt:lpstr>Critical Coagulation Concentration</vt:lpstr>
      <vt:lpstr>Depletion floculation</vt:lpstr>
      <vt:lpstr>Gels</vt:lpstr>
      <vt:lpstr>Emulsion Polymerization</vt:lpstr>
      <vt:lpstr>Segmented Flow Tubular Reactor</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Colloids</dc:title>
  <dc:creator>Dale Schaefer</dc:creator>
  <cp:lastModifiedBy>Gregory</cp:lastModifiedBy>
  <cp:revision>113</cp:revision>
  <cp:lastPrinted>2010-08-04T13:28:20Z</cp:lastPrinted>
  <dcterms:created xsi:type="dcterms:W3CDTF">2010-11-07T14:46:36Z</dcterms:created>
  <dcterms:modified xsi:type="dcterms:W3CDTF">2010-11-07T14:59:40Z</dcterms:modified>
</cp:coreProperties>
</file>