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4"/>
  </p:notesMasterIdLst>
  <p:sldIdLst>
    <p:sldId id="364" r:id="rId2"/>
    <p:sldId id="446" r:id="rId3"/>
    <p:sldId id="451" r:id="rId4"/>
    <p:sldId id="448" r:id="rId5"/>
    <p:sldId id="468" r:id="rId6"/>
    <p:sldId id="472" r:id="rId7"/>
    <p:sldId id="473" r:id="rId8"/>
    <p:sldId id="474" r:id="rId9"/>
    <p:sldId id="475" r:id="rId10"/>
    <p:sldId id="447" r:id="rId11"/>
    <p:sldId id="452" r:id="rId12"/>
    <p:sldId id="453" r:id="rId13"/>
    <p:sldId id="458" r:id="rId14"/>
    <p:sldId id="459" r:id="rId15"/>
    <p:sldId id="471" r:id="rId16"/>
    <p:sldId id="460" r:id="rId17"/>
    <p:sldId id="461" r:id="rId18"/>
    <p:sldId id="462" r:id="rId19"/>
    <p:sldId id="463" r:id="rId20"/>
    <p:sldId id="464" r:id="rId21"/>
    <p:sldId id="465" r:id="rId22"/>
    <p:sldId id="478" r:id="rId23"/>
    <p:sldId id="466" r:id="rId24"/>
    <p:sldId id="476" r:id="rId25"/>
    <p:sldId id="467" r:id="rId26"/>
    <p:sldId id="469" r:id="rId27"/>
    <p:sldId id="502" r:id="rId28"/>
    <p:sldId id="675" r:id="rId29"/>
    <p:sldId id="676" r:id="rId30"/>
    <p:sldId id="678" r:id="rId31"/>
    <p:sldId id="964" r:id="rId32"/>
    <p:sldId id="965" r:id="rId33"/>
    <p:sldId id="966" r:id="rId34"/>
    <p:sldId id="967" r:id="rId35"/>
    <p:sldId id="962" r:id="rId36"/>
    <p:sldId id="963" r:id="rId37"/>
    <p:sldId id="911" r:id="rId38"/>
    <p:sldId id="912" r:id="rId39"/>
    <p:sldId id="470" r:id="rId40"/>
    <p:sldId id="917" r:id="rId41"/>
    <p:sldId id="925" r:id="rId42"/>
    <p:sldId id="454" r:id="rId43"/>
    <p:sldId id="455" r:id="rId44"/>
    <p:sldId id="924" r:id="rId45"/>
    <p:sldId id="918" r:id="rId46"/>
    <p:sldId id="919" r:id="rId47"/>
    <p:sldId id="920" r:id="rId48"/>
    <p:sldId id="456" r:id="rId49"/>
    <p:sldId id="922" r:id="rId50"/>
    <p:sldId id="923" r:id="rId51"/>
    <p:sldId id="961" r:id="rId52"/>
    <p:sldId id="457" r:id="rId53"/>
    <p:sldId id="969" r:id="rId54"/>
    <p:sldId id="970" r:id="rId55"/>
    <p:sldId id="913" r:id="rId56"/>
    <p:sldId id="914" r:id="rId57"/>
    <p:sldId id="915" r:id="rId58"/>
    <p:sldId id="916" r:id="rId59"/>
    <p:sldId id="926" r:id="rId60"/>
    <p:sldId id="927" r:id="rId61"/>
    <p:sldId id="928" r:id="rId62"/>
    <p:sldId id="929" r:id="rId63"/>
    <p:sldId id="930" r:id="rId64"/>
    <p:sldId id="931" r:id="rId65"/>
    <p:sldId id="932" r:id="rId66"/>
    <p:sldId id="933" r:id="rId67"/>
    <p:sldId id="934" r:id="rId68"/>
    <p:sldId id="935" r:id="rId69"/>
    <p:sldId id="936" r:id="rId70"/>
    <p:sldId id="937" r:id="rId71"/>
    <p:sldId id="968" r:id="rId72"/>
    <p:sldId id="940" r:id="rId73"/>
    <p:sldId id="938" r:id="rId74"/>
    <p:sldId id="939" r:id="rId75"/>
    <p:sldId id="941" r:id="rId76"/>
    <p:sldId id="942" r:id="rId77"/>
    <p:sldId id="943" r:id="rId78"/>
    <p:sldId id="944" r:id="rId79"/>
    <p:sldId id="971" r:id="rId80"/>
    <p:sldId id="972" r:id="rId81"/>
    <p:sldId id="973" r:id="rId82"/>
    <p:sldId id="974" r:id="rId83"/>
    <p:sldId id="975" r:id="rId84"/>
    <p:sldId id="945" r:id="rId85"/>
    <p:sldId id="946" r:id="rId86"/>
    <p:sldId id="976" r:id="rId87"/>
    <p:sldId id="981" r:id="rId88"/>
    <p:sldId id="977" r:id="rId89"/>
    <p:sldId id="978" r:id="rId90"/>
    <p:sldId id="982" r:id="rId91"/>
    <p:sldId id="983" r:id="rId92"/>
    <p:sldId id="984" r:id="rId93"/>
    <p:sldId id="979" r:id="rId94"/>
    <p:sldId id="980" r:id="rId95"/>
    <p:sldId id="947" r:id="rId96"/>
    <p:sldId id="987" r:id="rId97"/>
    <p:sldId id="985" r:id="rId98"/>
    <p:sldId id="990" r:id="rId99"/>
    <p:sldId id="991" r:id="rId100"/>
    <p:sldId id="948" r:id="rId101"/>
    <p:sldId id="992" r:id="rId102"/>
    <p:sldId id="993" r:id="rId103"/>
    <p:sldId id="994" r:id="rId104"/>
    <p:sldId id="995" r:id="rId105"/>
    <p:sldId id="996" r:id="rId106"/>
    <p:sldId id="999" r:id="rId107"/>
    <p:sldId id="949" r:id="rId108"/>
    <p:sldId id="997" r:id="rId109"/>
    <p:sldId id="998" r:id="rId110"/>
    <p:sldId id="1000" r:id="rId111"/>
    <p:sldId id="950" r:id="rId112"/>
    <p:sldId id="951" r:id="rId113"/>
    <p:sldId id="952" r:id="rId114"/>
    <p:sldId id="953" r:id="rId115"/>
    <p:sldId id="954" r:id="rId116"/>
    <p:sldId id="955" r:id="rId117"/>
    <p:sldId id="956" r:id="rId118"/>
    <p:sldId id="957" r:id="rId119"/>
    <p:sldId id="958" r:id="rId120"/>
    <p:sldId id="959" r:id="rId121"/>
    <p:sldId id="960" r:id="rId122"/>
    <p:sldId id="450"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85"/>
    <p:restoredTop sz="94719"/>
  </p:normalViewPr>
  <p:slideViewPr>
    <p:cSldViewPr snapToGrid="0">
      <p:cViewPr>
        <p:scale>
          <a:sx n="110" d="100"/>
          <a:sy n="110" d="100"/>
        </p:scale>
        <p:origin x="312" y="10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12:30:37.190"/>
    </inkml:context>
    <inkml:brush xml:id="br0">
      <inkml:brushProperty name="width" value="0.035" units="cm"/>
      <inkml:brushProperty name="height" value="0.035" units="cm"/>
      <inkml:brushProperty name="color" value="#E71224"/>
    </inkml:brush>
  </inkml:definitions>
  <inkml:trace contextRef="#ctx0" brushRef="#br0">3572 308 24575,'-16'-8'0,"-3"2"0,-9-8 0,5 5 0,3-2 0,-1 2 0,-1-7 0,-1 9 0,3-4 0,8 10 0,-8-7 0,-9 7 0,-24-10 0,-2 4 0,-19-1 0,19-4 0,-8 4 0,21-3 0,-7-2 0,7 2 0,6 0 0,5 1 0,16 6 0,4-3 0,-3 7 0,2-7 0,-3 6 0,0-5 0,-5 5 0,-13-3 0,-9-1 0,1-1 0,-20-1 0,6-4 0,-11 3 0,3 0 0,21 2 0,4 2 0,15 0 0,3-4 0,5 3 0,0 2 0,-27 3 0,-8 0 0,-15 0 0,12 0 0,-7 7 0,-6 2 0,-13 0 0,2 4 0,25-8 0,13 6 0,11-5 0,9 1 0,2-6 0,10 5 0,-1-2 0,1 0 0,0 3 0,-4-3 0,-1 3 0,-2 0 0,-1 1 0,-17 7 0,13-2 0,-12 7 0,16-9 0,0 3 0,4-3 0,-5 10 0,7-8 0,-7 7 0,3-3 0,-7 16 0,2-12 0,-2 10 0,8-20 0,2 1 0,2 2 0,4-3 0,-6 4 0,-2 12 0,-4-13 0,-1 19 0,3-21 0,4 15 0,-4-11 0,0 11 0,2-11 0,-25 25 0,19-15 0,-20 17 0,15-19 0,5-3 0,-5 1 0,8-6 0,-1 5 0,1-7 0,-14 22 0,0-5 0,-7 23 0,-5-3 0,-6 16 0,-1-3 0,-5-3 0,8 5 0,-7-3 0,12 3 0,-13 5 0,14 3 0,-10 10 0,10-5-360,9-20 1,1-1 359,-3 5 0,7-11 0,0 2-274,-5 23 274,6 2 0,7-25 0,2 1 0,-4 37 0,-4-2 0,17-36 0,3-2 0,-3 20 0,13 26 0,1-22 0,6-10 0,8 8 0,-5 2 0,4-7 0,-12 26 0,-3-38 0,-6 6 0,0-13 709,0-9-709,0 22 284,0-8-284,0 8 0,0-10 0,0 20 0,0-4 0,0 7 0,6-2 0,4 13 0,5-16 0,-6 14 0,4-22 0,-6-8 0,8 19 0,-1-8 0,1-1 0,-7-2 0,2-21 0,-9-3 0,3 10 0,-4-15 0,6 26 0,-5-35 0,11 23 0,-11-29 0,5 12 0,-3-16 0,-2 5 0,6 2 0,-6 6 0,8 0 0,-4 0 0,6 11 0,3-8 0,-2 8 0,5-11 0,-4-6 0,27 29 0,1-15 0,13 24 0,5-15 0,-1-2 0,5 3 0,-15-17 0,3 1 0,-8-4 0,0-1 0,3 0 0,1 0-429,12 1 1,-1-2 428,27 9 0,-25-10 0,2-2 0,28 4 0,-3-2 0,-26-13 0,-2-3 0,7 2 0,2-3 0,0-3 0,-8-3 0,28 0 0,-15-7 0,-7-8 0,24-27 0,-31 16 0,19-27 0,-36 32 0,25-23 0,-23 19 857,27-18-857,-22 9 0,25-5 0,-24 14 0,3 1 0,-2 2 0,4 0 0,17-1 0,3-1-1596,0-4 0,0 2 1596,-10 10 0,0 1 0,3-9 0,-3-2 0,-13 9 0,-3-2 0,2-4 0,-1-4 0,-4 0 0,1-4-700,10-12 1,0-4 699,-5 1 0,-2-3 0,2-4 0,-1-4 0,6-7 0,-4-2 0,-13 9 0,-3 1 0,4-3 0,-1-2-392,-7-6 0,-2 1 392,16-19 0,-20 20 0,-1 0 0,-1 18 0,-1 1 0,-1-16 0,-1 1 0,2 15 0,-1-1 0,-3-18 0,-2 0 0,6-20 0,-7-14 0,-16 39 0,-2 3 0,1-9 0,-6 3 0,-3-2 0,-10-14 0,-6-11 0,3 25 0,1-1 0,7 17 0,0 0 0,-10-12 0,-2-1 0,-1 5 0,0 3 0,-15-29 0,8 16 0,-2 1 0,10 21 0,0 2 0,-1-12 0,0 0 0,-3 3 0,3 2 0,-5-21 0,0-14-246,7 33 246,4-1 2743,-1 12-2743,4 2 0,5 17 1549,1 1-1549,-1 0 995,-8 3-995,1-9 334,-12-2-334,13 5 0,-13-3 0,14 6 0,-3 3 0,4-3 0,2 6 0,-5-16 0,7 15 0,-6-15 0,10 14 0,-7-5 0,6-7 0,-8 1 0,8 0 0,-8 0 0,7 0 0,-4-11 0,5 8 0,0-2 0,5-4 0,-2 18 0,7-13 0,-7 17 0,6-5 0,-2 7 0,3-13 0,0 13 0,0-8 0,-4 0 0,3 8 0,-4-3 0,5 5 0,0 0 0,0-1 0,0-2 0,0 6 0,0-6 0,0 2 0,-3 1 0,2 0 0,-2 4 0,3-1 0,0 1 0,0-4 0,0 3 0,0-3 0,0-5 0,0 6 0,0-7 0,0 10 0,0-1 0,0 1 0,0-4 0,0 0 0,0-1 0,0 2 0,0-1 0,0 3 0,3-3 0,-2 3 0,2 4 0,-3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1CAEE-C95B-0C40-A8BC-BBA12F0507AB}" type="datetimeFigureOut">
              <a:rPr lang="en-US" smtClean="0"/>
              <a:t>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AB600-5B10-3D47-A1E7-648CA5C8E11F}" type="slidenum">
              <a:rPr lang="en-US" smtClean="0"/>
              <a:t>‹#›</a:t>
            </a:fld>
            <a:endParaRPr lang="en-US"/>
          </a:p>
        </p:txBody>
      </p:sp>
    </p:spTree>
    <p:extLst>
      <p:ext uri="{BB962C8B-B14F-4D97-AF65-F5344CB8AC3E}">
        <p14:creationId xmlns:p14="http://schemas.microsoft.com/office/powerpoint/2010/main" val="2198440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043A-DECE-12EC-8A7F-A1F1AA4BB3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AC1F7B-FA56-6F57-FA70-7F1975B61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D4B72-199D-B247-C0F4-292B1E90A08D}"/>
              </a:ext>
            </a:extLst>
          </p:cNvPr>
          <p:cNvSpPr>
            <a:spLocks noGrp="1"/>
          </p:cNvSpPr>
          <p:nvPr>
            <p:ph type="dt" sz="half" idx="10"/>
          </p:nvPr>
        </p:nvSpPr>
        <p:spPr/>
        <p:txBody>
          <a:bodyPr/>
          <a:lstStyle/>
          <a:p>
            <a:fld id="{5CF8ADC7-0E95-DF4A-B0A6-4C3A08DCFAEE}" type="datetime1">
              <a:rPr lang="en-US" smtClean="0"/>
              <a:t>11/1/24</a:t>
            </a:fld>
            <a:endParaRPr lang="en-US"/>
          </a:p>
        </p:txBody>
      </p:sp>
      <p:sp>
        <p:nvSpPr>
          <p:cNvPr id="5" name="Footer Placeholder 4">
            <a:extLst>
              <a:ext uri="{FF2B5EF4-FFF2-40B4-BE49-F238E27FC236}">
                <a16:creationId xmlns:a16="http://schemas.microsoft.com/office/drawing/2014/main" id="{B1B005C8-866E-4C2E-C2AC-56A2707A9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16642-AE86-B352-EE9B-4D664FEA1186}"/>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912603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CB41-BADA-412E-F4C6-3DDF731D48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D97475-C514-C457-B951-FF5D7371B1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D32F8-39FC-D446-ADA0-6F266AC0FEDE}"/>
              </a:ext>
            </a:extLst>
          </p:cNvPr>
          <p:cNvSpPr>
            <a:spLocks noGrp="1"/>
          </p:cNvSpPr>
          <p:nvPr>
            <p:ph type="dt" sz="half" idx="10"/>
          </p:nvPr>
        </p:nvSpPr>
        <p:spPr/>
        <p:txBody>
          <a:bodyPr/>
          <a:lstStyle/>
          <a:p>
            <a:fld id="{F56CE0BF-CCD3-7340-98F6-9B40C7B1F709}" type="datetime1">
              <a:rPr lang="en-US" smtClean="0"/>
              <a:t>11/1/24</a:t>
            </a:fld>
            <a:endParaRPr lang="en-US"/>
          </a:p>
        </p:txBody>
      </p:sp>
      <p:sp>
        <p:nvSpPr>
          <p:cNvPr id="5" name="Footer Placeholder 4">
            <a:extLst>
              <a:ext uri="{FF2B5EF4-FFF2-40B4-BE49-F238E27FC236}">
                <a16:creationId xmlns:a16="http://schemas.microsoft.com/office/drawing/2014/main" id="{5964955A-3004-C838-13D9-0F16CB259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DE085-54B8-B9D1-86CF-70B3FD898F41}"/>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296243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1D69FD-9EFE-F5B0-9B04-0C5FD04480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40FCE3-9425-226F-936A-DC8B47176B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A00BC-8917-0193-452B-6CEDB5532BDC}"/>
              </a:ext>
            </a:extLst>
          </p:cNvPr>
          <p:cNvSpPr>
            <a:spLocks noGrp="1"/>
          </p:cNvSpPr>
          <p:nvPr>
            <p:ph type="dt" sz="half" idx="10"/>
          </p:nvPr>
        </p:nvSpPr>
        <p:spPr/>
        <p:txBody>
          <a:bodyPr/>
          <a:lstStyle/>
          <a:p>
            <a:fld id="{E769FDDE-98C9-124D-9514-ECCE7FB53CB0}" type="datetime1">
              <a:rPr lang="en-US" smtClean="0"/>
              <a:t>11/1/24</a:t>
            </a:fld>
            <a:endParaRPr lang="en-US"/>
          </a:p>
        </p:txBody>
      </p:sp>
      <p:sp>
        <p:nvSpPr>
          <p:cNvPr id="5" name="Footer Placeholder 4">
            <a:extLst>
              <a:ext uri="{FF2B5EF4-FFF2-40B4-BE49-F238E27FC236}">
                <a16:creationId xmlns:a16="http://schemas.microsoft.com/office/drawing/2014/main" id="{7987AC60-3EB3-AE1D-5227-8772C4F0B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24B71-1015-D400-72C2-FF0B02A2A0CC}"/>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428995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FD44B-CDC2-E584-4A4F-DAC8BE178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8D912-3967-995D-7CDE-A7DA02E5F9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6B8E5-22AD-F2C5-9BD8-6F69303E6510}"/>
              </a:ext>
            </a:extLst>
          </p:cNvPr>
          <p:cNvSpPr>
            <a:spLocks noGrp="1"/>
          </p:cNvSpPr>
          <p:nvPr>
            <p:ph type="dt" sz="half" idx="10"/>
          </p:nvPr>
        </p:nvSpPr>
        <p:spPr/>
        <p:txBody>
          <a:bodyPr/>
          <a:lstStyle/>
          <a:p>
            <a:fld id="{F14D8223-85CA-C049-BF99-2E227D6A4DFA}" type="datetime1">
              <a:rPr lang="en-US" smtClean="0"/>
              <a:t>11/1/24</a:t>
            </a:fld>
            <a:endParaRPr lang="en-US"/>
          </a:p>
        </p:txBody>
      </p:sp>
      <p:sp>
        <p:nvSpPr>
          <p:cNvPr id="5" name="Footer Placeholder 4">
            <a:extLst>
              <a:ext uri="{FF2B5EF4-FFF2-40B4-BE49-F238E27FC236}">
                <a16:creationId xmlns:a16="http://schemas.microsoft.com/office/drawing/2014/main" id="{5DBAA207-6CB4-11A8-A72D-AE1478065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4C26B-3612-9144-5667-53DCDFE037B7}"/>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115859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0E12A-44EA-F6D3-B191-6BF5FE635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D29F64-7720-FD4E-3D8C-F228DE7150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C0595E-9E6C-E8CD-650A-DB68F10ACF86}"/>
              </a:ext>
            </a:extLst>
          </p:cNvPr>
          <p:cNvSpPr>
            <a:spLocks noGrp="1"/>
          </p:cNvSpPr>
          <p:nvPr>
            <p:ph type="dt" sz="half" idx="10"/>
          </p:nvPr>
        </p:nvSpPr>
        <p:spPr/>
        <p:txBody>
          <a:bodyPr/>
          <a:lstStyle/>
          <a:p>
            <a:fld id="{C92D69B6-C31A-4545-A2BB-5848A516A967}" type="datetime1">
              <a:rPr lang="en-US" smtClean="0"/>
              <a:t>11/1/24</a:t>
            </a:fld>
            <a:endParaRPr lang="en-US"/>
          </a:p>
        </p:txBody>
      </p:sp>
      <p:sp>
        <p:nvSpPr>
          <p:cNvPr id="5" name="Footer Placeholder 4">
            <a:extLst>
              <a:ext uri="{FF2B5EF4-FFF2-40B4-BE49-F238E27FC236}">
                <a16:creationId xmlns:a16="http://schemas.microsoft.com/office/drawing/2014/main" id="{3133BE8B-43CA-DA4C-0E6D-5117C42F9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9C324-B0E3-B0FD-208C-74084CDCC4E7}"/>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1929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3154-FFB6-E011-C506-07C5483C8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37961-54D8-50FA-91E5-115073939D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5D9937-04D0-AA96-37ED-7F9C13A809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F28CF3-A268-86C5-7EF9-FEF01AF9B393}"/>
              </a:ext>
            </a:extLst>
          </p:cNvPr>
          <p:cNvSpPr>
            <a:spLocks noGrp="1"/>
          </p:cNvSpPr>
          <p:nvPr>
            <p:ph type="dt" sz="half" idx="10"/>
          </p:nvPr>
        </p:nvSpPr>
        <p:spPr/>
        <p:txBody>
          <a:bodyPr/>
          <a:lstStyle/>
          <a:p>
            <a:fld id="{23562C5D-F945-B84F-AE82-66F646E824F0}" type="datetime1">
              <a:rPr lang="en-US" smtClean="0"/>
              <a:t>11/1/24</a:t>
            </a:fld>
            <a:endParaRPr lang="en-US"/>
          </a:p>
        </p:txBody>
      </p:sp>
      <p:sp>
        <p:nvSpPr>
          <p:cNvPr id="6" name="Footer Placeholder 5">
            <a:extLst>
              <a:ext uri="{FF2B5EF4-FFF2-40B4-BE49-F238E27FC236}">
                <a16:creationId xmlns:a16="http://schemas.microsoft.com/office/drawing/2014/main" id="{F4DF908B-B814-FF03-6955-BFA34532C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B35ED-1AAE-6411-D695-DA6EE16360FB}"/>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91535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FFD8-D56C-8D36-5A88-D77B3A9E92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A2954-E3DE-B35A-9DCB-DE8155E866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B05B4-B3CF-4C29-3F2A-A53EE77CDC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B984D0-7795-E236-97B7-051471A5F1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2C97F2-2410-4E87-13B9-CA49C169FF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762245-7AA5-4621-CEB8-D6E2CCBE6F95}"/>
              </a:ext>
            </a:extLst>
          </p:cNvPr>
          <p:cNvSpPr>
            <a:spLocks noGrp="1"/>
          </p:cNvSpPr>
          <p:nvPr>
            <p:ph type="dt" sz="half" idx="10"/>
          </p:nvPr>
        </p:nvSpPr>
        <p:spPr/>
        <p:txBody>
          <a:bodyPr/>
          <a:lstStyle/>
          <a:p>
            <a:fld id="{4731CA58-7660-B14D-9B9E-CD33D368280A}" type="datetime1">
              <a:rPr lang="en-US" smtClean="0"/>
              <a:t>11/1/24</a:t>
            </a:fld>
            <a:endParaRPr lang="en-US"/>
          </a:p>
        </p:txBody>
      </p:sp>
      <p:sp>
        <p:nvSpPr>
          <p:cNvPr id="8" name="Footer Placeholder 7">
            <a:extLst>
              <a:ext uri="{FF2B5EF4-FFF2-40B4-BE49-F238E27FC236}">
                <a16:creationId xmlns:a16="http://schemas.microsoft.com/office/drawing/2014/main" id="{904D926B-0394-4AD1-0C61-014419DF90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55BA50-DF0A-BB65-8672-F3DE4B9F754A}"/>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258393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B32-1E28-929C-337B-B472BB3540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B52FDB-A9C2-31FD-98FD-E4D3A3CE3BD3}"/>
              </a:ext>
            </a:extLst>
          </p:cNvPr>
          <p:cNvSpPr>
            <a:spLocks noGrp="1"/>
          </p:cNvSpPr>
          <p:nvPr>
            <p:ph type="dt" sz="half" idx="10"/>
          </p:nvPr>
        </p:nvSpPr>
        <p:spPr/>
        <p:txBody>
          <a:bodyPr/>
          <a:lstStyle/>
          <a:p>
            <a:fld id="{FDCD0EE1-8C14-984E-A714-C068C1DC5490}" type="datetime1">
              <a:rPr lang="en-US" smtClean="0"/>
              <a:t>11/1/24</a:t>
            </a:fld>
            <a:endParaRPr lang="en-US"/>
          </a:p>
        </p:txBody>
      </p:sp>
      <p:sp>
        <p:nvSpPr>
          <p:cNvPr id="4" name="Footer Placeholder 3">
            <a:extLst>
              <a:ext uri="{FF2B5EF4-FFF2-40B4-BE49-F238E27FC236}">
                <a16:creationId xmlns:a16="http://schemas.microsoft.com/office/drawing/2014/main" id="{35CDAC08-EE50-70A2-F35A-0F945F61A7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F382B-F298-D84A-1354-0D80A2CA59AB}"/>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42362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6DB27-2E84-019F-BBAF-9F7E39D96EE6}"/>
              </a:ext>
            </a:extLst>
          </p:cNvPr>
          <p:cNvSpPr>
            <a:spLocks noGrp="1"/>
          </p:cNvSpPr>
          <p:nvPr>
            <p:ph type="dt" sz="half" idx="10"/>
          </p:nvPr>
        </p:nvSpPr>
        <p:spPr/>
        <p:txBody>
          <a:bodyPr/>
          <a:lstStyle/>
          <a:p>
            <a:fld id="{22F672E7-6BC8-9545-ABEC-624C1D329CDE}" type="datetime1">
              <a:rPr lang="en-US" smtClean="0"/>
              <a:t>11/1/24</a:t>
            </a:fld>
            <a:endParaRPr lang="en-US"/>
          </a:p>
        </p:txBody>
      </p:sp>
      <p:sp>
        <p:nvSpPr>
          <p:cNvPr id="3" name="Footer Placeholder 2">
            <a:extLst>
              <a:ext uri="{FF2B5EF4-FFF2-40B4-BE49-F238E27FC236}">
                <a16:creationId xmlns:a16="http://schemas.microsoft.com/office/drawing/2014/main" id="{26CA17FA-57AF-E16A-598D-076074A201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F9DADD-F90F-0DED-4FCF-51C75CA3B00F}"/>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266315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2E107-258D-5E3E-A9D2-15247182A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556E5B-803C-894D-4B35-21103D8BD0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CC55E2-2F4C-C14C-2942-EA3559942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579AEF-773D-5E46-9A0B-4ADA50CA564F}"/>
              </a:ext>
            </a:extLst>
          </p:cNvPr>
          <p:cNvSpPr>
            <a:spLocks noGrp="1"/>
          </p:cNvSpPr>
          <p:nvPr>
            <p:ph type="dt" sz="half" idx="10"/>
          </p:nvPr>
        </p:nvSpPr>
        <p:spPr/>
        <p:txBody>
          <a:bodyPr/>
          <a:lstStyle/>
          <a:p>
            <a:fld id="{AEF3A616-935E-4948-8C2B-A1B05378F396}" type="datetime1">
              <a:rPr lang="en-US" smtClean="0"/>
              <a:t>11/1/24</a:t>
            </a:fld>
            <a:endParaRPr lang="en-US"/>
          </a:p>
        </p:txBody>
      </p:sp>
      <p:sp>
        <p:nvSpPr>
          <p:cNvPr id="6" name="Footer Placeholder 5">
            <a:extLst>
              <a:ext uri="{FF2B5EF4-FFF2-40B4-BE49-F238E27FC236}">
                <a16:creationId xmlns:a16="http://schemas.microsoft.com/office/drawing/2014/main" id="{F1DD2D02-A762-C695-53D5-0083F3756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21CC9-49CA-36E3-0C91-51304442C0B2}"/>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97645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78E8-5672-43B7-F749-369E7C989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C5DC2-7132-2BC0-61C2-A9C3798E4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83867B-462D-0B0B-7B3F-BD3D520A5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62716-5FF7-4185-33BE-05374DD9B6A3}"/>
              </a:ext>
            </a:extLst>
          </p:cNvPr>
          <p:cNvSpPr>
            <a:spLocks noGrp="1"/>
          </p:cNvSpPr>
          <p:nvPr>
            <p:ph type="dt" sz="half" idx="10"/>
          </p:nvPr>
        </p:nvSpPr>
        <p:spPr/>
        <p:txBody>
          <a:bodyPr/>
          <a:lstStyle/>
          <a:p>
            <a:fld id="{1D3DD28C-B0AC-D141-B006-906DB963232E}" type="datetime1">
              <a:rPr lang="en-US" smtClean="0"/>
              <a:t>11/1/24</a:t>
            </a:fld>
            <a:endParaRPr lang="en-US"/>
          </a:p>
        </p:txBody>
      </p:sp>
      <p:sp>
        <p:nvSpPr>
          <p:cNvPr id="6" name="Footer Placeholder 5">
            <a:extLst>
              <a:ext uri="{FF2B5EF4-FFF2-40B4-BE49-F238E27FC236}">
                <a16:creationId xmlns:a16="http://schemas.microsoft.com/office/drawing/2014/main" id="{E8631E09-21F8-AC99-DE56-CF53383DF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EC4309-E1F1-1F1F-6190-D46EB6282A37}"/>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1404523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1FA9B9-9048-A74F-6EE2-C3666CF7C0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8B85D-3C4E-15E2-B078-3C2FCA746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A1BF9-3132-31D3-EFE0-D4F2E5733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735673-E095-554C-B90F-2C148B22D904}" type="datetime1">
              <a:rPr lang="en-US" smtClean="0"/>
              <a:t>11/1/24</a:t>
            </a:fld>
            <a:endParaRPr lang="en-US"/>
          </a:p>
        </p:txBody>
      </p:sp>
      <p:sp>
        <p:nvSpPr>
          <p:cNvPr id="5" name="Footer Placeholder 4">
            <a:extLst>
              <a:ext uri="{FF2B5EF4-FFF2-40B4-BE49-F238E27FC236}">
                <a16:creationId xmlns:a16="http://schemas.microsoft.com/office/drawing/2014/main" id="{1F91B288-EC0C-01EF-E8DF-9EBC41ED1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32DA634-8EFB-7832-3D80-E15A8BDA8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18B2E5-1F24-3243-98D2-5B75F7F188E6}" type="slidenum">
              <a:rPr lang="en-US" smtClean="0"/>
              <a:t>‹#›</a:t>
            </a:fld>
            <a:endParaRPr lang="en-US"/>
          </a:p>
        </p:txBody>
      </p:sp>
    </p:spTree>
    <p:extLst>
      <p:ext uri="{BB962C8B-B14F-4D97-AF65-F5344CB8AC3E}">
        <p14:creationId xmlns:p14="http://schemas.microsoft.com/office/powerpoint/2010/main" val="1446074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totalenergies-corbion.com/about-pla/" TargetMode="External"/><Relationship Id="rId2" Type="http://schemas.openxmlformats.org/officeDocument/2006/relationships/hyperlink" Target="https://www.natureworksllc.com/" TargetMode="External"/><Relationship Id="rId1" Type="http://schemas.openxmlformats.org/officeDocument/2006/relationships/slideLayout" Target="../slideLayouts/slideLayout1.xml"/><Relationship Id="rId6" Type="http://schemas.openxmlformats.org/officeDocument/2006/relationships/hyperlink" Target="https://www.totalenergies-corbion.com/" TargetMode="External"/><Relationship Id="rId5" Type="http://schemas.openxmlformats.org/officeDocument/2006/relationships/hyperlink" Target="https://corporate.evonik.com/en" TargetMode="External"/><Relationship Id="rId4" Type="http://schemas.openxmlformats.org/officeDocument/2006/relationships/hyperlink" Target="https://www.futerro.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gozero.org/about" TargetMode="External"/><Relationship Id="rId2" Type="http://schemas.openxmlformats.org/officeDocument/2006/relationships/hyperlink" Target="https://www.queencitycommons.com/"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9kKRdlAFuZw"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Cwm5Rm8uIs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youtube.com/watch?v=3th2bcqHbs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youtube.com/watch?v=qh3mmgiybTw"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youtu.be/0ZYNPQj4qgQ?si=mOmRBCwuQccCwAEQ"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hyperlink" Target="https://www.youtube.com/watch?v=gpZWPK4vcEU"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youtu.be/k3WLwKrEu7c?si=GTsHtkFtDlb-74FW"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hyperlink" Target="https://www.neste.de/" TargetMode="Externa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oplastics: are they as good as they seem? | Environmental Center |  University of Colorado Boulder">
            <a:extLst>
              <a:ext uri="{FF2B5EF4-FFF2-40B4-BE49-F238E27FC236}">
                <a16:creationId xmlns:a16="http://schemas.microsoft.com/office/drawing/2014/main" id="{DF76A0ED-C28E-188B-C27B-46578EEC3F9B}"/>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584325" y="0"/>
            <a:ext cx="9023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2C3D39-20D9-03B3-EC44-02B3B7161B13}"/>
              </a:ext>
            </a:extLst>
          </p:cNvPr>
          <p:cNvSpPr txBox="1"/>
          <p:nvPr/>
        </p:nvSpPr>
        <p:spPr>
          <a:xfrm>
            <a:off x="4923259" y="706813"/>
            <a:ext cx="2021964" cy="523220"/>
          </a:xfrm>
          <a:prstGeom prst="rect">
            <a:avLst/>
          </a:prstGeom>
          <a:noFill/>
        </p:spPr>
        <p:txBody>
          <a:bodyPr wrap="none" rtlCol="0">
            <a:spAutoFit/>
          </a:bodyPr>
          <a:lstStyle/>
          <a:p>
            <a:r>
              <a:rPr lang="en-US" sz="2800" b="1" dirty="0" err="1"/>
              <a:t>BioPlastics</a:t>
            </a:r>
            <a:endParaRPr lang="en-US" sz="2800" b="1" dirty="0"/>
          </a:p>
        </p:txBody>
      </p:sp>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a:t>
            </a:fld>
            <a:endParaRPr lang="en-US"/>
          </a:p>
        </p:txBody>
      </p:sp>
    </p:spTree>
    <p:extLst>
      <p:ext uri="{BB962C8B-B14F-4D97-AF65-F5344CB8AC3E}">
        <p14:creationId xmlns:p14="http://schemas.microsoft.com/office/powerpoint/2010/main" val="685038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10</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478281" y="706813"/>
            <a:ext cx="3235437" cy="523220"/>
          </a:xfrm>
          <a:prstGeom prst="rect">
            <a:avLst/>
          </a:prstGeom>
          <a:noFill/>
        </p:spPr>
        <p:txBody>
          <a:bodyPr wrap="none" rtlCol="0">
            <a:spAutoFit/>
          </a:bodyPr>
          <a:lstStyle/>
          <a:p>
            <a:r>
              <a:rPr lang="en-US" sz="2800" b="1" dirty="0"/>
              <a:t>Bio-Based Plastics</a:t>
            </a:r>
          </a:p>
        </p:txBody>
      </p:sp>
    </p:spTree>
    <p:extLst>
      <p:ext uri="{BB962C8B-B14F-4D97-AF65-F5344CB8AC3E}">
        <p14:creationId xmlns:p14="http://schemas.microsoft.com/office/powerpoint/2010/main" val="2672984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100</a:t>
            </a:fld>
            <a:endParaRPr lang="en-US"/>
          </a:p>
        </p:txBody>
      </p:sp>
      <p:sp>
        <p:nvSpPr>
          <p:cNvPr id="4" name="TextBox 3">
            <a:extLst>
              <a:ext uri="{FF2B5EF4-FFF2-40B4-BE49-F238E27FC236}">
                <a16:creationId xmlns:a16="http://schemas.microsoft.com/office/drawing/2014/main" id="{90C6721A-288C-5145-B2E9-43EA567FACAC}"/>
              </a:ext>
            </a:extLst>
          </p:cNvPr>
          <p:cNvSpPr txBox="1"/>
          <p:nvPr/>
        </p:nvSpPr>
        <p:spPr>
          <a:xfrm>
            <a:off x="172070" y="136525"/>
            <a:ext cx="11847859" cy="523220"/>
          </a:xfrm>
          <a:prstGeom prst="rect">
            <a:avLst/>
          </a:prstGeom>
          <a:noFill/>
        </p:spPr>
        <p:txBody>
          <a:bodyPr wrap="none" rtlCol="0">
            <a:spAutoFit/>
          </a:bodyPr>
          <a:lstStyle/>
          <a:p>
            <a:r>
              <a:rPr lang="en-US" sz="2800" b="1" dirty="0"/>
              <a:t>Proposed Bio-Based Polyacrylic Acid (sodium acrylate super </a:t>
            </a:r>
            <a:r>
              <a:rPr lang="en-US" sz="2800" b="1" dirty="0" err="1"/>
              <a:t>absorbant</a:t>
            </a:r>
            <a:r>
              <a:rPr lang="en-US" sz="2800" b="1" dirty="0"/>
              <a:t>)</a:t>
            </a:r>
          </a:p>
        </p:txBody>
      </p:sp>
      <p:sp>
        <p:nvSpPr>
          <p:cNvPr id="7" name="TextBox 6">
            <a:extLst>
              <a:ext uri="{FF2B5EF4-FFF2-40B4-BE49-F238E27FC236}">
                <a16:creationId xmlns:a16="http://schemas.microsoft.com/office/drawing/2014/main" id="{2A1AF1D5-646B-EB41-CD7C-7029DD8D713D}"/>
              </a:ext>
            </a:extLst>
          </p:cNvPr>
          <p:cNvSpPr txBox="1"/>
          <p:nvPr/>
        </p:nvSpPr>
        <p:spPr>
          <a:xfrm>
            <a:off x="4864261" y="816543"/>
            <a:ext cx="6094070" cy="369332"/>
          </a:xfrm>
          <a:prstGeom prst="rect">
            <a:avLst/>
          </a:prstGeom>
          <a:noFill/>
        </p:spPr>
        <p:txBody>
          <a:bodyPr wrap="square">
            <a:spAutoFit/>
          </a:bodyPr>
          <a:lstStyle/>
          <a:p>
            <a:r>
              <a:rPr lang="en-US" sz="1800" b="1" dirty="0" err="1">
                <a:effectLst/>
                <a:latin typeface="DGMetaSerifScience"/>
              </a:rPr>
              <a:t>Genomatica</a:t>
            </a:r>
            <a:r>
              <a:rPr lang="en-US" sz="1800" b="1" dirty="0">
                <a:effectLst/>
                <a:latin typeface="DGMetaSerifScience"/>
              </a:rPr>
              <a:t> </a:t>
            </a:r>
            <a:endParaRPr lang="en-US" b="1" dirty="0"/>
          </a:p>
        </p:txBody>
      </p:sp>
      <p:pic>
        <p:nvPicPr>
          <p:cNvPr id="8" name="Picture 7">
            <a:extLst>
              <a:ext uri="{FF2B5EF4-FFF2-40B4-BE49-F238E27FC236}">
                <a16:creationId xmlns:a16="http://schemas.microsoft.com/office/drawing/2014/main" id="{47D8D0A0-4FAD-EBAC-0A9B-BF475731188A}"/>
              </a:ext>
            </a:extLst>
          </p:cNvPr>
          <p:cNvPicPr>
            <a:picLocks noChangeAspect="1"/>
          </p:cNvPicPr>
          <p:nvPr/>
        </p:nvPicPr>
        <p:blipFill>
          <a:blip r:embed="rId2"/>
          <a:stretch>
            <a:fillRect/>
          </a:stretch>
        </p:blipFill>
        <p:spPr>
          <a:xfrm>
            <a:off x="718387" y="1501518"/>
            <a:ext cx="11041491" cy="4328702"/>
          </a:xfrm>
          <a:prstGeom prst="rect">
            <a:avLst/>
          </a:prstGeom>
        </p:spPr>
      </p:pic>
    </p:spTree>
    <p:extLst>
      <p:ext uri="{BB962C8B-B14F-4D97-AF65-F5344CB8AC3E}">
        <p14:creationId xmlns:p14="http://schemas.microsoft.com/office/powerpoint/2010/main" val="29795074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101</a:t>
            </a:fld>
            <a:endParaRPr lang="en-US"/>
          </a:p>
        </p:txBody>
      </p:sp>
      <p:sp>
        <p:nvSpPr>
          <p:cNvPr id="4" name="TextBox 3">
            <a:extLst>
              <a:ext uri="{FF2B5EF4-FFF2-40B4-BE49-F238E27FC236}">
                <a16:creationId xmlns:a16="http://schemas.microsoft.com/office/drawing/2014/main" id="{90C6721A-288C-5145-B2E9-43EA567FACAC}"/>
              </a:ext>
            </a:extLst>
          </p:cNvPr>
          <p:cNvSpPr txBox="1"/>
          <p:nvPr/>
        </p:nvSpPr>
        <p:spPr>
          <a:xfrm>
            <a:off x="172070" y="136525"/>
            <a:ext cx="11847859" cy="523220"/>
          </a:xfrm>
          <a:prstGeom prst="rect">
            <a:avLst/>
          </a:prstGeom>
          <a:noFill/>
        </p:spPr>
        <p:txBody>
          <a:bodyPr wrap="none" rtlCol="0">
            <a:spAutoFit/>
          </a:bodyPr>
          <a:lstStyle/>
          <a:p>
            <a:r>
              <a:rPr lang="en-US" sz="2800" b="1" dirty="0"/>
              <a:t>Proposed Bio-Based Polyacrylic Acid (sodium acrylate super </a:t>
            </a:r>
            <a:r>
              <a:rPr lang="en-US" sz="2800" b="1" dirty="0" err="1"/>
              <a:t>absorbant</a:t>
            </a:r>
            <a:r>
              <a:rPr lang="en-US" sz="2800" b="1" dirty="0"/>
              <a:t>)</a:t>
            </a:r>
          </a:p>
        </p:txBody>
      </p:sp>
      <p:sp>
        <p:nvSpPr>
          <p:cNvPr id="7" name="TextBox 6">
            <a:extLst>
              <a:ext uri="{FF2B5EF4-FFF2-40B4-BE49-F238E27FC236}">
                <a16:creationId xmlns:a16="http://schemas.microsoft.com/office/drawing/2014/main" id="{2A1AF1D5-646B-EB41-CD7C-7029DD8D713D}"/>
              </a:ext>
            </a:extLst>
          </p:cNvPr>
          <p:cNvSpPr txBox="1"/>
          <p:nvPr/>
        </p:nvSpPr>
        <p:spPr>
          <a:xfrm>
            <a:off x="4239228" y="738144"/>
            <a:ext cx="6094070" cy="369332"/>
          </a:xfrm>
          <a:prstGeom prst="rect">
            <a:avLst/>
          </a:prstGeom>
          <a:noFill/>
        </p:spPr>
        <p:txBody>
          <a:bodyPr wrap="square">
            <a:spAutoFit/>
          </a:bodyPr>
          <a:lstStyle/>
          <a:p>
            <a:r>
              <a:rPr lang="en-US" sz="1800" b="1" dirty="0">
                <a:effectLst/>
                <a:latin typeface="DGMetaSerifScience"/>
              </a:rPr>
              <a:t>BASF, Cargill, and Novozymes  </a:t>
            </a:r>
            <a:endParaRPr lang="en-US" b="1" dirty="0"/>
          </a:p>
        </p:txBody>
      </p:sp>
      <p:pic>
        <p:nvPicPr>
          <p:cNvPr id="2" name="Picture 1">
            <a:extLst>
              <a:ext uri="{FF2B5EF4-FFF2-40B4-BE49-F238E27FC236}">
                <a16:creationId xmlns:a16="http://schemas.microsoft.com/office/drawing/2014/main" id="{EE301A41-6C9C-7376-D5BD-1345A6529D09}"/>
              </a:ext>
            </a:extLst>
          </p:cNvPr>
          <p:cNvPicPr>
            <a:picLocks noChangeAspect="1"/>
          </p:cNvPicPr>
          <p:nvPr/>
        </p:nvPicPr>
        <p:blipFill>
          <a:blip r:embed="rId2"/>
          <a:stretch>
            <a:fillRect/>
          </a:stretch>
        </p:blipFill>
        <p:spPr>
          <a:xfrm>
            <a:off x="393539" y="2004786"/>
            <a:ext cx="11252189" cy="2810281"/>
          </a:xfrm>
          <a:prstGeom prst="rect">
            <a:avLst/>
          </a:prstGeom>
        </p:spPr>
      </p:pic>
      <p:sp>
        <p:nvSpPr>
          <p:cNvPr id="5" name="TextBox 4">
            <a:extLst>
              <a:ext uri="{FF2B5EF4-FFF2-40B4-BE49-F238E27FC236}">
                <a16:creationId xmlns:a16="http://schemas.microsoft.com/office/drawing/2014/main" id="{050B73C1-FFB3-DC00-FFBF-44FD527119FD}"/>
              </a:ext>
            </a:extLst>
          </p:cNvPr>
          <p:cNvSpPr txBox="1"/>
          <p:nvPr/>
        </p:nvSpPr>
        <p:spPr>
          <a:xfrm>
            <a:off x="2589186" y="5527711"/>
            <a:ext cx="6860893" cy="369332"/>
          </a:xfrm>
          <a:prstGeom prst="rect">
            <a:avLst/>
          </a:prstGeom>
          <a:noFill/>
        </p:spPr>
        <p:txBody>
          <a:bodyPr wrap="square">
            <a:spAutoFit/>
          </a:bodyPr>
          <a:lstStyle/>
          <a:p>
            <a:r>
              <a:rPr lang="en-US" sz="1800" b="1" dirty="0">
                <a:effectLst/>
                <a:latin typeface="DGMetaSerifScience"/>
              </a:rPr>
              <a:t>Dow Chemical and OPX Biotechnologies (</a:t>
            </a:r>
            <a:r>
              <a:rPr lang="en-US" sz="1800" b="1" dirty="0" err="1">
                <a:effectLst/>
                <a:latin typeface="DGMetaSerifScience"/>
              </a:rPr>
              <a:t>OPXBio</a:t>
            </a:r>
            <a:r>
              <a:rPr lang="en-US" sz="1800" b="1" dirty="0">
                <a:effectLst/>
                <a:latin typeface="DGMetaSerifScience"/>
              </a:rPr>
              <a:t>) similar process</a:t>
            </a:r>
            <a:endParaRPr lang="en-US" b="1" dirty="0"/>
          </a:p>
        </p:txBody>
      </p:sp>
      <p:sp>
        <p:nvSpPr>
          <p:cNvPr id="6" name="TextBox 5">
            <a:extLst>
              <a:ext uri="{FF2B5EF4-FFF2-40B4-BE49-F238E27FC236}">
                <a16:creationId xmlns:a16="http://schemas.microsoft.com/office/drawing/2014/main" id="{E5CDF7E3-0118-5F59-FFBA-3F4B9D0F65A5}"/>
              </a:ext>
            </a:extLst>
          </p:cNvPr>
          <p:cNvSpPr txBox="1"/>
          <p:nvPr/>
        </p:nvSpPr>
        <p:spPr>
          <a:xfrm>
            <a:off x="1919784" y="3059668"/>
            <a:ext cx="6860893" cy="369332"/>
          </a:xfrm>
          <a:prstGeom prst="rect">
            <a:avLst/>
          </a:prstGeom>
          <a:noFill/>
        </p:spPr>
        <p:txBody>
          <a:bodyPr wrap="square">
            <a:spAutoFit/>
          </a:bodyPr>
          <a:lstStyle/>
          <a:p>
            <a:r>
              <a:rPr lang="en-US" sz="1800" b="1" dirty="0">
                <a:effectLst/>
                <a:latin typeface="DGMetaSerifScience"/>
              </a:rPr>
              <a:t>Genetic Engineering Bacteria</a:t>
            </a:r>
            <a:endParaRPr lang="en-US" b="1" dirty="0"/>
          </a:p>
        </p:txBody>
      </p:sp>
    </p:spTree>
    <p:extLst>
      <p:ext uri="{BB962C8B-B14F-4D97-AF65-F5344CB8AC3E}">
        <p14:creationId xmlns:p14="http://schemas.microsoft.com/office/powerpoint/2010/main" val="21589093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102</a:t>
            </a:fld>
            <a:endParaRPr lang="en-US"/>
          </a:p>
        </p:txBody>
      </p:sp>
      <p:sp>
        <p:nvSpPr>
          <p:cNvPr id="4" name="TextBox 3">
            <a:extLst>
              <a:ext uri="{FF2B5EF4-FFF2-40B4-BE49-F238E27FC236}">
                <a16:creationId xmlns:a16="http://schemas.microsoft.com/office/drawing/2014/main" id="{90C6721A-288C-5145-B2E9-43EA567FACAC}"/>
              </a:ext>
            </a:extLst>
          </p:cNvPr>
          <p:cNvSpPr txBox="1"/>
          <p:nvPr/>
        </p:nvSpPr>
        <p:spPr>
          <a:xfrm>
            <a:off x="172070" y="136525"/>
            <a:ext cx="11847859" cy="523220"/>
          </a:xfrm>
          <a:prstGeom prst="rect">
            <a:avLst/>
          </a:prstGeom>
          <a:noFill/>
        </p:spPr>
        <p:txBody>
          <a:bodyPr wrap="none" rtlCol="0">
            <a:spAutoFit/>
          </a:bodyPr>
          <a:lstStyle/>
          <a:p>
            <a:r>
              <a:rPr lang="en-US" sz="2800" b="1" dirty="0"/>
              <a:t>Proposed Bio-Based Polyacrylic Acid (sodium acrylate super </a:t>
            </a:r>
            <a:r>
              <a:rPr lang="en-US" sz="2800" b="1" dirty="0" err="1"/>
              <a:t>absorbant</a:t>
            </a:r>
            <a:r>
              <a:rPr lang="en-US" sz="2800" b="1" dirty="0"/>
              <a:t>)</a:t>
            </a:r>
          </a:p>
        </p:txBody>
      </p:sp>
      <p:sp>
        <p:nvSpPr>
          <p:cNvPr id="8" name="TextBox 7">
            <a:extLst>
              <a:ext uri="{FF2B5EF4-FFF2-40B4-BE49-F238E27FC236}">
                <a16:creationId xmlns:a16="http://schemas.microsoft.com/office/drawing/2014/main" id="{4F824F68-BEEA-A670-F7E1-1E6E1F4AFD0D}"/>
              </a:ext>
            </a:extLst>
          </p:cNvPr>
          <p:cNvSpPr txBox="1"/>
          <p:nvPr/>
        </p:nvSpPr>
        <p:spPr>
          <a:xfrm>
            <a:off x="5097684" y="838635"/>
            <a:ext cx="6094070" cy="369332"/>
          </a:xfrm>
          <a:prstGeom prst="rect">
            <a:avLst/>
          </a:prstGeom>
          <a:noFill/>
        </p:spPr>
        <p:txBody>
          <a:bodyPr wrap="square">
            <a:spAutoFit/>
          </a:bodyPr>
          <a:lstStyle/>
          <a:p>
            <a:r>
              <a:rPr lang="en-US" sz="1800" b="1" dirty="0">
                <a:effectLst/>
                <a:latin typeface="DGMetaSerifScience"/>
              </a:rPr>
              <a:t>Novomer </a:t>
            </a:r>
            <a:endParaRPr lang="en-US" b="1" dirty="0"/>
          </a:p>
        </p:txBody>
      </p:sp>
      <p:pic>
        <p:nvPicPr>
          <p:cNvPr id="9" name="Picture 8">
            <a:extLst>
              <a:ext uri="{FF2B5EF4-FFF2-40B4-BE49-F238E27FC236}">
                <a16:creationId xmlns:a16="http://schemas.microsoft.com/office/drawing/2014/main" id="{305A83C2-9BB2-34C3-6CCA-B263EE48B30A}"/>
              </a:ext>
            </a:extLst>
          </p:cNvPr>
          <p:cNvPicPr>
            <a:picLocks noChangeAspect="1"/>
          </p:cNvPicPr>
          <p:nvPr/>
        </p:nvPicPr>
        <p:blipFill>
          <a:blip r:embed="rId2"/>
          <a:stretch>
            <a:fillRect/>
          </a:stretch>
        </p:blipFill>
        <p:spPr>
          <a:xfrm>
            <a:off x="1098630" y="1306667"/>
            <a:ext cx="10093124" cy="5160692"/>
          </a:xfrm>
          <a:prstGeom prst="rect">
            <a:avLst/>
          </a:prstGeom>
        </p:spPr>
      </p:pic>
    </p:spTree>
    <p:extLst>
      <p:ext uri="{BB962C8B-B14F-4D97-AF65-F5344CB8AC3E}">
        <p14:creationId xmlns:p14="http://schemas.microsoft.com/office/powerpoint/2010/main" val="13183223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103</a:t>
            </a:fld>
            <a:endParaRPr lang="en-US"/>
          </a:p>
        </p:txBody>
      </p:sp>
      <p:sp>
        <p:nvSpPr>
          <p:cNvPr id="4" name="TextBox 3">
            <a:extLst>
              <a:ext uri="{FF2B5EF4-FFF2-40B4-BE49-F238E27FC236}">
                <a16:creationId xmlns:a16="http://schemas.microsoft.com/office/drawing/2014/main" id="{90C6721A-288C-5145-B2E9-43EA567FACAC}"/>
              </a:ext>
            </a:extLst>
          </p:cNvPr>
          <p:cNvSpPr txBox="1"/>
          <p:nvPr/>
        </p:nvSpPr>
        <p:spPr>
          <a:xfrm>
            <a:off x="172070" y="136525"/>
            <a:ext cx="11847859" cy="523220"/>
          </a:xfrm>
          <a:prstGeom prst="rect">
            <a:avLst/>
          </a:prstGeom>
          <a:noFill/>
        </p:spPr>
        <p:txBody>
          <a:bodyPr wrap="none" rtlCol="0">
            <a:spAutoFit/>
          </a:bodyPr>
          <a:lstStyle/>
          <a:p>
            <a:r>
              <a:rPr lang="en-US" sz="2800" b="1" dirty="0"/>
              <a:t>Proposed Bio-Based Polyacrylic Acid (sodium acrylate super </a:t>
            </a:r>
            <a:r>
              <a:rPr lang="en-US" sz="2800" b="1" dirty="0" err="1"/>
              <a:t>absorbant</a:t>
            </a:r>
            <a:r>
              <a:rPr lang="en-US" sz="2800" b="1" dirty="0"/>
              <a:t>)</a:t>
            </a:r>
          </a:p>
        </p:txBody>
      </p:sp>
      <p:sp>
        <p:nvSpPr>
          <p:cNvPr id="8" name="TextBox 7">
            <a:extLst>
              <a:ext uri="{FF2B5EF4-FFF2-40B4-BE49-F238E27FC236}">
                <a16:creationId xmlns:a16="http://schemas.microsoft.com/office/drawing/2014/main" id="{4F824F68-BEEA-A670-F7E1-1E6E1F4AFD0D}"/>
              </a:ext>
            </a:extLst>
          </p:cNvPr>
          <p:cNvSpPr txBox="1"/>
          <p:nvPr/>
        </p:nvSpPr>
        <p:spPr>
          <a:xfrm>
            <a:off x="5097684" y="838635"/>
            <a:ext cx="6094070" cy="369332"/>
          </a:xfrm>
          <a:prstGeom prst="rect">
            <a:avLst/>
          </a:prstGeom>
          <a:noFill/>
        </p:spPr>
        <p:txBody>
          <a:bodyPr wrap="square">
            <a:spAutoFit/>
          </a:bodyPr>
          <a:lstStyle/>
          <a:p>
            <a:r>
              <a:rPr lang="en-US" sz="1800" b="1" dirty="0">
                <a:effectLst/>
                <a:latin typeface="DGMetaSerifScience"/>
              </a:rPr>
              <a:t>Arkema Group  </a:t>
            </a:r>
            <a:endParaRPr lang="en-US" b="1" dirty="0"/>
          </a:p>
        </p:txBody>
      </p:sp>
      <p:pic>
        <p:nvPicPr>
          <p:cNvPr id="2" name="Picture 1">
            <a:extLst>
              <a:ext uri="{FF2B5EF4-FFF2-40B4-BE49-F238E27FC236}">
                <a16:creationId xmlns:a16="http://schemas.microsoft.com/office/drawing/2014/main" id="{B0DFD80D-5CDB-76C9-D12C-3C3CCA261860}"/>
              </a:ext>
            </a:extLst>
          </p:cNvPr>
          <p:cNvPicPr>
            <a:picLocks noChangeAspect="1"/>
          </p:cNvPicPr>
          <p:nvPr/>
        </p:nvPicPr>
        <p:blipFill>
          <a:blip r:embed="rId2"/>
          <a:stretch>
            <a:fillRect/>
          </a:stretch>
        </p:blipFill>
        <p:spPr>
          <a:xfrm>
            <a:off x="426449" y="1508236"/>
            <a:ext cx="11765551" cy="4091861"/>
          </a:xfrm>
          <a:prstGeom prst="rect">
            <a:avLst/>
          </a:prstGeom>
        </p:spPr>
      </p:pic>
    </p:spTree>
    <p:extLst>
      <p:ext uri="{BB962C8B-B14F-4D97-AF65-F5344CB8AC3E}">
        <p14:creationId xmlns:p14="http://schemas.microsoft.com/office/powerpoint/2010/main" val="21777643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104</a:t>
            </a:fld>
            <a:endParaRPr lang="en-US"/>
          </a:p>
        </p:txBody>
      </p:sp>
      <p:sp>
        <p:nvSpPr>
          <p:cNvPr id="4" name="TextBox 3">
            <a:extLst>
              <a:ext uri="{FF2B5EF4-FFF2-40B4-BE49-F238E27FC236}">
                <a16:creationId xmlns:a16="http://schemas.microsoft.com/office/drawing/2014/main" id="{90C6721A-288C-5145-B2E9-43EA567FACAC}"/>
              </a:ext>
            </a:extLst>
          </p:cNvPr>
          <p:cNvSpPr txBox="1"/>
          <p:nvPr/>
        </p:nvSpPr>
        <p:spPr>
          <a:xfrm>
            <a:off x="172070" y="136525"/>
            <a:ext cx="11847859" cy="523220"/>
          </a:xfrm>
          <a:prstGeom prst="rect">
            <a:avLst/>
          </a:prstGeom>
          <a:noFill/>
        </p:spPr>
        <p:txBody>
          <a:bodyPr wrap="none" rtlCol="0">
            <a:spAutoFit/>
          </a:bodyPr>
          <a:lstStyle/>
          <a:p>
            <a:r>
              <a:rPr lang="en-US" sz="2800" b="1" dirty="0"/>
              <a:t>Proposed Bio-Based Polyacrylic Acid (sodium acrylate super </a:t>
            </a:r>
            <a:r>
              <a:rPr lang="en-US" sz="2800" b="1" dirty="0" err="1"/>
              <a:t>absorbant</a:t>
            </a:r>
            <a:r>
              <a:rPr lang="en-US" sz="2800" b="1" dirty="0"/>
              <a:t>)</a:t>
            </a:r>
          </a:p>
        </p:txBody>
      </p:sp>
      <p:sp>
        <p:nvSpPr>
          <p:cNvPr id="8" name="TextBox 7">
            <a:extLst>
              <a:ext uri="{FF2B5EF4-FFF2-40B4-BE49-F238E27FC236}">
                <a16:creationId xmlns:a16="http://schemas.microsoft.com/office/drawing/2014/main" id="{4F824F68-BEEA-A670-F7E1-1E6E1F4AFD0D}"/>
              </a:ext>
            </a:extLst>
          </p:cNvPr>
          <p:cNvSpPr txBox="1"/>
          <p:nvPr/>
        </p:nvSpPr>
        <p:spPr>
          <a:xfrm>
            <a:off x="5097684" y="838635"/>
            <a:ext cx="6094070" cy="369332"/>
          </a:xfrm>
          <a:prstGeom prst="rect">
            <a:avLst/>
          </a:prstGeom>
          <a:noFill/>
        </p:spPr>
        <p:txBody>
          <a:bodyPr wrap="square">
            <a:spAutoFit/>
          </a:bodyPr>
          <a:lstStyle/>
          <a:p>
            <a:r>
              <a:rPr lang="en-US" sz="1800" b="1" dirty="0" err="1">
                <a:effectLst/>
                <a:latin typeface="DGMetaSerifScience"/>
              </a:rPr>
              <a:t>Metabolix</a:t>
            </a:r>
            <a:r>
              <a:rPr lang="en-US" sz="1800" b="1" dirty="0">
                <a:effectLst/>
                <a:latin typeface="DGMetaSerifScience"/>
              </a:rPr>
              <a:t> </a:t>
            </a:r>
            <a:endParaRPr lang="en-US" b="1" dirty="0"/>
          </a:p>
        </p:txBody>
      </p:sp>
      <p:pic>
        <p:nvPicPr>
          <p:cNvPr id="3" name="Picture 2">
            <a:extLst>
              <a:ext uri="{FF2B5EF4-FFF2-40B4-BE49-F238E27FC236}">
                <a16:creationId xmlns:a16="http://schemas.microsoft.com/office/drawing/2014/main" id="{9488C2EF-3E9B-A75F-4B21-0C66DC5899A4}"/>
              </a:ext>
            </a:extLst>
          </p:cNvPr>
          <p:cNvPicPr>
            <a:picLocks noChangeAspect="1"/>
          </p:cNvPicPr>
          <p:nvPr/>
        </p:nvPicPr>
        <p:blipFill>
          <a:blip r:embed="rId2"/>
          <a:stretch>
            <a:fillRect/>
          </a:stretch>
        </p:blipFill>
        <p:spPr>
          <a:xfrm>
            <a:off x="531813" y="2025570"/>
            <a:ext cx="11564333" cy="2916819"/>
          </a:xfrm>
          <a:prstGeom prst="rect">
            <a:avLst/>
          </a:prstGeom>
        </p:spPr>
      </p:pic>
      <p:sp>
        <p:nvSpPr>
          <p:cNvPr id="5" name="TextBox 4">
            <a:extLst>
              <a:ext uri="{FF2B5EF4-FFF2-40B4-BE49-F238E27FC236}">
                <a16:creationId xmlns:a16="http://schemas.microsoft.com/office/drawing/2014/main" id="{551EB7F1-543F-B5DE-923D-54776ADC5BE2}"/>
              </a:ext>
            </a:extLst>
          </p:cNvPr>
          <p:cNvSpPr txBox="1"/>
          <p:nvPr/>
        </p:nvSpPr>
        <p:spPr>
          <a:xfrm>
            <a:off x="2291787" y="3299313"/>
            <a:ext cx="2610330" cy="369332"/>
          </a:xfrm>
          <a:prstGeom prst="rect">
            <a:avLst/>
          </a:prstGeom>
          <a:noFill/>
        </p:spPr>
        <p:txBody>
          <a:bodyPr wrap="none" rtlCol="0">
            <a:spAutoFit/>
          </a:bodyPr>
          <a:lstStyle/>
          <a:p>
            <a:r>
              <a:rPr lang="en-US" b="1" dirty="0"/>
              <a:t>Genetically engineered</a:t>
            </a:r>
          </a:p>
        </p:txBody>
      </p:sp>
      <p:sp>
        <p:nvSpPr>
          <p:cNvPr id="6" name="TextBox 5">
            <a:extLst>
              <a:ext uri="{FF2B5EF4-FFF2-40B4-BE49-F238E27FC236}">
                <a16:creationId xmlns:a16="http://schemas.microsoft.com/office/drawing/2014/main" id="{DABE3674-5CC3-BD6D-BE19-8E10BD754215}"/>
              </a:ext>
            </a:extLst>
          </p:cNvPr>
          <p:cNvSpPr txBox="1"/>
          <p:nvPr/>
        </p:nvSpPr>
        <p:spPr>
          <a:xfrm>
            <a:off x="4122516" y="1730281"/>
            <a:ext cx="2804807" cy="369332"/>
          </a:xfrm>
          <a:prstGeom prst="rect">
            <a:avLst/>
          </a:prstGeom>
          <a:noFill/>
        </p:spPr>
        <p:txBody>
          <a:bodyPr wrap="none" rtlCol="0">
            <a:spAutoFit/>
          </a:bodyPr>
          <a:lstStyle/>
          <a:p>
            <a:r>
              <a:rPr lang="en-US" b="1" dirty="0"/>
              <a:t>Commercial to this stage</a:t>
            </a:r>
          </a:p>
        </p:txBody>
      </p:sp>
      <p:sp>
        <p:nvSpPr>
          <p:cNvPr id="9" name="TextBox 8">
            <a:extLst>
              <a:ext uri="{FF2B5EF4-FFF2-40B4-BE49-F238E27FC236}">
                <a16:creationId xmlns:a16="http://schemas.microsoft.com/office/drawing/2014/main" id="{9A54F64B-2E10-F067-13D4-302DA79F4A95}"/>
              </a:ext>
            </a:extLst>
          </p:cNvPr>
          <p:cNvSpPr txBox="1"/>
          <p:nvPr/>
        </p:nvSpPr>
        <p:spPr>
          <a:xfrm>
            <a:off x="5618790" y="3280772"/>
            <a:ext cx="3342189" cy="369332"/>
          </a:xfrm>
          <a:prstGeom prst="rect">
            <a:avLst/>
          </a:prstGeom>
          <a:noFill/>
        </p:spPr>
        <p:txBody>
          <a:bodyPr wrap="square">
            <a:spAutoFit/>
          </a:bodyPr>
          <a:lstStyle/>
          <a:p>
            <a:r>
              <a:rPr lang="en-US" sz="1800" dirty="0">
                <a:effectLst/>
                <a:latin typeface="DGMetaSerifScience"/>
              </a:rPr>
              <a:t>fast-acting, selective thermolysis </a:t>
            </a:r>
            <a:endParaRPr lang="en-US" dirty="0"/>
          </a:p>
        </p:txBody>
      </p:sp>
    </p:spTree>
    <p:extLst>
      <p:ext uri="{BB962C8B-B14F-4D97-AF65-F5344CB8AC3E}">
        <p14:creationId xmlns:p14="http://schemas.microsoft.com/office/powerpoint/2010/main" val="14845492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105</a:t>
            </a:fld>
            <a:endParaRPr lang="en-US"/>
          </a:p>
        </p:txBody>
      </p:sp>
      <p:sp>
        <p:nvSpPr>
          <p:cNvPr id="4" name="TextBox 3">
            <a:extLst>
              <a:ext uri="{FF2B5EF4-FFF2-40B4-BE49-F238E27FC236}">
                <a16:creationId xmlns:a16="http://schemas.microsoft.com/office/drawing/2014/main" id="{90C6721A-288C-5145-B2E9-43EA567FACAC}"/>
              </a:ext>
            </a:extLst>
          </p:cNvPr>
          <p:cNvSpPr txBox="1"/>
          <p:nvPr/>
        </p:nvSpPr>
        <p:spPr>
          <a:xfrm>
            <a:off x="172070" y="136525"/>
            <a:ext cx="11847859" cy="523220"/>
          </a:xfrm>
          <a:prstGeom prst="rect">
            <a:avLst/>
          </a:prstGeom>
          <a:noFill/>
        </p:spPr>
        <p:txBody>
          <a:bodyPr wrap="none" rtlCol="0">
            <a:spAutoFit/>
          </a:bodyPr>
          <a:lstStyle/>
          <a:p>
            <a:r>
              <a:rPr lang="en-US" sz="2800" b="1" dirty="0"/>
              <a:t>Proposed Bio-Based Polyacrylic Acid (sodium acrylate super </a:t>
            </a:r>
            <a:r>
              <a:rPr lang="en-US" sz="2800" b="1" dirty="0" err="1"/>
              <a:t>absorbant</a:t>
            </a:r>
            <a:r>
              <a:rPr lang="en-US" sz="2800" b="1" dirty="0"/>
              <a:t>)</a:t>
            </a:r>
          </a:p>
        </p:txBody>
      </p:sp>
      <p:sp>
        <p:nvSpPr>
          <p:cNvPr id="8" name="TextBox 7">
            <a:extLst>
              <a:ext uri="{FF2B5EF4-FFF2-40B4-BE49-F238E27FC236}">
                <a16:creationId xmlns:a16="http://schemas.microsoft.com/office/drawing/2014/main" id="{4F824F68-BEEA-A670-F7E1-1E6E1F4AFD0D}"/>
              </a:ext>
            </a:extLst>
          </p:cNvPr>
          <p:cNvSpPr txBox="1"/>
          <p:nvPr/>
        </p:nvSpPr>
        <p:spPr>
          <a:xfrm>
            <a:off x="4431655" y="763785"/>
            <a:ext cx="3369681" cy="646331"/>
          </a:xfrm>
          <a:prstGeom prst="rect">
            <a:avLst/>
          </a:prstGeom>
          <a:noFill/>
        </p:spPr>
        <p:txBody>
          <a:bodyPr wrap="square">
            <a:spAutoFit/>
          </a:bodyPr>
          <a:lstStyle/>
          <a:p>
            <a:r>
              <a:rPr lang="en-US" sz="1800" b="1" dirty="0" err="1">
                <a:effectLst/>
                <a:latin typeface="DGMetaSerifScience"/>
              </a:rPr>
              <a:t>Myriant</a:t>
            </a:r>
            <a:r>
              <a:rPr lang="en-US" sz="1800" b="1" dirty="0">
                <a:effectLst/>
                <a:latin typeface="DGMetaSerifScience"/>
              </a:rPr>
              <a:t> (GC Innovation America)</a:t>
            </a:r>
            <a:endParaRPr lang="en-US" b="1" dirty="0"/>
          </a:p>
          <a:p>
            <a:pPr algn="ctr"/>
            <a:r>
              <a:rPr lang="en-US" sz="1800" b="1" dirty="0">
                <a:effectLst/>
                <a:latin typeface="DGMetaSerifScience"/>
              </a:rPr>
              <a:t>and SGA Polymers </a:t>
            </a:r>
            <a:endParaRPr lang="en-US" b="1" dirty="0"/>
          </a:p>
        </p:txBody>
      </p:sp>
      <p:pic>
        <p:nvPicPr>
          <p:cNvPr id="2" name="Picture 1">
            <a:extLst>
              <a:ext uri="{FF2B5EF4-FFF2-40B4-BE49-F238E27FC236}">
                <a16:creationId xmlns:a16="http://schemas.microsoft.com/office/drawing/2014/main" id="{2FE3EDCF-833F-34A4-B15A-55725CF7F075}"/>
              </a:ext>
            </a:extLst>
          </p:cNvPr>
          <p:cNvPicPr>
            <a:picLocks noChangeAspect="1"/>
          </p:cNvPicPr>
          <p:nvPr/>
        </p:nvPicPr>
        <p:blipFill>
          <a:blip r:embed="rId2"/>
          <a:stretch>
            <a:fillRect/>
          </a:stretch>
        </p:blipFill>
        <p:spPr>
          <a:xfrm>
            <a:off x="344141" y="2099613"/>
            <a:ext cx="11847859" cy="3005997"/>
          </a:xfrm>
          <a:prstGeom prst="rect">
            <a:avLst/>
          </a:prstGeom>
        </p:spPr>
      </p:pic>
      <p:sp>
        <p:nvSpPr>
          <p:cNvPr id="7" name="TextBox 6">
            <a:extLst>
              <a:ext uri="{FF2B5EF4-FFF2-40B4-BE49-F238E27FC236}">
                <a16:creationId xmlns:a16="http://schemas.microsoft.com/office/drawing/2014/main" id="{7985E32F-AE56-FC8C-7329-B1BB9F73FC1B}"/>
              </a:ext>
            </a:extLst>
          </p:cNvPr>
          <p:cNvSpPr txBox="1"/>
          <p:nvPr/>
        </p:nvSpPr>
        <p:spPr>
          <a:xfrm>
            <a:off x="4315426" y="1672407"/>
            <a:ext cx="1780573" cy="646331"/>
          </a:xfrm>
          <a:prstGeom prst="rect">
            <a:avLst/>
          </a:prstGeom>
          <a:noFill/>
        </p:spPr>
        <p:txBody>
          <a:bodyPr wrap="square" rtlCol="0">
            <a:spAutoFit/>
          </a:bodyPr>
          <a:lstStyle/>
          <a:p>
            <a:pPr algn="ctr"/>
            <a:r>
              <a:rPr lang="en-US" b="1" dirty="0"/>
              <a:t>Commercial to this stage</a:t>
            </a:r>
          </a:p>
        </p:txBody>
      </p:sp>
    </p:spTree>
    <p:extLst>
      <p:ext uri="{BB962C8B-B14F-4D97-AF65-F5344CB8AC3E}">
        <p14:creationId xmlns:p14="http://schemas.microsoft.com/office/powerpoint/2010/main" val="7262539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106</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2896406" y="556342"/>
            <a:ext cx="6399188" cy="523220"/>
          </a:xfrm>
          <a:prstGeom prst="rect">
            <a:avLst/>
          </a:prstGeom>
          <a:noFill/>
        </p:spPr>
        <p:txBody>
          <a:bodyPr wrap="none" rtlCol="0">
            <a:spAutoFit/>
          </a:bodyPr>
          <a:lstStyle/>
          <a:p>
            <a:r>
              <a:rPr lang="en-US" sz="2800" b="1" dirty="0"/>
              <a:t>Fossil-Based Polymethylmethacrylate</a:t>
            </a:r>
          </a:p>
        </p:txBody>
      </p:sp>
      <p:pic>
        <p:nvPicPr>
          <p:cNvPr id="2" name="Picture 1">
            <a:extLst>
              <a:ext uri="{FF2B5EF4-FFF2-40B4-BE49-F238E27FC236}">
                <a16:creationId xmlns:a16="http://schemas.microsoft.com/office/drawing/2014/main" id="{42164CF8-AC82-7886-1665-C4B3C8569284}"/>
              </a:ext>
            </a:extLst>
          </p:cNvPr>
          <p:cNvPicPr>
            <a:picLocks noChangeAspect="1"/>
          </p:cNvPicPr>
          <p:nvPr/>
        </p:nvPicPr>
        <p:blipFill>
          <a:blip r:embed="rId2"/>
          <a:stretch>
            <a:fillRect/>
          </a:stretch>
        </p:blipFill>
        <p:spPr>
          <a:xfrm>
            <a:off x="520861" y="1386502"/>
            <a:ext cx="9137248" cy="4661861"/>
          </a:xfrm>
          <a:prstGeom prst="rect">
            <a:avLst/>
          </a:prstGeom>
        </p:spPr>
      </p:pic>
      <p:sp>
        <p:nvSpPr>
          <p:cNvPr id="5" name="TextBox 4">
            <a:extLst>
              <a:ext uri="{FF2B5EF4-FFF2-40B4-BE49-F238E27FC236}">
                <a16:creationId xmlns:a16="http://schemas.microsoft.com/office/drawing/2014/main" id="{9A7ADF37-D4E7-14B8-BBD3-8D97AB62FC7B}"/>
              </a:ext>
            </a:extLst>
          </p:cNvPr>
          <p:cNvSpPr txBox="1"/>
          <p:nvPr/>
        </p:nvSpPr>
        <p:spPr>
          <a:xfrm>
            <a:off x="1345558" y="3953680"/>
            <a:ext cx="6094070" cy="646331"/>
          </a:xfrm>
          <a:prstGeom prst="rect">
            <a:avLst/>
          </a:prstGeom>
          <a:noFill/>
        </p:spPr>
        <p:txBody>
          <a:bodyPr wrap="square">
            <a:spAutoFit/>
          </a:bodyPr>
          <a:lstStyle/>
          <a:p>
            <a:r>
              <a:rPr lang="en-US" sz="1800" b="1" dirty="0">
                <a:effectLst/>
                <a:latin typeface="DGMetaSerifScience"/>
              </a:rPr>
              <a:t>Coproduces substantial amounts of ammonium sulfate and toxic and dangerous HCN </a:t>
            </a:r>
            <a:endParaRPr lang="en-US" b="1" dirty="0"/>
          </a:p>
        </p:txBody>
      </p:sp>
    </p:spTree>
    <p:extLst>
      <p:ext uri="{BB962C8B-B14F-4D97-AF65-F5344CB8AC3E}">
        <p14:creationId xmlns:p14="http://schemas.microsoft.com/office/powerpoint/2010/main" val="16267879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107</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2896406" y="556342"/>
            <a:ext cx="6399188" cy="523220"/>
          </a:xfrm>
          <a:prstGeom prst="rect">
            <a:avLst/>
          </a:prstGeom>
          <a:noFill/>
        </p:spPr>
        <p:txBody>
          <a:bodyPr wrap="none" rtlCol="0">
            <a:spAutoFit/>
          </a:bodyPr>
          <a:lstStyle/>
          <a:p>
            <a:r>
              <a:rPr lang="en-US" sz="2800" b="1" dirty="0"/>
              <a:t>Fossil-Based Polymethylmethacrylate</a:t>
            </a:r>
          </a:p>
        </p:txBody>
      </p:sp>
      <p:pic>
        <p:nvPicPr>
          <p:cNvPr id="2" name="Picture 1">
            <a:extLst>
              <a:ext uri="{FF2B5EF4-FFF2-40B4-BE49-F238E27FC236}">
                <a16:creationId xmlns:a16="http://schemas.microsoft.com/office/drawing/2014/main" id="{AA440ADA-8964-6DA0-14E6-A220E21E5222}"/>
              </a:ext>
            </a:extLst>
          </p:cNvPr>
          <p:cNvPicPr>
            <a:picLocks noChangeAspect="1"/>
          </p:cNvPicPr>
          <p:nvPr/>
        </p:nvPicPr>
        <p:blipFill>
          <a:blip r:embed="rId2"/>
          <a:stretch>
            <a:fillRect/>
          </a:stretch>
        </p:blipFill>
        <p:spPr>
          <a:xfrm>
            <a:off x="1955157" y="1728370"/>
            <a:ext cx="7772400" cy="3979171"/>
          </a:xfrm>
          <a:prstGeom prst="rect">
            <a:avLst/>
          </a:prstGeom>
        </p:spPr>
      </p:pic>
      <p:sp>
        <p:nvSpPr>
          <p:cNvPr id="4" name="TextBox 3">
            <a:extLst>
              <a:ext uri="{FF2B5EF4-FFF2-40B4-BE49-F238E27FC236}">
                <a16:creationId xmlns:a16="http://schemas.microsoft.com/office/drawing/2014/main" id="{AF538303-E160-FD8E-EF09-2D278BFEF11B}"/>
              </a:ext>
            </a:extLst>
          </p:cNvPr>
          <p:cNvSpPr txBox="1"/>
          <p:nvPr/>
        </p:nvSpPr>
        <p:spPr>
          <a:xfrm>
            <a:off x="3808071" y="1527858"/>
            <a:ext cx="1851341" cy="369332"/>
          </a:xfrm>
          <a:prstGeom prst="rect">
            <a:avLst/>
          </a:prstGeom>
          <a:noFill/>
        </p:spPr>
        <p:txBody>
          <a:bodyPr wrap="none" rtlCol="0">
            <a:spAutoFit/>
          </a:bodyPr>
          <a:lstStyle/>
          <a:p>
            <a:r>
              <a:rPr lang="en-US" dirty="0"/>
              <a:t>Mitsubishi Route</a:t>
            </a:r>
          </a:p>
        </p:txBody>
      </p:sp>
      <p:sp>
        <p:nvSpPr>
          <p:cNvPr id="6" name="TextBox 5">
            <a:extLst>
              <a:ext uri="{FF2B5EF4-FFF2-40B4-BE49-F238E27FC236}">
                <a16:creationId xmlns:a16="http://schemas.microsoft.com/office/drawing/2014/main" id="{8344B072-0E46-AF48-11B0-E6DBC839E8A8}"/>
              </a:ext>
            </a:extLst>
          </p:cNvPr>
          <p:cNvSpPr txBox="1"/>
          <p:nvPr/>
        </p:nvSpPr>
        <p:spPr>
          <a:xfrm>
            <a:off x="2063861" y="4254224"/>
            <a:ext cx="6094070" cy="369332"/>
          </a:xfrm>
          <a:prstGeom prst="rect">
            <a:avLst/>
          </a:prstGeom>
          <a:noFill/>
        </p:spPr>
        <p:txBody>
          <a:bodyPr wrap="square">
            <a:spAutoFit/>
          </a:bodyPr>
          <a:lstStyle/>
          <a:p>
            <a:r>
              <a:rPr lang="en-US" sz="1800" b="1" dirty="0">
                <a:effectLst/>
                <a:latin typeface="DGMetaSerifScience"/>
              </a:rPr>
              <a:t>Co-product formamide is dehydrated to HCN for </a:t>
            </a:r>
            <a:r>
              <a:rPr lang="en-US" sz="1800" b="1" i="1" dirty="0">
                <a:effectLst/>
                <a:latin typeface="DGMetaSerifScience"/>
              </a:rPr>
              <a:t>recycling </a:t>
            </a:r>
            <a:endParaRPr lang="en-US" b="1" dirty="0"/>
          </a:p>
        </p:txBody>
      </p:sp>
    </p:spTree>
    <p:extLst>
      <p:ext uri="{BB962C8B-B14F-4D97-AF65-F5344CB8AC3E}">
        <p14:creationId xmlns:p14="http://schemas.microsoft.com/office/powerpoint/2010/main" val="30212466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108</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2896406" y="556342"/>
            <a:ext cx="6399188" cy="523220"/>
          </a:xfrm>
          <a:prstGeom prst="rect">
            <a:avLst/>
          </a:prstGeom>
          <a:noFill/>
        </p:spPr>
        <p:txBody>
          <a:bodyPr wrap="none" rtlCol="0">
            <a:spAutoFit/>
          </a:bodyPr>
          <a:lstStyle/>
          <a:p>
            <a:r>
              <a:rPr lang="en-US" sz="2800" b="1" dirty="0"/>
              <a:t>Fossil-Based Polymethylmethacrylate</a:t>
            </a:r>
          </a:p>
        </p:txBody>
      </p:sp>
      <p:pic>
        <p:nvPicPr>
          <p:cNvPr id="2" name="Picture 1">
            <a:extLst>
              <a:ext uri="{FF2B5EF4-FFF2-40B4-BE49-F238E27FC236}">
                <a16:creationId xmlns:a16="http://schemas.microsoft.com/office/drawing/2014/main" id="{F54F7515-5EE5-3A6F-7623-DAD60F8B96B7}"/>
              </a:ext>
            </a:extLst>
          </p:cNvPr>
          <p:cNvPicPr>
            <a:picLocks noChangeAspect="1"/>
          </p:cNvPicPr>
          <p:nvPr/>
        </p:nvPicPr>
        <p:blipFill>
          <a:blip r:embed="rId2"/>
          <a:stretch>
            <a:fillRect/>
          </a:stretch>
        </p:blipFill>
        <p:spPr>
          <a:xfrm>
            <a:off x="868243" y="2789952"/>
            <a:ext cx="10455513" cy="1856007"/>
          </a:xfrm>
          <a:prstGeom prst="rect">
            <a:avLst/>
          </a:prstGeom>
        </p:spPr>
      </p:pic>
    </p:spTree>
    <p:extLst>
      <p:ext uri="{BB962C8B-B14F-4D97-AF65-F5344CB8AC3E}">
        <p14:creationId xmlns:p14="http://schemas.microsoft.com/office/powerpoint/2010/main" val="19494330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109</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2896406" y="556342"/>
            <a:ext cx="5954772" cy="523220"/>
          </a:xfrm>
          <a:prstGeom prst="rect">
            <a:avLst/>
          </a:prstGeom>
          <a:noFill/>
        </p:spPr>
        <p:txBody>
          <a:bodyPr wrap="none" rtlCol="0">
            <a:spAutoFit/>
          </a:bodyPr>
          <a:lstStyle/>
          <a:p>
            <a:r>
              <a:rPr lang="en-US" sz="2800" b="1" dirty="0"/>
              <a:t>Bio-Based Polymethylmethacrylate</a:t>
            </a:r>
          </a:p>
        </p:txBody>
      </p:sp>
      <p:sp>
        <p:nvSpPr>
          <p:cNvPr id="4" name="TextBox 3">
            <a:extLst>
              <a:ext uri="{FF2B5EF4-FFF2-40B4-BE49-F238E27FC236}">
                <a16:creationId xmlns:a16="http://schemas.microsoft.com/office/drawing/2014/main" id="{D34D633D-6AF4-6037-FEDC-82B8DD85B709}"/>
              </a:ext>
            </a:extLst>
          </p:cNvPr>
          <p:cNvSpPr txBox="1"/>
          <p:nvPr/>
        </p:nvSpPr>
        <p:spPr>
          <a:xfrm>
            <a:off x="3048965" y="1176549"/>
            <a:ext cx="6094070" cy="1200329"/>
          </a:xfrm>
          <a:prstGeom prst="rect">
            <a:avLst/>
          </a:prstGeom>
          <a:noFill/>
        </p:spPr>
        <p:txBody>
          <a:bodyPr wrap="square">
            <a:spAutoFit/>
          </a:bodyPr>
          <a:lstStyle/>
          <a:p>
            <a:r>
              <a:rPr lang="en-US" sz="1800" dirty="0">
                <a:effectLst/>
                <a:latin typeface="DGMetaSerifScience"/>
              </a:rPr>
              <a:t>BASF, Dow Chemicals, Arkema Group, Asahi-Kasei, Mitsubishi Rayon, and Evonik. Both bio-based methyl methacrylate (bio-MMA) and polymethyl methacrylate (bio-PMMA) are </a:t>
            </a:r>
            <a:r>
              <a:rPr lang="en-US" sz="1800" b="1" dirty="0">
                <a:effectLst/>
                <a:latin typeface="DGMetaSerifScience"/>
              </a:rPr>
              <a:t>not yet commercially available</a:t>
            </a:r>
            <a:r>
              <a:rPr lang="en-US" sz="1800" dirty="0">
                <a:effectLst/>
                <a:latin typeface="DGMetaSerifScience"/>
              </a:rPr>
              <a:t>. </a:t>
            </a:r>
            <a:endParaRPr lang="en-US" dirty="0"/>
          </a:p>
        </p:txBody>
      </p:sp>
      <p:pic>
        <p:nvPicPr>
          <p:cNvPr id="5" name="Picture 4">
            <a:extLst>
              <a:ext uri="{FF2B5EF4-FFF2-40B4-BE49-F238E27FC236}">
                <a16:creationId xmlns:a16="http://schemas.microsoft.com/office/drawing/2014/main" id="{3FA82437-71C0-606F-C974-4F725E49F5F8}"/>
              </a:ext>
            </a:extLst>
          </p:cNvPr>
          <p:cNvPicPr>
            <a:picLocks noChangeAspect="1"/>
          </p:cNvPicPr>
          <p:nvPr/>
        </p:nvPicPr>
        <p:blipFill>
          <a:blip r:embed="rId2"/>
          <a:stretch>
            <a:fillRect/>
          </a:stretch>
        </p:blipFill>
        <p:spPr>
          <a:xfrm>
            <a:off x="1" y="2473865"/>
            <a:ext cx="11817752" cy="2945669"/>
          </a:xfrm>
          <a:prstGeom prst="rect">
            <a:avLst/>
          </a:prstGeom>
        </p:spPr>
      </p:pic>
      <p:sp>
        <p:nvSpPr>
          <p:cNvPr id="7" name="TextBox 6">
            <a:extLst>
              <a:ext uri="{FF2B5EF4-FFF2-40B4-BE49-F238E27FC236}">
                <a16:creationId xmlns:a16="http://schemas.microsoft.com/office/drawing/2014/main" id="{9E5FA646-E0A7-4703-D1C5-5CEC2F136235}"/>
              </a:ext>
            </a:extLst>
          </p:cNvPr>
          <p:cNvSpPr txBox="1"/>
          <p:nvPr/>
        </p:nvSpPr>
        <p:spPr>
          <a:xfrm>
            <a:off x="1937154" y="3485034"/>
            <a:ext cx="1918503" cy="923330"/>
          </a:xfrm>
          <a:prstGeom prst="rect">
            <a:avLst/>
          </a:prstGeom>
          <a:noFill/>
        </p:spPr>
        <p:txBody>
          <a:bodyPr wrap="square">
            <a:spAutoFit/>
          </a:bodyPr>
          <a:lstStyle/>
          <a:p>
            <a:r>
              <a:rPr lang="en-US" sz="1800" i="1" dirty="0">
                <a:effectLst/>
                <a:latin typeface="DGMetaSerifScience"/>
              </a:rPr>
              <a:t>Aspergillus </a:t>
            </a:r>
            <a:r>
              <a:rPr lang="en-US" sz="1800" i="1" dirty="0" err="1">
                <a:effectLst/>
                <a:latin typeface="DGMetaSerifScience"/>
              </a:rPr>
              <a:t>terreus</a:t>
            </a:r>
            <a:r>
              <a:rPr lang="en-US" sz="1800" i="1" dirty="0">
                <a:effectLst/>
                <a:latin typeface="DGMetaSerifScience"/>
              </a:rPr>
              <a:t> </a:t>
            </a:r>
            <a:r>
              <a:rPr lang="en-US" sz="1800" dirty="0">
                <a:effectLst/>
                <a:latin typeface="DGMetaSerifScience"/>
              </a:rPr>
              <a:t>and </a:t>
            </a:r>
            <a:r>
              <a:rPr lang="en-US" sz="1800" i="1" dirty="0">
                <a:effectLst/>
                <a:latin typeface="DGMetaSerifScience"/>
              </a:rPr>
              <a:t>Aspergillus </a:t>
            </a:r>
            <a:r>
              <a:rPr lang="en-US" sz="1800" i="1" dirty="0" err="1">
                <a:effectLst/>
                <a:latin typeface="DGMetaSerifScience"/>
              </a:rPr>
              <a:t>itaconicus</a:t>
            </a:r>
            <a:r>
              <a:rPr lang="en-US" sz="1800" i="1" dirty="0">
                <a:effectLst/>
                <a:latin typeface="DGMetaSerifScience"/>
              </a:rPr>
              <a:t> </a:t>
            </a:r>
            <a:endParaRPr lang="en-US" dirty="0"/>
          </a:p>
        </p:txBody>
      </p:sp>
    </p:spTree>
    <p:extLst>
      <p:ext uri="{BB962C8B-B14F-4D97-AF65-F5344CB8AC3E}">
        <p14:creationId xmlns:p14="http://schemas.microsoft.com/office/powerpoint/2010/main" val="2998243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11</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974135" y="405871"/>
            <a:ext cx="3529812" cy="523220"/>
          </a:xfrm>
          <a:prstGeom prst="rect">
            <a:avLst/>
          </a:prstGeom>
          <a:noFill/>
        </p:spPr>
        <p:txBody>
          <a:bodyPr wrap="none" rtlCol="0">
            <a:spAutoFit/>
          </a:bodyPr>
          <a:lstStyle/>
          <a:p>
            <a:r>
              <a:rPr lang="en-US" sz="2800" b="1" dirty="0"/>
              <a:t>Polyhydroxybutyrate</a:t>
            </a:r>
          </a:p>
        </p:txBody>
      </p:sp>
      <p:pic>
        <p:nvPicPr>
          <p:cNvPr id="2" name="Picture 1">
            <a:extLst>
              <a:ext uri="{FF2B5EF4-FFF2-40B4-BE49-F238E27FC236}">
                <a16:creationId xmlns:a16="http://schemas.microsoft.com/office/drawing/2014/main" id="{885EF431-351A-F70B-ABDD-C311629952E3}"/>
              </a:ext>
            </a:extLst>
          </p:cNvPr>
          <p:cNvPicPr>
            <a:picLocks noChangeAspect="1"/>
          </p:cNvPicPr>
          <p:nvPr/>
        </p:nvPicPr>
        <p:blipFill>
          <a:blip r:embed="rId2"/>
          <a:stretch>
            <a:fillRect/>
          </a:stretch>
        </p:blipFill>
        <p:spPr>
          <a:xfrm>
            <a:off x="3060031" y="929091"/>
            <a:ext cx="5410200" cy="2625256"/>
          </a:xfrm>
          <a:prstGeom prst="rect">
            <a:avLst/>
          </a:prstGeom>
        </p:spPr>
      </p:pic>
      <p:pic>
        <p:nvPicPr>
          <p:cNvPr id="5" name="Picture 4">
            <a:extLst>
              <a:ext uri="{FF2B5EF4-FFF2-40B4-BE49-F238E27FC236}">
                <a16:creationId xmlns:a16="http://schemas.microsoft.com/office/drawing/2014/main" id="{8276DA8F-CE74-238B-F3AE-530AED8D5593}"/>
              </a:ext>
            </a:extLst>
          </p:cNvPr>
          <p:cNvPicPr>
            <a:picLocks noChangeAspect="1"/>
          </p:cNvPicPr>
          <p:nvPr/>
        </p:nvPicPr>
        <p:blipFill>
          <a:blip r:embed="rId3"/>
          <a:stretch>
            <a:fillRect/>
          </a:stretch>
        </p:blipFill>
        <p:spPr>
          <a:xfrm>
            <a:off x="838200" y="3731094"/>
            <a:ext cx="10782834" cy="2625256"/>
          </a:xfrm>
          <a:prstGeom prst="rect">
            <a:avLst/>
          </a:prstGeom>
        </p:spPr>
      </p:pic>
    </p:spTree>
    <p:extLst>
      <p:ext uri="{BB962C8B-B14F-4D97-AF65-F5344CB8AC3E}">
        <p14:creationId xmlns:p14="http://schemas.microsoft.com/office/powerpoint/2010/main" val="20568569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110</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2896406" y="556342"/>
            <a:ext cx="5954772" cy="523220"/>
          </a:xfrm>
          <a:prstGeom prst="rect">
            <a:avLst/>
          </a:prstGeom>
          <a:noFill/>
        </p:spPr>
        <p:txBody>
          <a:bodyPr wrap="none" rtlCol="0">
            <a:spAutoFit/>
          </a:bodyPr>
          <a:lstStyle/>
          <a:p>
            <a:r>
              <a:rPr lang="en-US" sz="2800" b="1" dirty="0"/>
              <a:t>Bio-Based Polymethylmethacrylate</a:t>
            </a:r>
          </a:p>
        </p:txBody>
      </p:sp>
      <p:sp>
        <p:nvSpPr>
          <p:cNvPr id="6" name="TextBox 5">
            <a:extLst>
              <a:ext uri="{FF2B5EF4-FFF2-40B4-BE49-F238E27FC236}">
                <a16:creationId xmlns:a16="http://schemas.microsoft.com/office/drawing/2014/main" id="{6B04E1F8-0873-A78B-BD8E-5AC33209813F}"/>
              </a:ext>
            </a:extLst>
          </p:cNvPr>
          <p:cNvSpPr txBox="1"/>
          <p:nvPr/>
        </p:nvSpPr>
        <p:spPr>
          <a:xfrm>
            <a:off x="3764666" y="1167717"/>
            <a:ext cx="6094070" cy="369332"/>
          </a:xfrm>
          <a:prstGeom prst="rect">
            <a:avLst/>
          </a:prstGeom>
          <a:noFill/>
        </p:spPr>
        <p:txBody>
          <a:bodyPr wrap="square">
            <a:spAutoFit/>
          </a:bodyPr>
          <a:lstStyle/>
          <a:p>
            <a:r>
              <a:rPr lang="en-US" sz="1800" b="1" dirty="0">
                <a:effectLst/>
                <a:latin typeface="DGMetaSerifScience"/>
              </a:rPr>
              <a:t>Lucite International and Mitsubishi Rayon </a:t>
            </a:r>
            <a:endParaRPr lang="en-US" b="1" dirty="0"/>
          </a:p>
        </p:txBody>
      </p:sp>
      <p:pic>
        <p:nvPicPr>
          <p:cNvPr id="8" name="Picture 7">
            <a:extLst>
              <a:ext uri="{FF2B5EF4-FFF2-40B4-BE49-F238E27FC236}">
                <a16:creationId xmlns:a16="http://schemas.microsoft.com/office/drawing/2014/main" id="{E901EA41-7711-B4F1-5B2D-EAB43DCF9794}"/>
              </a:ext>
            </a:extLst>
          </p:cNvPr>
          <p:cNvPicPr>
            <a:picLocks noChangeAspect="1"/>
          </p:cNvPicPr>
          <p:nvPr/>
        </p:nvPicPr>
        <p:blipFill>
          <a:blip r:embed="rId2"/>
          <a:stretch>
            <a:fillRect/>
          </a:stretch>
        </p:blipFill>
        <p:spPr>
          <a:xfrm>
            <a:off x="202881" y="2305931"/>
            <a:ext cx="11786238" cy="2879526"/>
          </a:xfrm>
          <a:prstGeom prst="rect">
            <a:avLst/>
          </a:prstGeom>
        </p:spPr>
      </p:pic>
    </p:spTree>
    <p:extLst>
      <p:ext uri="{BB962C8B-B14F-4D97-AF65-F5344CB8AC3E}">
        <p14:creationId xmlns:p14="http://schemas.microsoft.com/office/powerpoint/2010/main" val="18603140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111</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Tree>
    <p:extLst>
      <p:ext uri="{BB962C8B-B14F-4D97-AF65-F5344CB8AC3E}">
        <p14:creationId xmlns:p14="http://schemas.microsoft.com/office/powerpoint/2010/main" val="9145801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112</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Tree>
    <p:extLst>
      <p:ext uri="{BB962C8B-B14F-4D97-AF65-F5344CB8AC3E}">
        <p14:creationId xmlns:p14="http://schemas.microsoft.com/office/powerpoint/2010/main" val="19201378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113</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Tree>
    <p:extLst>
      <p:ext uri="{BB962C8B-B14F-4D97-AF65-F5344CB8AC3E}">
        <p14:creationId xmlns:p14="http://schemas.microsoft.com/office/powerpoint/2010/main" val="2321501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114</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Tree>
    <p:extLst>
      <p:ext uri="{BB962C8B-B14F-4D97-AF65-F5344CB8AC3E}">
        <p14:creationId xmlns:p14="http://schemas.microsoft.com/office/powerpoint/2010/main" val="13425196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115</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Tree>
    <p:extLst>
      <p:ext uri="{BB962C8B-B14F-4D97-AF65-F5344CB8AC3E}">
        <p14:creationId xmlns:p14="http://schemas.microsoft.com/office/powerpoint/2010/main" val="42002379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116</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Tree>
    <p:extLst>
      <p:ext uri="{BB962C8B-B14F-4D97-AF65-F5344CB8AC3E}">
        <p14:creationId xmlns:p14="http://schemas.microsoft.com/office/powerpoint/2010/main" val="17155301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117</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Tree>
    <p:extLst>
      <p:ext uri="{BB962C8B-B14F-4D97-AF65-F5344CB8AC3E}">
        <p14:creationId xmlns:p14="http://schemas.microsoft.com/office/powerpoint/2010/main" val="5837540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118</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Tree>
    <p:extLst>
      <p:ext uri="{BB962C8B-B14F-4D97-AF65-F5344CB8AC3E}">
        <p14:creationId xmlns:p14="http://schemas.microsoft.com/office/powerpoint/2010/main" val="32987674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119</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Tree>
    <p:extLst>
      <p:ext uri="{BB962C8B-B14F-4D97-AF65-F5344CB8AC3E}">
        <p14:creationId xmlns:p14="http://schemas.microsoft.com/office/powerpoint/2010/main" val="456190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12</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4163891" y="281990"/>
            <a:ext cx="3529812" cy="523220"/>
          </a:xfrm>
          <a:prstGeom prst="rect">
            <a:avLst/>
          </a:prstGeom>
          <a:noFill/>
        </p:spPr>
        <p:txBody>
          <a:bodyPr wrap="none" rtlCol="0">
            <a:spAutoFit/>
          </a:bodyPr>
          <a:lstStyle/>
          <a:p>
            <a:r>
              <a:rPr lang="en-US" sz="2800" b="1" dirty="0"/>
              <a:t>Polyhydroxybutyrate</a:t>
            </a:r>
          </a:p>
        </p:txBody>
      </p:sp>
      <p:pic>
        <p:nvPicPr>
          <p:cNvPr id="5" name="Picture 4">
            <a:extLst>
              <a:ext uri="{FF2B5EF4-FFF2-40B4-BE49-F238E27FC236}">
                <a16:creationId xmlns:a16="http://schemas.microsoft.com/office/drawing/2014/main" id="{EA35D8D1-D1B5-27DA-9970-FD03314A5510}"/>
              </a:ext>
            </a:extLst>
          </p:cNvPr>
          <p:cNvPicPr>
            <a:picLocks noChangeAspect="1"/>
          </p:cNvPicPr>
          <p:nvPr/>
        </p:nvPicPr>
        <p:blipFill>
          <a:blip r:embed="rId2"/>
          <a:stretch>
            <a:fillRect/>
          </a:stretch>
        </p:blipFill>
        <p:spPr>
          <a:xfrm>
            <a:off x="705852" y="799389"/>
            <a:ext cx="10445891" cy="5652740"/>
          </a:xfrm>
          <a:prstGeom prst="rect">
            <a:avLst/>
          </a:prstGeom>
        </p:spPr>
      </p:pic>
    </p:spTree>
    <p:extLst>
      <p:ext uri="{BB962C8B-B14F-4D97-AF65-F5344CB8AC3E}">
        <p14:creationId xmlns:p14="http://schemas.microsoft.com/office/powerpoint/2010/main" val="40328952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120</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Tree>
    <p:extLst>
      <p:ext uri="{BB962C8B-B14F-4D97-AF65-F5344CB8AC3E}">
        <p14:creationId xmlns:p14="http://schemas.microsoft.com/office/powerpoint/2010/main" val="1406653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121</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Tree>
    <p:extLst>
      <p:ext uri="{BB962C8B-B14F-4D97-AF65-F5344CB8AC3E}">
        <p14:creationId xmlns:p14="http://schemas.microsoft.com/office/powerpoint/2010/main" val="26490544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122</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
        <p:nvSpPr>
          <p:cNvPr id="4" name="TextBox 3">
            <a:extLst>
              <a:ext uri="{FF2B5EF4-FFF2-40B4-BE49-F238E27FC236}">
                <a16:creationId xmlns:a16="http://schemas.microsoft.com/office/drawing/2014/main" id="{1761526D-BC2D-36FE-30BA-EF5AB31DC1DC}"/>
              </a:ext>
            </a:extLst>
          </p:cNvPr>
          <p:cNvSpPr txBox="1"/>
          <p:nvPr/>
        </p:nvSpPr>
        <p:spPr>
          <a:xfrm>
            <a:off x="381000" y="1278037"/>
            <a:ext cx="11484936" cy="5078313"/>
          </a:xfrm>
          <a:prstGeom prst="rect">
            <a:avLst/>
          </a:prstGeom>
          <a:noFill/>
        </p:spPr>
        <p:txBody>
          <a:bodyPr wrap="square" rtlCol="0">
            <a:spAutoFit/>
          </a:bodyPr>
          <a:lstStyle/>
          <a:p>
            <a:r>
              <a:rPr lang="en-US" sz="1800" b="1" dirty="0">
                <a:effectLst/>
                <a:highlight>
                  <a:srgbClr val="FFFFFF"/>
                </a:highlight>
                <a:latin typeface="DiverdaSansCom"/>
              </a:rPr>
              <a:t>Challenges: the ‘5Es’ </a:t>
            </a:r>
            <a:endParaRPr lang="en-US" dirty="0">
              <a:effectLst/>
              <a:highlight>
                <a:srgbClr val="FFFFFF"/>
              </a:highlight>
            </a:endParaRPr>
          </a:p>
          <a:p>
            <a:r>
              <a:rPr lang="en-US" sz="1800" dirty="0">
                <a:effectLst/>
                <a:highlight>
                  <a:srgbClr val="FFFFFF"/>
                </a:highlight>
                <a:latin typeface="DiverdaSansCom"/>
              </a:rPr>
              <a:t>We have identified five main challenges that hinder the implementation of bioplastics. </a:t>
            </a:r>
            <a:endParaRPr lang="en-US" dirty="0">
              <a:effectLst/>
              <a:highlight>
                <a:srgbClr val="FFFFFF"/>
              </a:highlight>
            </a:endParaRPr>
          </a:p>
          <a:p>
            <a:r>
              <a:rPr lang="en-US" sz="1800" b="1" dirty="0">
                <a:effectLst/>
                <a:highlight>
                  <a:srgbClr val="FFFFFF"/>
                </a:highlight>
                <a:latin typeface="DiverdaSansCom"/>
              </a:rPr>
              <a:t>Economics </a:t>
            </a:r>
            <a:endParaRPr lang="en-US" dirty="0">
              <a:effectLst/>
              <a:highlight>
                <a:srgbClr val="FFFFFF"/>
              </a:highlight>
            </a:endParaRPr>
          </a:p>
          <a:p>
            <a:r>
              <a:rPr lang="en-US" sz="1800" dirty="0">
                <a:effectLst/>
                <a:highlight>
                  <a:srgbClr val="FFFFFF"/>
                </a:highlight>
                <a:latin typeface="DiverdaSansCom"/>
              </a:rPr>
              <a:t>most bioplastics are currently more expensive to produce than fossil-based plastics, mostly owing to economies of scale and the price competitiveness of crude oil. </a:t>
            </a:r>
            <a:endParaRPr lang="en-US" dirty="0">
              <a:effectLst/>
              <a:highlight>
                <a:srgbClr val="FFFFFF"/>
              </a:highlight>
            </a:endParaRPr>
          </a:p>
          <a:p>
            <a:r>
              <a:rPr lang="en-US" sz="1800" b="1" dirty="0">
                <a:effectLst/>
                <a:highlight>
                  <a:srgbClr val="FFFFFF"/>
                </a:highlight>
                <a:latin typeface="DiverdaSansCom"/>
              </a:rPr>
              <a:t>Efficiency </a:t>
            </a:r>
            <a:endParaRPr lang="en-US" dirty="0">
              <a:effectLst/>
              <a:highlight>
                <a:srgbClr val="FFFFFF"/>
              </a:highlight>
            </a:endParaRPr>
          </a:p>
          <a:p>
            <a:r>
              <a:rPr lang="en-US" sz="1800" dirty="0">
                <a:effectLst/>
                <a:highlight>
                  <a:srgbClr val="FFFFFF"/>
                </a:highlight>
                <a:latin typeface="DiverdaSansCom"/>
              </a:rPr>
              <a:t>bioplastic manufacturing processes can be less energy efficient than fossil-based plastic processes and come with other environmental burdens associated with agricultural farming. </a:t>
            </a:r>
            <a:endParaRPr lang="en-US" dirty="0">
              <a:effectLst/>
              <a:highlight>
                <a:srgbClr val="FFFFFF"/>
              </a:highlight>
            </a:endParaRPr>
          </a:p>
          <a:p>
            <a:r>
              <a:rPr lang="en-US" sz="1800" b="1" dirty="0">
                <a:effectLst/>
                <a:highlight>
                  <a:srgbClr val="FFFFFF"/>
                </a:highlight>
                <a:latin typeface="DiverdaSansCom"/>
              </a:rPr>
              <a:t>End of life </a:t>
            </a:r>
            <a:endParaRPr lang="en-US" dirty="0">
              <a:effectLst/>
              <a:highlight>
                <a:srgbClr val="FFFFFF"/>
              </a:highlight>
            </a:endParaRPr>
          </a:p>
          <a:p>
            <a:r>
              <a:rPr lang="en-US" sz="1800" dirty="0">
                <a:effectLst/>
                <a:highlight>
                  <a:srgbClr val="FFFFFF"/>
                </a:highlight>
                <a:latin typeface="DiverdaSansCom"/>
              </a:rPr>
              <a:t>For most bioplastics, recycling streams have yet to be established to make them truly ‘circular’. Consumers remain uncertain of how to deal with bioplastics after use. Compostable bioplastics are often rejected by composters. </a:t>
            </a:r>
            <a:endParaRPr lang="en-US" dirty="0">
              <a:effectLst/>
              <a:highlight>
                <a:srgbClr val="FFFFFF"/>
              </a:highlight>
            </a:endParaRPr>
          </a:p>
          <a:p>
            <a:r>
              <a:rPr lang="en-US" sz="1800" b="1" dirty="0">
                <a:effectLst/>
                <a:highlight>
                  <a:srgbClr val="FFFFFF"/>
                </a:highlight>
                <a:latin typeface="DiverdaSansCom"/>
              </a:rPr>
              <a:t>Ethics </a:t>
            </a:r>
            <a:endParaRPr lang="en-US" dirty="0">
              <a:effectLst/>
              <a:highlight>
                <a:srgbClr val="FFFFFF"/>
              </a:highlight>
            </a:endParaRPr>
          </a:p>
          <a:p>
            <a:r>
              <a:rPr lang="en-US" sz="1800" dirty="0">
                <a:effectLst/>
                <a:highlight>
                  <a:srgbClr val="FFFFFF"/>
                </a:highlight>
                <a:latin typeface="DiverdaSansCom"/>
              </a:rPr>
              <a:t>using first-generation biomass, which is often edible, remains controversial owing to potential competition with food production. Processes to efficiently use second-generation biowastes need to be established. </a:t>
            </a:r>
            <a:endParaRPr lang="en-US" dirty="0">
              <a:effectLst/>
              <a:highlight>
                <a:srgbClr val="FFFFFF"/>
              </a:highlight>
            </a:endParaRPr>
          </a:p>
          <a:p>
            <a:r>
              <a:rPr lang="en-US" sz="1800" b="1" dirty="0">
                <a:effectLst/>
                <a:highlight>
                  <a:srgbClr val="FFFFFF"/>
                </a:highlight>
                <a:latin typeface="DiverdaSansCom"/>
              </a:rPr>
              <a:t>Education </a:t>
            </a:r>
            <a:endParaRPr lang="en-US" dirty="0">
              <a:effectLst/>
              <a:highlight>
                <a:srgbClr val="FFFFFF"/>
              </a:highlight>
            </a:endParaRPr>
          </a:p>
          <a:p>
            <a:r>
              <a:rPr lang="en-US" sz="1800" dirty="0">
                <a:effectLst/>
                <a:highlight>
                  <a:srgbClr val="FFFFFF"/>
                </a:highlight>
                <a:latin typeface="DiverdaSansCom"/>
              </a:rPr>
              <a:t>Consumers and plastic converters are confused about the usefulness</a:t>
            </a:r>
            <a:br>
              <a:rPr lang="en-US" sz="1800" dirty="0">
                <a:effectLst/>
                <a:highlight>
                  <a:srgbClr val="FFFFFF"/>
                </a:highlight>
                <a:latin typeface="DiverdaSansCom"/>
              </a:rPr>
            </a:br>
            <a:r>
              <a:rPr lang="en-US" sz="1800" dirty="0">
                <a:effectLst/>
                <a:highlight>
                  <a:srgbClr val="FFFFFF"/>
                </a:highlight>
                <a:latin typeface="DiverdaSansCom"/>
              </a:rPr>
              <a:t>of bioplastics, owing to inconsistent labelling, contradicting life cycle assessments and ‘greenwashing’. Improved information distribution and consistent global standards need to be established. </a:t>
            </a:r>
            <a:endParaRPr lang="en-US" dirty="0">
              <a:effectLst/>
              <a:highlight>
                <a:srgbClr val="FFFFFF"/>
              </a:highlight>
            </a:endParaRPr>
          </a:p>
        </p:txBody>
      </p:sp>
    </p:spTree>
    <p:extLst>
      <p:ext uri="{BB962C8B-B14F-4D97-AF65-F5344CB8AC3E}">
        <p14:creationId xmlns:p14="http://schemas.microsoft.com/office/powerpoint/2010/main" val="28219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13</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3529812" cy="523220"/>
          </a:xfrm>
          <a:prstGeom prst="rect">
            <a:avLst/>
          </a:prstGeom>
          <a:noFill/>
        </p:spPr>
        <p:txBody>
          <a:bodyPr wrap="none" rtlCol="0">
            <a:spAutoFit/>
          </a:bodyPr>
          <a:lstStyle/>
          <a:p>
            <a:r>
              <a:rPr lang="en-US" sz="2800" b="1" dirty="0"/>
              <a:t>Polyhydroxybutyrate</a:t>
            </a:r>
          </a:p>
        </p:txBody>
      </p:sp>
      <p:pic>
        <p:nvPicPr>
          <p:cNvPr id="3" name="Picture 2">
            <a:extLst>
              <a:ext uri="{FF2B5EF4-FFF2-40B4-BE49-F238E27FC236}">
                <a16:creationId xmlns:a16="http://schemas.microsoft.com/office/drawing/2014/main" id="{B8AC5595-DAAE-DD95-2178-A7DC6C9C4F95}"/>
              </a:ext>
            </a:extLst>
          </p:cNvPr>
          <p:cNvPicPr>
            <a:picLocks noChangeAspect="1"/>
          </p:cNvPicPr>
          <p:nvPr/>
        </p:nvPicPr>
        <p:blipFill>
          <a:blip r:embed="rId2"/>
          <a:stretch>
            <a:fillRect/>
          </a:stretch>
        </p:blipFill>
        <p:spPr>
          <a:xfrm>
            <a:off x="561474" y="326764"/>
            <a:ext cx="10988842" cy="6159512"/>
          </a:xfrm>
          <a:prstGeom prst="rect">
            <a:avLst/>
          </a:prstGeom>
        </p:spPr>
      </p:pic>
    </p:spTree>
    <p:extLst>
      <p:ext uri="{BB962C8B-B14F-4D97-AF65-F5344CB8AC3E}">
        <p14:creationId xmlns:p14="http://schemas.microsoft.com/office/powerpoint/2010/main" val="1629141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14</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3529812" cy="523220"/>
          </a:xfrm>
          <a:prstGeom prst="rect">
            <a:avLst/>
          </a:prstGeom>
          <a:noFill/>
        </p:spPr>
        <p:txBody>
          <a:bodyPr wrap="none" rtlCol="0">
            <a:spAutoFit/>
          </a:bodyPr>
          <a:lstStyle/>
          <a:p>
            <a:r>
              <a:rPr lang="en-US" sz="2800" b="1" dirty="0"/>
              <a:t>Polyhydroxybutyrate</a:t>
            </a:r>
          </a:p>
        </p:txBody>
      </p:sp>
      <p:pic>
        <p:nvPicPr>
          <p:cNvPr id="3" name="Picture 2">
            <a:extLst>
              <a:ext uri="{FF2B5EF4-FFF2-40B4-BE49-F238E27FC236}">
                <a16:creationId xmlns:a16="http://schemas.microsoft.com/office/drawing/2014/main" id="{BDA7733A-EDDB-8412-A98D-442065F36992}"/>
              </a:ext>
            </a:extLst>
          </p:cNvPr>
          <p:cNvPicPr>
            <a:picLocks noChangeAspect="1"/>
          </p:cNvPicPr>
          <p:nvPr/>
        </p:nvPicPr>
        <p:blipFill>
          <a:blip r:embed="rId2"/>
          <a:stretch>
            <a:fillRect/>
          </a:stretch>
        </p:blipFill>
        <p:spPr>
          <a:xfrm>
            <a:off x="2209800" y="270894"/>
            <a:ext cx="7772400" cy="2273602"/>
          </a:xfrm>
          <a:prstGeom prst="rect">
            <a:avLst/>
          </a:prstGeom>
        </p:spPr>
      </p:pic>
      <p:pic>
        <p:nvPicPr>
          <p:cNvPr id="5" name="Picture 4">
            <a:extLst>
              <a:ext uri="{FF2B5EF4-FFF2-40B4-BE49-F238E27FC236}">
                <a16:creationId xmlns:a16="http://schemas.microsoft.com/office/drawing/2014/main" id="{B04E7430-3473-DB0A-7BFF-ADA83E309FE1}"/>
              </a:ext>
            </a:extLst>
          </p:cNvPr>
          <p:cNvPicPr>
            <a:picLocks noChangeAspect="1"/>
          </p:cNvPicPr>
          <p:nvPr/>
        </p:nvPicPr>
        <p:blipFill>
          <a:blip r:embed="rId3"/>
          <a:stretch>
            <a:fillRect/>
          </a:stretch>
        </p:blipFill>
        <p:spPr>
          <a:xfrm>
            <a:off x="2173683" y="2671888"/>
            <a:ext cx="7772400" cy="3867024"/>
          </a:xfrm>
          <a:prstGeom prst="rect">
            <a:avLst/>
          </a:prstGeom>
        </p:spPr>
      </p:pic>
    </p:spTree>
    <p:extLst>
      <p:ext uri="{BB962C8B-B14F-4D97-AF65-F5344CB8AC3E}">
        <p14:creationId xmlns:p14="http://schemas.microsoft.com/office/powerpoint/2010/main" val="3426125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15</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4088207" y="501650"/>
            <a:ext cx="3529812" cy="523220"/>
          </a:xfrm>
          <a:prstGeom prst="rect">
            <a:avLst/>
          </a:prstGeom>
          <a:noFill/>
        </p:spPr>
        <p:txBody>
          <a:bodyPr wrap="none" rtlCol="0">
            <a:spAutoFit/>
          </a:bodyPr>
          <a:lstStyle/>
          <a:p>
            <a:r>
              <a:rPr lang="en-US" sz="2800" b="1" dirty="0"/>
              <a:t>Polyhydroxybutyrate</a:t>
            </a:r>
          </a:p>
        </p:txBody>
      </p:sp>
      <p:pic>
        <p:nvPicPr>
          <p:cNvPr id="4" name="Picture 3">
            <a:extLst>
              <a:ext uri="{FF2B5EF4-FFF2-40B4-BE49-F238E27FC236}">
                <a16:creationId xmlns:a16="http://schemas.microsoft.com/office/drawing/2014/main" id="{91EE3806-1DDC-74E8-19B5-88E67D31E6C0}"/>
              </a:ext>
            </a:extLst>
          </p:cNvPr>
          <p:cNvPicPr>
            <a:picLocks noChangeAspect="1"/>
          </p:cNvPicPr>
          <p:nvPr/>
        </p:nvPicPr>
        <p:blipFill>
          <a:blip r:embed="rId2"/>
          <a:stretch>
            <a:fillRect/>
          </a:stretch>
        </p:blipFill>
        <p:spPr>
          <a:xfrm>
            <a:off x="1966913" y="1676400"/>
            <a:ext cx="7772400" cy="3505200"/>
          </a:xfrm>
          <a:prstGeom prst="rect">
            <a:avLst/>
          </a:prstGeom>
        </p:spPr>
      </p:pic>
    </p:spTree>
    <p:extLst>
      <p:ext uri="{BB962C8B-B14F-4D97-AF65-F5344CB8AC3E}">
        <p14:creationId xmlns:p14="http://schemas.microsoft.com/office/powerpoint/2010/main" val="1816100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16</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3529812" cy="523220"/>
          </a:xfrm>
          <a:prstGeom prst="rect">
            <a:avLst/>
          </a:prstGeom>
          <a:noFill/>
        </p:spPr>
        <p:txBody>
          <a:bodyPr wrap="none" rtlCol="0">
            <a:spAutoFit/>
          </a:bodyPr>
          <a:lstStyle/>
          <a:p>
            <a:r>
              <a:rPr lang="en-US" sz="2800" b="1" dirty="0"/>
              <a:t>Polyhydroxybutyrate</a:t>
            </a:r>
          </a:p>
        </p:txBody>
      </p:sp>
      <p:pic>
        <p:nvPicPr>
          <p:cNvPr id="5122" name="Picture 2" descr="polyhydroxy butyrate Key Companies">
            <a:extLst>
              <a:ext uri="{FF2B5EF4-FFF2-40B4-BE49-F238E27FC236}">
                <a16:creationId xmlns:a16="http://schemas.microsoft.com/office/drawing/2014/main" id="{516813EB-FC76-A15F-0739-60F13EFC8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929091"/>
            <a:ext cx="10934700" cy="54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205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17</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3529812" cy="523220"/>
          </a:xfrm>
          <a:prstGeom prst="rect">
            <a:avLst/>
          </a:prstGeom>
          <a:noFill/>
        </p:spPr>
        <p:txBody>
          <a:bodyPr wrap="none" rtlCol="0">
            <a:spAutoFit/>
          </a:bodyPr>
          <a:lstStyle/>
          <a:p>
            <a:r>
              <a:rPr lang="en-US" sz="2800" b="1" dirty="0"/>
              <a:t>Polyhydroxybutyrate</a:t>
            </a:r>
          </a:p>
        </p:txBody>
      </p:sp>
      <p:sp>
        <p:nvSpPr>
          <p:cNvPr id="4" name="TextBox 3">
            <a:extLst>
              <a:ext uri="{FF2B5EF4-FFF2-40B4-BE49-F238E27FC236}">
                <a16:creationId xmlns:a16="http://schemas.microsoft.com/office/drawing/2014/main" id="{ED8EB952-39B1-5644-0E95-D9DC414BDD92}"/>
              </a:ext>
            </a:extLst>
          </p:cNvPr>
          <p:cNvSpPr txBox="1"/>
          <p:nvPr/>
        </p:nvSpPr>
        <p:spPr>
          <a:xfrm>
            <a:off x="1407946" y="1202402"/>
            <a:ext cx="9738473" cy="1477328"/>
          </a:xfrm>
          <a:prstGeom prst="rect">
            <a:avLst/>
          </a:prstGeom>
          <a:noFill/>
        </p:spPr>
        <p:txBody>
          <a:bodyPr wrap="square">
            <a:spAutoFit/>
          </a:bodyPr>
          <a:lstStyle/>
          <a:p>
            <a:r>
              <a:rPr lang="en-US" b="1" i="0" u="none" strike="noStrike" dirty="0">
                <a:solidFill>
                  <a:srgbClr val="333333"/>
                </a:solidFill>
                <a:effectLst/>
                <a:latin typeface="Segoe UI" panose="020B0502040204020203" pitchFamily="34" charset="0"/>
              </a:rPr>
              <a:t>Bio-Innovation Pioneers:</a:t>
            </a:r>
            <a:r>
              <a:rPr lang="en-US" b="0" i="0" u="none" strike="noStrike" dirty="0">
                <a:solidFill>
                  <a:srgbClr val="212529"/>
                </a:solidFill>
                <a:effectLst/>
                <a:highlight>
                  <a:srgbClr val="FFFFFF"/>
                </a:highlight>
                <a:latin typeface="Liberation Sans"/>
              </a:rPr>
              <a:t> Giants like </a:t>
            </a:r>
            <a:r>
              <a:rPr lang="en-US" b="0" i="0" u="none" strike="noStrike" dirty="0" err="1">
                <a:solidFill>
                  <a:srgbClr val="212529"/>
                </a:solidFill>
                <a:effectLst/>
                <a:highlight>
                  <a:srgbClr val="FFFFFF"/>
                </a:highlight>
                <a:latin typeface="Liberation Sans"/>
              </a:rPr>
              <a:t>NatureWorks</a:t>
            </a:r>
            <a:r>
              <a:rPr lang="en-US" b="0" i="0" u="none" strike="noStrike" dirty="0">
                <a:solidFill>
                  <a:srgbClr val="212529"/>
                </a:solidFill>
                <a:effectLst/>
                <a:highlight>
                  <a:srgbClr val="FFFFFF"/>
                </a:highlight>
                <a:latin typeface="Liberation Sans"/>
              </a:rPr>
              <a:t> and Mitsubishi Chemical Corporation invest heavily in R&amp;D, developing new strains of bacteria and fermentation processes to optimize PHB production, improve its properties, and reduce costs. Think genetically engineered bacteria that produce PHB with enhanced strength and flexibility, or innovative fermentation technologies that utilize waste materials as feedstock.</a:t>
            </a:r>
            <a:endParaRPr lang="en-US" dirty="0"/>
          </a:p>
        </p:txBody>
      </p:sp>
      <p:sp>
        <p:nvSpPr>
          <p:cNvPr id="6" name="TextBox 5">
            <a:extLst>
              <a:ext uri="{FF2B5EF4-FFF2-40B4-BE49-F238E27FC236}">
                <a16:creationId xmlns:a16="http://schemas.microsoft.com/office/drawing/2014/main" id="{FCCB53EB-F8C7-2BB5-E596-EDFEBA8530ED}"/>
              </a:ext>
            </a:extLst>
          </p:cNvPr>
          <p:cNvSpPr txBox="1"/>
          <p:nvPr/>
        </p:nvSpPr>
        <p:spPr>
          <a:xfrm>
            <a:off x="1407946" y="2700943"/>
            <a:ext cx="9483831" cy="1200329"/>
          </a:xfrm>
          <a:prstGeom prst="rect">
            <a:avLst/>
          </a:prstGeom>
          <a:noFill/>
        </p:spPr>
        <p:txBody>
          <a:bodyPr wrap="square">
            <a:spAutoFit/>
          </a:bodyPr>
          <a:lstStyle/>
          <a:p>
            <a:r>
              <a:rPr lang="en-US" b="1" i="0" u="none" strike="noStrike" dirty="0">
                <a:solidFill>
                  <a:srgbClr val="333333"/>
                </a:solidFill>
                <a:effectLst/>
                <a:latin typeface="Segoe UI" panose="020B0502040204020203" pitchFamily="34" charset="0"/>
              </a:rPr>
              <a:t>Cost-Conscious Champions:</a:t>
            </a:r>
            <a:r>
              <a:rPr lang="en-US" b="0" i="0" u="none" strike="noStrike" dirty="0">
                <a:solidFill>
                  <a:srgbClr val="212529"/>
                </a:solidFill>
                <a:effectLst/>
                <a:highlight>
                  <a:srgbClr val="FFFFFF"/>
                </a:highlight>
                <a:latin typeface="Liberation Sans"/>
              </a:rPr>
              <a:t> Regional players like Tianjin Green Bio and Zhejiang </a:t>
            </a:r>
            <a:r>
              <a:rPr lang="en-US" b="0" i="0" u="none" strike="noStrike" dirty="0" err="1">
                <a:solidFill>
                  <a:srgbClr val="212529"/>
                </a:solidFill>
                <a:effectLst/>
                <a:highlight>
                  <a:srgbClr val="FFFFFF"/>
                </a:highlight>
                <a:latin typeface="Liberation Sans"/>
              </a:rPr>
              <a:t>Hisun</a:t>
            </a:r>
            <a:r>
              <a:rPr lang="en-US" b="0" i="0" u="none" strike="noStrike" dirty="0">
                <a:solidFill>
                  <a:srgbClr val="212529"/>
                </a:solidFill>
                <a:effectLst/>
                <a:highlight>
                  <a:srgbClr val="FFFFFF"/>
                </a:highlight>
                <a:latin typeface="Liberation Sans"/>
              </a:rPr>
              <a:t> Biomaterials focus on affordability, utilizing efficient production processes and readily available feedstocks like corn and cassava starch to cater to price-sensitive segments and emerging markets. This strategy ensures their PHB solutions reach a wider audience.</a:t>
            </a:r>
            <a:endParaRPr lang="en-US" dirty="0"/>
          </a:p>
        </p:txBody>
      </p:sp>
      <p:sp>
        <p:nvSpPr>
          <p:cNvPr id="8" name="TextBox 7">
            <a:extLst>
              <a:ext uri="{FF2B5EF4-FFF2-40B4-BE49-F238E27FC236}">
                <a16:creationId xmlns:a16="http://schemas.microsoft.com/office/drawing/2014/main" id="{D14CBF79-6349-3B7F-DEA3-FFCC5791E0A3}"/>
              </a:ext>
            </a:extLst>
          </p:cNvPr>
          <p:cNvSpPr txBox="1"/>
          <p:nvPr/>
        </p:nvSpPr>
        <p:spPr>
          <a:xfrm>
            <a:off x="1407946" y="4048262"/>
            <a:ext cx="9298636" cy="1477328"/>
          </a:xfrm>
          <a:prstGeom prst="rect">
            <a:avLst/>
          </a:prstGeom>
          <a:noFill/>
        </p:spPr>
        <p:txBody>
          <a:bodyPr wrap="square">
            <a:spAutoFit/>
          </a:bodyPr>
          <a:lstStyle/>
          <a:p>
            <a:pPr algn="just"/>
            <a:r>
              <a:rPr lang="en-US" b="1" i="0" u="none" strike="noStrike" dirty="0">
                <a:solidFill>
                  <a:srgbClr val="333333"/>
                </a:solidFill>
                <a:effectLst/>
                <a:latin typeface="Segoe UI" panose="020B0502040204020203" pitchFamily="34" charset="0"/>
              </a:rPr>
              <a:t>Niche Specialists:</a:t>
            </a:r>
            <a:r>
              <a:rPr lang="en-US" b="0" i="0" u="none" strike="noStrike" dirty="0">
                <a:solidFill>
                  <a:srgbClr val="212529"/>
                </a:solidFill>
                <a:effectLst/>
                <a:latin typeface="Liberation Sans"/>
              </a:rPr>
              <a:t> Smaller players carve out their niches by specializing in specific applications or industries. Some focus on high-performance PHB for medical devices or drug delivery systems, while others cater to the growing demand for sustainable packaging solutions in the food &amp; beverage industry. This targeted approach allows them to excel in specialized areas.</a:t>
            </a:r>
          </a:p>
        </p:txBody>
      </p:sp>
    </p:spTree>
    <p:extLst>
      <p:ext uri="{BB962C8B-B14F-4D97-AF65-F5344CB8AC3E}">
        <p14:creationId xmlns:p14="http://schemas.microsoft.com/office/powerpoint/2010/main" val="752205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18</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3529812" cy="523220"/>
          </a:xfrm>
          <a:prstGeom prst="rect">
            <a:avLst/>
          </a:prstGeom>
          <a:noFill/>
        </p:spPr>
        <p:txBody>
          <a:bodyPr wrap="none" rtlCol="0">
            <a:spAutoFit/>
          </a:bodyPr>
          <a:lstStyle/>
          <a:p>
            <a:r>
              <a:rPr lang="en-US" sz="2800" b="1" dirty="0"/>
              <a:t>Polyhydroxybutyrate</a:t>
            </a:r>
          </a:p>
        </p:txBody>
      </p:sp>
      <p:sp>
        <p:nvSpPr>
          <p:cNvPr id="4" name="TextBox 3">
            <a:extLst>
              <a:ext uri="{FF2B5EF4-FFF2-40B4-BE49-F238E27FC236}">
                <a16:creationId xmlns:a16="http://schemas.microsoft.com/office/drawing/2014/main" id="{02CB1E96-1652-7C33-5B9B-4D68C7FEB220}"/>
              </a:ext>
            </a:extLst>
          </p:cNvPr>
          <p:cNvSpPr txBox="1"/>
          <p:nvPr/>
        </p:nvSpPr>
        <p:spPr>
          <a:xfrm>
            <a:off x="742709" y="1958004"/>
            <a:ext cx="10706582" cy="3139321"/>
          </a:xfrm>
          <a:prstGeom prst="rect">
            <a:avLst/>
          </a:prstGeom>
          <a:noFill/>
        </p:spPr>
        <p:txBody>
          <a:bodyPr wrap="square">
            <a:spAutoFit/>
          </a:bodyPr>
          <a:lstStyle/>
          <a:p>
            <a:pPr algn="just">
              <a:buFont typeface="Arial" panose="020B0604020202020204" pitchFamily="34" charset="0"/>
              <a:buChar char="•"/>
            </a:pPr>
            <a:r>
              <a:rPr lang="en-US" b="1" i="0" u="none" strike="noStrike" dirty="0">
                <a:solidFill>
                  <a:srgbClr val="333333"/>
                </a:solidFill>
                <a:effectLst/>
                <a:latin typeface="Segoe UI" panose="020B0502040204020203" pitchFamily="34" charset="0"/>
              </a:rPr>
              <a:t>Sustainability Spotlight:</a:t>
            </a:r>
            <a:r>
              <a:rPr lang="en-US" b="0" i="0" u="none" strike="noStrike" dirty="0">
                <a:solidFill>
                  <a:srgbClr val="212529"/>
                </a:solidFill>
                <a:effectLst/>
                <a:latin typeface="Liberation Sans"/>
              </a:rPr>
              <a:t> Consumer and regulatory pressure is pushing manufacturers towards eco-friendly solutions. PHB's biodegradability, </a:t>
            </a:r>
            <a:r>
              <a:rPr lang="en-US" b="0" i="0" u="none" strike="noStrike" dirty="0" err="1">
                <a:solidFill>
                  <a:srgbClr val="212529"/>
                </a:solidFill>
                <a:effectLst/>
                <a:latin typeface="Liberation Sans"/>
              </a:rPr>
              <a:t>compostability</a:t>
            </a:r>
            <a:r>
              <a:rPr lang="en-US" b="0" i="0" u="none" strike="noStrike" dirty="0">
                <a:solidFill>
                  <a:srgbClr val="212529"/>
                </a:solidFill>
                <a:effectLst/>
                <a:latin typeface="Liberation Sans"/>
              </a:rPr>
              <a:t>, and low carbon footprint resonate with environmentally conscious consumers and align with regulations promoting sustainable packaging and materials.</a:t>
            </a:r>
          </a:p>
          <a:p>
            <a:pPr algn="just">
              <a:buFont typeface="Arial" panose="020B0604020202020204" pitchFamily="34" charset="0"/>
              <a:buChar char="•"/>
            </a:pPr>
            <a:r>
              <a:rPr lang="en-US" b="1" i="0" u="none" strike="noStrike" dirty="0">
                <a:solidFill>
                  <a:srgbClr val="333333"/>
                </a:solidFill>
                <a:effectLst/>
                <a:latin typeface="Segoe UI" panose="020B0502040204020203" pitchFamily="34" charset="0"/>
              </a:rPr>
              <a:t>Performance Prowess:</a:t>
            </a:r>
            <a:r>
              <a:rPr lang="en-US" b="0" i="0" u="none" strike="noStrike" dirty="0">
                <a:solidFill>
                  <a:srgbClr val="212529"/>
                </a:solidFill>
                <a:effectLst/>
                <a:latin typeface="Liberation Sans"/>
              </a:rPr>
              <a:t> PHB boasts impressive properties like excellent biocompatibility, strength, and water resistance, making it suitable for diverse applications from medical implants to food packaging.</a:t>
            </a:r>
          </a:p>
          <a:p>
            <a:pPr algn="just">
              <a:buFont typeface="Arial" panose="020B0604020202020204" pitchFamily="34" charset="0"/>
              <a:buChar char="•"/>
            </a:pPr>
            <a:r>
              <a:rPr lang="en-US" b="1" i="0" u="none" strike="noStrike" dirty="0">
                <a:solidFill>
                  <a:srgbClr val="333333"/>
                </a:solidFill>
                <a:effectLst/>
                <a:latin typeface="Segoe UI" panose="020B0502040204020203" pitchFamily="34" charset="0"/>
              </a:rPr>
              <a:t>Technological Advancements:</a:t>
            </a:r>
            <a:r>
              <a:rPr lang="en-US" b="0" i="0" u="none" strike="noStrike" dirty="0">
                <a:solidFill>
                  <a:srgbClr val="212529"/>
                </a:solidFill>
                <a:effectLst/>
                <a:latin typeface="Liberation Sans"/>
              </a:rPr>
              <a:t> Advancements in fermentation technologies, genetic engineering, and material science are driving down production costs and enhancing PHB's performance, making it a more competitive alternative to traditional plastics.</a:t>
            </a:r>
          </a:p>
          <a:p>
            <a:pPr algn="just">
              <a:buFont typeface="Arial" panose="020B0604020202020204" pitchFamily="34" charset="0"/>
              <a:buChar char="•"/>
            </a:pPr>
            <a:r>
              <a:rPr lang="en-US" b="1" i="0" u="none" strike="noStrike" dirty="0">
                <a:solidFill>
                  <a:srgbClr val="333333"/>
                </a:solidFill>
                <a:effectLst/>
                <a:latin typeface="Segoe UI" panose="020B0502040204020203" pitchFamily="34" charset="0"/>
              </a:rPr>
              <a:t>Circular Economy Aspirations:</a:t>
            </a:r>
            <a:r>
              <a:rPr lang="en-US" b="0" i="0" u="none" strike="noStrike" dirty="0">
                <a:solidFill>
                  <a:srgbClr val="212529"/>
                </a:solidFill>
                <a:effectLst/>
                <a:latin typeface="Liberation Sans"/>
              </a:rPr>
              <a:t> PHB's ability to be biodegraded and recycled into new products aligns with the goals of a circular economy, further enhancing its appeal in a resource-constrained world.</a:t>
            </a:r>
          </a:p>
        </p:txBody>
      </p:sp>
    </p:spTree>
    <p:extLst>
      <p:ext uri="{BB962C8B-B14F-4D97-AF65-F5344CB8AC3E}">
        <p14:creationId xmlns:p14="http://schemas.microsoft.com/office/powerpoint/2010/main" val="3165217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19</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3529812" cy="523220"/>
          </a:xfrm>
          <a:prstGeom prst="rect">
            <a:avLst/>
          </a:prstGeom>
          <a:noFill/>
        </p:spPr>
        <p:txBody>
          <a:bodyPr wrap="none" rtlCol="0">
            <a:spAutoFit/>
          </a:bodyPr>
          <a:lstStyle/>
          <a:p>
            <a:r>
              <a:rPr lang="en-US" sz="2800" b="1" dirty="0"/>
              <a:t>Polyhydroxybutyrate</a:t>
            </a:r>
          </a:p>
        </p:txBody>
      </p:sp>
      <p:sp>
        <p:nvSpPr>
          <p:cNvPr id="4" name="TextBox 3">
            <a:extLst>
              <a:ext uri="{FF2B5EF4-FFF2-40B4-BE49-F238E27FC236}">
                <a16:creationId xmlns:a16="http://schemas.microsoft.com/office/drawing/2014/main" id="{DBA397C3-DBE3-29FE-E804-D1CEADDF6B0A}"/>
              </a:ext>
            </a:extLst>
          </p:cNvPr>
          <p:cNvSpPr txBox="1"/>
          <p:nvPr/>
        </p:nvSpPr>
        <p:spPr>
          <a:xfrm>
            <a:off x="763929" y="2000732"/>
            <a:ext cx="5332071" cy="2862322"/>
          </a:xfrm>
          <a:prstGeom prst="rect">
            <a:avLst/>
          </a:prstGeom>
          <a:noFill/>
        </p:spPr>
        <p:txBody>
          <a:bodyPr wrap="square">
            <a:spAutoFit/>
          </a:bodyPr>
          <a:lstStyle/>
          <a:p>
            <a:pPr algn="just">
              <a:buFont typeface="Arial" panose="020B0604020202020204" pitchFamily="34" charset="0"/>
              <a:buChar char="•"/>
            </a:pPr>
            <a:r>
              <a:rPr lang="en-US" b="0" i="0" u="none" strike="noStrike" dirty="0">
                <a:solidFill>
                  <a:srgbClr val="212529"/>
                </a:solidFill>
                <a:effectLst/>
                <a:latin typeface="Liberation Sans"/>
              </a:rPr>
              <a:t>AGRANA </a:t>
            </a:r>
            <a:r>
              <a:rPr lang="en-US" b="0" i="0" u="none" strike="noStrike" dirty="0" err="1">
                <a:solidFill>
                  <a:srgbClr val="212529"/>
                </a:solidFill>
                <a:effectLst/>
                <a:latin typeface="Liberation Sans"/>
              </a:rPr>
              <a:t>Beteiligungs</a:t>
            </a:r>
            <a:r>
              <a:rPr lang="en-US" b="0" i="0" u="none" strike="noStrike" dirty="0">
                <a:solidFill>
                  <a:srgbClr val="212529"/>
                </a:solidFill>
                <a:effectLst/>
                <a:latin typeface="Liberation Sans"/>
              </a:rPr>
              <a:t>-AG (Austria)</a:t>
            </a:r>
          </a:p>
          <a:p>
            <a:pPr algn="just">
              <a:buFont typeface="Arial" panose="020B0604020202020204" pitchFamily="34" charset="0"/>
              <a:buChar char="•"/>
            </a:pPr>
            <a:r>
              <a:rPr lang="en-US" b="0" i="0" u="none" strike="noStrike" dirty="0">
                <a:solidFill>
                  <a:srgbClr val="212529"/>
                </a:solidFill>
                <a:effectLst/>
                <a:latin typeface="Liberation Sans"/>
              </a:rPr>
              <a:t>Green Dot Bioplastics (USA)</a:t>
            </a:r>
          </a:p>
          <a:p>
            <a:pPr algn="just">
              <a:buFont typeface="Arial" panose="020B0604020202020204" pitchFamily="34" charset="0"/>
              <a:buChar char="•"/>
            </a:pPr>
            <a:r>
              <a:rPr lang="en-US" b="0" i="0" u="none" strike="noStrike" dirty="0" err="1">
                <a:solidFill>
                  <a:srgbClr val="212529"/>
                </a:solidFill>
                <a:effectLst/>
                <a:latin typeface="Liberation Sans"/>
              </a:rPr>
              <a:t>TianAn</a:t>
            </a:r>
            <a:r>
              <a:rPr lang="en-US" b="0" i="0" u="none" strike="noStrike" dirty="0">
                <a:solidFill>
                  <a:srgbClr val="212529"/>
                </a:solidFill>
                <a:effectLst/>
                <a:latin typeface="Liberation Sans"/>
              </a:rPr>
              <a:t> Biologic Materials Co., Ltd. (China)</a:t>
            </a:r>
          </a:p>
          <a:p>
            <a:pPr algn="just">
              <a:buFont typeface="Arial" panose="020B0604020202020204" pitchFamily="34" charset="0"/>
              <a:buChar char="•"/>
            </a:pPr>
            <a:r>
              <a:rPr lang="en-US" b="0" i="0" u="none" strike="noStrike" dirty="0">
                <a:solidFill>
                  <a:srgbClr val="212529"/>
                </a:solidFill>
                <a:effectLst/>
                <a:latin typeface="Liberation Sans"/>
              </a:rPr>
              <a:t>Tianjin </a:t>
            </a:r>
            <a:r>
              <a:rPr lang="en-US" b="0" i="0" u="none" strike="noStrike" dirty="0" err="1">
                <a:solidFill>
                  <a:srgbClr val="212529"/>
                </a:solidFill>
                <a:effectLst/>
                <a:latin typeface="Liberation Sans"/>
              </a:rPr>
              <a:t>GreenBio</a:t>
            </a:r>
            <a:r>
              <a:rPr lang="en-US" b="0" i="0" u="none" strike="noStrike" dirty="0">
                <a:solidFill>
                  <a:srgbClr val="212529"/>
                </a:solidFill>
                <a:effectLst/>
                <a:latin typeface="Liberation Sans"/>
              </a:rPr>
              <a:t> Materials Co., Ltd. (China)</a:t>
            </a:r>
          </a:p>
          <a:p>
            <a:pPr algn="just">
              <a:buFont typeface="Arial" panose="020B0604020202020204" pitchFamily="34" charset="0"/>
              <a:buChar char="•"/>
            </a:pPr>
            <a:r>
              <a:rPr lang="en-US" b="0" i="0" u="none" strike="noStrike" dirty="0">
                <a:solidFill>
                  <a:srgbClr val="212529"/>
                </a:solidFill>
                <a:effectLst/>
                <a:latin typeface="Liberation Sans"/>
              </a:rPr>
              <a:t>Cardia Bioplastics (Australia)</a:t>
            </a:r>
          </a:p>
          <a:p>
            <a:pPr algn="just">
              <a:buFont typeface="Arial" panose="020B0604020202020204" pitchFamily="34" charset="0"/>
              <a:buChar char="•"/>
            </a:pPr>
            <a:r>
              <a:rPr lang="en-US" b="0" i="0" u="none" strike="noStrike" dirty="0">
                <a:solidFill>
                  <a:srgbClr val="212529"/>
                </a:solidFill>
                <a:effectLst/>
                <a:latin typeface="Liberation Sans"/>
              </a:rPr>
              <a:t>FULL CYCLE BIOPLASTICS (USA)</a:t>
            </a:r>
          </a:p>
          <a:p>
            <a:pPr algn="just">
              <a:buFont typeface="Arial" panose="020B0604020202020204" pitchFamily="34" charset="0"/>
              <a:buChar char="•"/>
            </a:pPr>
            <a:r>
              <a:rPr lang="en-US" b="0" i="0" u="none" strike="noStrike" dirty="0" err="1">
                <a:solidFill>
                  <a:srgbClr val="212529"/>
                </a:solidFill>
                <a:effectLst/>
                <a:latin typeface="Liberation Sans"/>
              </a:rPr>
              <a:t>PolyFerm</a:t>
            </a:r>
            <a:r>
              <a:rPr lang="en-US" b="0" i="0" u="none" strike="noStrike" dirty="0">
                <a:solidFill>
                  <a:srgbClr val="212529"/>
                </a:solidFill>
                <a:effectLst/>
                <a:latin typeface="Liberation Sans"/>
              </a:rPr>
              <a:t> Canada (Canada)</a:t>
            </a:r>
          </a:p>
          <a:p>
            <a:pPr algn="just">
              <a:buFont typeface="Arial" panose="020B0604020202020204" pitchFamily="34" charset="0"/>
              <a:buChar char="•"/>
            </a:pPr>
            <a:r>
              <a:rPr lang="en-US" b="0" i="0" u="none" strike="noStrike" dirty="0">
                <a:solidFill>
                  <a:srgbClr val="212529"/>
                </a:solidFill>
                <a:effectLst/>
                <a:latin typeface="Liberation Sans"/>
              </a:rPr>
              <a:t>BASF SE (Germany)</a:t>
            </a:r>
          </a:p>
          <a:p>
            <a:pPr algn="just">
              <a:buFont typeface="Arial" panose="020B0604020202020204" pitchFamily="34" charset="0"/>
              <a:buChar char="•"/>
            </a:pPr>
            <a:r>
              <a:rPr lang="en-US" b="0" i="0" u="none" strike="noStrike" dirty="0">
                <a:solidFill>
                  <a:srgbClr val="212529"/>
                </a:solidFill>
                <a:effectLst/>
                <a:latin typeface="Liberation Sans"/>
              </a:rPr>
              <a:t>Kaneka Corporation (Japan)</a:t>
            </a:r>
          </a:p>
          <a:p>
            <a:pPr algn="just">
              <a:buFont typeface="Arial" panose="020B0604020202020204" pitchFamily="34" charset="0"/>
              <a:buChar char="•"/>
            </a:pPr>
            <a:r>
              <a:rPr lang="en-US" b="0" i="0" u="none" strike="noStrike" dirty="0">
                <a:solidFill>
                  <a:srgbClr val="212529"/>
                </a:solidFill>
                <a:effectLst/>
                <a:latin typeface="Liberation Sans"/>
              </a:rPr>
              <a:t>Biome Technologies PLC (UK)</a:t>
            </a:r>
          </a:p>
        </p:txBody>
      </p:sp>
    </p:spTree>
    <p:extLst>
      <p:ext uri="{BB962C8B-B14F-4D97-AF65-F5344CB8AC3E}">
        <p14:creationId xmlns:p14="http://schemas.microsoft.com/office/powerpoint/2010/main" val="853857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2021964" cy="523220"/>
          </a:xfrm>
          <a:prstGeom prst="rect">
            <a:avLst/>
          </a:prstGeom>
          <a:noFill/>
        </p:spPr>
        <p:txBody>
          <a:bodyPr wrap="none" rtlCol="0">
            <a:spAutoFit/>
          </a:bodyPr>
          <a:lstStyle/>
          <a:p>
            <a:r>
              <a:rPr lang="en-US" sz="2800" b="1" dirty="0" err="1"/>
              <a:t>BioPlastics</a:t>
            </a:r>
            <a:endParaRPr lang="en-US" sz="2800" b="1" dirty="0"/>
          </a:p>
        </p:txBody>
      </p:sp>
      <p:sp>
        <p:nvSpPr>
          <p:cNvPr id="4" name="TextBox 3">
            <a:extLst>
              <a:ext uri="{FF2B5EF4-FFF2-40B4-BE49-F238E27FC236}">
                <a16:creationId xmlns:a16="http://schemas.microsoft.com/office/drawing/2014/main" id="{1761526D-BC2D-36FE-30BA-EF5AB31DC1DC}"/>
              </a:ext>
            </a:extLst>
          </p:cNvPr>
          <p:cNvSpPr txBox="1"/>
          <p:nvPr/>
        </p:nvSpPr>
        <p:spPr>
          <a:xfrm>
            <a:off x="2083981" y="1733107"/>
            <a:ext cx="6141746" cy="2585323"/>
          </a:xfrm>
          <a:prstGeom prst="rect">
            <a:avLst/>
          </a:prstGeom>
          <a:noFill/>
        </p:spPr>
        <p:txBody>
          <a:bodyPr wrap="none" rtlCol="0">
            <a:spAutoFit/>
          </a:bodyPr>
          <a:lstStyle/>
          <a:p>
            <a:r>
              <a:rPr lang="en-US" b="1" dirty="0"/>
              <a:t>Bio-based</a:t>
            </a:r>
            <a:r>
              <a:rPr lang="en-US" dirty="0"/>
              <a:t> 	Corn ethanol =&gt; Ethylene =&gt; Polyethylene</a:t>
            </a:r>
          </a:p>
          <a:p>
            <a:r>
              <a:rPr lang="en-US" dirty="0"/>
              <a:t>		Corn ethanol=&gt; Ethylene glycol =&gt; PET</a:t>
            </a:r>
          </a:p>
          <a:p>
            <a:r>
              <a:rPr lang="en-US" dirty="0"/>
              <a:t>		Biorefining</a:t>
            </a:r>
          </a:p>
          <a:p>
            <a:endParaRPr lang="en-US" dirty="0"/>
          </a:p>
          <a:p>
            <a:r>
              <a:rPr lang="en-US" b="1" dirty="0"/>
              <a:t>Biodegradable</a:t>
            </a:r>
          </a:p>
          <a:p>
            <a:endParaRPr lang="en-US" dirty="0"/>
          </a:p>
          <a:p>
            <a:r>
              <a:rPr lang="en-US" dirty="0"/>
              <a:t>	Compostable</a:t>
            </a:r>
          </a:p>
          <a:p>
            <a:endParaRPr lang="en-US" dirty="0"/>
          </a:p>
          <a:p>
            <a:r>
              <a:rPr lang="en-US" dirty="0"/>
              <a:t>	Industrially Compostable</a:t>
            </a:r>
          </a:p>
        </p:txBody>
      </p:sp>
      <p:pic>
        <p:nvPicPr>
          <p:cNvPr id="5" name="Picture 4">
            <a:extLst>
              <a:ext uri="{FF2B5EF4-FFF2-40B4-BE49-F238E27FC236}">
                <a16:creationId xmlns:a16="http://schemas.microsoft.com/office/drawing/2014/main" id="{0968C443-8E7E-4DAD-9193-8CDA75B5025E}"/>
              </a:ext>
            </a:extLst>
          </p:cNvPr>
          <p:cNvPicPr>
            <a:picLocks noChangeAspect="1"/>
          </p:cNvPicPr>
          <p:nvPr/>
        </p:nvPicPr>
        <p:blipFill>
          <a:blip r:embed="rId2"/>
          <a:stretch>
            <a:fillRect/>
          </a:stretch>
        </p:blipFill>
        <p:spPr>
          <a:xfrm>
            <a:off x="6818489" y="2668889"/>
            <a:ext cx="5060244" cy="3299081"/>
          </a:xfrm>
          <a:prstGeom prst="rect">
            <a:avLst/>
          </a:prstGeom>
        </p:spPr>
      </p:pic>
      <p:pic>
        <p:nvPicPr>
          <p:cNvPr id="2050" name="Picture 2" descr="Bioplastics for Food Packaging ...">
            <a:extLst>
              <a:ext uri="{FF2B5EF4-FFF2-40B4-BE49-F238E27FC236}">
                <a16:creationId xmlns:a16="http://schemas.microsoft.com/office/drawing/2014/main" id="{F9CA2D70-C5FB-D938-B777-FB75D6CE3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5312"/>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oplastics and Circular Economy ...">
            <a:extLst>
              <a:ext uri="{FF2B5EF4-FFF2-40B4-BE49-F238E27FC236}">
                <a16:creationId xmlns:a16="http://schemas.microsoft.com/office/drawing/2014/main" id="{611C40ED-A7FF-4433-C720-8C7FF403F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5727" y="83567"/>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590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20</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3529812" cy="523220"/>
          </a:xfrm>
          <a:prstGeom prst="rect">
            <a:avLst/>
          </a:prstGeom>
          <a:noFill/>
        </p:spPr>
        <p:txBody>
          <a:bodyPr wrap="none" rtlCol="0">
            <a:spAutoFit/>
          </a:bodyPr>
          <a:lstStyle/>
          <a:p>
            <a:r>
              <a:rPr lang="en-US" sz="2800" b="1" dirty="0"/>
              <a:t>Polyhydroxybutyrate</a:t>
            </a:r>
          </a:p>
        </p:txBody>
      </p:sp>
      <p:sp>
        <p:nvSpPr>
          <p:cNvPr id="4" name="TextBox 3">
            <a:extLst>
              <a:ext uri="{FF2B5EF4-FFF2-40B4-BE49-F238E27FC236}">
                <a16:creationId xmlns:a16="http://schemas.microsoft.com/office/drawing/2014/main" id="{4EA09AFC-F7C6-703C-5EBE-1A92F0C50D9D}"/>
              </a:ext>
            </a:extLst>
          </p:cNvPr>
          <p:cNvSpPr txBox="1"/>
          <p:nvPr/>
        </p:nvSpPr>
        <p:spPr>
          <a:xfrm>
            <a:off x="312515" y="1446734"/>
            <a:ext cx="11424213" cy="2585323"/>
          </a:xfrm>
          <a:prstGeom prst="rect">
            <a:avLst/>
          </a:prstGeom>
          <a:noFill/>
        </p:spPr>
        <p:txBody>
          <a:bodyPr wrap="square">
            <a:spAutoFit/>
          </a:bodyPr>
          <a:lstStyle/>
          <a:p>
            <a:pPr algn="just"/>
            <a:r>
              <a:rPr lang="en-US" b="1" i="0" u="none" strike="noStrike" dirty="0">
                <a:solidFill>
                  <a:srgbClr val="333333"/>
                </a:solidFill>
                <a:effectLst/>
                <a:latin typeface="Segoe UI" panose="020B0502040204020203" pitchFamily="34" charset="0"/>
              </a:rPr>
              <a:t>Recent Developments:</a:t>
            </a:r>
            <a:endParaRPr lang="en-US" b="0" i="0" u="none" strike="noStrike" dirty="0">
              <a:solidFill>
                <a:srgbClr val="212529"/>
              </a:solidFill>
              <a:effectLst/>
              <a:latin typeface="Liberation Sans"/>
            </a:endParaRPr>
          </a:p>
          <a:p>
            <a:pPr algn="just"/>
            <a:r>
              <a:rPr lang="en-US" b="1" i="0" u="none" strike="noStrike" dirty="0">
                <a:solidFill>
                  <a:srgbClr val="333333"/>
                </a:solidFill>
                <a:effectLst/>
                <a:latin typeface="Segoe UI" panose="020B0502040204020203" pitchFamily="34" charset="0"/>
              </a:rPr>
              <a:t>October 2023:</a:t>
            </a:r>
            <a:r>
              <a:rPr lang="en-US" b="0" i="0" u="none" strike="noStrike" dirty="0">
                <a:solidFill>
                  <a:srgbClr val="212529"/>
                </a:solidFill>
                <a:effectLst/>
                <a:latin typeface="Liberation Sans"/>
              </a:rPr>
              <a:t> </a:t>
            </a:r>
            <a:r>
              <a:rPr lang="en-US" b="0" i="0" u="none" strike="noStrike" dirty="0" err="1">
                <a:solidFill>
                  <a:srgbClr val="212529"/>
                </a:solidFill>
                <a:effectLst/>
                <a:latin typeface="Liberation Sans"/>
              </a:rPr>
              <a:t>NatureWorks</a:t>
            </a:r>
            <a:r>
              <a:rPr lang="en-US" b="0" i="0" u="none" strike="noStrike" dirty="0">
                <a:solidFill>
                  <a:srgbClr val="212529"/>
                </a:solidFill>
                <a:effectLst/>
                <a:latin typeface="Liberation Sans"/>
              </a:rPr>
              <a:t> unveils a new grade of PHB with enhanced heat resistance, opening doors for its use in automotive and electronics applications.</a:t>
            </a:r>
          </a:p>
          <a:p>
            <a:pPr algn="just"/>
            <a:r>
              <a:rPr lang="en-US" b="1" i="0" u="none" strike="noStrike" dirty="0">
                <a:solidFill>
                  <a:srgbClr val="333333"/>
                </a:solidFill>
                <a:effectLst/>
                <a:latin typeface="Segoe UI" panose="020B0502040204020203" pitchFamily="34" charset="0"/>
              </a:rPr>
              <a:t>November 2023:</a:t>
            </a:r>
            <a:r>
              <a:rPr lang="en-US" b="0" i="0" u="none" strike="noStrike" dirty="0">
                <a:solidFill>
                  <a:srgbClr val="212529"/>
                </a:solidFill>
                <a:effectLst/>
                <a:latin typeface="Liberation Sans"/>
              </a:rPr>
              <a:t> Mitsubishi Chemical Corporation partners with a startup to develop PHB production technologies that utilize food waste as feedstock, promoting resource efficiency and circularity.</a:t>
            </a:r>
          </a:p>
          <a:p>
            <a:pPr algn="just"/>
            <a:r>
              <a:rPr lang="en-US" b="1" i="0" u="none" strike="noStrike" dirty="0">
                <a:solidFill>
                  <a:srgbClr val="333333"/>
                </a:solidFill>
                <a:effectLst/>
                <a:latin typeface="Segoe UI" panose="020B0502040204020203" pitchFamily="34" charset="0"/>
              </a:rPr>
              <a:t>December 2023:</a:t>
            </a:r>
            <a:r>
              <a:rPr lang="en-US" b="0" i="0" u="none" strike="noStrike" dirty="0">
                <a:solidFill>
                  <a:srgbClr val="212529"/>
                </a:solidFill>
                <a:effectLst/>
                <a:latin typeface="Liberation Sans"/>
              </a:rPr>
              <a:t> Tianjin Green Bio expands its production capacity and establishes a new research facility dedicated to optimizing PHB production processes.</a:t>
            </a:r>
          </a:p>
          <a:p>
            <a:pPr algn="just"/>
            <a:r>
              <a:rPr lang="en-US" b="1" i="0" u="none" strike="noStrike" dirty="0">
                <a:solidFill>
                  <a:srgbClr val="333333"/>
                </a:solidFill>
                <a:effectLst/>
                <a:latin typeface="Segoe UI" panose="020B0502040204020203" pitchFamily="34" charset="0"/>
              </a:rPr>
              <a:t>January 2024:</a:t>
            </a:r>
            <a:r>
              <a:rPr lang="en-US" b="0" i="0" u="none" strike="noStrike" dirty="0">
                <a:solidFill>
                  <a:srgbClr val="212529"/>
                </a:solidFill>
                <a:effectLst/>
                <a:latin typeface="Liberation Sans"/>
              </a:rPr>
              <a:t> Zhejiang </a:t>
            </a:r>
            <a:r>
              <a:rPr lang="en-US" b="0" i="0" u="none" strike="noStrike" dirty="0" err="1">
                <a:solidFill>
                  <a:srgbClr val="212529"/>
                </a:solidFill>
                <a:effectLst/>
                <a:latin typeface="Liberation Sans"/>
              </a:rPr>
              <a:t>Hisun</a:t>
            </a:r>
            <a:r>
              <a:rPr lang="en-US" b="0" i="0" u="none" strike="noStrike" dirty="0">
                <a:solidFill>
                  <a:srgbClr val="212529"/>
                </a:solidFill>
                <a:effectLst/>
                <a:latin typeface="Liberation Sans"/>
              </a:rPr>
              <a:t> Biomaterials enters into a collaboration with a major food packaging manufacturer to develop and supply PHB-based food trays and containers.</a:t>
            </a:r>
          </a:p>
        </p:txBody>
      </p:sp>
    </p:spTree>
    <p:extLst>
      <p:ext uri="{BB962C8B-B14F-4D97-AF65-F5344CB8AC3E}">
        <p14:creationId xmlns:p14="http://schemas.microsoft.com/office/powerpoint/2010/main" val="2202729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21</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2603085" cy="523220"/>
          </a:xfrm>
          <a:prstGeom prst="rect">
            <a:avLst/>
          </a:prstGeom>
          <a:noFill/>
        </p:spPr>
        <p:txBody>
          <a:bodyPr wrap="none" rtlCol="0">
            <a:spAutoFit/>
          </a:bodyPr>
          <a:lstStyle/>
          <a:p>
            <a:r>
              <a:rPr lang="en-US" sz="2800" b="1" dirty="0"/>
              <a:t>Polylactic Acid</a:t>
            </a:r>
          </a:p>
        </p:txBody>
      </p:sp>
      <p:sp>
        <p:nvSpPr>
          <p:cNvPr id="3" name="TextBox 2">
            <a:extLst>
              <a:ext uri="{FF2B5EF4-FFF2-40B4-BE49-F238E27FC236}">
                <a16:creationId xmlns:a16="http://schemas.microsoft.com/office/drawing/2014/main" id="{DA1E01DB-4352-9490-90AA-12AE0107BFAB}"/>
              </a:ext>
            </a:extLst>
          </p:cNvPr>
          <p:cNvSpPr txBox="1"/>
          <p:nvPr/>
        </p:nvSpPr>
        <p:spPr>
          <a:xfrm>
            <a:off x="4097053" y="929091"/>
            <a:ext cx="2357248" cy="369332"/>
          </a:xfrm>
          <a:prstGeom prst="rect">
            <a:avLst/>
          </a:prstGeom>
          <a:noFill/>
        </p:spPr>
        <p:txBody>
          <a:bodyPr wrap="none" rtlCol="0">
            <a:spAutoFit/>
          </a:bodyPr>
          <a:lstStyle/>
          <a:p>
            <a:r>
              <a:rPr lang="en-US" dirty="0"/>
              <a:t>Industrial composting</a:t>
            </a:r>
          </a:p>
        </p:txBody>
      </p:sp>
      <p:pic>
        <p:nvPicPr>
          <p:cNvPr id="7170" name="Picture 2">
            <a:extLst>
              <a:ext uri="{FF2B5EF4-FFF2-40B4-BE49-F238E27FC236}">
                <a16:creationId xmlns:a16="http://schemas.microsoft.com/office/drawing/2014/main" id="{051C3266-AB1C-3217-797B-689D9E3F4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935" y="2025569"/>
            <a:ext cx="10260687" cy="293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971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22</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4923259" y="197844"/>
            <a:ext cx="2603085" cy="523220"/>
          </a:xfrm>
          <a:prstGeom prst="rect">
            <a:avLst/>
          </a:prstGeom>
          <a:noFill/>
        </p:spPr>
        <p:txBody>
          <a:bodyPr wrap="none" rtlCol="0">
            <a:spAutoFit/>
          </a:bodyPr>
          <a:lstStyle/>
          <a:p>
            <a:r>
              <a:rPr lang="en-US" sz="2800" b="1" dirty="0"/>
              <a:t>Polylactic Acid</a:t>
            </a:r>
          </a:p>
        </p:txBody>
      </p:sp>
      <p:sp>
        <p:nvSpPr>
          <p:cNvPr id="4" name="TextBox 3">
            <a:hlinkClick r:id="rId2"/>
            <a:extLst>
              <a:ext uri="{FF2B5EF4-FFF2-40B4-BE49-F238E27FC236}">
                <a16:creationId xmlns:a16="http://schemas.microsoft.com/office/drawing/2014/main" id="{25A172EE-26E5-087A-C3DF-0C9AFAF99208}"/>
              </a:ext>
            </a:extLst>
          </p:cNvPr>
          <p:cNvSpPr txBox="1"/>
          <p:nvPr/>
        </p:nvSpPr>
        <p:spPr>
          <a:xfrm>
            <a:off x="243291" y="3699080"/>
            <a:ext cx="1927066" cy="369332"/>
          </a:xfrm>
          <a:prstGeom prst="rect">
            <a:avLst/>
          </a:prstGeom>
          <a:noFill/>
        </p:spPr>
        <p:txBody>
          <a:bodyPr wrap="none" rtlCol="0">
            <a:spAutoFit/>
          </a:bodyPr>
          <a:lstStyle/>
          <a:p>
            <a:r>
              <a:rPr lang="en-US" dirty="0" err="1"/>
              <a:t>Natureworks</a:t>
            </a:r>
            <a:r>
              <a:rPr lang="en-US" dirty="0"/>
              <a:t> PLA</a:t>
            </a:r>
          </a:p>
        </p:txBody>
      </p:sp>
      <p:sp>
        <p:nvSpPr>
          <p:cNvPr id="7" name="TextBox 6">
            <a:extLst>
              <a:ext uri="{FF2B5EF4-FFF2-40B4-BE49-F238E27FC236}">
                <a16:creationId xmlns:a16="http://schemas.microsoft.com/office/drawing/2014/main" id="{B84A0A76-59EC-D1B7-8561-B3E4D89F260F}"/>
              </a:ext>
            </a:extLst>
          </p:cNvPr>
          <p:cNvSpPr txBox="1"/>
          <p:nvPr/>
        </p:nvSpPr>
        <p:spPr>
          <a:xfrm>
            <a:off x="268993" y="495950"/>
            <a:ext cx="1939442" cy="369332"/>
          </a:xfrm>
          <a:prstGeom prst="rect">
            <a:avLst/>
          </a:prstGeom>
          <a:noFill/>
        </p:spPr>
        <p:txBody>
          <a:bodyPr wrap="none" rtlCol="0">
            <a:spAutoFit/>
          </a:bodyPr>
          <a:lstStyle/>
          <a:p>
            <a:r>
              <a:rPr lang="en-US" dirty="0">
                <a:hlinkClick r:id="rId3"/>
              </a:rPr>
              <a:t>Total </a:t>
            </a:r>
            <a:r>
              <a:rPr lang="en-US" dirty="0" err="1">
                <a:hlinkClick r:id="rId3"/>
              </a:rPr>
              <a:t>Corbian</a:t>
            </a:r>
            <a:r>
              <a:rPr lang="en-US" dirty="0">
                <a:hlinkClick r:id="rId3"/>
              </a:rPr>
              <a:t> PLA</a:t>
            </a:r>
            <a:endParaRPr lang="en-US" dirty="0"/>
          </a:p>
        </p:txBody>
      </p:sp>
      <p:sp>
        <p:nvSpPr>
          <p:cNvPr id="8" name="TextBox 7">
            <a:hlinkClick r:id="rId4"/>
            <a:extLst>
              <a:ext uri="{FF2B5EF4-FFF2-40B4-BE49-F238E27FC236}">
                <a16:creationId xmlns:a16="http://schemas.microsoft.com/office/drawing/2014/main" id="{83BE437A-C6FA-09A8-484E-319E2BD37AF6}"/>
              </a:ext>
            </a:extLst>
          </p:cNvPr>
          <p:cNvSpPr txBox="1"/>
          <p:nvPr/>
        </p:nvSpPr>
        <p:spPr>
          <a:xfrm>
            <a:off x="6863786" y="4068412"/>
            <a:ext cx="1341008" cy="369332"/>
          </a:xfrm>
          <a:prstGeom prst="rect">
            <a:avLst/>
          </a:prstGeom>
          <a:noFill/>
        </p:spPr>
        <p:txBody>
          <a:bodyPr wrap="none" rtlCol="0">
            <a:spAutoFit/>
          </a:bodyPr>
          <a:lstStyle/>
          <a:p>
            <a:r>
              <a:rPr lang="en-US" dirty="0" err="1"/>
              <a:t>Futerro</a:t>
            </a:r>
            <a:r>
              <a:rPr lang="en-US" dirty="0"/>
              <a:t> PLA</a:t>
            </a:r>
          </a:p>
        </p:txBody>
      </p:sp>
      <p:sp>
        <p:nvSpPr>
          <p:cNvPr id="12" name="TextBox 11">
            <a:extLst>
              <a:ext uri="{FF2B5EF4-FFF2-40B4-BE49-F238E27FC236}">
                <a16:creationId xmlns:a16="http://schemas.microsoft.com/office/drawing/2014/main" id="{C9321614-7BE6-1C49-4FE3-2FCBF34DD627}"/>
              </a:ext>
            </a:extLst>
          </p:cNvPr>
          <p:cNvSpPr txBox="1"/>
          <p:nvPr/>
        </p:nvSpPr>
        <p:spPr>
          <a:xfrm>
            <a:off x="5259730" y="1298423"/>
            <a:ext cx="6094070" cy="2031325"/>
          </a:xfrm>
          <a:prstGeom prst="rect">
            <a:avLst/>
          </a:prstGeom>
          <a:noFill/>
        </p:spPr>
        <p:txBody>
          <a:bodyPr wrap="square">
            <a:spAutoFit/>
          </a:bodyPr>
          <a:lstStyle/>
          <a:p>
            <a:r>
              <a:rPr lang="en-US" b="1" i="0" u="sng" strike="noStrike" dirty="0">
                <a:solidFill>
                  <a:srgbClr val="3B4ACC"/>
                </a:solidFill>
                <a:effectLst/>
                <a:latin typeface="Raleway Regular"/>
                <a:hlinkClick r:id="rId5"/>
              </a:rPr>
              <a:t>Evonik</a:t>
            </a:r>
            <a:r>
              <a:rPr lang="en-US" b="0" i="0" u="none" strike="noStrike" dirty="0">
                <a:solidFill>
                  <a:srgbClr val="2B3033"/>
                </a:solidFill>
                <a:effectLst/>
                <a:highlight>
                  <a:srgbClr val="FFFFFF"/>
                </a:highlight>
                <a:latin typeface="Raleway Regular"/>
              </a:rPr>
              <a:t> is a German based chemical company. It was founded in 2007. Evonik Operations GmbH is a subsidiary and RAG – Stiftung its parent organization. It is one of the leading names among </a:t>
            </a:r>
            <a:r>
              <a:rPr lang="en-US" b="0" i="0" u="none" strike="noStrike" dirty="0" err="1">
                <a:solidFill>
                  <a:srgbClr val="2B3033"/>
                </a:solidFill>
                <a:effectLst/>
                <a:highlight>
                  <a:srgbClr val="FFFFFF"/>
                </a:highlight>
                <a:latin typeface="Raleway Regular"/>
              </a:rPr>
              <a:t>polyactic</a:t>
            </a:r>
            <a:r>
              <a:rPr lang="en-US" b="0" i="0" u="none" strike="noStrike" dirty="0">
                <a:solidFill>
                  <a:srgbClr val="2B3033"/>
                </a:solidFill>
                <a:effectLst/>
                <a:highlight>
                  <a:srgbClr val="FFFFFF"/>
                </a:highlight>
                <a:latin typeface="Raleway Regular"/>
              </a:rPr>
              <a:t> acid manufacturers. They specialize in production of specialty chemicals. It is headquartered from Essen, North Rhine-Westphalia, Germany. </a:t>
            </a:r>
            <a:endParaRPr lang="en-US" dirty="0"/>
          </a:p>
        </p:txBody>
      </p:sp>
      <p:sp>
        <p:nvSpPr>
          <p:cNvPr id="14" name="TextBox 13">
            <a:extLst>
              <a:ext uri="{FF2B5EF4-FFF2-40B4-BE49-F238E27FC236}">
                <a16:creationId xmlns:a16="http://schemas.microsoft.com/office/drawing/2014/main" id="{4B55B3B9-4745-E5B2-ABE5-3118787D9E8F}"/>
              </a:ext>
            </a:extLst>
          </p:cNvPr>
          <p:cNvSpPr txBox="1"/>
          <p:nvPr/>
        </p:nvSpPr>
        <p:spPr>
          <a:xfrm>
            <a:off x="268993" y="3976963"/>
            <a:ext cx="6094070" cy="2862322"/>
          </a:xfrm>
          <a:prstGeom prst="rect">
            <a:avLst/>
          </a:prstGeom>
          <a:noFill/>
        </p:spPr>
        <p:txBody>
          <a:bodyPr wrap="square">
            <a:spAutoFit/>
          </a:bodyPr>
          <a:lstStyle/>
          <a:p>
            <a:pPr algn="l"/>
            <a:r>
              <a:rPr lang="en-US" b="0" i="0" u="none" strike="noStrike" dirty="0">
                <a:solidFill>
                  <a:srgbClr val="2B3033"/>
                </a:solidFill>
                <a:effectLst/>
                <a:latin typeface="Raleway Regular"/>
              </a:rPr>
              <a:t>It is an international chemical manufacturing company that produces bioplastics as an alternative to conventional plastic that is made from petroleum. It has its headquarters in Minnetonka, Minnesota, United States. The </a:t>
            </a:r>
            <a:r>
              <a:rPr lang="en-US" b="1" i="0" u="sng" strike="noStrike" dirty="0">
                <a:solidFill>
                  <a:srgbClr val="3B4ACC"/>
                </a:solidFill>
                <a:effectLst/>
                <a:latin typeface="Raleway Regular"/>
                <a:hlinkClick r:id="rId2"/>
              </a:rPr>
              <a:t>NatureWorks</a:t>
            </a:r>
            <a:r>
              <a:rPr lang="en-US" b="0" i="0" u="none" strike="noStrike" dirty="0">
                <a:solidFill>
                  <a:srgbClr val="2B3033"/>
                </a:solidFill>
                <a:effectLst/>
                <a:latin typeface="Raleway Regular"/>
              </a:rPr>
              <a:t> corporation was founded in 1898. Cargill, PTT Public Company Limited, PTT Chemical International Private Limited are the parent organizations of the firm while </a:t>
            </a:r>
            <a:r>
              <a:rPr lang="en-US" b="0" i="0" u="none" strike="noStrike" dirty="0" err="1">
                <a:solidFill>
                  <a:srgbClr val="2B3033"/>
                </a:solidFill>
                <a:effectLst/>
                <a:latin typeface="Raleway Regular"/>
              </a:rPr>
              <a:t>Natureworks</a:t>
            </a:r>
            <a:r>
              <a:rPr lang="en-US" b="0" i="0" u="none" strike="noStrike" dirty="0">
                <a:solidFill>
                  <a:srgbClr val="2B3033"/>
                </a:solidFill>
                <a:effectLst/>
                <a:latin typeface="Raleway Regular"/>
              </a:rPr>
              <a:t> B.V is its esteemed subsidiary. They specialize in manufacturing </a:t>
            </a:r>
            <a:r>
              <a:rPr lang="en-US" b="0" i="0" u="none" strike="noStrike" dirty="0" err="1">
                <a:solidFill>
                  <a:srgbClr val="2B3033"/>
                </a:solidFill>
                <a:effectLst/>
                <a:latin typeface="Raleway Regular"/>
              </a:rPr>
              <a:t>Ingeo</a:t>
            </a:r>
            <a:r>
              <a:rPr lang="en-US" b="0" i="0" u="none" strike="noStrike" dirty="0">
                <a:solidFill>
                  <a:srgbClr val="2B3033"/>
                </a:solidFill>
                <a:effectLst/>
                <a:latin typeface="Raleway Regular"/>
              </a:rPr>
              <a:t> brand polylactic acid.</a:t>
            </a:r>
          </a:p>
        </p:txBody>
      </p:sp>
      <p:sp>
        <p:nvSpPr>
          <p:cNvPr id="16" name="TextBox 15">
            <a:extLst>
              <a:ext uri="{FF2B5EF4-FFF2-40B4-BE49-F238E27FC236}">
                <a16:creationId xmlns:a16="http://schemas.microsoft.com/office/drawing/2014/main" id="{AE03662F-4C9D-1760-1D35-5ABAA5474277}"/>
              </a:ext>
            </a:extLst>
          </p:cNvPr>
          <p:cNvSpPr txBox="1"/>
          <p:nvPr/>
        </p:nvSpPr>
        <p:spPr>
          <a:xfrm>
            <a:off x="6863786" y="4405415"/>
            <a:ext cx="4689161" cy="2308324"/>
          </a:xfrm>
          <a:prstGeom prst="rect">
            <a:avLst/>
          </a:prstGeom>
          <a:noFill/>
        </p:spPr>
        <p:txBody>
          <a:bodyPr wrap="square">
            <a:spAutoFit/>
          </a:bodyPr>
          <a:lstStyle/>
          <a:p>
            <a:r>
              <a:rPr lang="en-US" b="1" i="0" u="sng" strike="noStrike" dirty="0">
                <a:solidFill>
                  <a:srgbClr val="3B4ACC"/>
                </a:solidFill>
                <a:effectLst/>
                <a:latin typeface="Raleway Regular"/>
                <a:hlinkClick r:id="rId4"/>
              </a:rPr>
              <a:t>Futerro</a:t>
            </a:r>
            <a:r>
              <a:rPr lang="en-US" b="0" i="0" u="none" strike="noStrike" dirty="0">
                <a:solidFill>
                  <a:srgbClr val="2B3033"/>
                </a:solidFill>
                <a:effectLst/>
                <a:highlight>
                  <a:srgbClr val="FFFFFF"/>
                </a:highlight>
                <a:latin typeface="Raleway Regular"/>
              </a:rPr>
              <a:t> is a private plastic fabrication company. It is a Belgian based company that was founded in 1992. They develop lactic acid and polylactic acid. They envision offering ecological alternatives to conventional plastic; a sustainable future. This company has made its mark in the industry because of its futuristic vision.</a:t>
            </a:r>
            <a:endParaRPr lang="en-US" dirty="0"/>
          </a:p>
        </p:txBody>
      </p:sp>
      <p:sp>
        <p:nvSpPr>
          <p:cNvPr id="18" name="TextBox 17">
            <a:extLst>
              <a:ext uri="{FF2B5EF4-FFF2-40B4-BE49-F238E27FC236}">
                <a16:creationId xmlns:a16="http://schemas.microsoft.com/office/drawing/2014/main" id="{B60A6B13-009C-F62B-FED4-BBC39209614B}"/>
              </a:ext>
            </a:extLst>
          </p:cNvPr>
          <p:cNvSpPr txBox="1"/>
          <p:nvPr/>
        </p:nvSpPr>
        <p:spPr>
          <a:xfrm>
            <a:off x="268993" y="858512"/>
            <a:ext cx="4340507" cy="2862322"/>
          </a:xfrm>
          <a:prstGeom prst="rect">
            <a:avLst/>
          </a:prstGeom>
          <a:noFill/>
        </p:spPr>
        <p:txBody>
          <a:bodyPr wrap="square">
            <a:spAutoFit/>
          </a:bodyPr>
          <a:lstStyle/>
          <a:p>
            <a:r>
              <a:rPr lang="en-US" b="1" i="0" u="sng" strike="noStrike" dirty="0">
                <a:solidFill>
                  <a:srgbClr val="3B4ACC"/>
                </a:solidFill>
                <a:effectLst/>
                <a:latin typeface="Raleway Regular"/>
                <a:hlinkClick r:id="rId6"/>
              </a:rPr>
              <a:t>Total Corbion</a:t>
            </a:r>
            <a:r>
              <a:rPr lang="en-US" b="0" i="0" u="none" strike="noStrike" dirty="0">
                <a:solidFill>
                  <a:srgbClr val="2B3033"/>
                </a:solidFill>
                <a:effectLst/>
                <a:highlight>
                  <a:srgbClr val="FFFFFF"/>
                </a:highlight>
                <a:latin typeface="Raleway Regular"/>
              </a:rPr>
              <a:t> was founded in 2017. It is a global technological leader in the PLA and </a:t>
            </a:r>
            <a:r>
              <a:rPr lang="en-US" b="0" i="0" u="none" strike="noStrike" dirty="0" err="1">
                <a:solidFill>
                  <a:srgbClr val="2B3033"/>
                </a:solidFill>
                <a:effectLst/>
                <a:highlight>
                  <a:srgbClr val="FFFFFF"/>
                </a:highlight>
                <a:latin typeface="Raleway Regular"/>
              </a:rPr>
              <a:t>acticide</a:t>
            </a:r>
            <a:r>
              <a:rPr lang="en-US" b="0" i="0" u="none" strike="noStrike" dirty="0">
                <a:solidFill>
                  <a:srgbClr val="2B3033"/>
                </a:solidFill>
                <a:effectLst/>
                <a:highlight>
                  <a:srgbClr val="FFFFFF"/>
                </a:highlight>
                <a:latin typeface="Raleway Regular"/>
              </a:rPr>
              <a:t> monomers based in Thailand. The corporation is a subsidiary of </a:t>
            </a:r>
            <a:r>
              <a:rPr lang="en-US" b="0" i="0" u="none" strike="noStrike" dirty="0" err="1">
                <a:solidFill>
                  <a:srgbClr val="2B3033"/>
                </a:solidFill>
                <a:effectLst/>
                <a:highlight>
                  <a:srgbClr val="FFFFFF"/>
                </a:highlight>
                <a:latin typeface="Raleway Regular"/>
              </a:rPr>
              <a:t>TotalEnergies</a:t>
            </a:r>
            <a:r>
              <a:rPr lang="en-US" b="0" i="0" u="none" strike="noStrike" dirty="0">
                <a:solidFill>
                  <a:srgbClr val="2B3033"/>
                </a:solidFill>
                <a:effectLst/>
                <a:highlight>
                  <a:srgbClr val="FFFFFF"/>
                </a:highlight>
                <a:latin typeface="Raleway Regular"/>
              </a:rPr>
              <a:t>, Corbion. They provide innovative solutions by producing materials that can be used in fresh food, packaging, consumer goods, fibers, food service ware and 3D printing.</a:t>
            </a:r>
            <a:endParaRPr lang="en-US" dirty="0"/>
          </a:p>
        </p:txBody>
      </p:sp>
    </p:spTree>
    <p:extLst>
      <p:ext uri="{BB962C8B-B14F-4D97-AF65-F5344CB8AC3E}">
        <p14:creationId xmlns:p14="http://schemas.microsoft.com/office/powerpoint/2010/main" val="3819466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23</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2915355" y="389828"/>
            <a:ext cx="6448563" cy="954107"/>
          </a:xfrm>
          <a:prstGeom prst="rect">
            <a:avLst/>
          </a:prstGeom>
          <a:noFill/>
        </p:spPr>
        <p:txBody>
          <a:bodyPr wrap="square" rtlCol="0">
            <a:spAutoFit/>
          </a:bodyPr>
          <a:lstStyle/>
          <a:p>
            <a:r>
              <a:rPr lang="en-US" sz="2800" b="1" dirty="0"/>
              <a:t>Industrial Composting in Cincinnati (doesn’t seem to exist, despite claims)</a:t>
            </a:r>
          </a:p>
        </p:txBody>
      </p:sp>
      <p:sp>
        <p:nvSpPr>
          <p:cNvPr id="4" name="TextBox 3">
            <a:extLst>
              <a:ext uri="{FF2B5EF4-FFF2-40B4-BE49-F238E27FC236}">
                <a16:creationId xmlns:a16="http://schemas.microsoft.com/office/drawing/2014/main" id="{4BB0512B-2E25-4DAA-E70B-28C64F96E494}"/>
              </a:ext>
            </a:extLst>
          </p:cNvPr>
          <p:cNvSpPr txBox="1"/>
          <p:nvPr/>
        </p:nvSpPr>
        <p:spPr>
          <a:xfrm>
            <a:off x="1971553" y="2043762"/>
            <a:ext cx="6913513" cy="369332"/>
          </a:xfrm>
          <a:prstGeom prst="rect">
            <a:avLst/>
          </a:prstGeom>
          <a:noFill/>
        </p:spPr>
        <p:txBody>
          <a:bodyPr wrap="square">
            <a:spAutoFit/>
          </a:bodyPr>
          <a:lstStyle/>
          <a:p>
            <a:r>
              <a:rPr lang="en-US" b="1" i="0" u="none" strike="noStrike" dirty="0">
                <a:solidFill>
                  <a:srgbClr val="001D35"/>
                </a:solidFill>
                <a:effectLst/>
                <a:latin typeface="Google Sans"/>
                <a:hlinkClick r:id="rId2"/>
              </a:rPr>
              <a:t>Queen City Commons</a:t>
            </a:r>
            <a:r>
              <a:rPr lang="en-US" b="1" i="0" u="none" strike="noStrike" dirty="0">
                <a:solidFill>
                  <a:srgbClr val="001D35"/>
                </a:solidFill>
                <a:effectLst/>
                <a:latin typeface="Google Sans"/>
              </a:rPr>
              <a:t> (not industrial composting, doesn’t take PLA)</a:t>
            </a:r>
            <a:endParaRPr lang="en-US" dirty="0"/>
          </a:p>
        </p:txBody>
      </p:sp>
      <p:sp>
        <p:nvSpPr>
          <p:cNvPr id="6" name="TextBox 5">
            <a:hlinkClick r:id="rId3"/>
            <a:extLst>
              <a:ext uri="{FF2B5EF4-FFF2-40B4-BE49-F238E27FC236}">
                <a16:creationId xmlns:a16="http://schemas.microsoft.com/office/drawing/2014/main" id="{24F6036A-EB33-1B88-8628-6F8A1BE51F85}"/>
              </a:ext>
            </a:extLst>
          </p:cNvPr>
          <p:cNvSpPr txBox="1"/>
          <p:nvPr/>
        </p:nvSpPr>
        <p:spPr>
          <a:xfrm>
            <a:off x="1684117" y="2522253"/>
            <a:ext cx="9196086" cy="369332"/>
          </a:xfrm>
          <a:prstGeom prst="rect">
            <a:avLst/>
          </a:prstGeom>
          <a:noFill/>
        </p:spPr>
        <p:txBody>
          <a:bodyPr wrap="square">
            <a:spAutoFit/>
          </a:bodyPr>
          <a:lstStyle/>
          <a:p>
            <a:r>
              <a:rPr lang="en-US" b="1" i="0" u="none" strike="noStrike" dirty="0" err="1">
                <a:solidFill>
                  <a:srgbClr val="001D35"/>
                </a:solidFill>
                <a:effectLst/>
                <a:latin typeface="Google Sans"/>
              </a:rPr>
              <a:t>GoZERO</a:t>
            </a:r>
            <a:r>
              <a:rPr lang="en-US" b="1" i="0" u="none" strike="noStrike" dirty="0">
                <a:solidFill>
                  <a:srgbClr val="001D35"/>
                </a:solidFill>
                <a:effectLst/>
                <a:latin typeface="Google Sans"/>
              </a:rPr>
              <a:t> Services (doesn’t seem to be functional, they sell composted dirt for $20 a gallon?)</a:t>
            </a:r>
            <a:endParaRPr lang="en-US" dirty="0"/>
          </a:p>
        </p:txBody>
      </p:sp>
      <p:sp>
        <p:nvSpPr>
          <p:cNvPr id="7" name="TextBox 6">
            <a:extLst>
              <a:ext uri="{FF2B5EF4-FFF2-40B4-BE49-F238E27FC236}">
                <a16:creationId xmlns:a16="http://schemas.microsoft.com/office/drawing/2014/main" id="{BA75E814-53D4-AB50-8BBB-25768E53C47D}"/>
              </a:ext>
            </a:extLst>
          </p:cNvPr>
          <p:cNvSpPr txBox="1"/>
          <p:nvPr/>
        </p:nvSpPr>
        <p:spPr>
          <a:xfrm>
            <a:off x="1215342" y="3348198"/>
            <a:ext cx="10360978" cy="2308324"/>
          </a:xfrm>
          <a:prstGeom prst="rect">
            <a:avLst/>
          </a:prstGeom>
          <a:noFill/>
        </p:spPr>
        <p:txBody>
          <a:bodyPr wrap="none" rtlCol="0">
            <a:spAutoFit/>
          </a:bodyPr>
          <a:lstStyle/>
          <a:p>
            <a:r>
              <a:rPr lang="en-US" dirty="0"/>
              <a:t>Grind the waste (trees, bones, meat, fish, and “normal” compost)</a:t>
            </a:r>
          </a:p>
          <a:p>
            <a:endParaRPr lang="en-US" dirty="0"/>
          </a:p>
          <a:p>
            <a:r>
              <a:rPr lang="en-US" dirty="0"/>
              <a:t>Monitor humidity and especially temperature to about 150°F (70°C) </a:t>
            </a:r>
          </a:p>
          <a:p>
            <a:r>
              <a:rPr lang="en-US" dirty="0"/>
              <a:t>Enough to kill bad bacteria but cool enough for good bacterial and fungi to work at high rates (4 months)</a:t>
            </a:r>
          </a:p>
          <a:p>
            <a:endParaRPr lang="en-US" dirty="0"/>
          </a:p>
          <a:p>
            <a:r>
              <a:rPr lang="en-US" dirty="0"/>
              <a:t>Home composting doesn’t grind and about 100°F slower rate (two years)</a:t>
            </a:r>
          </a:p>
          <a:p>
            <a:endParaRPr lang="en-US" dirty="0"/>
          </a:p>
          <a:p>
            <a:r>
              <a:rPr lang="en-US" dirty="0"/>
              <a:t>PLA only degrades in industrial compost</a:t>
            </a:r>
          </a:p>
        </p:txBody>
      </p:sp>
    </p:spTree>
    <p:extLst>
      <p:ext uri="{BB962C8B-B14F-4D97-AF65-F5344CB8AC3E}">
        <p14:creationId xmlns:p14="http://schemas.microsoft.com/office/powerpoint/2010/main" val="3016489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24</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4707912" y="244371"/>
            <a:ext cx="2603085" cy="523220"/>
          </a:xfrm>
          <a:prstGeom prst="rect">
            <a:avLst/>
          </a:prstGeom>
          <a:noFill/>
        </p:spPr>
        <p:txBody>
          <a:bodyPr wrap="none" rtlCol="0">
            <a:spAutoFit/>
          </a:bodyPr>
          <a:lstStyle/>
          <a:p>
            <a:r>
              <a:rPr lang="en-US" sz="2800" b="1" dirty="0"/>
              <a:t>Polylactic Acid</a:t>
            </a:r>
          </a:p>
        </p:txBody>
      </p:sp>
      <p:sp>
        <p:nvSpPr>
          <p:cNvPr id="3" name="TextBox 2">
            <a:extLst>
              <a:ext uri="{FF2B5EF4-FFF2-40B4-BE49-F238E27FC236}">
                <a16:creationId xmlns:a16="http://schemas.microsoft.com/office/drawing/2014/main" id="{DA1E01DB-4352-9490-90AA-12AE0107BFAB}"/>
              </a:ext>
            </a:extLst>
          </p:cNvPr>
          <p:cNvSpPr txBox="1"/>
          <p:nvPr/>
        </p:nvSpPr>
        <p:spPr>
          <a:xfrm>
            <a:off x="4830830" y="767591"/>
            <a:ext cx="2357248" cy="369332"/>
          </a:xfrm>
          <a:prstGeom prst="rect">
            <a:avLst/>
          </a:prstGeom>
          <a:noFill/>
        </p:spPr>
        <p:txBody>
          <a:bodyPr wrap="none" rtlCol="0">
            <a:spAutoFit/>
          </a:bodyPr>
          <a:lstStyle/>
          <a:p>
            <a:r>
              <a:rPr lang="en-US" dirty="0"/>
              <a:t>Industrial composting</a:t>
            </a:r>
          </a:p>
        </p:txBody>
      </p:sp>
      <p:pic>
        <p:nvPicPr>
          <p:cNvPr id="6" name="Picture 5">
            <a:extLst>
              <a:ext uri="{FF2B5EF4-FFF2-40B4-BE49-F238E27FC236}">
                <a16:creationId xmlns:a16="http://schemas.microsoft.com/office/drawing/2014/main" id="{0EF36374-EA2B-B119-9A0D-2F0ED57C9279}"/>
              </a:ext>
            </a:extLst>
          </p:cNvPr>
          <p:cNvPicPr>
            <a:picLocks noChangeAspect="1"/>
          </p:cNvPicPr>
          <p:nvPr/>
        </p:nvPicPr>
        <p:blipFill>
          <a:blip r:embed="rId2"/>
          <a:stretch>
            <a:fillRect/>
          </a:stretch>
        </p:blipFill>
        <p:spPr>
          <a:xfrm>
            <a:off x="383822" y="2339191"/>
            <a:ext cx="5111246" cy="2814889"/>
          </a:xfrm>
          <a:prstGeom prst="rect">
            <a:avLst/>
          </a:prstGeom>
        </p:spPr>
      </p:pic>
      <p:pic>
        <p:nvPicPr>
          <p:cNvPr id="7" name="Picture 6">
            <a:extLst>
              <a:ext uri="{FF2B5EF4-FFF2-40B4-BE49-F238E27FC236}">
                <a16:creationId xmlns:a16="http://schemas.microsoft.com/office/drawing/2014/main" id="{649CB396-3E36-0A3F-5C02-BFAD8A473EA5}"/>
              </a:ext>
            </a:extLst>
          </p:cNvPr>
          <p:cNvPicPr>
            <a:picLocks noChangeAspect="1"/>
          </p:cNvPicPr>
          <p:nvPr/>
        </p:nvPicPr>
        <p:blipFill>
          <a:blip r:embed="rId3"/>
          <a:stretch>
            <a:fillRect/>
          </a:stretch>
        </p:blipFill>
        <p:spPr>
          <a:xfrm>
            <a:off x="5825066" y="1678088"/>
            <a:ext cx="6019800" cy="4137097"/>
          </a:xfrm>
          <a:prstGeom prst="rect">
            <a:avLst/>
          </a:prstGeom>
        </p:spPr>
      </p:pic>
    </p:spTree>
    <p:extLst>
      <p:ext uri="{BB962C8B-B14F-4D97-AF65-F5344CB8AC3E}">
        <p14:creationId xmlns:p14="http://schemas.microsoft.com/office/powerpoint/2010/main" val="606204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25</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815993" cy="523220"/>
          </a:xfrm>
          <a:prstGeom prst="rect">
            <a:avLst/>
          </a:prstGeom>
          <a:noFill/>
        </p:spPr>
        <p:txBody>
          <a:bodyPr wrap="none" rtlCol="0">
            <a:spAutoFit/>
          </a:bodyPr>
          <a:lstStyle/>
          <a:p>
            <a:r>
              <a:rPr lang="en-US" sz="2800" b="1" dirty="0"/>
              <a:t>PLA</a:t>
            </a:r>
          </a:p>
        </p:txBody>
      </p:sp>
      <p:pic>
        <p:nvPicPr>
          <p:cNvPr id="3" name="Picture 2">
            <a:extLst>
              <a:ext uri="{FF2B5EF4-FFF2-40B4-BE49-F238E27FC236}">
                <a16:creationId xmlns:a16="http://schemas.microsoft.com/office/drawing/2014/main" id="{81314983-7157-17D0-16B3-59CC669E709F}"/>
              </a:ext>
            </a:extLst>
          </p:cNvPr>
          <p:cNvPicPr>
            <a:picLocks noChangeAspect="1"/>
          </p:cNvPicPr>
          <p:nvPr/>
        </p:nvPicPr>
        <p:blipFill>
          <a:blip r:embed="rId2"/>
          <a:stretch>
            <a:fillRect/>
          </a:stretch>
        </p:blipFill>
        <p:spPr>
          <a:xfrm>
            <a:off x="921455" y="352354"/>
            <a:ext cx="10349089" cy="6369121"/>
          </a:xfrm>
          <a:prstGeom prst="rect">
            <a:avLst/>
          </a:prstGeom>
        </p:spPr>
      </p:pic>
    </p:spTree>
    <p:extLst>
      <p:ext uri="{BB962C8B-B14F-4D97-AF65-F5344CB8AC3E}">
        <p14:creationId xmlns:p14="http://schemas.microsoft.com/office/powerpoint/2010/main" val="2844590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26</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2130523" y="417446"/>
            <a:ext cx="8263672" cy="954107"/>
          </a:xfrm>
          <a:prstGeom prst="rect">
            <a:avLst/>
          </a:prstGeom>
          <a:noFill/>
        </p:spPr>
        <p:txBody>
          <a:bodyPr wrap="none" rtlCol="0">
            <a:spAutoFit/>
          </a:bodyPr>
          <a:lstStyle/>
          <a:p>
            <a:r>
              <a:rPr lang="en-US" sz="2800" b="1" dirty="0"/>
              <a:t>Industrial production of monomers from methane</a:t>
            </a:r>
          </a:p>
          <a:p>
            <a:r>
              <a:rPr lang="en-US" sz="2800" b="1" dirty="0"/>
              <a:t>Methane can come from compost or fossil source</a:t>
            </a:r>
          </a:p>
        </p:txBody>
      </p:sp>
    </p:spTree>
    <p:extLst>
      <p:ext uri="{BB962C8B-B14F-4D97-AF65-F5344CB8AC3E}">
        <p14:creationId xmlns:p14="http://schemas.microsoft.com/office/powerpoint/2010/main" val="2348801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63516" y="267891"/>
            <a:ext cx="4071564" cy="287130"/>
          </a:xfrm>
          <a:prstGeom prst="rect">
            <a:avLst/>
          </a:prstGeom>
          <a:noFill/>
        </p:spPr>
        <p:txBody>
          <a:bodyPr wrap="none" rtlCol="0">
            <a:spAutoFit/>
          </a:bodyPr>
          <a:lstStyle/>
          <a:p>
            <a:r>
              <a:rPr lang="en-US" sz="1266" dirty="0">
                <a:hlinkClick r:id="rId2"/>
              </a:rPr>
              <a:t>India Biogas Reactor</a:t>
            </a:r>
            <a:r>
              <a:rPr lang="en-US" sz="844" dirty="0">
                <a:hlinkClick r:id="rId2"/>
              </a:rPr>
              <a:t> </a:t>
            </a:r>
            <a:r>
              <a:rPr lang="en-US" sz="844" dirty="0"/>
              <a:t>(https://</a:t>
            </a:r>
            <a:r>
              <a:rPr lang="en-US" sz="844" dirty="0" err="1"/>
              <a:t>www.youtube.com</a:t>
            </a:r>
            <a:r>
              <a:rPr lang="en-US" sz="844" dirty="0"/>
              <a:t>/</a:t>
            </a:r>
            <a:r>
              <a:rPr lang="en-US" sz="844" dirty="0" err="1"/>
              <a:t>watch?v</a:t>
            </a:r>
            <a:r>
              <a:rPr lang="en-US" sz="844" dirty="0"/>
              <a:t>=9kKRdlAFuZw)</a:t>
            </a:r>
          </a:p>
        </p:txBody>
      </p:sp>
      <p:pic>
        <p:nvPicPr>
          <p:cNvPr id="8" name="Picture 7"/>
          <p:cNvPicPr>
            <a:picLocks noChangeAspect="1"/>
          </p:cNvPicPr>
          <p:nvPr/>
        </p:nvPicPr>
        <p:blipFill>
          <a:blip r:embed="rId3"/>
          <a:stretch>
            <a:fillRect/>
          </a:stretch>
        </p:blipFill>
        <p:spPr>
          <a:xfrm>
            <a:off x="1524000" y="830461"/>
            <a:ext cx="9144000" cy="5183639"/>
          </a:xfrm>
          <a:prstGeom prst="rect">
            <a:avLst/>
          </a:prstGeom>
        </p:spPr>
      </p:pic>
      <p:sp>
        <p:nvSpPr>
          <p:cNvPr id="2" name="Slide Number Placeholder 1">
            <a:extLst>
              <a:ext uri="{FF2B5EF4-FFF2-40B4-BE49-F238E27FC236}">
                <a16:creationId xmlns:a16="http://schemas.microsoft.com/office/drawing/2014/main" id="{EC1FA4C8-12F9-764A-92DC-3ED3A281475A}"/>
              </a:ext>
            </a:extLst>
          </p:cNvPr>
          <p:cNvSpPr>
            <a:spLocks noGrp="1"/>
          </p:cNvSpPr>
          <p:nvPr>
            <p:ph type="sldNum" sz="quarter" idx="10"/>
          </p:nvPr>
        </p:nvSpPr>
        <p:spPr/>
        <p:txBody>
          <a:bodyPr/>
          <a:lstStyle/>
          <a:p>
            <a:pPr>
              <a:defRPr/>
            </a:pPr>
            <a:fld id="{5E5E5D00-261E-824E-B5A9-51F2232DDF3E}" type="slidenum">
              <a:rPr lang="en-US" smtClean="0"/>
              <a:pPr>
                <a:defRPr/>
              </a:pPr>
              <a:t>27</a:t>
            </a:fld>
            <a:endParaRPr lang="en-US"/>
          </a:p>
        </p:txBody>
      </p:sp>
    </p:spTree>
    <p:extLst>
      <p:ext uri="{BB962C8B-B14F-4D97-AF65-F5344CB8AC3E}">
        <p14:creationId xmlns:p14="http://schemas.microsoft.com/office/powerpoint/2010/main" val="2332968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74156" y="803672"/>
            <a:ext cx="5528886" cy="287130"/>
          </a:xfrm>
          <a:prstGeom prst="rect">
            <a:avLst/>
          </a:prstGeom>
          <a:noFill/>
        </p:spPr>
        <p:txBody>
          <a:bodyPr wrap="none" rtlCol="0">
            <a:spAutoFit/>
          </a:bodyPr>
          <a:lstStyle/>
          <a:p>
            <a:r>
              <a:rPr lang="en-US" sz="1266" dirty="0">
                <a:hlinkClick r:id="rId2"/>
              </a:rPr>
              <a:t>Biogas Reactor for the Developing World </a:t>
            </a:r>
            <a:r>
              <a:rPr lang="en-US" sz="844" dirty="0"/>
              <a:t>(https://</a:t>
            </a:r>
            <a:r>
              <a:rPr lang="en-US" sz="844" dirty="0" err="1"/>
              <a:t>www.youtube.com</a:t>
            </a:r>
            <a:r>
              <a:rPr lang="en-US" sz="844" dirty="0"/>
              <a:t>/</a:t>
            </a:r>
            <a:r>
              <a:rPr lang="en-US" sz="844" dirty="0" err="1"/>
              <a:t>watch?v</a:t>
            </a:r>
            <a:r>
              <a:rPr lang="en-US" sz="844" dirty="0"/>
              <a:t>=Cwm5Rm8uIsk)</a:t>
            </a:r>
          </a:p>
        </p:txBody>
      </p:sp>
      <p:pic>
        <p:nvPicPr>
          <p:cNvPr id="8" name="Picture 7"/>
          <p:cNvPicPr>
            <a:picLocks noChangeAspect="1"/>
          </p:cNvPicPr>
          <p:nvPr/>
        </p:nvPicPr>
        <p:blipFill>
          <a:blip r:embed="rId3"/>
          <a:stretch>
            <a:fillRect/>
          </a:stretch>
        </p:blipFill>
        <p:spPr>
          <a:xfrm>
            <a:off x="2399109" y="1393031"/>
            <a:ext cx="7125891" cy="4705237"/>
          </a:xfrm>
          <a:prstGeom prst="rect">
            <a:avLst/>
          </a:prstGeom>
        </p:spPr>
      </p:pic>
      <p:sp>
        <p:nvSpPr>
          <p:cNvPr id="2" name="Slide Number Placeholder 1">
            <a:extLst>
              <a:ext uri="{FF2B5EF4-FFF2-40B4-BE49-F238E27FC236}">
                <a16:creationId xmlns:a16="http://schemas.microsoft.com/office/drawing/2014/main" id="{14EA33A5-D03B-094F-975C-DEFF2D9A5781}"/>
              </a:ext>
            </a:extLst>
          </p:cNvPr>
          <p:cNvSpPr>
            <a:spLocks noGrp="1"/>
          </p:cNvSpPr>
          <p:nvPr>
            <p:ph type="sldNum" sz="quarter" idx="10"/>
          </p:nvPr>
        </p:nvSpPr>
        <p:spPr/>
        <p:txBody>
          <a:bodyPr/>
          <a:lstStyle/>
          <a:p>
            <a:pPr>
              <a:defRPr/>
            </a:pPr>
            <a:fld id="{5E5E5D00-261E-824E-B5A9-51F2232DDF3E}" type="slidenum">
              <a:rPr lang="en-US" smtClean="0"/>
              <a:pPr>
                <a:defRPr/>
              </a:pPr>
              <a:t>28</a:t>
            </a:fld>
            <a:endParaRPr lang="en-US"/>
          </a:p>
        </p:txBody>
      </p:sp>
    </p:spTree>
    <p:extLst>
      <p:ext uri="{BB962C8B-B14F-4D97-AF65-F5344CB8AC3E}">
        <p14:creationId xmlns:p14="http://schemas.microsoft.com/office/powerpoint/2010/main" val="2055764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0860" y="160735"/>
            <a:ext cx="1339597" cy="287130"/>
          </a:xfrm>
          <a:prstGeom prst="rect">
            <a:avLst/>
          </a:prstGeom>
          <a:noFill/>
        </p:spPr>
        <p:txBody>
          <a:bodyPr wrap="none" rtlCol="0">
            <a:spAutoFit/>
          </a:bodyPr>
          <a:lstStyle/>
          <a:p>
            <a:r>
              <a:rPr lang="en-US" sz="1266" dirty="0"/>
              <a:t>Biomass/Syngas</a:t>
            </a:r>
          </a:p>
        </p:txBody>
      </p:sp>
      <p:sp>
        <p:nvSpPr>
          <p:cNvPr id="3" name="TextBox 2"/>
          <p:cNvSpPr txBox="1"/>
          <p:nvPr/>
        </p:nvSpPr>
        <p:spPr>
          <a:xfrm>
            <a:off x="3738563" y="750094"/>
            <a:ext cx="4381712" cy="287130"/>
          </a:xfrm>
          <a:prstGeom prst="rect">
            <a:avLst/>
          </a:prstGeom>
          <a:noFill/>
        </p:spPr>
        <p:txBody>
          <a:bodyPr wrap="none" rtlCol="0">
            <a:spAutoFit/>
          </a:bodyPr>
          <a:lstStyle/>
          <a:p>
            <a:r>
              <a:rPr lang="en-US" sz="1266" dirty="0">
                <a:hlinkClick r:id="rId2"/>
              </a:rPr>
              <a:t>Single House Biogas </a:t>
            </a:r>
            <a:r>
              <a:rPr lang="en-US" sz="984" dirty="0"/>
              <a:t>(http://</a:t>
            </a:r>
            <a:r>
              <a:rPr lang="en-US" sz="984" dirty="0" err="1"/>
              <a:t>www.youtube.com</a:t>
            </a:r>
            <a:r>
              <a:rPr lang="en-US" sz="984" dirty="0"/>
              <a:t>/</a:t>
            </a:r>
            <a:r>
              <a:rPr lang="en-US" sz="984" dirty="0" err="1"/>
              <a:t>watch?v</a:t>
            </a:r>
            <a:r>
              <a:rPr lang="en-US" sz="984" dirty="0"/>
              <a:t>=3th2bcqHbsk)</a:t>
            </a:r>
          </a:p>
        </p:txBody>
      </p:sp>
      <p:pic>
        <p:nvPicPr>
          <p:cNvPr id="6" name="Picture 5"/>
          <p:cNvPicPr>
            <a:picLocks noChangeAspect="1"/>
          </p:cNvPicPr>
          <p:nvPr/>
        </p:nvPicPr>
        <p:blipFill>
          <a:blip r:embed="rId3"/>
          <a:stretch>
            <a:fillRect/>
          </a:stretch>
        </p:blipFill>
        <p:spPr>
          <a:xfrm>
            <a:off x="2559844" y="1768078"/>
            <a:ext cx="7143750" cy="4135145"/>
          </a:xfrm>
          <a:prstGeom prst="rect">
            <a:avLst/>
          </a:prstGeom>
        </p:spPr>
      </p:pic>
      <p:sp>
        <p:nvSpPr>
          <p:cNvPr id="4" name="Slide Number Placeholder 3">
            <a:extLst>
              <a:ext uri="{FF2B5EF4-FFF2-40B4-BE49-F238E27FC236}">
                <a16:creationId xmlns:a16="http://schemas.microsoft.com/office/drawing/2014/main" id="{02DD20AA-559C-0941-90BD-D423F32C4264}"/>
              </a:ext>
            </a:extLst>
          </p:cNvPr>
          <p:cNvSpPr>
            <a:spLocks noGrp="1"/>
          </p:cNvSpPr>
          <p:nvPr>
            <p:ph type="sldNum" sz="quarter" idx="10"/>
          </p:nvPr>
        </p:nvSpPr>
        <p:spPr/>
        <p:txBody>
          <a:bodyPr/>
          <a:lstStyle/>
          <a:p>
            <a:pPr>
              <a:defRPr/>
            </a:pPr>
            <a:fld id="{5E5E5D00-261E-824E-B5A9-51F2232DDF3E}" type="slidenum">
              <a:rPr lang="en-US" smtClean="0"/>
              <a:pPr>
                <a:defRPr/>
              </a:pPr>
              <a:t>29</a:t>
            </a:fld>
            <a:endParaRPr lang="en-US"/>
          </a:p>
        </p:txBody>
      </p:sp>
    </p:spTree>
    <p:extLst>
      <p:ext uri="{BB962C8B-B14F-4D97-AF65-F5344CB8AC3E}">
        <p14:creationId xmlns:p14="http://schemas.microsoft.com/office/powerpoint/2010/main" val="1313868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2021964" cy="523220"/>
          </a:xfrm>
          <a:prstGeom prst="rect">
            <a:avLst/>
          </a:prstGeom>
          <a:noFill/>
        </p:spPr>
        <p:txBody>
          <a:bodyPr wrap="none" rtlCol="0">
            <a:spAutoFit/>
          </a:bodyPr>
          <a:lstStyle/>
          <a:p>
            <a:r>
              <a:rPr lang="en-US" sz="2800" b="1" dirty="0" err="1"/>
              <a:t>BioPlastics</a:t>
            </a:r>
            <a:endParaRPr lang="en-US" sz="2800" b="1" dirty="0"/>
          </a:p>
        </p:txBody>
      </p:sp>
      <p:sp>
        <p:nvSpPr>
          <p:cNvPr id="4" name="TextBox 3">
            <a:extLst>
              <a:ext uri="{FF2B5EF4-FFF2-40B4-BE49-F238E27FC236}">
                <a16:creationId xmlns:a16="http://schemas.microsoft.com/office/drawing/2014/main" id="{1761526D-BC2D-36FE-30BA-EF5AB31DC1DC}"/>
              </a:ext>
            </a:extLst>
          </p:cNvPr>
          <p:cNvSpPr txBox="1"/>
          <p:nvPr/>
        </p:nvSpPr>
        <p:spPr>
          <a:xfrm>
            <a:off x="2532079" y="1706671"/>
            <a:ext cx="7780964" cy="3970318"/>
          </a:xfrm>
          <a:prstGeom prst="rect">
            <a:avLst/>
          </a:prstGeom>
          <a:noFill/>
        </p:spPr>
        <p:txBody>
          <a:bodyPr wrap="square" rtlCol="0">
            <a:spAutoFit/>
          </a:bodyPr>
          <a:lstStyle/>
          <a:p>
            <a:r>
              <a:rPr lang="en-US" b="1" u="sng" dirty="0"/>
              <a:t>An Ideal </a:t>
            </a:r>
            <a:r>
              <a:rPr lang="en-US" b="1" u="sng" dirty="0" err="1"/>
              <a:t>BioPlastic</a:t>
            </a:r>
            <a:r>
              <a:rPr lang="en-US" b="1" u="sng" dirty="0"/>
              <a:t>:</a:t>
            </a:r>
          </a:p>
          <a:p>
            <a:endParaRPr lang="en-US" b="1" u="sng" dirty="0"/>
          </a:p>
          <a:p>
            <a:pPr marL="285750" indent="-285750">
              <a:buFont typeface="Arial" panose="020B0604020202020204" pitchFamily="34" charset="0"/>
              <a:buChar char="•"/>
            </a:pPr>
            <a:r>
              <a:rPr lang="en-US" dirty="0"/>
              <a:t>100% properties until planned degradation lifetime when it totally degrades</a:t>
            </a:r>
          </a:p>
          <a:p>
            <a:pPr marL="285750" indent="-285750">
              <a:buFont typeface="Arial" panose="020B0604020202020204" pitchFamily="34" charset="0"/>
              <a:buChar char="•"/>
            </a:pPr>
            <a:r>
              <a:rPr lang="en-US" dirty="0"/>
              <a:t>Degradation products are non-toxic and non-eutrophic</a:t>
            </a:r>
          </a:p>
          <a:p>
            <a:pPr marL="285750" indent="-285750">
              <a:buFont typeface="Arial" panose="020B0604020202020204" pitchFamily="34" charset="0"/>
              <a:buChar char="•"/>
            </a:pPr>
            <a:r>
              <a:rPr lang="en-US" dirty="0"/>
              <a:t> 	(Degrades into O</a:t>
            </a:r>
            <a:r>
              <a:rPr lang="en-US" baseline="-25000" dirty="0"/>
              <a:t>2</a:t>
            </a:r>
            <a:r>
              <a:rPr lang="en-US" dirty="0"/>
              <a:t> and N</a:t>
            </a:r>
            <a:r>
              <a:rPr lang="en-US" baseline="-25000" dirty="0"/>
              <a:t>2</a:t>
            </a:r>
            <a:r>
              <a:rPr lang="en-US" dirty="0"/>
              <a:t> for instance)</a:t>
            </a:r>
          </a:p>
          <a:p>
            <a:pPr marL="285750" indent="-285750">
              <a:buFont typeface="Arial" panose="020B0604020202020204" pitchFamily="34" charset="0"/>
              <a:buChar char="•"/>
            </a:pPr>
            <a:r>
              <a:rPr lang="en-US" dirty="0"/>
              <a:t>Costs less than petrochemical plastics</a:t>
            </a:r>
          </a:p>
          <a:p>
            <a:pPr marL="285750" indent="-285750">
              <a:buFont typeface="Arial" panose="020B0604020202020204" pitchFamily="34" charset="0"/>
              <a:buChar char="•"/>
            </a:pPr>
            <a:r>
              <a:rPr lang="en-US" dirty="0"/>
              <a:t>Manufactured from a renewable resource (sunlight or seaweed)</a:t>
            </a:r>
          </a:p>
          <a:p>
            <a:pPr marL="285750" indent="-285750">
              <a:buFont typeface="Arial" panose="020B0604020202020204" pitchFamily="34" charset="0"/>
              <a:buChar char="•"/>
            </a:pPr>
            <a:r>
              <a:rPr lang="en-US" dirty="0"/>
              <a:t>Doesn’t compete with food production</a:t>
            </a:r>
          </a:p>
          <a:p>
            <a:pPr marL="285750" indent="-285750">
              <a:buFont typeface="Arial" panose="020B0604020202020204" pitchFamily="34" charset="0"/>
              <a:buChar char="•"/>
            </a:pPr>
            <a:r>
              <a:rPr lang="en-US" dirty="0"/>
              <a:t>Tunable properties such as barrier for films, modulus for injection molding Crack resistance, Temperature Use Range -50°C to 100°C</a:t>
            </a:r>
          </a:p>
          <a:p>
            <a:pPr marL="285750" indent="-285750">
              <a:buFont typeface="Arial" panose="020B0604020202020204" pitchFamily="34" charset="0"/>
              <a:buChar char="•"/>
            </a:pPr>
            <a:r>
              <a:rPr lang="en-US" dirty="0"/>
              <a:t>Totally interchangeable with existing plastics processing </a:t>
            </a:r>
            <a:r>
              <a:rPr lang="en-US" sz="1800" dirty="0">
                <a:effectLst/>
                <a:latin typeface="Arial" panose="020B0604020202020204" pitchFamily="34" charset="0"/>
                <a:ea typeface="Aptos" panose="020B0004020202020204" pitchFamily="34" charset="0"/>
              </a:rPr>
              <a:t>with no adjustment of processing equipment (plug and play)</a:t>
            </a:r>
            <a:r>
              <a:rPr lang="en-US" dirty="0">
                <a:effectLst/>
              </a:rPr>
              <a:t> </a:t>
            </a:r>
            <a:endParaRPr lang="en-US" dirty="0"/>
          </a:p>
          <a:p>
            <a:pPr marL="285750" indent="-285750">
              <a:buFont typeface="Arial" panose="020B0604020202020204" pitchFamily="34" charset="0"/>
              <a:buChar char="•"/>
            </a:pPr>
            <a:r>
              <a:rPr lang="en-US" dirty="0"/>
              <a:t>Doesn’t require additives or non-toxic, biodegradable additives exist</a:t>
            </a:r>
          </a:p>
        </p:txBody>
      </p:sp>
    </p:spTree>
    <p:extLst>
      <p:ext uri="{BB962C8B-B14F-4D97-AF65-F5344CB8AC3E}">
        <p14:creationId xmlns:p14="http://schemas.microsoft.com/office/powerpoint/2010/main" val="1230117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0860" y="160735"/>
            <a:ext cx="1339597" cy="287130"/>
          </a:xfrm>
          <a:prstGeom prst="rect">
            <a:avLst/>
          </a:prstGeom>
          <a:noFill/>
        </p:spPr>
        <p:txBody>
          <a:bodyPr wrap="none" rtlCol="0">
            <a:spAutoFit/>
          </a:bodyPr>
          <a:lstStyle/>
          <a:p>
            <a:r>
              <a:rPr lang="en-US" sz="1266" dirty="0"/>
              <a:t>Biomass/Syngas</a:t>
            </a:r>
          </a:p>
        </p:txBody>
      </p:sp>
      <p:sp>
        <p:nvSpPr>
          <p:cNvPr id="5" name="TextBox 4"/>
          <p:cNvSpPr txBox="1"/>
          <p:nvPr/>
        </p:nvSpPr>
        <p:spPr>
          <a:xfrm>
            <a:off x="2881313" y="803672"/>
            <a:ext cx="6858000" cy="287130"/>
          </a:xfrm>
          <a:prstGeom prst="rect">
            <a:avLst/>
          </a:prstGeom>
          <a:noFill/>
        </p:spPr>
        <p:txBody>
          <a:bodyPr wrap="square" rtlCol="0">
            <a:spAutoFit/>
          </a:bodyPr>
          <a:lstStyle/>
          <a:p>
            <a:r>
              <a:rPr lang="en-US" sz="1266" dirty="0">
                <a:hlinkClick r:id="rId2"/>
              </a:rPr>
              <a:t>Biogas in Kenya </a:t>
            </a:r>
            <a:r>
              <a:rPr lang="en-US" sz="984" dirty="0"/>
              <a:t>(http://</a:t>
            </a:r>
            <a:r>
              <a:rPr lang="en-US" sz="984" dirty="0" err="1"/>
              <a:t>www.youtube.com</a:t>
            </a:r>
            <a:r>
              <a:rPr lang="en-US" sz="984" dirty="0"/>
              <a:t>/</a:t>
            </a:r>
            <a:r>
              <a:rPr lang="en-US" sz="984" dirty="0" err="1"/>
              <a:t>watch?v</a:t>
            </a:r>
            <a:r>
              <a:rPr lang="en-US" sz="984" dirty="0"/>
              <a:t>=qh3mmgiybTw)</a:t>
            </a:r>
          </a:p>
        </p:txBody>
      </p:sp>
      <p:pic>
        <p:nvPicPr>
          <p:cNvPr id="3" name="Picture 2"/>
          <p:cNvPicPr>
            <a:picLocks noChangeAspect="1"/>
          </p:cNvPicPr>
          <p:nvPr/>
        </p:nvPicPr>
        <p:blipFill>
          <a:blip r:embed="rId3"/>
          <a:stretch>
            <a:fillRect/>
          </a:stretch>
        </p:blipFill>
        <p:spPr>
          <a:xfrm>
            <a:off x="1524000" y="1660922"/>
            <a:ext cx="9144000" cy="5103806"/>
          </a:xfrm>
          <a:prstGeom prst="rect">
            <a:avLst/>
          </a:prstGeom>
        </p:spPr>
      </p:pic>
      <p:sp>
        <p:nvSpPr>
          <p:cNvPr id="4" name="Slide Number Placeholder 3">
            <a:extLst>
              <a:ext uri="{FF2B5EF4-FFF2-40B4-BE49-F238E27FC236}">
                <a16:creationId xmlns:a16="http://schemas.microsoft.com/office/drawing/2014/main" id="{8F25704E-EF28-424D-96C3-6B1E43D8E9DA}"/>
              </a:ext>
            </a:extLst>
          </p:cNvPr>
          <p:cNvSpPr>
            <a:spLocks noGrp="1"/>
          </p:cNvSpPr>
          <p:nvPr>
            <p:ph type="sldNum" sz="quarter" idx="10"/>
          </p:nvPr>
        </p:nvSpPr>
        <p:spPr/>
        <p:txBody>
          <a:bodyPr/>
          <a:lstStyle/>
          <a:p>
            <a:pPr>
              <a:defRPr/>
            </a:pPr>
            <a:fld id="{5E5E5D00-261E-824E-B5A9-51F2232DDF3E}" type="slidenum">
              <a:rPr lang="en-US" smtClean="0"/>
              <a:pPr>
                <a:defRPr/>
              </a:pPr>
              <a:t>30</a:t>
            </a:fld>
            <a:endParaRPr lang="en-US"/>
          </a:p>
        </p:txBody>
      </p:sp>
    </p:spTree>
    <p:extLst>
      <p:ext uri="{BB962C8B-B14F-4D97-AF65-F5344CB8AC3E}">
        <p14:creationId xmlns:p14="http://schemas.microsoft.com/office/powerpoint/2010/main" val="4000647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25704E-EF28-424D-96C3-6B1E43D8E9DA}"/>
              </a:ext>
            </a:extLst>
          </p:cNvPr>
          <p:cNvSpPr>
            <a:spLocks noGrp="1"/>
          </p:cNvSpPr>
          <p:nvPr>
            <p:ph type="sldNum" sz="quarter" idx="10"/>
          </p:nvPr>
        </p:nvSpPr>
        <p:spPr/>
        <p:txBody>
          <a:bodyPr/>
          <a:lstStyle/>
          <a:p>
            <a:pPr>
              <a:defRPr/>
            </a:pPr>
            <a:fld id="{5E5E5D00-261E-824E-B5A9-51F2232DDF3E}" type="slidenum">
              <a:rPr lang="en-US" smtClean="0"/>
              <a:pPr>
                <a:defRPr/>
              </a:pPr>
              <a:t>31</a:t>
            </a:fld>
            <a:endParaRPr lang="en-US"/>
          </a:p>
        </p:txBody>
      </p:sp>
      <p:pic>
        <p:nvPicPr>
          <p:cNvPr id="21506" name="Picture 2" descr="AgSTAR AD Biogas Diagram">
            <a:extLst>
              <a:ext uri="{FF2B5EF4-FFF2-40B4-BE49-F238E27FC236}">
                <a16:creationId xmlns:a16="http://schemas.microsoft.com/office/drawing/2014/main" id="{84933FAB-CCAD-5B68-A1D5-23CD36A12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0"/>
            <a:ext cx="9561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14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25704E-EF28-424D-96C3-6B1E43D8E9DA}"/>
              </a:ext>
            </a:extLst>
          </p:cNvPr>
          <p:cNvSpPr>
            <a:spLocks noGrp="1"/>
          </p:cNvSpPr>
          <p:nvPr>
            <p:ph type="sldNum" sz="quarter" idx="10"/>
          </p:nvPr>
        </p:nvSpPr>
        <p:spPr/>
        <p:txBody>
          <a:bodyPr/>
          <a:lstStyle/>
          <a:p>
            <a:pPr>
              <a:defRPr/>
            </a:pPr>
            <a:fld id="{5E5E5D00-261E-824E-B5A9-51F2232DDF3E}" type="slidenum">
              <a:rPr lang="en-US" smtClean="0"/>
              <a:pPr>
                <a:defRPr/>
              </a:pPr>
              <a:t>32</a:t>
            </a:fld>
            <a:endParaRPr lang="en-US"/>
          </a:p>
        </p:txBody>
      </p:sp>
      <p:pic>
        <p:nvPicPr>
          <p:cNvPr id="2" name="Picture 1">
            <a:extLst>
              <a:ext uri="{FF2B5EF4-FFF2-40B4-BE49-F238E27FC236}">
                <a16:creationId xmlns:a16="http://schemas.microsoft.com/office/drawing/2014/main" id="{DB1761DC-3FFF-017D-8FF3-79B88E043381}"/>
              </a:ext>
            </a:extLst>
          </p:cNvPr>
          <p:cNvPicPr>
            <a:picLocks noChangeAspect="1"/>
          </p:cNvPicPr>
          <p:nvPr/>
        </p:nvPicPr>
        <p:blipFill>
          <a:blip r:embed="rId2"/>
          <a:stretch>
            <a:fillRect/>
          </a:stretch>
        </p:blipFill>
        <p:spPr>
          <a:xfrm>
            <a:off x="-1" y="224022"/>
            <a:ext cx="12177925" cy="6402556"/>
          </a:xfrm>
          <a:prstGeom prst="rect">
            <a:avLst/>
          </a:prstGeom>
        </p:spPr>
      </p:pic>
      <p:sp>
        <p:nvSpPr>
          <p:cNvPr id="3" name="TextBox 2">
            <a:extLst>
              <a:ext uri="{FF2B5EF4-FFF2-40B4-BE49-F238E27FC236}">
                <a16:creationId xmlns:a16="http://schemas.microsoft.com/office/drawing/2014/main" id="{19BCD0CB-6C86-36FA-44B2-2DDB8D1B3A71}"/>
              </a:ext>
            </a:extLst>
          </p:cNvPr>
          <p:cNvSpPr txBox="1"/>
          <p:nvPr/>
        </p:nvSpPr>
        <p:spPr>
          <a:xfrm>
            <a:off x="4989689" y="124178"/>
            <a:ext cx="678391" cy="369332"/>
          </a:xfrm>
          <a:prstGeom prst="rect">
            <a:avLst/>
          </a:prstGeom>
          <a:noFill/>
        </p:spPr>
        <p:txBody>
          <a:bodyPr wrap="none" rtlCol="0">
            <a:spAutoFit/>
          </a:bodyPr>
          <a:lstStyle/>
          <a:p>
            <a:r>
              <a:rPr lang="en-US" b="1" dirty="0"/>
              <a:t>2018</a:t>
            </a:r>
          </a:p>
        </p:txBody>
      </p:sp>
    </p:spTree>
    <p:extLst>
      <p:ext uri="{BB962C8B-B14F-4D97-AF65-F5344CB8AC3E}">
        <p14:creationId xmlns:p14="http://schemas.microsoft.com/office/powerpoint/2010/main" val="970268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25704E-EF28-424D-96C3-6B1E43D8E9DA}"/>
              </a:ext>
            </a:extLst>
          </p:cNvPr>
          <p:cNvSpPr>
            <a:spLocks noGrp="1"/>
          </p:cNvSpPr>
          <p:nvPr>
            <p:ph type="sldNum" sz="quarter" idx="10"/>
          </p:nvPr>
        </p:nvSpPr>
        <p:spPr/>
        <p:txBody>
          <a:bodyPr/>
          <a:lstStyle/>
          <a:p>
            <a:pPr>
              <a:defRPr/>
            </a:pPr>
            <a:fld id="{5E5E5D00-261E-824E-B5A9-51F2232DDF3E}" type="slidenum">
              <a:rPr lang="en-US" smtClean="0"/>
              <a:pPr>
                <a:defRPr/>
              </a:pPr>
              <a:t>33</a:t>
            </a:fld>
            <a:endParaRPr lang="en-US"/>
          </a:p>
        </p:txBody>
      </p:sp>
      <p:pic>
        <p:nvPicPr>
          <p:cNvPr id="5" name="Picture 4">
            <a:extLst>
              <a:ext uri="{FF2B5EF4-FFF2-40B4-BE49-F238E27FC236}">
                <a16:creationId xmlns:a16="http://schemas.microsoft.com/office/drawing/2014/main" id="{5BA334B6-ABE6-FB29-1618-5DBD4854A842}"/>
              </a:ext>
            </a:extLst>
          </p:cNvPr>
          <p:cNvPicPr>
            <a:picLocks noChangeAspect="1"/>
          </p:cNvPicPr>
          <p:nvPr/>
        </p:nvPicPr>
        <p:blipFill rotWithShape="1">
          <a:blip r:embed="rId2"/>
          <a:srcRect b="42058"/>
          <a:stretch/>
        </p:blipFill>
        <p:spPr>
          <a:xfrm>
            <a:off x="165788" y="308844"/>
            <a:ext cx="6013611" cy="5994400"/>
          </a:xfrm>
          <a:prstGeom prst="rect">
            <a:avLst/>
          </a:prstGeom>
        </p:spPr>
      </p:pic>
      <p:pic>
        <p:nvPicPr>
          <p:cNvPr id="6" name="Picture 5">
            <a:extLst>
              <a:ext uri="{FF2B5EF4-FFF2-40B4-BE49-F238E27FC236}">
                <a16:creationId xmlns:a16="http://schemas.microsoft.com/office/drawing/2014/main" id="{24EFFEA6-9175-FEF5-C9F9-19C2FA85969C}"/>
              </a:ext>
            </a:extLst>
          </p:cNvPr>
          <p:cNvPicPr>
            <a:picLocks noChangeAspect="1"/>
          </p:cNvPicPr>
          <p:nvPr/>
        </p:nvPicPr>
        <p:blipFill rotWithShape="1">
          <a:blip r:embed="rId2"/>
          <a:srcRect t="59259"/>
          <a:stretch/>
        </p:blipFill>
        <p:spPr>
          <a:xfrm>
            <a:off x="6179399" y="1271222"/>
            <a:ext cx="5806488" cy="4069644"/>
          </a:xfrm>
          <a:prstGeom prst="rect">
            <a:avLst/>
          </a:prstGeom>
        </p:spPr>
      </p:pic>
    </p:spTree>
    <p:extLst>
      <p:ext uri="{BB962C8B-B14F-4D97-AF65-F5344CB8AC3E}">
        <p14:creationId xmlns:p14="http://schemas.microsoft.com/office/powerpoint/2010/main" val="2687527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25704E-EF28-424D-96C3-6B1E43D8E9DA}"/>
              </a:ext>
            </a:extLst>
          </p:cNvPr>
          <p:cNvSpPr>
            <a:spLocks noGrp="1"/>
          </p:cNvSpPr>
          <p:nvPr>
            <p:ph type="sldNum" sz="quarter" idx="10"/>
          </p:nvPr>
        </p:nvSpPr>
        <p:spPr/>
        <p:txBody>
          <a:bodyPr/>
          <a:lstStyle/>
          <a:p>
            <a:pPr>
              <a:defRPr/>
            </a:pPr>
            <a:fld id="{5E5E5D00-261E-824E-B5A9-51F2232DDF3E}" type="slidenum">
              <a:rPr lang="en-US" smtClean="0"/>
              <a:pPr>
                <a:defRPr/>
              </a:pPr>
              <a:t>34</a:t>
            </a:fld>
            <a:endParaRPr lang="en-US"/>
          </a:p>
        </p:txBody>
      </p:sp>
      <p:pic>
        <p:nvPicPr>
          <p:cNvPr id="2" name="Picture 1">
            <a:extLst>
              <a:ext uri="{FF2B5EF4-FFF2-40B4-BE49-F238E27FC236}">
                <a16:creationId xmlns:a16="http://schemas.microsoft.com/office/drawing/2014/main" id="{B4F67F47-D091-6CB3-9D0E-DED21B1B2A83}"/>
              </a:ext>
            </a:extLst>
          </p:cNvPr>
          <p:cNvPicPr>
            <a:picLocks noChangeAspect="1"/>
          </p:cNvPicPr>
          <p:nvPr/>
        </p:nvPicPr>
        <p:blipFill>
          <a:blip r:embed="rId2"/>
          <a:stretch>
            <a:fillRect/>
          </a:stretch>
        </p:blipFill>
        <p:spPr>
          <a:xfrm>
            <a:off x="2133599" y="660969"/>
            <a:ext cx="8152863" cy="5695381"/>
          </a:xfrm>
          <a:prstGeom prst="rect">
            <a:avLst/>
          </a:prstGeom>
        </p:spPr>
      </p:pic>
    </p:spTree>
    <p:extLst>
      <p:ext uri="{BB962C8B-B14F-4D97-AF65-F5344CB8AC3E}">
        <p14:creationId xmlns:p14="http://schemas.microsoft.com/office/powerpoint/2010/main" val="4069955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35</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pic>
        <p:nvPicPr>
          <p:cNvPr id="20482" name="Picture 2" descr="Ruminant Methanogens as a Climate Change Target">
            <a:extLst>
              <a:ext uri="{FF2B5EF4-FFF2-40B4-BE49-F238E27FC236}">
                <a16:creationId xmlns:a16="http://schemas.microsoft.com/office/drawing/2014/main" id="{3654E921-9A0F-0A7E-CEEE-3851B7E2D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0" y="679450"/>
            <a:ext cx="97790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826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25704E-EF28-424D-96C3-6B1E43D8E9DA}"/>
              </a:ext>
            </a:extLst>
          </p:cNvPr>
          <p:cNvSpPr>
            <a:spLocks noGrp="1"/>
          </p:cNvSpPr>
          <p:nvPr>
            <p:ph type="sldNum" sz="quarter" idx="10"/>
          </p:nvPr>
        </p:nvSpPr>
        <p:spPr/>
        <p:txBody>
          <a:bodyPr/>
          <a:lstStyle/>
          <a:p>
            <a:pPr>
              <a:defRPr/>
            </a:pPr>
            <a:fld id="{5E5E5D00-261E-824E-B5A9-51F2232DDF3E}" type="slidenum">
              <a:rPr lang="en-US" smtClean="0"/>
              <a:pPr>
                <a:defRPr/>
              </a:pPr>
              <a:t>36</a:t>
            </a:fld>
            <a:endParaRPr lang="en-US"/>
          </a:p>
        </p:txBody>
      </p:sp>
      <p:pic>
        <p:nvPicPr>
          <p:cNvPr id="6" name="Picture 5">
            <a:hlinkClick r:id="rId2"/>
            <a:extLst>
              <a:ext uri="{FF2B5EF4-FFF2-40B4-BE49-F238E27FC236}">
                <a16:creationId xmlns:a16="http://schemas.microsoft.com/office/drawing/2014/main" id="{3B6FF088-7553-02A6-33D4-02243CAF14C2}"/>
              </a:ext>
            </a:extLst>
          </p:cNvPr>
          <p:cNvPicPr>
            <a:picLocks noChangeAspect="1"/>
          </p:cNvPicPr>
          <p:nvPr/>
        </p:nvPicPr>
        <p:blipFill>
          <a:blip r:embed="rId3"/>
          <a:stretch>
            <a:fillRect/>
          </a:stretch>
        </p:blipFill>
        <p:spPr>
          <a:xfrm>
            <a:off x="736024" y="474134"/>
            <a:ext cx="10719951" cy="5242513"/>
          </a:xfrm>
          <a:prstGeom prst="rect">
            <a:avLst/>
          </a:prstGeom>
        </p:spPr>
      </p:pic>
      <p:sp>
        <p:nvSpPr>
          <p:cNvPr id="7" name="TextBox 6">
            <a:extLst>
              <a:ext uri="{FF2B5EF4-FFF2-40B4-BE49-F238E27FC236}">
                <a16:creationId xmlns:a16="http://schemas.microsoft.com/office/drawing/2014/main" id="{2E527EC5-193A-13C6-369B-EFA50984AAF2}"/>
              </a:ext>
            </a:extLst>
          </p:cNvPr>
          <p:cNvSpPr txBox="1"/>
          <p:nvPr/>
        </p:nvSpPr>
        <p:spPr>
          <a:xfrm flipH="1">
            <a:off x="3906517" y="5987018"/>
            <a:ext cx="5271349" cy="369332"/>
          </a:xfrm>
          <a:prstGeom prst="rect">
            <a:avLst/>
          </a:prstGeom>
          <a:noFill/>
        </p:spPr>
        <p:txBody>
          <a:bodyPr wrap="square" rtlCol="0">
            <a:spAutoFit/>
          </a:bodyPr>
          <a:lstStyle/>
          <a:p>
            <a:r>
              <a:rPr lang="en-US" b="1" dirty="0">
                <a:hlinkClick r:id="rId2"/>
              </a:rPr>
              <a:t>AFR Process Video for Methane Production</a:t>
            </a:r>
            <a:endParaRPr lang="en-US" b="1" dirty="0"/>
          </a:p>
        </p:txBody>
      </p:sp>
    </p:spTree>
    <p:extLst>
      <p:ext uri="{BB962C8B-B14F-4D97-AF65-F5344CB8AC3E}">
        <p14:creationId xmlns:p14="http://schemas.microsoft.com/office/powerpoint/2010/main" val="3811203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94545" y="591303"/>
            <a:ext cx="2624565" cy="481799"/>
          </a:xfrm>
          <a:prstGeom prst="rect">
            <a:avLst/>
          </a:prstGeom>
          <a:noFill/>
        </p:spPr>
        <p:txBody>
          <a:bodyPr wrap="none" rtlCol="0">
            <a:spAutoFit/>
          </a:bodyPr>
          <a:lstStyle/>
          <a:p>
            <a:r>
              <a:rPr lang="en-US" sz="2531" b="1" dirty="0"/>
              <a:t>Biomass/Syngas</a:t>
            </a:r>
          </a:p>
        </p:txBody>
      </p:sp>
      <p:sp>
        <p:nvSpPr>
          <p:cNvPr id="4" name="TextBox 3"/>
          <p:cNvSpPr txBox="1"/>
          <p:nvPr/>
        </p:nvSpPr>
        <p:spPr>
          <a:xfrm>
            <a:off x="2831548" y="3804047"/>
            <a:ext cx="3782189" cy="287130"/>
          </a:xfrm>
          <a:prstGeom prst="rect">
            <a:avLst/>
          </a:prstGeom>
          <a:noFill/>
        </p:spPr>
        <p:txBody>
          <a:bodyPr wrap="none" rtlCol="0">
            <a:spAutoFit/>
          </a:bodyPr>
          <a:lstStyle/>
          <a:p>
            <a:r>
              <a:rPr lang="en-US" sz="1266" dirty="0">
                <a:hlinkClick r:id="rId2"/>
              </a:rPr>
              <a:t>Fischer-</a:t>
            </a:r>
            <a:r>
              <a:rPr lang="en-US" sz="1266" dirty="0" err="1">
                <a:hlinkClick r:id="rId2"/>
              </a:rPr>
              <a:t>Tropsch</a:t>
            </a:r>
            <a:r>
              <a:rPr lang="en-US" sz="1266" dirty="0">
                <a:hlinkClick r:id="rId2"/>
              </a:rPr>
              <a:t> Reaction</a:t>
            </a:r>
            <a:r>
              <a:rPr lang="en-US" sz="1266" dirty="0"/>
              <a:t>:  H</a:t>
            </a:r>
            <a:r>
              <a:rPr lang="en-US" sz="1266" baseline="-25000" dirty="0"/>
              <a:t>2</a:t>
            </a:r>
            <a:r>
              <a:rPr lang="en-US" sz="1266" dirty="0"/>
              <a:t> and CO to Liquid Fuel</a:t>
            </a:r>
          </a:p>
        </p:txBody>
      </p:sp>
      <p:sp>
        <p:nvSpPr>
          <p:cNvPr id="5" name="TextBox 4"/>
          <p:cNvSpPr txBox="1"/>
          <p:nvPr/>
        </p:nvSpPr>
        <p:spPr>
          <a:xfrm>
            <a:off x="1851055" y="482203"/>
            <a:ext cx="3395930" cy="287130"/>
          </a:xfrm>
          <a:prstGeom prst="rect">
            <a:avLst/>
          </a:prstGeom>
          <a:noFill/>
        </p:spPr>
        <p:txBody>
          <a:bodyPr wrap="none" rtlCol="0">
            <a:spAutoFit/>
          </a:bodyPr>
          <a:lstStyle/>
          <a:p>
            <a:r>
              <a:rPr lang="en-US" sz="1266" dirty="0"/>
              <a:t>Steam Reforming Reaction:  CH</a:t>
            </a:r>
            <a:r>
              <a:rPr lang="en-US" sz="1266" baseline="-25000" dirty="0"/>
              <a:t>4</a:t>
            </a:r>
            <a:r>
              <a:rPr lang="en-US" sz="1266" dirty="0"/>
              <a:t> to H</a:t>
            </a:r>
            <a:r>
              <a:rPr lang="en-US" sz="1266" baseline="-25000" dirty="0"/>
              <a:t>2</a:t>
            </a:r>
            <a:r>
              <a:rPr lang="en-US" sz="1266" dirty="0"/>
              <a:t> and CO</a:t>
            </a:r>
          </a:p>
        </p:txBody>
      </p:sp>
      <p:pic>
        <p:nvPicPr>
          <p:cNvPr id="7" name="Picture 6"/>
          <p:cNvPicPr>
            <a:picLocks noChangeAspect="1"/>
          </p:cNvPicPr>
          <p:nvPr/>
        </p:nvPicPr>
        <p:blipFill>
          <a:blip r:embed="rId3"/>
          <a:stretch>
            <a:fillRect/>
          </a:stretch>
        </p:blipFill>
        <p:spPr>
          <a:xfrm>
            <a:off x="3202781" y="964406"/>
            <a:ext cx="2266355" cy="482203"/>
          </a:xfrm>
          <a:prstGeom prst="rect">
            <a:avLst/>
          </a:prstGeom>
        </p:spPr>
      </p:pic>
      <p:sp>
        <p:nvSpPr>
          <p:cNvPr id="8" name="TextBox 7"/>
          <p:cNvSpPr txBox="1"/>
          <p:nvPr/>
        </p:nvSpPr>
        <p:spPr>
          <a:xfrm>
            <a:off x="1916906" y="1982391"/>
            <a:ext cx="2655022" cy="287130"/>
          </a:xfrm>
          <a:prstGeom prst="rect">
            <a:avLst/>
          </a:prstGeom>
          <a:noFill/>
        </p:spPr>
        <p:txBody>
          <a:bodyPr wrap="none" rtlCol="0">
            <a:spAutoFit/>
          </a:bodyPr>
          <a:lstStyle/>
          <a:p>
            <a:r>
              <a:rPr lang="en-US" sz="1266" dirty="0"/>
              <a:t>Water Shift Gas Reaction:  CO to H</a:t>
            </a:r>
            <a:r>
              <a:rPr lang="en-US" sz="1266" baseline="-25000" dirty="0"/>
              <a:t>2</a:t>
            </a:r>
          </a:p>
        </p:txBody>
      </p:sp>
      <p:pic>
        <p:nvPicPr>
          <p:cNvPr id="9" name="Picture 8"/>
          <p:cNvPicPr>
            <a:picLocks noChangeAspect="1"/>
          </p:cNvPicPr>
          <p:nvPr/>
        </p:nvPicPr>
        <p:blipFill>
          <a:blip r:embed="rId4"/>
          <a:stretch>
            <a:fillRect/>
          </a:stretch>
        </p:blipFill>
        <p:spPr>
          <a:xfrm>
            <a:off x="3095625" y="2357438"/>
            <a:ext cx="2291496" cy="428625"/>
          </a:xfrm>
          <a:prstGeom prst="rect">
            <a:avLst/>
          </a:prstGeom>
        </p:spPr>
      </p:pic>
      <p:pic>
        <p:nvPicPr>
          <p:cNvPr id="10" name="Picture 9"/>
          <p:cNvPicPr>
            <a:picLocks noChangeAspect="1"/>
          </p:cNvPicPr>
          <p:nvPr/>
        </p:nvPicPr>
        <p:blipFill>
          <a:blip r:embed="rId5"/>
          <a:stretch>
            <a:fillRect/>
          </a:stretch>
        </p:blipFill>
        <p:spPr>
          <a:xfrm>
            <a:off x="3256360" y="1446609"/>
            <a:ext cx="5447109" cy="410766"/>
          </a:xfrm>
          <a:prstGeom prst="rect">
            <a:avLst/>
          </a:prstGeom>
        </p:spPr>
      </p:pic>
      <p:pic>
        <p:nvPicPr>
          <p:cNvPr id="12" name="Picture 11"/>
          <p:cNvPicPr>
            <a:picLocks noChangeAspect="1"/>
          </p:cNvPicPr>
          <p:nvPr/>
        </p:nvPicPr>
        <p:blipFill>
          <a:blip r:embed="rId6"/>
          <a:stretch>
            <a:fillRect/>
          </a:stretch>
        </p:blipFill>
        <p:spPr>
          <a:xfrm>
            <a:off x="1851054" y="2833792"/>
            <a:ext cx="5000625" cy="223242"/>
          </a:xfrm>
          <a:prstGeom prst="rect">
            <a:avLst/>
          </a:prstGeom>
        </p:spPr>
      </p:pic>
      <p:pic>
        <p:nvPicPr>
          <p:cNvPr id="13" name="Picture 12"/>
          <p:cNvPicPr>
            <a:picLocks noChangeAspect="1"/>
          </p:cNvPicPr>
          <p:nvPr/>
        </p:nvPicPr>
        <p:blipFill>
          <a:blip r:embed="rId7"/>
          <a:stretch>
            <a:fillRect/>
          </a:stretch>
        </p:blipFill>
        <p:spPr>
          <a:xfrm>
            <a:off x="7006828" y="2196703"/>
            <a:ext cx="3143250" cy="1548399"/>
          </a:xfrm>
          <a:prstGeom prst="rect">
            <a:avLst/>
          </a:prstGeom>
        </p:spPr>
      </p:pic>
      <p:pic>
        <p:nvPicPr>
          <p:cNvPr id="15" name="Picture 14"/>
          <p:cNvPicPr>
            <a:picLocks noChangeAspect="1"/>
          </p:cNvPicPr>
          <p:nvPr/>
        </p:nvPicPr>
        <p:blipFill>
          <a:blip r:embed="rId8"/>
          <a:stretch>
            <a:fillRect/>
          </a:stretch>
        </p:blipFill>
        <p:spPr>
          <a:xfrm>
            <a:off x="2238375" y="4232672"/>
            <a:ext cx="8126016" cy="1259086"/>
          </a:xfrm>
          <a:prstGeom prst="rect">
            <a:avLst/>
          </a:prstGeom>
        </p:spPr>
      </p:pic>
      <p:pic>
        <p:nvPicPr>
          <p:cNvPr id="16" name="Picture 15"/>
          <p:cNvPicPr>
            <a:picLocks noChangeAspect="1"/>
          </p:cNvPicPr>
          <p:nvPr/>
        </p:nvPicPr>
        <p:blipFill>
          <a:blip r:embed="rId9"/>
          <a:stretch>
            <a:fillRect/>
          </a:stretch>
        </p:blipFill>
        <p:spPr>
          <a:xfrm>
            <a:off x="1504313" y="5572125"/>
            <a:ext cx="4518422" cy="930078"/>
          </a:xfrm>
          <a:prstGeom prst="rect">
            <a:avLst/>
          </a:prstGeom>
        </p:spPr>
      </p:pic>
      <p:pic>
        <p:nvPicPr>
          <p:cNvPr id="17" name="Picture 16"/>
          <p:cNvPicPr>
            <a:picLocks noChangeAspect="1"/>
          </p:cNvPicPr>
          <p:nvPr/>
        </p:nvPicPr>
        <p:blipFill>
          <a:blip r:embed="rId10"/>
          <a:stretch>
            <a:fillRect/>
          </a:stretch>
        </p:blipFill>
        <p:spPr>
          <a:xfrm>
            <a:off x="5774531" y="5393531"/>
            <a:ext cx="4759523" cy="1571625"/>
          </a:xfrm>
          <a:prstGeom prst="rect">
            <a:avLst/>
          </a:prstGeom>
        </p:spPr>
      </p:pic>
      <p:sp>
        <p:nvSpPr>
          <p:cNvPr id="3" name="Slide Number Placeholder 2">
            <a:extLst>
              <a:ext uri="{FF2B5EF4-FFF2-40B4-BE49-F238E27FC236}">
                <a16:creationId xmlns:a16="http://schemas.microsoft.com/office/drawing/2014/main" id="{966FBAA5-2CA4-564E-AA8C-260E09928795}"/>
              </a:ext>
            </a:extLst>
          </p:cNvPr>
          <p:cNvSpPr>
            <a:spLocks noGrp="1"/>
          </p:cNvSpPr>
          <p:nvPr>
            <p:ph type="sldNum" sz="quarter" idx="10"/>
          </p:nvPr>
        </p:nvSpPr>
        <p:spPr/>
        <p:txBody>
          <a:bodyPr/>
          <a:lstStyle/>
          <a:p>
            <a:pPr>
              <a:defRPr/>
            </a:pPr>
            <a:fld id="{5E5E5D00-261E-824E-B5A9-51F2232DDF3E}" type="slidenum">
              <a:rPr lang="en-US" smtClean="0"/>
              <a:pPr>
                <a:defRPr/>
              </a:pPr>
              <a:t>37</a:t>
            </a:fld>
            <a:endParaRPr lang="en-US"/>
          </a:p>
        </p:txBody>
      </p:sp>
      <p:sp>
        <p:nvSpPr>
          <p:cNvPr id="11" name="TextBox 10">
            <a:extLst>
              <a:ext uri="{FF2B5EF4-FFF2-40B4-BE49-F238E27FC236}">
                <a16:creationId xmlns:a16="http://schemas.microsoft.com/office/drawing/2014/main" id="{8C1A9C4D-6ED1-56BF-111B-447FC4861BDD}"/>
              </a:ext>
            </a:extLst>
          </p:cNvPr>
          <p:cNvSpPr txBox="1"/>
          <p:nvPr/>
        </p:nvSpPr>
        <p:spPr>
          <a:xfrm>
            <a:off x="136357" y="128672"/>
            <a:ext cx="7972925" cy="461665"/>
          </a:xfrm>
          <a:prstGeom prst="rect">
            <a:avLst/>
          </a:prstGeom>
          <a:noFill/>
        </p:spPr>
        <p:txBody>
          <a:bodyPr wrap="square" rtlCol="0">
            <a:spAutoFit/>
          </a:bodyPr>
          <a:lstStyle/>
          <a:p>
            <a:r>
              <a:rPr lang="en-US" sz="2400" b="1" dirty="0"/>
              <a:t>Methane from Cows, Sewage, Compost, Landfill, etc.</a:t>
            </a:r>
          </a:p>
        </p:txBody>
      </p:sp>
    </p:spTree>
    <p:extLst>
      <p:ext uri="{BB962C8B-B14F-4D97-AF65-F5344CB8AC3E}">
        <p14:creationId xmlns:p14="http://schemas.microsoft.com/office/powerpoint/2010/main" val="2477980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9692" y="-12913"/>
            <a:ext cx="2624565" cy="481799"/>
          </a:xfrm>
          <a:prstGeom prst="rect">
            <a:avLst/>
          </a:prstGeom>
          <a:noFill/>
        </p:spPr>
        <p:txBody>
          <a:bodyPr wrap="none" rtlCol="0">
            <a:spAutoFit/>
          </a:bodyPr>
          <a:lstStyle/>
          <a:p>
            <a:r>
              <a:rPr lang="en-US" sz="2531" b="1" dirty="0"/>
              <a:t>Biomass/Syngas</a:t>
            </a:r>
          </a:p>
        </p:txBody>
      </p:sp>
      <p:sp>
        <p:nvSpPr>
          <p:cNvPr id="5" name="TextBox 4"/>
          <p:cNvSpPr txBox="1"/>
          <p:nvPr/>
        </p:nvSpPr>
        <p:spPr>
          <a:xfrm>
            <a:off x="1851055" y="482203"/>
            <a:ext cx="3395930" cy="287130"/>
          </a:xfrm>
          <a:prstGeom prst="rect">
            <a:avLst/>
          </a:prstGeom>
          <a:noFill/>
        </p:spPr>
        <p:txBody>
          <a:bodyPr wrap="none" rtlCol="0">
            <a:spAutoFit/>
          </a:bodyPr>
          <a:lstStyle/>
          <a:p>
            <a:r>
              <a:rPr lang="en-US" sz="1266" dirty="0"/>
              <a:t>Steam Reforming Reaction:  CH</a:t>
            </a:r>
            <a:r>
              <a:rPr lang="en-US" sz="1266" baseline="-25000" dirty="0"/>
              <a:t>4</a:t>
            </a:r>
            <a:r>
              <a:rPr lang="en-US" sz="1266" dirty="0"/>
              <a:t> to H</a:t>
            </a:r>
            <a:r>
              <a:rPr lang="en-US" sz="1266" baseline="-25000" dirty="0"/>
              <a:t>2</a:t>
            </a:r>
            <a:r>
              <a:rPr lang="en-US" sz="1266" dirty="0"/>
              <a:t> and CO</a:t>
            </a:r>
          </a:p>
        </p:txBody>
      </p:sp>
      <p:pic>
        <p:nvPicPr>
          <p:cNvPr id="7" name="Picture 6"/>
          <p:cNvPicPr>
            <a:picLocks noChangeAspect="1"/>
          </p:cNvPicPr>
          <p:nvPr/>
        </p:nvPicPr>
        <p:blipFill>
          <a:blip r:embed="rId2"/>
          <a:stretch>
            <a:fillRect/>
          </a:stretch>
        </p:blipFill>
        <p:spPr>
          <a:xfrm>
            <a:off x="3202781" y="964406"/>
            <a:ext cx="2266355" cy="482203"/>
          </a:xfrm>
          <a:prstGeom prst="rect">
            <a:avLst/>
          </a:prstGeom>
        </p:spPr>
      </p:pic>
      <p:sp>
        <p:nvSpPr>
          <p:cNvPr id="8" name="TextBox 7"/>
          <p:cNvSpPr txBox="1"/>
          <p:nvPr/>
        </p:nvSpPr>
        <p:spPr>
          <a:xfrm>
            <a:off x="1916906" y="1982391"/>
            <a:ext cx="2655022" cy="287130"/>
          </a:xfrm>
          <a:prstGeom prst="rect">
            <a:avLst/>
          </a:prstGeom>
          <a:noFill/>
        </p:spPr>
        <p:txBody>
          <a:bodyPr wrap="none" rtlCol="0">
            <a:spAutoFit/>
          </a:bodyPr>
          <a:lstStyle/>
          <a:p>
            <a:r>
              <a:rPr lang="en-US" sz="1266" dirty="0"/>
              <a:t>Water Shift Gas Reaction:  CO to H</a:t>
            </a:r>
            <a:r>
              <a:rPr lang="en-US" sz="1266" baseline="-25000" dirty="0"/>
              <a:t>2</a:t>
            </a:r>
          </a:p>
        </p:txBody>
      </p:sp>
      <p:pic>
        <p:nvPicPr>
          <p:cNvPr id="9" name="Picture 8"/>
          <p:cNvPicPr>
            <a:picLocks noChangeAspect="1"/>
          </p:cNvPicPr>
          <p:nvPr/>
        </p:nvPicPr>
        <p:blipFill>
          <a:blip r:embed="rId3"/>
          <a:stretch>
            <a:fillRect/>
          </a:stretch>
        </p:blipFill>
        <p:spPr>
          <a:xfrm>
            <a:off x="3095625" y="2357438"/>
            <a:ext cx="2291496" cy="428625"/>
          </a:xfrm>
          <a:prstGeom prst="rect">
            <a:avLst/>
          </a:prstGeom>
        </p:spPr>
      </p:pic>
      <p:pic>
        <p:nvPicPr>
          <p:cNvPr id="10" name="Picture 9"/>
          <p:cNvPicPr>
            <a:picLocks noChangeAspect="1"/>
          </p:cNvPicPr>
          <p:nvPr/>
        </p:nvPicPr>
        <p:blipFill>
          <a:blip r:embed="rId4"/>
          <a:stretch>
            <a:fillRect/>
          </a:stretch>
        </p:blipFill>
        <p:spPr>
          <a:xfrm>
            <a:off x="3256360" y="1446609"/>
            <a:ext cx="5447109" cy="410766"/>
          </a:xfrm>
          <a:prstGeom prst="rect">
            <a:avLst/>
          </a:prstGeom>
        </p:spPr>
      </p:pic>
      <p:pic>
        <p:nvPicPr>
          <p:cNvPr id="12" name="Picture 11"/>
          <p:cNvPicPr>
            <a:picLocks noChangeAspect="1"/>
          </p:cNvPicPr>
          <p:nvPr/>
        </p:nvPicPr>
        <p:blipFill>
          <a:blip r:embed="rId5"/>
          <a:stretch>
            <a:fillRect/>
          </a:stretch>
        </p:blipFill>
        <p:spPr>
          <a:xfrm>
            <a:off x="2291953" y="2786063"/>
            <a:ext cx="5000625" cy="223242"/>
          </a:xfrm>
          <a:prstGeom prst="rect">
            <a:avLst/>
          </a:prstGeom>
        </p:spPr>
      </p:pic>
      <p:sp>
        <p:nvSpPr>
          <p:cNvPr id="3" name="Slide Number Placeholder 2">
            <a:extLst>
              <a:ext uri="{FF2B5EF4-FFF2-40B4-BE49-F238E27FC236}">
                <a16:creationId xmlns:a16="http://schemas.microsoft.com/office/drawing/2014/main" id="{966FBAA5-2CA4-564E-AA8C-260E09928795}"/>
              </a:ext>
            </a:extLst>
          </p:cNvPr>
          <p:cNvSpPr>
            <a:spLocks noGrp="1"/>
          </p:cNvSpPr>
          <p:nvPr>
            <p:ph type="sldNum" sz="quarter" idx="10"/>
          </p:nvPr>
        </p:nvSpPr>
        <p:spPr/>
        <p:txBody>
          <a:bodyPr/>
          <a:lstStyle/>
          <a:p>
            <a:pPr>
              <a:defRPr/>
            </a:pPr>
            <a:fld id="{5E5E5D00-261E-824E-B5A9-51F2232DDF3E}" type="slidenum">
              <a:rPr lang="en-US" smtClean="0"/>
              <a:pPr>
                <a:defRPr/>
              </a:pPr>
              <a:t>38</a:t>
            </a:fld>
            <a:endParaRPr lang="en-US"/>
          </a:p>
        </p:txBody>
      </p:sp>
      <p:pic>
        <p:nvPicPr>
          <p:cNvPr id="1026" name="Picture 2" descr="undefined">
            <a:extLst>
              <a:ext uri="{FF2B5EF4-FFF2-40B4-BE49-F238E27FC236}">
                <a16:creationId xmlns:a16="http://schemas.microsoft.com/office/drawing/2014/main" id="{1C92EB71-5591-AE52-7D01-79B14FDC2A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5917BC3-3A33-C617-EAC9-F6795D6940DF}"/>
              </a:ext>
            </a:extLst>
          </p:cNvPr>
          <p:cNvPicPr>
            <a:picLocks noChangeAspect="1"/>
          </p:cNvPicPr>
          <p:nvPr/>
        </p:nvPicPr>
        <p:blipFill>
          <a:blip r:embed="rId7"/>
          <a:stretch>
            <a:fillRect/>
          </a:stretch>
        </p:blipFill>
        <p:spPr>
          <a:xfrm>
            <a:off x="6310313" y="3574305"/>
            <a:ext cx="3369154" cy="779565"/>
          </a:xfrm>
          <a:prstGeom prst="rect">
            <a:avLst/>
          </a:prstGeom>
        </p:spPr>
      </p:pic>
      <p:pic>
        <p:nvPicPr>
          <p:cNvPr id="11" name="Picture 10">
            <a:extLst>
              <a:ext uri="{FF2B5EF4-FFF2-40B4-BE49-F238E27FC236}">
                <a16:creationId xmlns:a16="http://schemas.microsoft.com/office/drawing/2014/main" id="{6929B419-E040-5FC1-6B6A-F0F3DC3B99B8}"/>
              </a:ext>
            </a:extLst>
          </p:cNvPr>
          <p:cNvPicPr>
            <a:picLocks noChangeAspect="1"/>
          </p:cNvPicPr>
          <p:nvPr/>
        </p:nvPicPr>
        <p:blipFill>
          <a:blip r:embed="rId8"/>
          <a:stretch>
            <a:fillRect/>
          </a:stretch>
        </p:blipFill>
        <p:spPr>
          <a:xfrm>
            <a:off x="3738563" y="5433149"/>
            <a:ext cx="5143500" cy="642938"/>
          </a:xfrm>
          <a:prstGeom prst="rect">
            <a:avLst/>
          </a:prstGeom>
        </p:spPr>
      </p:pic>
      <p:sp>
        <p:nvSpPr>
          <p:cNvPr id="14" name="TextBox 13">
            <a:extLst>
              <a:ext uri="{FF2B5EF4-FFF2-40B4-BE49-F238E27FC236}">
                <a16:creationId xmlns:a16="http://schemas.microsoft.com/office/drawing/2014/main" id="{55660BDD-657E-4619-4226-134C3712462C}"/>
              </a:ext>
            </a:extLst>
          </p:cNvPr>
          <p:cNvSpPr txBox="1"/>
          <p:nvPr/>
        </p:nvSpPr>
        <p:spPr>
          <a:xfrm>
            <a:off x="3241580" y="5136599"/>
            <a:ext cx="4856138" cy="287130"/>
          </a:xfrm>
          <a:prstGeom prst="rect">
            <a:avLst/>
          </a:prstGeom>
          <a:noFill/>
        </p:spPr>
        <p:txBody>
          <a:bodyPr wrap="none" rtlCol="0">
            <a:spAutoFit/>
          </a:bodyPr>
          <a:lstStyle/>
          <a:p>
            <a:r>
              <a:rPr lang="en-US" sz="1266" b="1" dirty="0">
                <a:latin typeface="Times New Roman" panose="02020603050405020304" pitchFamily="18" charset="0"/>
                <a:cs typeface="Times New Roman" panose="02020603050405020304" pitchFamily="18" charset="0"/>
              </a:rPr>
              <a:t>Fischer-</a:t>
            </a:r>
            <a:r>
              <a:rPr lang="en-US" sz="1266" b="1" dirty="0" err="1">
                <a:latin typeface="Times New Roman" panose="02020603050405020304" pitchFamily="18" charset="0"/>
                <a:cs typeface="Times New Roman" panose="02020603050405020304" pitchFamily="18" charset="0"/>
              </a:rPr>
              <a:t>Tropsch</a:t>
            </a:r>
            <a:r>
              <a:rPr lang="en-US" sz="1266" b="1" dirty="0">
                <a:latin typeface="Times New Roman" panose="02020603050405020304" pitchFamily="18" charset="0"/>
                <a:cs typeface="Times New Roman" panose="02020603050405020304" pitchFamily="18" charset="0"/>
              </a:rPr>
              <a:t> Reaction to Make Hydrocarbons from CO</a:t>
            </a:r>
            <a:r>
              <a:rPr lang="en-US" sz="1266" b="1" baseline="-25000" dirty="0">
                <a:latin typeface="Times New Roman" panose="02020603050405020304" pitchFamily="18" charset="0"/>
                <a:cs typeface="Times New Roman" panose="02020603050405020304" pitchFamily="18" charset="0"/>
              </a:rPr>
              <a:t>2</a:t>
            </a:r>
            <a:r>
              <a:rPr lang="en-US" sz="1266" b="1" dirty="0">
                <a:latin typeface="Times New Roman" panose="02020603050405020304" pitchFamily="18" charset="0"/>
                <a:cs typeface="Times New Roman" panose="02020603050405020304" pitchFamily="18" charset="0"/>
              </a:rPr>
              <a:t> and H</a:t>
            </a:r>
            <a:r>
              <a:rPr lang="en-US" sz="1266" b="1" baseline="-250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992778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39</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4035592" cy="523220"/>
          </a:xfrm>
          <a:prstGeom prst="rect">
            <a:avLst/>
          </a:prstGeom>
          <a:noFill/>
        </p:spPr>
        <p:txBody>
          <a:bodyPr wrap="none" rtlCol="0">
            <a:spAutoFit/>
          </a:bodyPr>
          <a:lstStyle/>
          <a:p>
            <a:r>
              <a:rPr lang="en-US" sz="2800" b="1" dirty="0"/>
              <a:t>Fermentation of Syngas</a:t>
            </a:r>
          </a:p>
        </p:txBody>
      </p:sp>
      <p:sp>
        <p:nvSpPr>
          <p:cNvPr id="4" name="TextBox 3">
            <a:extLst>
              <a:ext uri="{FF2B5EF4-FFF2-40B4-BE49-F238E27FC236}">
                <a16:creationId xmlns:a16="http://schemas.microsoft.com/office/drawing/2014/main" id="{6B9AE35C-E092-BB61-AF18-E5221F02AE35}"/>
              </a:ext>
            </a:extLst>
          </p:cNvPr>
          <p:cNvSpPr txBox="1"/>
          <p:nvPr/>
        </p:nvSpPr>
        <p:spPr>
          <a:xfrm>
            <a:off x="431156" y="1179327"/>
            <a:ext cx="11151243" cy="2308324"/>
          </a:xfrm>
          <a:prstGeom prst="rect">
            <a:avLst/>
          </a:prstGeom>
          <a:noFill/>
        </p:spPr>
        <p:txBody>
          <a:bodyPr wrap="square">
            <a:spAutoFit/>
          </a:bodyPr>
          <a:lstStyle/>
          <a:p>
            <a:r>
              <a:rPr lang="en-US" sz="1800" dirty="0">
                <a:effectLst/>
                <a:latin typeface="DGMetaSerifScience"/>
              </a:rPr>
              <a:t>Syngas can also be fermented to give ethanol (CH</a:t>
            </a:r>
            <a:r>
              <a:rPr lang="en-US" sz="800" dirty="0">
                <a:effectLst/>
                <a:latin typeface="DGMetaSerifScience"/>
              </a:rPr>
              <a:t>3 </a:t>
            </a:r>
            <a:r>
              <a:rPr lang="en-US" sz="1800" dirty="0">
                <a:effectLst/>
                <a:latin typeface="DGMetaSerifScience"/>
              </a:rPr>
              <a:t>CH</a:t>
            </a:r>
            <a:r>
              <a:rPr lang="en-US" sz="800" dirty="0">
                <a:effectLst/>
                <a:latin typeface="DGMetaSerifScience"/>
              </a:rPr>
              <a:t>2 </a:t>
            </a:r>
            <a:r>
              <a:rPr lang="en-US" sz="1800" dirty="0">
                <a:effectLst/>
                <a:latin typeface="DGMetaSerifScience"/>
              </a:rPr>
              <a:t>OH), 1-propanol (CH</a:t>
            </a:r>
            <a:r>
              <a:rPr lang="en-US" sz="800" dirty="0">
                <a:effectLst/>
                <a:latin typeface="DGMetaSerifScience"/>
              </a:rPr>
              <a:t>3</a:t>
            </a:r>
            <a:r>
              <a:rPr lang="en-US" sz="1800" dirty="0">
                <a:effectLst/>
                <a:latin typeface="DGMetaSerifScience"/>
              </a:rPr>
              <a:t>CH</a:t>
            </a:r>
            <a:r>
              <a:rPr lang="en-US" sz="800" dirty="0">
                <a:effectLst/>
                <a:latin typeface="DGMetaSerifScience"/>
              </a:rPr>
              <a:t>2</a:t>
            </a:r>
            <a:r>
              <a:rPr lang="en-US" sz="1800" dirty="0">
                <a:effectLst/>
                <a:latin typeface="DGMetaSerifScience"/>
              </a:rPr>
              <a:t>CH</a:t>
            </a:r>
            <a:r>
              <a:rPr lang="en-US" sz="800" dirty="0">
                <a:effectLst/>
                <a:latin typeface="DGMetaSerifScience"/>
              </a:rPr>
              <a:t>2</a:t>
            </a:r>
            <a:r>
              <a:rPr lang="en-US" sz="1800" dirty="0">
                <a:effectLst/>
                <a:latin typeface="DGMetaSerifScience"/>
              </a:rPr>
              <a:t>OH), 1-butanol (CH</a:t>
            </a:r>
            <a:r>
              <a:rPr lang="en-US" sz="800" dirty="0">
                <a:effectLst/>
                <a:latin typeface="DGMetaSerifScience"/>
              </a:rPr>
              <a:t>3</a:t>
            </a:r>
            <a:r>
              <a:rPr lang="en-US" sz="1800" dirty="0">
                <a:effectLst/>
                <a:latin typeface="DGMetaSerifScience"/>
              </a:rPr>
              <a:t>CH</a:t>
            </a:r>
            <a:r>
              <a:rPr lang="en-US" sz="800" dirty="0">
                <a:effectLst/>
                <a:latin typeface="DGMetaSerifScience"/>
              </a:rPr>
              <a:t>2</a:t>
            </a:r>
            <a:r>
              <a:rPr lang="en-US" sz="1800" dirty="0">
                <a:effectLst/>
                <a:latin typeface="DGMetaSerifScience"/>
              </a:rPr>
              <a:t>CH</a:t>
            </a:r>
            <a:r>
              <a:rPr lang="en-US" sz="800" dirty="0">
                <a:effectLst/>
                <a:latin typeface="DGMetaSerifScience"/>
              </a:rPr>
              <a:t>2</a:t>
            </a:r>
            <a:r>
              <a:rPr lang="en-US" sz="1800" dirty="0">
                <a:effectLst/>
                <a:latin typeface="DGMetaSerifScience"/>
              </a:rPr>
              <a:t>CH</a:t>
            </a:r>
            <a:r>
              <a:rPr lang="en-US" sz="800" dirty="0">
                <a:effectLst/>
                <a:latin typeface="DGMetaSerifScience"/>
              </a:rPr>
              <a:t>2</a:t>
            </a:r>
            <a:r>
              <a:rPr lang="en-US" sz="1800" dirty="0">
                <a:effectLst/>
                <a:latin typeface="DGMetaSerifScience"/>
              </a:rPr>
              <a:t>OH), acetic acid (CH</a:t>
            </a:r>
            <a:r>
              <a:rPr lang="en-US" sz="800" dirty="0">
                <a:effectLst/>
                <a:latin typeface="DGMetaSerifScience"/>
              </a:rPr>
              <a:t>3</a:t>
            </a:r>
            <a:r>
              <a:rPr lang="en-US" sz="1800" dirty="0">
                <a:effectLst/>
                <a:latin typeface="DGMetaSerifScience"/>
              </a:rPr>
              <a:t>COOH), butyric acid (CH</a:t>
            </a:r>
            <a:r>
              <a:rPr lang="en-US" sz="800" dirty="0">
                <a:effectLst/>
                <a:latin typeface="DGMetaSerifScience"/>
              </a:rPr>
              <a:t>3</a:t>
            </a:r>
            <a:r>
              <a:rPr lang="en-US" sz="1800" dirty="0">
                <a:effectLst/>
                <a:latin typeface="DGMetaSerifScience"/>
              </a:rPr>
              <a:t>CH</a:t>
            </a:r>
            <a:r>
              <a:rPr lang="en-US" sz="800" dirty="0">
                <a:effectLst/>
                <a:latin typeface="DGMetaSerifScience"/>
              </a:rPr>
              <a:t>2</a:t>
            </a:r>
            <a:r>
              <a:rPr lang="en-US" sz="1800" dirty="0">
                <a:effectLst/>
                <a:latin typeface="DGMetaSerifScience"/>
              </a:rPr>
              <a:t>CH</a:t>
            </a:r>
            <a:r>
              <a:rPr lang="en-US" sz="800" dirty="0">
                <a:effectLst/>
                <a:latin typeface="DGMetaSerifScience"/>
              </a:rPr>
              <a:t>2</a:t>
            </a:r>
            <a:r>
              <a:rPr lang="en-US" sz="1800" dirty="0">
                <a:effectLst/>
                <a:latin typeface="DGMetaSerifScience"/>
              </a:rPr>
              <a:t>COOH), or other chemical building blocks. </a:t>
            </a:r>
          </a:p>
          <a:p>
            <a:endParaRPr lang="en-US" dirty="0">
              <a:latin typeface="DGMetaSerifScience"/>
            </a:endParaRPr>
          </a:p>
          <a:p>
            <a:r>
              <a:rPr lang="en-US" sz="1800" dirty="0">
                <a:effectLst/>
                <a:latin typeface="DGMetaSerifScience"/>
              </a:rPr>
              <a:t>Acetogens.</a:t>
            </a:r>
          </a:p>
          <a:p>
            <a:endParaRPr lang="en-US" dirty="0">
              <a:latin typeface="DGMetaSerifScience"/>
            </a:endParaRPr>
          </a:p>
          <a:p>
            <a:r>
              <a:rPr lang="en-US" sz="1800" dirty="0">
                <a:effectLst/>
                <a:latin typeface="DGMetaSerifScience"/>
              </a:rPr>
              <a:t>In the past few years, US-based company </a:t>
            </a:r>
            <a:r>
              <a:rPr lang="en-US" sz="1800" b="1" dirty="0" err="1">
                <a:effectLst/>
                <a:latin typeface="DGMetaSerifScience"/>
                <a:hlinkClick r:id="rId2"/>
              </a:rPr>
              <a:t>Lanzatech</a:t>
            </a:r>
            <a:r>
              <a:rPr lang="en-US" sz="1800" dirty="0">
                <a:effectLst/>
                <a:latin typeface="DGMetaSerifScience"/>
              </a:rPr>
              <a:t> developed processes for the production of bio-based 2,3-butanediol (CH</a:t>
            </a:r>
            <a:r>
              <a:rPr lang="en-US" sz="800" dirty="0">
                <a:effectLst/>
                <a:latin typeface="DGMetaSerifScience"/>
              </a:rPr>
              <a:t>3</a:t>
            </a:r>
            <a:r>
              <a:rPr lang="en-US" sz="1800" dirty="0">
                <a:effectLst/>
                <a:latin typeface="DGMetaSerifScience"/>
              </a:rPr>
              <a:t>CHOHCHOHCH</a:t>
            </a:r>
            <a:r>
              <a:rPr lang="en-US" sz="800" dirty="0">
                <a:effectLst/>
                <a:latin typeface="DGMetaSerifScience"/>
              </a:rPr>
              <a:t>3</a:t>
            </a:r>
            <a:r>
              <a:rPr lang="en-US" sz="1800" dirty="0">
                <a:effectLst/>
                <a:latin typeface="DGMetaSerifScience"/>
              </a:rPr>
              <a:t>) and ethanol (CH</a:t>
            </a:r>
            <a:r>
              <a:rPr lang="en-US" sz="800" dirty="0">
                <a:effectLst/>
                <a:latin typeface="DGMetaSerifScience"/>
              </a:rPr>
              <a:t>3</a:t>
            </a:r>
            <a:r>
              <a:rPr lang="en-US" sz="1800" dirty="0">
                <a:effectLst/>
                <a:latin typeface="DGMetaSerifScience"/>
              </a:rPr>
              <a:t>CH</a:t>
            </a:r>
            <a:r>
              <a:rPr lang="en-US" sz="800" dirty="0">
                <a:effectLst/>
                <a:latin typeface="DGMetaSerifScience"/>
              </a:rPr>
              <a:t>2</a:t>
            </a:r>
            <a:r>
              <a:rPr lang="en-US" sz="1800" dirty="0">
                <a:effectLst/>
                <a:latin typeface="DGMetaSerifScience"/>
              </a:rPr>
              <a:t>OH). Also, US-based </a:t>
            </a:r>
            <a:r>
              <a:rPr lang="en-US" sz="1800" b="1" dirty="0" err="1">
                <a:effectLst/>
                <a:latin typeface="DGMetaSerifScience"/>
              </a:rPr>
              <a:t>Synata</a:t>
            </a:r>
            <a:r>
              <a:rPr lang="en-US" sz="1800" b="1" dirty="0">
                <a:effectLst/>
                <a:latin typeface="DGMetaSerifScience"/>
              </a:rPr>
              <a:t> Bio </a:t>
            </a:r>
            <a:r>
              <a:rPr lang="en-US" sz="1800" dirty="0">
                <a:effectLst/>
                <a:latin typeface="DGMetaSerifScience"/>
              </a:rPr>
              <a:t>invested in pilot plant facilities to produce ethanol (CH</a:t>
            </a:r>
            <a:r>
              <a:rPr lang="en-US" sz="800" dirty="0">
                <a:effectLst/>
                <a:latin typeface="DGMetaSerifScience"/>
              </a:rPr>
              <a:t>3</a:t>
            </a:r>
            <a:r>
              <a:rPr lang="en-US" sz="1800" dirty="0">
                <a:effectLst/>
                <a:latin typeface="DGMetaSerifScience"/>
              </a:rPr>
              <a:t>CH</a:t>
            </a:r>
            <a:r>
              <a:rPr lang="en-US" sz="800" dirty="0">
                <a:effectLst/>
                <a:latin typeface="DGMetaSerifScience"/>
              </a:rPr>
              <a:t>2</a:t>
            </a:r>
            <a:r>
              <a:rPr lang="en-US" sz="1800" dirty="0">
                <a:effectLst/>
                <a:latin typeface="DGMetaSerifScience"/>
              </a:rPr>
              <a:t>OH) and 1-butanol (CH</a:t>
            </a:r>
            <a:r>
              <a:rPr lang="en-US" sz="800" dirty="0">
                <a:effectLst/>
                <a:latin typeface="DGMetaSerifScience"/>
              </a:rPr>
              <a:t>3</a:t>
            </a:r>
            <a:r>
              <a:rPr lang="en-US" sz="1800" dirty="0">
                <a:effectLst/>
                <a:latin typeface="DGMetaSerifScience"/>
              </a:rPr>
              <a:t>CH</a:t>
            </a:r>
            <a:r>
              <a:rPr lang="en-US" sz="800" dirty="0">
                <a:effectLst/>
                <a:latin typeface="DGMetaSerifScience"/>
              </a:rPr>
              <a:t>2</a:t>
            </a:r>
            <a:r>
              <a:rPr lang="en-US" sz="1800" dirty="0">
                <a:effectLst/>
                <a:latin typeface="DGMetaSerifScience"/>
              </a:rPr>
              <a:t>CH</a:t>
            </a:r>
            <a:r>
              <a:rPr lang="en-US" sz="800" dirty="0">
                <a:effectLst/>
                <a:latin typeface="DGMetaSerifScience"/>
              </a:rPr>
              <a:t>2</a:t>
            </a:r>
            <a:r>
              <a:rPr lang="en-US" sz="1800" dirty="0">
                <a:effectLst/>
                <a:latin typeface="DGMetaSerifScience"/>
              </a:rPr>
              <a:t>CH</a:t>
            </a:r>
            <a:r>
              <a:rPr lang="en-US" sz="800" dirty="0">
                <a:effectLst/>
                <a:latin typeface="DGMetaSerifScience"/>
              </a:rPr>
              <a:t>2</a:t>
            </a:r>
            <a:r>
              <a:rPr lang="en-US" sz="1800" dirty="0">
                <a:effectLst/>
                <a:latin typeface="DGMetaSerifScience"/>
              </a:rPr>
              <a:t>OH), starting from </a:t>
            </a:r>
            <a:r>
              <a:rPr lang="en-US" sz="1800" i="1" dirty="0">
                <a:effectLst/>
                <a:latin typeface="DGMetaSerifScience"/>
              </a:rPr>
              <a:t>syngas </a:t>
            </a:r>
            <a:r>
              <a:rPr lang="en-US" sz="1800" dirty="0">
                <a:effectLst/>
                <a:latin typeface="DGMetaSerifScience"/>
              </a:rPr>
              <a:t>feedstock. </a:t>
            </a:r>
            <a:endParaRPr lang="en-US" dirty="0"/>
          </a:p>
        </p:txBody>
      </p:sp>
      <p:pic>
        <p:nvPicPr>
          <p:cNvPr id="5" name="Picture 4">
            <a:extLst>
              <a:ext uri="{FF2B5EF4-FFF2-40B4-BE49-F238E27FC236}">
                <a16:creationId xmlns:a16="http://schemas.microsoft.com/office/drawing/2014/main" id="{18390D91-DE7B-27F2-492F-6C32322F8963}"/>
              </a:ext>
            </a:extLst>
          </p:cNvPr>
          <p:cNvPicPr>
            <a:picLocks noChangeAspect="1"/>
          </p:cNvPicPr>
          <p:nvPr/>
        </p:nvPicPr>
        <p:blipFill>
          <a:blip r:embed="rId3"/>
          <a:stretch>
            <a:fillRect/>
          </a:stretch>
        </p:blipFill>
        <p:spPr>
          <a:xfrm>
            <a:off x="2209800" y="3487651"/>
            <a:ext cx="7772400" cy="3060424"/>
          </a:xfrm>
          <a:prstGeom prst="rect">
            <a:avLst/>
          </a:prstGeom>
        </p:spPr>
      </p:pic>
    </p:spTree>
    <p:extLst>
      <p:ext uri="{BB962C8B-B14F-4D97-AF65-F5344CB8AC3E}">
        <p14:creationId xmlns:p14="http://schemas.microsoft.com/office/powerpoint/2010/main" val="2432220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2021964" cy="523220"/>
          </a:xfrm>
          <a:prstGeom prst="rect">
            <a:avLst/>
          </a:prstGeom>
          <a:noFill/>
        </p:spPr>
        <p:txBody>
          <a:bodyPr wrap="none" rtlCol="0">
            <a:spAutoFit/>
          </a:bodyPr>
          <a:lstStyle/>
          <a:p>
            <a:r>
              <a:rPr lang="en-US" sz="2800" b="1" dirty="0" err="1"/>
              <a:t>BioPlastics</a:t>
            </a:r>
            <a:endParaRPr lang="en-US" sz="2800" b="1" dirty="0"/>
          </a:p>
        </p:txBody>
      </p:sp>
      <p:sp>
        <p:nvSpPr>
          <p:cNvPr id="4" name="TextBox 3">
            <a:extLst>
              <a:ext uri="{FF2B5EF4-FFF2-40B4-BE49-F238E27FC236}">
                <a16:creationId xmlns:a16="http://schemas.microsoft.com/office/drawing/2014/main" id="{1761526D-BC2D-36FE-30BA-EF5AB31DC1DC}"/>
              </a:ext>
            </a:extLst>
          </p:cNvPr>
          <p:cNvSpPr txBox="1"/>
          <p:nvPr/>
        </p:nvSpPr>
        <p:spPr>
          <a:xfrm>
            <a:off x="8374670" y="248261"/>
            <a:ext cx="3563921" cy="6463308"/>
          </a:xfrm>
          <a:prstGeom prst="rect">
            <a:avLst/>
          </a:prstGeom>
          <a:noFill/>
        </p:spPr>
        <p:txBody>
          <a:bodyPr wrap="square" rtlCol="0">
            <a:spAutoFit/>
          </a:bodyPr>
          <a:lstStyle/>
          <a:p>
            <a:r>
              <a:rPr lang="en-US" b="1" u="sng" dirty="0"/>
              <a:t>Bio-based What is the goal:</a:t>
            </a:r>
          </a:p>
          <a:p>
            <a:endParaRPr lang="en-US" dirty="0"/>
          </a:p>
          <a:p>
            <a:r>
              <a:rPr lang="en-US" dirty="0"/>
              <a:t>Mass-Balance Accounting of 	Monomers</a:t>
            </a:r>
          </a:p>
          <a:p>
            <a:endParaRPr lang="en-US" dirty="0"/>
          </a:p>
          <a:p>
            <a:r>
              <a:rPr lang="en-US" dirty="0"/>
              <a:t>Make Plastics from Crops</a:t>
            </a:r>
          </a:p>
          <a:p>
            <a:endParaRPr lang="en-US" dirty="0"/>
          </a:p>
          <a:p>
            <a:r>
              <a:rPr lang="en-US" dirty="0"/>
              <a:t>Make Plastics from Agricultural Waste (Fermentation/Separation)</a:t>
            </a:r>
          </a:p>
          <a:p>
            <a:endParaRPr lang="en-US" dirty="0"/>
          </a:p>
          <a:p>
            <a:r>
              <a:rPr lang="en-US" dirty="0"/>
              <a:t>Make Monomer from Fermentation &amp; Industrial Polymerization</a:t>
            </a:r>
          </a:p>
          <a:p>
            <a:endParaRPr lang="en-US" dirty="0"/>
          </a:p>
          <a:p>
            <a:r>
              <a:rPr lang="en-US" dirty="0"/>
              <a:t>Biodegradable by genetic selection/engineering of microbes</a:t>
            </a:r>
          </a:p>
          <a:p>
            <a:endParaRPr lang="en-US" dirty="0"/>
          </a:p>
          <a:p>
            <a:r>
              <a:rPr lang="en-US" dirty="0"/>
              <a:t>Natural Biodegradation</a:t>
            </a:r>
          </a:p>
          <a:p>
            <a:endParaRPr lang="en-US" dirty="0"/>
          </a:p>
          <a:p>
            <a:r>
              <a:rPr lang="en-US" dirty="0"/>
              <a:t>Industrial Biodegradation</a:t>
            </a:r>
          </a:p>
          <a:p>
            <a:endParaRPr lang="en-US" dirty="0"/>
          </a:p>
          <a:p>
            <a:r>
              <a:rPr lang="en-US" dirty="0"/>
              <a:t>Degradable into small pieces (starch filler)</a:t>
            </a:r>
          </a:p>
        </p:txBody>
      </p:sp>
      <p:pic>
        <p:nvPicPr>
          <p:cNvPr id="2" name="Picture 1">
            <a:extLst>
              <a:ext uri="{FF2B5EF4-FFF2-40B4-BE49-F238E27FC236}">
                <a16:creationId xmlns:a16="http://schemas.microsoft.com/office/drawing/2014/main" id="{FC1EE713-1523-D8B5-A0F3-435A1568A055}"/>
              </a:ext>
            </a:extLst>
          </p:cNvPr>
          <p:cNvPicPr>
            <a:picLocks noChangeAspect="1"/>
          </p:cNvPicPr>
          <p:nvPr/>
        </p:nvPicPr>
        <p:blipFill>
          <a:blip r:embed="rId2"/>
          <a:stretch>
            <a:fillRect/>
          </a:stretch>
        </p:blipFill>
        <p:spPr>
          <a:xfrm>
            <a:off x="253409" y="0"/>
            <a:ext cx="7772400" cy="5619542"/>
          </a:xfrm>
          <a:prstGeom prst="rect">
            <a:avLst/>
          </a:prstGeom>
        </p:spPr>
      </p:pic>
      <p:sp>
        <p:nvSpPr>
          <p:cNvPr id="6" name="TextBox 5">
            <a:extLst>
              <a:ext uri="{FF2B5EF4-FFF2-40B4-BE49-F238E27FC236}">
                <a16:creationId xmlns:a16="http://schemas.microsoft.com/office/drawing/2014/main" id="{C1476192-121D-140A-0BAF-CF7F4354A651}"/>
              </a:ext>
            </a:extLst>
          </p:cNvPr>
          <p:cNvSpPr txBox="1"/>
          <p:nvPr/>
        </p:nvSpPr>
        <p:spPr>
          <a:xfrm>
            <a:off x="676722" y="5551022"/>
            <a:ext cx="7523517" cy="1200329"/>
          </a:xfrm>
          <a:prstGeom prst="rect">
            <a:avLst/>
          </a:prstGeom>
          <a:noFill/>
        </p:spPr>
        <p:txBody>
          <a:bodyPr wrap="square">
            <a:spAutoFit/>
          </a:bodyPr>
          <a:lstStyle/>
          <a:p>
            <a:r>
              <a:rPr lang="en-US" sz="1800" dirty="0" err="1">
                <a:effectLst/>
                <a:highlight>
                  <a:srgbClr val="FFFFFF"/>
                </a:highlight>
                <a:latin typeface="DiverdaSansCom"/>
              </a:rPr>
              <a:t>PbaT</a:t>
            </a:r>
            <a:r>
              <a:rPr lang="en-US" sz="1800" dirty="0">
                <a:effectLst/>
                <a:highlight>
                  <a:srgbClr val="FFFFFF"/>
                </a:highlight>
                <a:latin typeface="DiverdaSansCom"/>
              </a:rPr>
              <a:t>, polybutylene adipate-</a:t>
            </a:r>
            <a:r>
              <a:rPr lang="en-US" sz="1800" i="1" dirty="0">
                <a:effectLst/>
                <a:highlight>
                  <a:srgbClr val="FFFFFF"/>
                </a:highlight>
                <a:latin typeface="DiverdaSansCom"/>
              </a:rPr>
              <a:t>co</a:t>
            </a:r>
            <a:r>
              <a:rPr lang="en-US" sz="1800" dirty="0">
                <a:effectLst/>
                <a:highlight>
                  <a:srgbClr val="FFFFFF"/>
                </a:highlight>
                <a:latin typeface="DiverdaSansCom"/>
              </a:rPr>
              <a:t>-terephthalate; PC, polycarbonate; Pe, polyethylene; </a:t>
            </a:r>
            <a:r>
              <a:rPr lang="en-US" sz="1800" dirty="0" err="1">
                <a:effectLst/>
                <a:highlight>
                  <a:srgbClr val="FFFFFF"/>
                </a:highlight>
                <a:latin typeface="DiverdaSansCom"/>
              </a:rPr>
              <a:t>PeF</a:t>
            </a:r>
            <a:r>
              <a:rPr lang="en-US" sz="1800" dirty="0">
                <a:effectLst/>
                <a:highlight>
                  <a:srgbClr val="FFFFFF"/>
                </a:highlight>
                <a:latin typeface="DiverdaSansCom"/>
              </a:rPr>
              <a:t>, polyethylene </a:t>
            </a:r>
            <a:r>
              <a:rPr lang="en-US" sz="1800" dirty="0" err="1">
                <a:effectLst/>
                <a:highlight>
                  <a:srgbClr val="FFFFFF"/>
                </a:highlight>
                <a:latin typeface="DiverdaSansCom"/>
              </a:rPr>
              <a:t>furanoate</a:t>
            </a:r>
            <a:r>
              <a:rPr lang="en-US" sz="1800" dirty="0">
                <a:effectLst/>
                <a:highlight>
                  <a:srgbClr val="FFFFFF"/>
                </a:highlight>
                <a:latin typeface="DiverdaSansCom"/>
              </a:rPr>
              <a:t>; </a:t>
            </a:r>
            <a:r>
              <a:rPr lang="en-US" sz="1800" dirty="0" err="1">
                <a:effectLst/>
                <a:highlight>
                  <a:srgbClr val="FFFFFF"/>
                </a:highlight>
                <a:latin typeface="DiverdaSansCom"/>
              </a:rPr>
              <a:t>PeT</a:t>
            </a:r>
            <a:r>
              <a:rPr lang="en-US" sz="1800" dirty="0">
                <a:effectLst/>
                <a:highlight>
                  <a:srgbClr val="FFFFFF"/>
                </a:highlight>
                <a:latin typeface="DiverdaSansCom"/>
              </a:rPr>
              <a:t>, polyethylene terephthalate; Pla, polylactic acid; PP, polypropylene; PS, polystyrene; Pu, polyurethane; </a:t>
            </a:r>
            <a:r>
              <a:rPr lang="en-US" sz="1800" dirty="0" err="1">
                <a:effectLst/>
                <a:highlight>
                  <a:srgbClr val="FFFFFF"/>
                </a:highlight>
                <a:latin typeface="DiverdaSansCom"/>
              </a:rPr>
              <a:t>Pva</a:t>
            </a:r>
            <a:r>
              <a:rPr lang="en-US" sz="1800" dirty="0">
                <a:effectLst/>
                <a:highlight>
                  <a:srgbClr val="FFFFFF"/>
                </a:highlight>
                <a:latin typeface="DiverdaSansCom"/>
              </a:rPr>
              <a:t>, polyvinyl alcohol; </a:t>
            </a:r>
            <a:r>
              <a:rPr lang="en-US" sz="1800" dirty="0" err="1">
                <a:effectLst/>
                <a:highlight>
                  <a:srgbClr val="FFFFFF"/>
                </a:highlight>
                <a:latin typeface="DiverdaSansCom"/>
              </a:rPr>
              <a:t>PvC</a:t>
            </a:r>
            <a:r>
              <a:rPr lang="en-US" sz="1800" dirty="0">
                <a:effectLst/>
                <a:highlight>
                  <a:srgbClr val="FFFFFF"/>
                </a:highlight>
                <a:latin typeface="DiverdaSansCom"/>
              </a:rPr>
              <a:t>, polyvinylchloride; PBS poly(butylene succinate)</a:t>
            </a:r>
            <a:endParaRPr lang="en-US" dirty="0">
              <a:effectLst/>
              <a:highlight>
                <a:srgbClr val="FFFFFF"/>
              </a:highlight>
            </a:endParaRPr>
          </a:p>
        </p:txBody>
      </p:sp>
    </p:spTree>
    <p:extLst>
      <p:ext uri="{BB962C8B-B14F-4D97-AF65-F5344CB8AC3E}">
        <p14:creationId xmlns:p14="http://schemas.microsoft.com/office/powerpoint/2010/main" val="3438065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40</a:t>
            </a:fld>
            <a:endParaRPr lang="en-US"/>
          </a:p>
        </p:txBody>
      </p:sp>
      <p:sp>
        <p:nvSpPr>
          <p:cNvPr id="6" name="TextBox 5">
            <a:extLst>
              <a:ext uri="{FF2B5EF4-FFF2-40B4-BE49-F238E27FC236}">
                <a16:creationId xmlns:a16="http://schemas.microsoft.com/office/drawing/2014/main" id="{44BC1CC5-8809-58C2-D702-BA7C43C31B9A}"/>
              </a:ext>
            </a:extLst>
          </p:cNvPr>
          <p:cNvSpPr txBox="1"/>
          <p:nvPr/>
        </p:nvSpPr>
        <p:spPr>
          <a:xfrm>
            <a:off x="3100137" y="531640"/>
            <a:ext cx="5991726" cy="523220"/>
          </a:xfrm>
          <a:prstGeom prst="rect">
            <a:avLst/>
          </a:prstGeom>
          <a:noFill/>
        </p:spPr>
        <p:txBody>
          <a:bodyPr wrap="square" rtlCol="0">
            <a:spAutoFit/>
          </a:bodyPr>
          <a:lstStyle/>
          <a:p>
            <a:r>
              <a:rPr lang="en-US" sz="2800" b="1" dirty="0"/>
              <a:t>Pyrolysis Oil, biocrude or bio-oil</a:t>
            </a:r>
          </a:p>
        </p:txBody>
      </p:sp>
      <p:pic>
        <p:nvPicPr>
          <p:cNvPr id="7" name="Picture 6">
            <a:extLst>
              <a:ext uri="{FF2B5EF4-FFF2-40B4-BE49-F238E27FC236}">
                <a16:creationId xmlns:a16="http://schemas.microsoft.com/office/drawing/2014/main" id="{90DAED21-123D-0570-0705-CA01444DAB3A}"/>
              </a:ext>
            </a:extLst>
          </p:cNvPr>
          <p:cNvPicPr>
            <a:picLocks noChangeAspect="1"/>
          </p:cNvPicPr>
          <p:nvPr/>
        </p:nvPicPr>
        <p:blipFill>
          <a:blip r:embed="rId2"/>
          <a:stretch>
            <a:fillRect/>
          </a:stretch>
        </p:blipFill>
        <p:spPr>
          <a:xfrm>
            <a:off x="5340350" y="1525415"/>
            <a:ext cx="6540500" cy="2298700"/>
          </a:xfrm>
          <a:prstGeom prst="rect">
            <a:avLst/>
          </a:prstGeom>
        </p:spPr>
      </p:pic>
      <p:sp>
        <p:nvSpPr>
          <p:cNvPr id="8" name="TextBox 7">
            <a:extLst>
              <a:ext uri="{FF2B5EF4-FFF2-40B4-BE49-F238E27FC236}">
                <a16:creationId xmlns:a16="http://schemas.microsoft.com/office/drawing/2014/main" id="{7FECE580-D9B0-A7A0-A43F-254362EE5BBC}"/>
              </a:ext>
            </a:extLst>
          </p:cNvPr>
          <p:cNvSpPr txBox="1"/>
          <p:nvPr/>
        </p:nvSpPr>
        <p:spPr>
          <a:xfrm>
            <a:off x="850232" y="1525415"/>
            <a:ext cx="5667001" cy="3970318"/>
          </a:xfrm>
          <a:prstGeom prst="rect">
            <a:avLst/>
          </a:prstGeom>
          <a:noFill/>
        </p:spPr>
        <p:txBody>
          <a:bodyPr wrap="none" rtlCol="0">
            <a:spAutoFit/>
          </a:bodyPr>
          <a:lstStyle/>
          <a:p>
            <a:r>
              <a:rPr lang="en-US" b="1" u="sng" dirty="0"/>
              <a:t>Anaerobic heat wood</a:t>
            </a:r>
          </a:p>
          <a:p>
            <a:endParaRPr lang="en-US" dirty="0"/>
          </a:p>
          <a:p>
            <a:pPr marL="285750" indent="-285750">
              <a:buFont typeface="Arial" panose="020B0604020202020204" pitchFamily="34" charset="0"/>
              <a:buChar char="•"/>
            </a:pPr>
            <a:r>
              <a:rPr lang="en-US" dirty="0"/>
              <a:t>water driven off 100°C</a:t>
            </a:r>
          </a:p>
          <a:p>
            <a:pPr marL="285750" indent="-285750">
              <a:buFont typeface="Arial" panose="020B0604020202020204" pitchFamily="34" charset="0"/>
              <a:buChar char="•"/>
            </a:pPr>
            <a:r>
              <a:rPr lang="en-US" dirty="0"/>
              <a:t>dry wood </a:t>
            </a:r>
          </a:p>
          <a:p>
            <a:pPr marL="285750" indent="-285750">
              <a:buFont typeface="Arial" panose="020B0604020202020204" pitchFamily="34" charset="0"/>
              <a:buChar char="•"/>
            </a:pPr>
            <a:r>
              <a:rPr lang="en-US" dirty="0"/>
              <a:t>270°C decomposition and heat</a:t>
            </a:r>
          </a:p>
          <a:p>
            <a:pPr marL="285750" indent="-285750">
              <a:buFont typeface="Arial" panose="020B0604020202020204" pitchFamily="34" charset="0"/>
              <a:buChar char="•"/>
            </a:pPr>
            <a:r>
              <a:rPr lang="en-US" dirty="0"/>
              <a:t>450°C charcoal and tar</a:t>
            </a:r>
          </a:p>
          <a:p>
            <a:pPr marL="285750" indent="-285750">
              <a:buFont typeface="Arial" panose="020B0604020202020204" pitchFamily="34" charset="0"/>
              <a:buChar char="•"/>
            </a:pPr>
            <a:r>
              <a:rPr lang="en-US" dirty="0"/>
              <a:t>600°C biochar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Remain at 400-500°C makes mostly biochar in hours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Above 700°C liquid and gas in seconds</a:t>
            </a:r>
          </a:p>
          <a:p>
            <a:pPr lvl="1"/>
            <a:r>
              <a:rPr lang="en-US" dirty="0"/>
              <a:t>Bio-oil and syngas</a:t>
            </a:r>
          </a:p>
          <a:p>
            <a:pPr lvl="1"/>
            <a:endParaRPr lang="en-US" dirty="0"/>
          </a:p>
          <a:p>
            <a:pPr marL="0" lvl="1"/>
            <a:r>
              <a:rPr lang="en-US" dirty="0"/>
              <a:t>15% of the energy is consumed by the process</a:t>
            </a:r>
          </a:p>
        </p:txBody>
      </p:sp>
    </p:spTree>
    <p:extLst>
      <p:ext uri="{BB962C8B-B14F-4D97-AF65-F5344CB8AC3E}">
        <p14:creationId xmlns:p14="http://schemas.microsoft.com/office/powerpoint/2010/main" val="2748628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41</a:t>
            </a:fld>
            <a:endParaRPr lang="en-US"/>
          </a:p>
        </p:txBody>
      </p:sp>
      <p:sp>
        <p:nvSpPr>
          <p:cNvPr id="6" name="TextBox 5">
            <a:extLst>
              <a:ext uri="{FF2B5EF4-FFF2-40B4-BE49-F238E27FC236}">
                <a16:creationId xmlns:a16="http://schemas.microsoft.com/office/drawing/2014/main" id="{44BC1CC5-8809-58C2-D702-BA7C43C31B9A}"/>
              </a:ext>
            </a:extLst>
          </p:cNvPr>
          <p:cNvSpPr txBox="1"/>
          <p:nvPr/>
        </p:nvSpPr>
        <p:spPr>
          <a:xfrm>
            <a:off x="3100137" y="136525"/>
            <a:ext cx="5991726" cy="523220"/>
          </a:xfrm>
          <a:prstGeom prst="rect">
            <a:avLst/>
          </a:prstGeom>
          <a:noFill/>
        </p:spPr>
        <p:txBody>
          <a:bodyPr wrap="square" rtlCol="0">
            <a:spAutoFit/>
          </a:bodyPr>
          <a:lstStyle/>
          <a:p>
            <a:r>
              <a:rPr lang="en-US" sz="2800" b="1" dirty="0"/>
              <a:t>Pyrolysis Oil, biocrude or bio-oil</a:t>
            </a:r>
          </a:p>
        </p:txBody>
      </p:sp>
      <p:pic>
        <p:nvPicPr>
          <p:cNvPr id="7" name="Picture 6">
            <a:extLst>
              <a:ext uri="{FF2B5EF4-FFF2-40B4-BE49-F238E27FC236}">
                <a16:creationId xmlns:a16="http://schemas.microsoft.com/office/drawing/2014/main" id="{90DAED21-123D-0570-0705-CA01444DAB3A}"/>
              </a:ext>
            </a:extLst>
          </p:cNvPr>
          <p:cNvPicPr>
            <a:picLocks noChangeAspect="1"/>
          </p:cNvPicPr>
          <p:nvPr/>
        </p:nvPicPr>
        <p:blipFill>
          <a:blip r:embed="rId2"/>
          <a:stretch>
            <a:fillRect/>
          </a:stretch>
        </p:blipFill>
        <p:spPr>
          <a:xfrm>
            <a:off x="5340350" y="1130300"/>
            <a:ext cx="6540500" cy="2298700"/>
          </a:xfrm>
          <a:prstGeom prst="rect">
            <a:avLst/>
          </a:prstGeom>
        </p:spPr>
      </p:pic>
      <p:sp>
        <p:nvSpPr>
          <p:cNvPr id="8" name="TextBox 7">
            <a:extLst>
              <a:ext uri="{FF2B5EF4-FFF2-40B4-BE49-F238E27FC236}">
                <a16:creationId xmlns:a16="http://schemas.microsoft.com/office/drawing/2014/main" id="{7FECE580-D9B0-A7A0-A43F-254362EE5BBC}"/>
              </a:ext>
            </a:extLst>
          </p:cNvPr>
          <p:cNvSpPr txBox="1"/>
          <p:nvPr/>
        </p:nvSpPr>
        <p:spPr>
          <a:xfrm>
            <a:off x="850232" y="1130300"/>
            <a:ext cx="5433410" cy="4801314"/>
          </a:xfrm>
          <a:prstGeom prst="rect">
            <a:avLst/>
          </a:prstGeom>
          <a:noFill/>
        </p:spPr>
        <p:txBody>
          <a:bodyPr wrap="none" rtlCol="0">
            <a:spAutoFit/>
          </a:bodyPr>
          <a:lstStyle/>
          <a:p>
            <a:r>
              <a:rPr lang="en-US" b="1" u="sng" dirty="0"/>
              <a:t>Hydrothermal liquification</a:t>
            </a:r>
          </a:p>
          <a:p>
            <a:endParaRPr lang="en-US" dirty="0"/>
          </a:p>
          <a:p>
            <a:pPr marL="285750" indent="-285750">
              <a:buFont typeface="Arial" panose="020B0604020202020204" pitchFamily="34" charset="0"/>
              <a:buChar char="•"/>
            </a:pPr>
            <a:r>
              <a:rPr lang="en-US" dirty="0"/>
              <a:t>Wet biomass</a:t>
            </a:r>
          </a:p>
          <a:p>
            <a:endParaRPr lang="en-US" dirty="0"/>
          </a:p>
          <a:p>
            <a:pPr marL="285750" indent="-285750">
              <a:buFont typeface="Arial" panose="020B0604020202020204" pitchFamily="34" charset="0"/>
              <a:buChar char="•"/>
            </a:pPr>
            <a:r>
              <a:rPr lang="en-US" dirty="0"/>
              <a:t>350°C and 21 MPa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Bio-oil with twice the energy density</a:t>
            </a:r>
          </a:p>
          <a:p>
            <a:pPr lvl="1"/>
            <a:r>
              <a:rPr lang="en-US" dirty="0"/>
              <a:t> of pyrolysis oil</a:t>
            </a:r>
          </a:p>
          <a:p>
            <a:pPr lvl="1"/>
            <a:endParaRPr lang="en-US" dirty="0"/>
          </a:p>
          <a:p>
            <a:pPr marL="0" lvl="1"/>
            <a:r>
              <a:rPr lang="en-US" b="1" u="sng" dirty="0"/>
              <a:t>Related materials:</a:t>
            </a:r>
          </a:p>
          <a:p>
            <a:pPr lvl="1"/>
            <a:endParaRPr lang="en-US" dirty="0"/>
          </a:p>
          <a:p>
            <a:pPr marL="285750" indent="-285750">
              <a:buFont typeface="Arial" panose="020B0604020202020204" pitchFamily="34" charset="0"/>
              <a:buChar char="•"/>
            </a:pPr>
            <a:r>
              <a:rPr lang="en-US" dirty="0"/>
              <a:t>Black Liquor (pulp mill lignin)</a:t>
            </a:r>
          </a:p>
          <a:p>
            <a:endParaRPr lang="en-US" dirty="0"/>
          </a:p>
          <a:p>
            <a:pPr marL="285750" indent="-285750">
              <a:buFont typeface="Arial" panose="020B0604020202020204" pitchFamily="34" charset="0"/>
              <a:buChar char="•"/>
            </a:pPr>
            <a:r>
              <a:rPr lang="en-US" dirty="0"/>
              <a:t>Rubber Oil (tires)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Use Pyrolysis Oil to make ”bio-plastic” by bio-refining</a:t>
            </a:r>
          </a:p>
        </p:txBody>
      </p:sp>
      <p:pic>
        <p:nvPicPr>
          <p:cNvPr id="15362" name="Picture 2" descr="Scion - Biorefineries and industrial symbiosis">
            <a:extLst>
              <a:ext uri="{FF2B5EF4-FFF2-40B4-BE49-F238E27FC236}">
                <a16:creationId xmlns:a16="http://schemas.microsoft.com/office/drawing/2014/main" id="{3C6F0297-328C-89A9-0BDF-C3AF08F2D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3181" y="2984269"/>
            <a:ext cx="5478819" cy="3873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055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42</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2324935" y="238619"/>
            <a:ext cx="7542129" cy="523220"/>
          </a:xfrm>
          <a:prstGeom prst="rect">
            <a:avLst/>
          </a:prstGeom>
          <a:noFill/>
        </p:spPr>
        <p:txBody>
          <a:bodyPr wrap="none" rtlCol="0">
            <a:spAutoFit/>
          </a:bodyPr>
          <a:lstStyle/>
          <a:p>
            <a:r>
              <a:rPr lang="en-US" sz="2800" b="1" dirty="0"/>
              <a:t>Bio-based Terephthalic Acid for biobased PET</a:t>
            </a:r>
          </a:p>
        </p:txBody>
      </p:sp>
      <p:sp>
        <p:nvSpPr>
          <p:cNvPr id="4" name="TextBox 3">
            <a:extLst>
              <a:ext uri="{FF2B5EF4-FFF2-40B4-BE49-F238E27FC236}">
                <a16:creationId xmlns:a16="http://schemas.microsoft.com/office/drawing/2014/main" id="{1761526D-BC2D-36FE-30BA-EF5AB31DC1DC}"/>
              </a:ext>
            </a:extLst>
          </p:cNvPr>
          <p:cNvSpPr txBox="1"/>
          <p:nvPr/>
        </p:nvSpPr>
        <p:spPr>
          <a:xfrm>
            <a:off x="2275562" y="976155"/>
            <a:ext cx="7591502" cy="1754326"/>
          </a:xfrm>
          <a:prstGeom prst="rect">
            <a:avLst/>
          </a:prstGeom>
          <a:noFill/>
        </p:spPr>
        <p:txBody>
          <a:bodyPr wrap="none" rtlCol="0">
            <a:spAutoFit/>
          </a:bodyPr>
          <a:lstStyle/>
          <a:p>
            <a:r>
              <a:rPr lang="en-US" dirty="0"/>
              <a:t>Pyrolysis of organic matter.</a:t>
            </a:r>
          </a:p>
          <a:p>
            <a:r>
              <a:rPr lang="en-US" dirty="0"/>
              <a:t>Low Temperature/Slow Heating (&lt;450°C) =&gt; Biochar</a:t>
            </a:r>
          </a:p>
          <a:p>
            <a:r>
              <a:rPr lang="en-US" dirty="0"/>
              <a:t>Intermediate Temperature/Rapid Heating=&gt; </a:t>
            </a:r>
            <a:r>
              <a:rPr lang="en-US" b="1" dirty="0"/>
              <a:t>Pyrolysis Oil</a:t>
            </a:r>
          </a:p>
          <a:p>
            <a:r>
              <a:rPr lang="en-US" dirty="0"/>
              <a:t>High Temperature/Rapid Heating (&gt;800°C) =&gt; Gasses (</a:t>
            </a:r>
            <a:r>
              <a:rPr lang="en-US" sz="1800" dirty="0">
                <a:effectLst/>
                <a:latin typeface="DGMetaSerifScience"/>
              </a:rPr>
              <a:t>CH</a:t>
            </a:r>
            <a:r>
              <a:rPr lang="en-US" sz="1800" baseline="-25000" dirty="0">
                <a:effectLst/>
                <a:latin typeface="DGMetaSerifScience"/>
              </a:rPr>
              <a:t>4</a:t>
            </a:r>
            <a:r>
              <a:rPr lang="en-US" sz="1800" dirty="0">
                <a:effectLst/>
                <a:latin typeface="DGMetaSerifScience"/>
              </a:rPr>
              <a:t>, H</a:t>
            </a:r>
            <a:r>
              <a:rPr lang="en-US" sz="1800" baseline="-25000" dirty="0">
                <a:effectLst/>
                <a:latin typeface="DGMetaSerifScience"/>
              </a:rPr>
              <a:t>2</a:t>
            </a:r>
            <a:r>
              <a:rPr lang="en-US" sz="1800" dirty="0">
                <a:effectLst/>
                <a:latin typeface="DGMetaSerifScience"/>
              </a:rPr>
              <a:t>, CO, and CO</a:t>
            </a:r>
            <a:r>
              <a:rPr lang="en-US" sz="1800" baseline="-25000" dirty="0">
                <a:effectLst/>
                <a:latin typeface="DGMetaSerifScience"/>
              </a:rPr>
              <a:t>2</a:t>
            </a:r>
            <a:r>
              <a:rPr lang="en-US" sz="1800" dirty="0">
                <a:effectLst/>
                <a:latin typeface="DGMetaSerifScience"/>
              </a:rPr>
              <a:t>) </a:t>
            </a:r>
            <a:endParaRPr lang="en-US" dirty="0"/>
          </a:p>
          <a:p>
            <a:endParaRPr lang="en-US" dirty="0"/>
          </a:p>
          <a:p>
            <a:r>
              <a:rPr lang="en-US" b="1" dirty="0"/>
              <a:t>Bio-oil </a:t>
            </a:r>
            <a:r>
              <a:rPr lang="en-US" dirty="0"/>
              <a:t>+ Zeolite (</a:t>
            </a:r>
            <a:r>
              <a:rPr lang="en-US" sz="1800" dirty="0">
                <a:effectLst/>
                <a:latin typeface="DGMetaSerifScience"/>
              </a:rPr>
              <a:t>Na</a:t>
            </a:r>
            <a:r>
              <a:rPr lang="en-US" sz="1800" baseline="-25000" dirty="0">
                <a:effectLst/>
                <a:latin typeface="DGMetaSerifScience"/>
              </a:rPr>
              <a:t>2</a:t>
            </a:r>
            <a:r>
              <a:rPr lang="en-US" sz="1800" dirty="0">
                <a:effectLst/>
                <a:latin typeface="DGMetaSerifScience"/>
              </a:rPr>
              <a:t>Al</a:t>
            </a:r>
            <a:r>
              <a:rPr lang="en-US" sz="1800" baseline="-25000" dirty="0">
                <a:effectLst/>
                <a:latin typeface="DGMetaSerifScience"/>
              </a:rPr>
              <a:t>2</a:t>
            </a:r>
            <a:r>
              <a:rPr lang="en-US" sz="1800" dirty="0">
                <a:effectLst/>
                <a:latin typeface="DGMetaSerifScience"/>
              </a:rPr>
              <a:t>Si</a:t>
            </a:r>
            <a:r>
              <a:rPr lang="en-US" sz="1800" baseline="-25000" dirty="0">
                <a:effectLst/>
                <a:latin typeface="DGMetaSerifScience"/>
              </a:rPr>
              <a:t>3</a:t>
            </a:r>
            <a:r>
              <a:rPr lang="en-US" sz="1800" dirty="0">
                <a:effectLst/>
                <a:latin typeface="DGMetaSerifScience"/>
              </a:rPr>
              <a:t>O</a:t>
            </a:r>
            <a:r>
              <a:rPr lang="en-US" sz="1800" baseline="-25000" dirty="0">
                <a:effectLst/>
                <a:latin typeface="DGMetaSerifScience"/>
              </a:rPr>
              <a:t>10</a:t>
            </a:r>
            <a:r>
              <a:rPr lang="en-US" sz="1800" dirty="0">
                <a:effectLst/>
                <a:latin typeface="DGMetaSerifScience"/>
              </a:rPr>
              <a:t> </a:t>
            </a:r>
            <a:r>
              <a:rPr lang="en-US" sz="1800" b="1" baseline="30000" dirty="0">
                <a:effectLst/>
                <a:latin typeface="DGMetaSerifScience"/>
              </a:rPr>
              <a:t>.</a:t>
            </a:r>
            <a:r>
              <a:rPr lang="en-US" sz="1800" dirty="0">
                <a:effectLst/>
                <a:latin typeface="DGMetaSerifScience"/>
              </a:rPr>
              <a:t> 2 H</a:t>
            </a:r>
            <a:r>
              <a:rPr lang="en-US" sz="1800" baseline="-25000" dirty="0">
                <a:effectLst/>
                <a:latin typeface="DGMetaSerifScience"/>
              </a:rPr>
              <a:t>2</a:t>
            </a:r>
            <a:r>
              <a:rPr lang="en-US" sz="1800" dirty="0">
                <a:effectLst/>
                <a:latin typeface="DGMetaSerifScience"/>
              </a:rPr>
              <a:t>O) =&gt; </a:t>
            </a:r>
            <a:r>
              <a:rPr lang="en-US" sz="1800" b="1" i="1" dirty="0" err="1">
                <a:effectLst/>
                <a:latin typeface="DGMetaSerifScience"/>
              </a:rPr>
              <a:t>bioBTX</a:t>
            </a:r>
            <a:r>
              <a:rPr lang="en-US" sz="1800" b="1" i="1" dirty="0">
                <a:effectLst/>
                <a:latin typeface="DGMetaSerifScience"/>
              </a:rPr>
              <a:t> </a:t>
            </a:r>
            <a:endParaRPr lang="en-US" b="1" dirty="0"/>
          </a:p>
        </p:txBody>
      </p:sp>
      <p:pic>
        <p:nvPicPr>
          <p:cNvPr id="10242" name="Picture 2">
            <a:extLst>
              <a:ext uri="{FF2B5EF4-FFF2-40B4-BE49-F238E27FC236}">
                <a16:creationId xmlns:a16="http://schemas.microsoft.com/office/drawing/2014/main" id="{42188DC2-59EA-9CF6-6B47-B57886FAF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672" y="3074103"/>
            <a:ext cx="3683000" cy="302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E5DADC-104F-CFD3-3B69-B4AA329A584A}"/>
              </a:ext>
            </a:extLst>
          </p:cNvPr>
          <p:cNvSpPr txBox="1"/>
          <p:nvPr/>
        </p:nvSpPr>
        <p:spPr>
          <a:xfrm>
            <a:off x="2717048" y="2889437"/>
            <a:ext cx="958378" cy="369332"/>
          </a:xfrm>
          <a:prstGeom prst="rect">
            <a:avLst/>
          </a:prstGeom>
          <a:noFill/>
        </p:spPr>
        <p:txBody>
          <a:bodyPr wrap="square">
            <a:spAutoFit/>
          </a:bodyPr>
          <a:lstStyle/>
          <a:p>
            <a:r>
              <a:rPr lang="en-US" sz="1800" b="1" dirty="0"/>
              <a:t>BTX</a:t>
            </a:r>
            <a:endParaRPr lang="en-US" dirty="0"/>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4B40718A-98E8-9D64-5697-EDD06E0A81A6}"/>
                  </a:ext>
                </a:extLst>
              </p14:cNvPr>
              <p14:cNvContentPartPr/>
              <p14:nvPr/>
            </p14:nvContentPartPr>
            <p14:xfrm>
              <a:off x="3720039" y="4394829"/>
              <a:ext cx="1679040" cy="2093400"/>
            </p14:xfrm>
          </p:contentPart>
        </mc:Choice>
        <mc:Fallback>
          <p:pic>
            <p:nvPicPr>
              <p:cNvPr id="6" name="Ink 5">
                <a:extLst>
                  <a:ext uri="{FF2B5EF4-FFF2-40B4-BE49-F238E27FC236}">
                    <a16:creationId xmlns:a16="http://schemas.microsoft.com/office/drawing/2014/main" id="{4B40718A-98E8-9D64-5697-EDD06E0A81A6}"/>
                  </a:ext>
                </a:extLst>
              </p:cNvPr>
              <p:cNvPicPr/>
              <p:nvPr/>
            </p:nvPicPr>
            <p:blipFill>
              <a:blip r:embed="rId4"/>
              <a:stretch>
                <a:fillRect/>
              </a:stretch>
            </p:blipFill>
            <p:spPr>
              <a:xfrm>
                <a:off x="3713919" y="4388709"/>
                <a:ext cx="1691280" cy="2105640"/>
              </a:xfrm>
              <a:prstGeom prst="rect">
                <a:avLst/>
              </a:prstGeom>
            </p:spPr>
          </p:pic>
        </mc:Fallback>
      </mc:AlternateContent>
      <p:pic>
        <p:nvPicPr>
          <p:cNvPr id="10244" name="Picture 4">
            <a:extLst>
              <a:ext uri="{FF2B5EF4-FFF2-40B4-BE49-F238E27FC236}">
                <a16:creationId xmlns:a16="http://schemas.microsoft.com/office/drawing/2014/main" id="{466C275F-72DF-54F6-2D00-FC5411248B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3424" y="2944797"/>
            <a:ext cx="6310241" cy="351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656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43</a:t>
            </a:fld>
            <a:endParaRPr lang="en-US"/>
          </a:p>
        </p:txBody>
      </p:sp>
      <p:pic>
        <p:nvPicPr>
          <p:cNvPr id="11266" name="Picture 2">
            <a:extLst>
              <a:ext uri="{FF2B5EF4-FFF2-40B4-BE49-F238E27FC236}">
                <a16:creationId xmlns:a16="http://schemas.microsoft.com/office/drawing/2014/main" id="{32D56899-AA53-6E8A-A444-0FF78DF85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9290" y="1073150"/>
            <a:ext cx="6794500" cy="4711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9FA864-9759-3A7C-84BC-25A9E9E54F8E}"/>
              </a:ext>
            </a:extLst>
          </p:cNvPr>
          <p:cNvSpPr txBox="1"/>
          <p:nvPr/>
        </p:nvSpPr>
        <p:spPr>
          <a:xfrm>
            <a:off x="2324935" y="498266"/>
            <a:ext cx="7542129" cy="523220"/>
          </a:xfrm>
          <a:prstGeom prst="rect">
            <a:avLst/>
          </a:prstGeom>
          <a:noFill/>
        </p:spPr>
        <p:txBody>
          <a:bodyPr wrap="none" rtlCol="0">
            <a:spAutoFit/>
          </a:bodyPr>
          <a:lstStyle/>
          <a:p>
            <a:r>
              <a:rPr lang="en-US" sz="2800" b="1" dirty="0"/>
              <a:t>Bio-based Terephthalic Acid for biobased PET</a:t>
            </a:r>
          </a:p>
        </p:txBody>
      </p:sp>
      <p:sp>
        <p:nvSpPr>
          <p:cNvPr id="5" name="TextBox 4">
            <a:extLst>
              <a:ext uri="{FF2B5EF4-FFF2-40B4-BE49-F238E27FC236}">
                <a16:creationId xmlns:a16="http://schemas.microsoft.com/office/drawing/2014/main" id="{EFDDDC19-DD15-7600-B70D-5B037425F0B4}"/>
              </a:ext>
            </a:extLst>
          </p:cNvPr>
          <p:cNvSpPr txBox="1"/>
          <p:nvPr/>
        </p:nvSpPr>
        <p:spPr>
          <a:xfrm>
            <a:off x="1682996" y="3059668"/>
            <a:ext cx="1283878" cy="369332"/>
          </a:xfrm>
          <a:prstGeom prst="rect">
            <a:avLst/>
          </a:prstGeom>
          <a:noFill/>
        </p:spPr>
        <p:txBody>
          <a:bodyPr wrap="none" rtlCol="0">
            <a:spAutoFit/>
          </a:bodyPr>
          <a:lstStyle/>
          <a:p>
            <a:r>
              <a:rPr lang="en-US" b="1" dirty="0"/>
              <a:t>Bio-BTX =&gt;</a:t>
            </a:r>
          </a:p>
        </p:txBody>
      </p:sp>
    </p:spTree>
    <p:extLst>
      <p:ext uri="{BB962C8B-B14F-4D97-AF65-F5344CB8AC3E}">
        <p14:creationId xmlns:p14="http://schemas.microsoft.com/office/powerpoint/2010/main" val="3829340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44</a:t>
            </a:fld>
            <a:endParaRPr lang="en-US"/>
          </a:p>
        </p:txBody>
      </p:sp>
      <p:sp>
        <p:nvSpPr>
          <p:cNvPr id="3" name="TextBox 2">
            <a:extLst>
              <a:ext uri="{FF2B5EF4-FFF2-40B4-BE49-F238E27FC236}">
                <a16:creationId xmlns:a16="http://schemas.microsoft.com/office/drawing/2014/main" id="{5878FFC6-B77F-4813-CC67-DB14EB79B1AE}"/>
              </a:ext>
            </a:extLst>
          </p:cNvPr>
          <p:cNvSpPr txBox="1"/>
          <p:nvPr/>
        </p:nvSpPr>
        <p:spPr>
          <a:xfrm>
            <a:off x="2646947" y="783992"/>
            <a:ext cx="7972925" cy="461665"/>
          </a:xfrm>
          <a:prstGeom prst="rect">
            <a:avLst/>
          </a:prstGeom>
          <a:noFill/>
        </p:spPr>
        <p:txBody>
          <a:bodyPr wrap="square" rtlCol="0">
            <a:spAutoFit/>
          </a:bodyPr>
          <a:lstStyle/>
          <a:p>
            <a:r>
              <a:rPr lang="en-US" sz="2400" b="1" dirty="0"/>
              <a:t>PHB from Methane (</a:t>
            </a:r>
            <a:r>
              <a:rPr lang="en-US" sz="2400" b="1" dirty="0" err="1"/>
              <a:t>Newlight</a:t>
            </a:r>
            <a:r>
              <a:rPr lang="en-US" sz="2400" b="1" dirty="0"/>
              <a:t>, Huntington Beach CA)</a:t>
            </a:r>
          </a:p>
        </p:txBody>
      </p:sp>
      <p:pic>
        <p:nvPicPr>
          <p:cNvPr id="4" name="Picture 3">
            <a:extLst>
              <a:ext uri="{FF2B5EF4-FFF2-40B4-BE49-F238E27FC236}">
                <a16:creationId xmlns:a16="http://schemas.microsoft.com/office/drawing/2014/main" id="{5D48D789-1653-39BA-6854-D16FFB5CDDCD}"/>
              </a:ext>
            </a:extLst>
          </p:cNvPr>
          <p:cNvPicPr>
            <a:picLocks noChangeAspect="1"/>
          </p:cNvPicPr>
          <p:nvPr/>
        </p:nvPicPr>
        <p:blipFill>
          <a:blip r:embed="rId2"/>
          <a:stretch>
            <a:fillRect/>
          </a:stretch>
        </p:blipFill>
        <p:spPr>
          <a:xfrm>
            <a:off x="2290011" y="1439312"/>
            <a:ext cx="7772400" cy="5274309"/>
          </a:xfrm>
          <a:prstGeom prst="rect">
            <a:avLst/>
          </a:prstGeom>
        </p:spPr>
      </p:pic>
      <p:sp>
        <p:nvSpPr>
          <p:cNvPr id="6" name="TextBox 5">
            <a:extLst>
              <a:ext uri="{FF2B5EF4-FFF2-40B4-BE49-F238E27FC236}">
                <a16:creationId xmlns:a16="http://schemas.microsoft.com/office/drawing/2014/main" id="{44BC1CC5-8809-58C2-D702-BA7C43C31B9A}"/>
              </a:ext>
            </a:extLst>
          </p:cNvPr>
          <p:cNvSpPr txBox="1"/>
          <p:nvPr/>
        </p:nvSpPr>
        <p:spPr>
          <a:xfrm>
            <a:off x="136357" y="128672"/>
            <a:ext cx="7972925" cy="461665"/>
          </a:xfrm>
          <a:prstGeom prst="rect">
            <a:avLst/>
          </a:prstGeom>
          <a:noFill/>
        </p:spPr>
        <p:txBody>
          <a:bodyPr wrap="square" rtlCol="0">
            <a:spAutoFit/>
          </a:bodyPr>
          <a:lstStyle/>
          <a:p>
            <a:r>
              <a:rPr lang="en-US" sz="2400" b="1" dirty="0"/>
              <a:t>Methane from Cows, Sewage, Compost, Landfill, etc.</a:t>
            </a:r>
          </a:p>
        </p:txBody>
      </p:sp>
    </p:spTree>
    <p:extLst>
      <p:ext uri="{BB962C8B-B14F-4D97-AF65-F5344CB8AC3E}">
        <p14:creationId xmlns:p14="http://schemas.microsoft.com/office/powerpoint/2010/main" val="4287464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45</a:t>
            </a:fld>
            <a:endParaRPr lang="en-US"/>
          </a:p>
        </p:txBody>
      </p:sp>
      <p:pic>
        <p:nvPicPr>
          <p:cNvPr id="2" name="Picture 1">
            <a:extLst>
              <a:ext uri="{FF2B5EF4-FFF2-40B4-BE49-F238E27FC236}">
                <a16:creationId xmlns:a16="http://schemas.microsoft.com/office/drawing/2014/main" id="{BB0061F5-9A9A-326C-103C-41412FF0E995}"/>
              </a:ext>
            </a:extLst>
          </p:cNvPr>
          <p:cNvPicPr>
            <a:picLocks noChangeAspect="1"/>
          </p:cNvPicPr>
          <p:nvPr/>
        </p:nvPicPr>
        <p:blipFill>
          <a:blip r:embed="rId2"/>
          <a:stretch>
            <a:fillRect/>
          </a:stretch>
        </p:blipFill>
        <p:spPr>
          <a:xfrm>
            <a:off x="2209800" y="798513"/>
            <a:ext cx="7772400" cy="5740399"/>
          </a:xfrm>
          <a:prstGeom prst="rect">
            <a:avLst/>
          </a:prstGeom>
        </p:spPr>
      </p:pic>
      <p:sp>
        <p:nvSpPr>
          <p:cNvPr id="5" name="TextBox 4">
            <a:extLst>
              <a:ext uri="{FF2B5EF4-FFF2-40B4-BE49-F238E27FC236}">
                <a16:creationId xmlns:a16="http://schemas.microsoft.com/office/drawing/2014/main" id="{6DEE342D-AB79-3B40-3D84-9727D93605DC}"/>
              </a:ext>
            </a:extLst>
          </p:cNvPr>
          <p:cNvSpPr txBox="1"/>
          <p:nvPr/>
        </p:nvSpPr>
        <p:spPr>
          <a:xfrm>
            <a:off x="2566736" y="136525"/>
            <a:ext cx="7972925" cy="461665"/>
          </a:xfrm>
          <a:prstGeom prst="rect">
            <a:avLst/>
          </a:prstGeom>
          <a:noFill/>
        </p:spPr>
        <p:txBody>
          <a:bodyPr wrap="square" rtlCol="0">
            <a:spAutoFit/>
          </a:bodyPr>
          <a:lstStyle/>
          <a:p>
            <a:r>
              <a:rPr lang="en-US" sz="2400" b="1" dirty="0"/>
              <a:t>PHB from Methane (</a:t>
            </a:r>
            <a:r>
              <a:rPr lang="en-US" sz="2400" b="1" dirty="0" err="1"/>
              <a:t>Newlight</a:t>
            </a:r>
            <a:r>
              <a:rPr lang="en-US" sz="2400" b="1" dirty="0"/>
              <a:t>, </a:t>
            </a:r>
            <a:r>
              <a:rPr lang="en-US" sz="2400" b="1" dirty="0" err="1"/>
              <a:t>Hunington</a:t>
            </a:r>
            <a:r>
              <a:rPr lang="en-US" sz="2400" b="1" dirty="0"/>
              <a:t> Beach CA)</a:t>
            </a:r>
          </a:p>
        </p:txBody>
      </p:sp>
    </p:spTree>
    <p:extLst>
      <p:ext uri="{BB962C8B-B14F-4D97-AF65-F5344CB8AC3E}">
        <p14:creationId xmlns:p14="http://schemas.microsoft.com/office/powerpoint/2010/main" val="2059558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46</a:t>
            </a:fld>
            <a:endParaRPr lang="en-US"/>
          </a:p>
        </p:txBody>
      </p:sp>
      <p:sp>
        <p:nvSpPr>
          <p:cNvPr id="5" name="TextBox 4">
            <a:extLst>
              <a:ext uri="{FF2B5EF4-FFF2-40B4-BE49-F238E27FC236}">
                <a16:creationId xmlns:a16="http://schemas.microsoft.com/office/drawing/2014/main" id="{6DEE342D-AB79-3B40-3D84-9727D93605DC}"/>
              </a:ext>
            </a:extLst>
          </p:cNvPr>
          <p:cNvSpPr txBox="1"/>
          <p:nvPr/>
        </p:nvSpPr>
        <p:spPr>
          <a:xfrm>
            <a:off x="2566736" y="136525"/>
            <a:ext cx="7972925" cy="461665"/>
          </a:xfrm>
          <a:prstGeom prst="rect">
            <a:avLst/>
          </a:prstGeom>
          <a:noFill/>
        </p:spPr>
        <p:txBody>
          <a:bodyPr wrap="square" rtlCol="0">
            <a:spAutoFit/>
          </a:bodyPr>
          <a:lstStyle/>
          <a:p>
            <a:r>
              <a:rPr lang="en-US" sz="2400" b="1" dirty="0"/>
              <a:t>PHB from Methane (Mango Materials Berkley CA)</a:t>
            </a:r>
          </a:p>
        </p:txBody>
      </p:sp>
      <p:pic>
        <p:nvPicPr>
          <p:cNvPr id="3" name="Picture 2">
            <a:extLst>
              <a:ext uri="{FF2B5EF4-FFF2-40B4-BE49-F238E27FC236}">
                <a16:creationId xmlns:a16="http://schemas.microsoft.com/office/drawing/2014/main" id="{0A6D0CCD-8A3F-4949-7A9E-51F3CC4EAB18}"/>
              </a:ext>
            </a:extLst>
          </p:cNvPr>
          <p:cNvPicPr>
            <a:picLocks noChangeAspect="1"/>
          </p:cNvPicPr>
          <p:nvPr/>
        </p:nvPicPr>
        <p:blipFill>
          <a:blip r:embed="rId2"/>
          <a:stretch>
            <a:fillRect/>
          </a:stretch>
        </p:blipFill>
        <p:spPr>
          <a:xfrm>
            <a:off x="1411705" y="933462"/>
            <a:ext cx="9841000" cy="5242749"/>
          </a:xfrm>
          <a:prstGeom prst="rect">
            <a:avLst/>
          </a:prstGeom>
        </p:spPr>
      </p:pic>
    </p:spTree>
    <p:extLst>
      <p:ext uri="{BB962C8B-B14F-4D97-AF65-F5344CB8AC3E}">
        <p14:creationId xmlns:p14="http://schemas.microsoft.com/office/powerpoint/2010/main" val="1047131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47</a:t>
            </a:fld>
            <a:endParaRPr lang="en-US"/>
          </a:p>
        </p:txBody>
      </p:sp>
      <p:sp>
        <p:nvSpPr>
          <p:cNvPr id="5" name="TextBox 4">
            <a:extLst>
              <a:ext uri="{FF2B5EF4-FFF2-40B4-BE49-F238E27FC236}">
                <a16:creationId xmlns:a16="http://schemas.microsoft.com/office/drawing/2014/main" id="{6DEE342D-AB79-3B40-3D84-9727D93605DC}"/>
              </a:ext>
            </a:extLst>
          </p:cNvPr>
          <p:cNvSpPr txBox="1"/>
          <p:nvPr/>
        </p:nvSpPr>
        <p:spPr>
          <a:xfrm>
            <a:off x="2566736" y="136525"/>
            <a:ext cx="7972925" cy="461665"/>
          </a:xfrm>
          <a:prstGeom prst="rect">
            <a:avLst/>
          </a:prstGeom>
          <a:noFill/>
        </p:spPr>
        <p:txBody>
          <a:bodyPr wrap="square" rtlCol="0">
            <a:spAutoFit/>
          </a:bodyPr>
          <a:lstStyle/>
          <a:p>
            <a:r>
              <a:rPr lang="en-US" sz="2400" b="1" dirty="0"/>
              <a:t>PHB from Methane (Mango Materials Berkley CA)</a:t>
            </a:r>
          </a:p>
        </p:txBody>
      </p:sp>
      <p:pic>
        <p:nvPicPr>
          <p:cNvPr id="2" name="Picture 1">
            <a:extLst>
              <a:ext uri="{FF2B5EF4-FFF2-40B4-BE49-F238E27FC236}">
                <a16:creationId xmlns:a16="http://schemas.microsoft.com/office/drawing/2014/main" id="{EA7CEE79-2F7C-A71F-6050-622FF262D4FF}"/>
              </a:ext>
            </a:extLst>
          </p:cNvPr>
          <p:cNvPicPr>
            <a:picLocks noChangeAspect="1"/>
          </p:cNvPicPr>
          <p:nvPr/>
        </p:nvPicPr>
        <p:blipFill>
          <a:blip r:embed="rId2"/>
          <a:stretch>
            <a:fillRect/>
          </a:stretch>
        </p:blipFill>
        <p:spPr>
          <a:xfrm>
            <a:off x="1441227" y="1058779"/>
            <a:ext cx="9912573" cy="5047505"/>
          </a:xfrm>
          <a:prstGeom prst="rect">
            <a:avLst/>
          </a:prstGeom>
        </p:spPr>
      </p:pic>
    </p:spTree>
    <p:extLst>
      <p:ext uri="{BB962C8B-B14F-4D97-AF65-F5344CB8AC3E}">
        <p14:creationId xmlns:p14="http://schemas.microsoft.com/office/powerpoint/2010/main" val="305525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48</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415301" y="100340"/>
            <a:ext cx="1162498" cy="523220"/>
          </a:xfrm>
          <a:prstGeom prst="rect">
            <a:avLst/>
          </a:prstGeom>
          <a:noFill/>
        </p:spPr>
        <p:txBody>
          <a:bodyPr wrap="none" rtlCol="0">
            <a:spAutoFit/>
          </a:bodyPr>
          <a:lstStyle/>
          <a:p>
            <a:r>
              <a:rPr lang="en-US" sz="2800" b="1" dirty="0"/>
              <a:t>Lignin</a:t>
            </a:r>
          </a:p>
        </p:txBody>
      </p:sp>
      <p:pic>
        <p:nvPicPr>
          <p:cNvPr id="2" name="Picture 1">
            <a:extLst>
              <a:ext uri="{FF2B5EF4-FFF2-40B4-BE49-F238E27FC236}">
                <a16:creationId xmlns:a16="http://schemas.microsoft.com/office/drawing/2014/main" id="{32CEF467-B69E-FD68-399A-F7795A5DD41F}"/>
              </a:ext>
            </a:extLst>
          </p:cNvPr>
          <p:cNvPicPr>
            <a:picLocks noChangeAspect="1"/>
          </p:cNvPicPr>
          <p:nvPr/>
        </p:nvPicPr>
        <p:blipFill>
          <a:blip r:embed="rId2"/>
          <a:stretch>
            <a:fillRect/>
          </a:stretch>
        </p:blipFill>
        <p:spPr>
          <a:xfrm>
            <a:off x="5513833" y="0"/>
            <a:ext cx="6640286" cy="6858000"/>
          </a:xfrm>
          <a:prstGeom prst="rect">
            <a:avLst/>
          </a:prstGeom>
        </p:spPr>
      </p:pic>
      <p:sp>
        <p:nvSpPr>
          <p:cNvPr id="6" name="TextBox 5">
            <a:extLst>
              <a:ext uri="{FF2B5EF4-FFF2-40B4-BE49-F238E27FC236}">
                <a16:creationId xmlns:a16="http://schemas.microsoft.com/office/drawing/2014/main" id="{9C4866A2-E6A2-2A6D-FEDC-A3A18BEC40E9}"/>
              </a:ext>
            </a:extLst>
          </p:cNvPr>
          <p:cNvSpPr txBox="1"/>
          <p:nvPr/>
        </p:nvSpPr>
        <p:spPr>
          <a:xfrm>
            <a:off x="261257" y="1227039"/>
            <a:ext cx="6096000" cy="369332"/>
          </a:xfrm>
          <a:prstGeom prst="rect">
            <a:avLst/>
          </a:prstGeom>
          <a:noFill/>
        </p:spPr>
        <p:txBody>
          <a:bodyPr wrap="square">
            <a:spAutoFit/>
          </a:bodyPr>
          <a:lstStyle/>
          <a:p>
            <a:r>
              <a:rPr lang="en-US" b="0" i="0" u="none" strike="noStrike" dirty="0" err="1">
                <a:solidFill>
                  <a:srgbClr val="202122"/>
                </a:solidFill>
                <a:effectLst/>
                <a:highlight>
                  <a:srgbClr val="FFFFFF"/>
                </a:highlight>
                <a:latin typeface="Arial" panose="020B0604020202020204" pitchFamily="34" charset="0"/>
              </a:rPr>
              <a:t>LignoBoost</a:t>
            </a:r>
            <a:r>
              <a:rPr lang="en-US" b="0" i="0" u="none" strike="noStrike" dirty="0">
                <a:solidFill>
                  <a:srgbClr val="202122"/>
                </a:solidFill>
                <a:effectLst/>
                <a:highlight>
                  <a:srgbClr val="FFFFFF"/>
                </a:highlight>
                <a:latin typeface="Arial" panose="020B0604020202020204" pitchFamily="34" charset="0"/>
              </a:rPr>
              <a:t> (Sweden) and </a:t>
            </a:r>
            <a:r>
              <a:rPr lang="en-US" b="0" i="0" u="none" strike="noStrike" dirty="0" err="1">
                <a:solidFill>
                  <a:srgbClr val="202122"/>
                </a:solidFill>
                <a:effectLst/>
                <a:highlight>
                  <a:srgbClr val="FFFFFF"/>
                </a:highlight>
                <a:latin typeface="Arial" panose="020B0604020202020204" pitchFamily="34" charset="0"/>
              </a:rPr>
              <a:t>LignoForce</a:t>
            </a:r>
            <a:r>
              <a:rPr lang="en-US" b="0" i="0" u="none" strike="noStrike" dirty="0">
                <a:solidFill>
                  <a:srgbClr val="202122"/>
                </a:solidFill>
                <a:effectLst/>
                <a:highlight>
                  <a:srgbClr val="FFFFFF"/>
                </a:highlight>
                <a:latin typeface="Arial" panose="020B0604020202020204" pitchFamily="34" charset="0"/>
              </a:rPr>
              <a:t> (Canada)</a:t>
            </a:r>
            <a:endParaRPr lang="en-US" dirty="0"/>
          </a:p>
        </p:txBody>
      </p:sp>
      <p:sp>
        <p:nvSpPr>
          <p:cNvPr id="8" name="TextBox 7">
            <a:extLst>
              <a:ext uri="{FF2B5EF4-FFF2-40B4-BE49-F238E27FC236}">
                <a16:creationId xmlns:a16="http://schemas.microsoft.com/office/drawing/2014/main" id="{AB2549E5-852F-70B0-9408-BA59E6EA9D00}"/>
              </a:ext>
            </a:extLst>
          </p:cNvPr>
          <p:cNvSpPr txBox="1"/>
          <p:nvPr/>
        </p:nvSpPr>
        <p:spPr>
          <a:xfrm>
            <a:off x="367301" y="1665933"/>
            <a:ext cx="6096000" cy="369332"/>
          </a:xfrm>
          <a:prstGeom prst="rect">
            <a:avLst/>
          </a:prstGeom>
          <a:noFill/>
        </p:spPr>
        <p:txBody>
          <a:bodyPr wrap="square">
            <a:spAutoFit/>
          </a:bodyPr>
          <a:lstStyle/>
          <a:p>
            <a:r>
              <a:rPr lang="en-US" b="0" i="0" u="none" strike="noStrike" dirty="0">
                <a:solidFill>
                  <a:srgbClr val="202122"/>
                </a:solidFill>
                <a:effectLst/>
                <a:highlight>
                  <a:srgbClr val="FFFFFF"/>
                </a:highlight>
                <a:latin typeface="Arial" panose="020B0604020202020204" pitchFamily="34" charset="0"/>
              </a:rPr>
              <a:t>a renewable source of aromatic compounds</a:t>
            </a:r>
            <a:endParaRPr lang="en-US" dirty="0"/>
          </a:p>
        </p:txBody>
      </p:sp>
      <p:pic>
        <p:nvPicPr>
          <p:cNvPr id="9" name="Picture 8">
            <a:extLst>
              <a:ext uri="{FF2B5EF4-FFF2-40B4-BE49-F238E27FC236}">
                <a16:creationId xmlns:a16="http://schemas.microsoft.com/office/drawing/2014/main" id="{F86101FA-DFE1-FB4F-33B2-538A2D971651}"/>
              </a:ext>
            </a:extLst>
          </p:cNvPr>
          <p:cNvPicPr>
            <a:picLocks noChangeAspect="1"/>
          </p:cNvPicPr>
          <p:nvPr/>
        </p:nvPicPr>
        <p:blipFill>
          <a:blip r:embed="rId3"/>
          <a:stretch>
            <a:fillRect/>
          </a:stretch>
        </p:blipFill>
        <p:spPr>
          <a:xfrm>
            <a:off x="379603" y="2331315"/>
            <a:ext cx="5249779" cy="4230634"/>
          </a:xfrm>
          <a:prstGeom prst="rect">
            <a:avLst/>
          </a:prstGeom>
        </p:spPr>
      </p:pic>
    </p:spTree>
    <p:extLst>
      <p:ext uri="{BB962C8B-B14F-4D97-AF65-F5344CB8AC3E}">
        <p14:creationId xmlns:p14="http://schemas.microsoft.com/office/powerpoint/2010/main" val="325176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49</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1073153" y="100340"/>
            <a:ext cx="2680699" cy="1384995"/>
          </a:xfrm>
          <a:prstGeom prst="rect">
            <a:avLst/>
          </a:prstGeom>
          <a:noFill/>
        </p:spPr>
        <p:txBody>
          <a:bodyPr wrap="square" rtlCol="0">
            <a:spAutoFit/>
          </a:bodyPr>
          <a:lstStyle/>
          <a:p>
            <a:r>
              <a:rPr lang="en-US" sz="2800" b="1" dirty="0"/>
              <a:t>Starch, Cellulose and Glucose</a:t>
            </a:r>
          </a:p>
        </p:txBody>
      </p:sp>
      <p:pic>
        <p:nvPicPr>
          <p:cNvPr id="4" name="Picture 3">
            <a:extLst>
              <a:ext uri="{FF2B5EF4-FFF2-40B4-BE49-F238E27FC236}">
                <a16:creationId xmlns:a16="http://schemas.microsoft.com/office/drawing/2014/main" id="{E03E9E23-F30D-08F5-2782-95EB2824DD77}"/>
              </a:ext>
            </a:extLst>
          </p:cNvPr>
          <p:cNvPicPr>
            <a:picLocks noChangeAspect="1"/>
          </p:cNvPicPr>
          <p:nvPr/>
        </p:nvPicPr>
        <p:blipFill>
          <a:blip r:embed="rId2"/>
          <a:stretch>
            <a:fillRect/>
          </a:stretch>
        </p:blipFill>
        <p:spPr>
          <a:xfrm>
            <a:off x="4263189" y="100340"/>
            <a:ext cx="7772400" cy="6548885"/>
          </a:xfrm>
          <a:prstGeom prst="rect">
            <a:avLst/>
          </a:prstGeom>
        </p:spPr>
      </p:pic>
      <p:pic>
        <p:nvPicPr>
          <p:cNvPr id="5" name="Picture 4">
            <a:extLst>
              <a:ext uri="{FF2B5EF4-FFF2-40B4-BE49-F238E27FC236}">
                <a16:creationId xmlns:a16="http://schemas.microsoft.com/office/drawing/2014/main" id="{2AFD4333-9490-98D0-97AB-446EEFBE2E9A}"/>
              </a:ext>
            </a:extLst>
          </p:cNvPr>
          <p:cNvPicPr>
            <a:picLocks noChangeAspect="1"/>
          </p:cNvPicPr>
          <p:nvPr/>
        </p:nvPicPr>
        <p:blipFill rotWithShape="1">
          <a:blip r:embed="rId3"/>
          <a:srcRect r="48297"/>
          <a:stretch/>
        </p:blipFill>
        <p:spPr>
          <a:xfrm>
            <a:off x="376989" y="2465634"/>
            <a:ext cx="4018548" cy="1926732"/>
          </a:xfrm>
          <a:prstGeom prst="rect">
            <a:avLst/>
          </a:prstGeom>
        </p:spPr>
      </p:pic>
      <p:pic>
        <p:nvPicPr>
          <p:cNvPr id="7" name="Picture 6">
            <a:extLst>
              <a:ext uri="{FF2B5EF4-FFF2-40B4-BE49-F238E27FC236}">
                <a16:creationId xmlns:a16="http://schemas.microsoft.com/office/drawing/2014/main" id="{D0586756-BB81-7439-56DE-72AEA9A1A16A}"/>
              </a:ext>
            </a:extLst>
          </p:cNvPr>
          <p:cNvPicPr>
            <a:picLocks noChangeAspect="1"/>
          </p:cNvPicPr>
          <p:nvPr/>
        </p:nvPicPr>
        <p:blipFill rotWithShape="1">
          <a:blip r:embed="rId3"/>
          <a:srcRect l="53561" t="68109"/>
          <a:stretch/>
        </p:blipFill>
        <p:spPr>
          <a:xfrm>
            <a:off x="515353" y="4392366"/>
            <a:ext cx="3609473" cy="614451"/>
          </a:xfrm>
          <a:prstGeom prst="rect">
            <a:avLst/>
          </a:prstGeom>
        </p:spPr>
      </p:pic>
      <p:sp>
        <p:nvSpPr>
          <p:cNvPr id="11" name="TextBox 10">
            <a:extLst>
              <a:ext uri="{FF2B5EF4-FFF2-40B4-BE49-F238E27FC236}">
                <a16:creationId xmlns:a16="http://schemas.microsoft.com/office/drawing/2014/main" id="{4C4AD769-C413-D4FB-4D87-EC7A5387B0E4}"/>
              </a:ext>
            </a:extLst>
          </p:cNvPr>
          <p:cNvSpPr txBox="1"/>
          <p:nvPr/>
        </p:nvSpPr>
        <p:spPr>
          <a:xfrm>
            <a:off x="8712884" y="4822151"/>
            <a:ext cx="2640916" cy="369332"/>
          </a:xfrm>
          <a:prstGeom prst="rect">
            <a:avLst/>
          </a:prstGeom>
          <a:noFill/>
        </p:spPr>
        <p:txBody>
          <a:bodyPr wrap="none" rtlCol="0">
            <a:spAutoFit/>
          </a:bodyPr>
          <a:lstStyle/>
          <a:p>
            <a:r>
              <a:rPr lang="el-GR" sz="1800" i="1" dirty="0">
                <a:effectLst/>
                <a:latin typeface="DGMetaSerifScience"/>
              </a:rPr>
              <a:t>α</a:t>
            </a:r>
            <a:r>
              <a:rPr lang="el-GR" sz="1800" dirty="0">
                <a:effectLst/>
                <a:latin typeface="DGMetaSerifScience"/>
              </a:rPr>
              <a:t>-(1,4)-</a:t>
            </a:r>
            <a:r>
              <a:rPr lang="en-US" sz="1800" dirty="0">
                <a:effectLst/>
                <a:latin typeface="DGMetaSerifScience"/>
              </a:rPr>
              <a:t>glycosidic linkages </a:t>
            </a:r>
            <a:endParaRPr lang="en-US" dirty="0"/>
          </a:p>
        </p:txBody>
      </p:sp>
      <p:sp>
        <p:nvSpPr>
          <p:cNvPr id="13" name="TextBox 12">
            <a:extLst>
              <a:ext uri="{FF2B5EF4-FFF2-40B4-BE49-F238E27FC236}">
                <a16:creationId xmlns:a16="http://schemas.microsoft.com/office/drawing/2014/main" id="{68B9AAA6-79B3-1912-05F7-B1E783B209B9}"/>
              </a:ext>
            </a:extLst>
          </p:cNvPr>
          <p:cNvSpPr txBox="1"/>
          <p:nvPr/>
        </p:nvSpPr>
        <p:spPr>
          <a:xfrm>
            <a:off x="5021179" y="6169580"/>
            <a:ext cx="2907632" cy="646331"/>
          </a:xfrm>
          <a:prstGeom prst="rect">
            <a:avLst/>
          </a:prstGeom>
          <a:noFill/>
        </p:spPr>
        <p:txBody>
          <a:bodyPr wrap="square">
            <a:spAutoFit/>
          </a:bodyPr>
          <a:lstStyle/>
          <a:p>
            <a:r>
              <a:rPr lang="el-GR" sz="1800" i="1" dirty="0">
                <a:effectLst/>
                <a:latin typeface="DGMetaSerifScience"/>
              </a:rPr>
              <a:t>α</a:t>
            </a:r>
            <a:r>
              <a:rPr lang="el-GR" sz="1800" dirty="0">
                <a:effectLst/>
                <a:latin typeface="DGMetaSerifScience"/>
              </a:rPr>
              <a:t>-(1,4)-</a:t>
            </a:r>
            <a:r>
              <a:rPr lang="en-US" sz="1800" dirty="0">
                <a:effectLst/>
                <a:latin typeface="DGMetaSerifScience"/>
              </a:rPr>
              <a:t>glycosidic bonds occasionally (1,6) (branches) </a:t>
            </a:r>
            <a:endParaRPr lang="en-US" dirty="0"/>
          </a:p>
        </p:txBody>
      </p:sp>
      <p:sp>
        <p:nvSpPr>
          <p:cNvPr id="15" name="TextBox 14">
            <a:extLst>
              <a:ext uri="{FF2B5EF4-FFF2-40B4-BE49-F238E27FC236}">
                <a16:creationId xmlns:a16="http://schemas.microsoft.com/office/drawing/2014/main" id="{705B9886-918D-75D8-951A-8C70AA8686D3}"/>
              </a:ext>
            </a:extLst>
          </p:cNvPr>
          <p:cNvSpPr txBox="1"/>
          <p:nvPr/>
        </p:nvSpPr>
        <p:spPr>
          <a:xfrm>
            <a:off x="1505953" y="2425178"/>
            <a:ext cx="2502568" cy="377172"/>
          </a:xfrm>
          <a:prstGeom prst="rect">
            <a:avLst/>
          </a:prstGeom>
          <a:noFill/>
        </p:spPr>
        <p:txBody>
          <a:bodyPr wrap="square">
            <a:spAutoFit/>
          </a:bodyPr>
          <a:lstStyle/>
          <a:p>
            <a:r>
              <a:rPr lang="el-GR" sz="1800" i="1" dirty="0">
                <a:effectLst/>
                <a:latin typeface="DGMetaSerifScience"/>
              </a:rPr>
              <a:t>β</a:t>
            </a:r>
            <a:r>
              <a:rPr lang="el-GR" sz="1800" dirty="0">
                <a:effectLst/>
                <a:latin typeface="DGMetaSerifScience"/>
              </a:rPr>
              <a:t>-1,4-</a:t>
            </a:r>
            <a:r>
              <a:rPr lang="en-US" sz="1800" dirty="0">
                <a:effectLst/>
                <a:latin typeface="DGMetaSerifScience"/>
              </a:rPr>
              <a:t>glycosidic linkages </a:t>
            </a:r>
            <a:endParaRPr lang="en-US" dirty="0"/>
          </a:p>
        </p:txBody>
      </p:sp>
      <p:sp>
        <p:nvSpPr>
          <p:cNvPr id="16" name="TextBox 15">
            <a:extLst>
              <a:ext uri="{FF2B5EF4-FFF2-40B4-BE49-F238E27FC236}">
                <a16:creationId xmlns:a16="http://schemas.microsoft.com/office/drawing/2014/main" id="{02824518-C613-8D75-2009-2AE7C7CBC11D}"/>
              </a:ext>
            </a:extLst>
          </p:cNvPr>
          <p:cNvSpPr txBox="1"/>
          <p:nvPr/>
        </p:nvSpPr>
        <p:spPr>
          <a:xfrm>
            <a:off x="7796465" y="2349078"/>
            <a:ext cx="1104085" cy="461665"/>
          </a:xfrm>
          <a:prstGeom prst="rect">
            <a:avLst/>
          </a:prstGeom>
          <a:noFill/>
        </p:spPr>
        <p:txBody>
          <a:bodyPr wrap="none" rtlCol="0">
            <a:spAutoFit/>
          </a:bodyPr>
          <a:lstStyle/>
          <a:p>
            <a:r>
              <a:rPr lang="en-US" sz="2400" b="1" dirty="0"/>
              <a:t>Starch</a:t>
            </a:r>
          </a:p>
        </p:txBody>
      </p:sp>
      <p:sp>
        <p:nvSpPr>
          <p:cNvPr id="17" name="TextBox 16">
            <a:extLst>
              <a:ext uri="{FF2B5EF4-FFF2-40B4-BE49-F238E27FC236}">
                <a16:creationId xmlns:a16="http://schemas.microsoft.com/office/drawing/2014/main" id="{22898B82-C66B-CDE6-FBBB-EE8DE3C0DA49}"/>
              </a:ext>
            </a:extLst>
          </p:cNvPr>
          <p:cNvSpPr txBox="1"/>
          <p:nvPr/>
        </p:nvSpPr>
        <p:spPr>
          <a:xfrm>
            <a:off x="8661742" y="3228685"/>
            <a:ext cx="2640916" cy="369332"/>
          </a:xfrm>
          <a:prstGeom prst="rect">
            <a:avLst/>
          </a:prstGeom>
          <a:noFill/>
        </p:spPr>
        <p:txBody>
          <a:bodyPr wrap="none" rtlCol="0">
            <a:spAutoFit/>
          </a:bodyPr>
          <a:lstStyle/>
          <a:p>
            <a:r>
              <a:rPr lang="el-GR" sz="1800" i="1" dirty="0">
                <a:effectLst/>
                <a:latin typeface="DGMetaSerifScience"/>
              </a:rPr>
              <a:t>α</a:t>
            </a:r>
            <a:r>
              <a:rPr lang="el-GR" sz="1800" dirty="0">
                <a:effectLst/>
                <a:latin typeface="DGMetaSerifScience"/>
              </a:rPr>
              <a:t>-(1,4)-</a:t>
            </a:r>
            <a:r>
              <a:rPr lang="en-US" sz="1800" dirty="0">
                <a:effectLst/>
                <a:latin typeface="DGMetaSerifScience"/>
              </a:rPr>
              <a:t>glycosidic linkages </a:t>
            </a:r>
            <a:endParaRPr lang="en-US" dirty="0"/>
          </a:p>
        </p:txBody>
      </p:sp>
      <p:sp>
        <p:nvSpPr>
          <p:cNvPr id="19" name="TextBox 18">
            <a:extLst>
              <a:ext uri="{FF2B5EF4-FFF2-40B4-BE49-F238E27FC236}">
                <a16:creationId xmlns:a16="http://schemas.microsoft.com/office/drawing/2014/main" id="{343F1D95-9BE7-4E3D-06D2-361E40B65C9C}"/>
              </a:ext>
            </a:extLst>
          </p:cNvPr>
          <p:cNvSpPr txBox="1"/>
          <p:nvPr/>
        </p:nvSpPr>
        <p:spPr>
          <a:xfrm>
            <a:off x="8794044" y="2946400"/>
            <a:ext cx="1107996" cy="369332"/>
          </a:xfrm>
          <a:prstGeom prst="rect">
            <a:avLst/>
          </a:prstGeom>
          <a:noFill/>
        </p:spPr>
        <p:txBody>
          <a:bodyPr wrap="none" rtlCol="0">
            <a:spAutoFit/>
          </a:bodyPr>
          <a:lstStyle/>
          <a:p>
            <a:r>
              <a:rPr lang="en-US" b="1" dirty="0" err="1"/>
              <a:t>Amalose</a:t>
            </a:r>
            <a:endParaRPr lang="en-US" b="1" dirty="0"/>
          </a:p>
        </p:txBody>
      </p:sp>
      <p:sp>
        <p:nvSpPr>
          <p:cNvPr id="20" name="TextBox 19">
            <a:extLst>
              <a:ext uri="{FF2B5EF4-FFF2-40B4-BE49-F238E27FC236}">
                <a16:creationId xmlns:a16="http://schemas.microsoft.com/office/drawing/2014/main" id="{D2873E50-7674-DB1D-894A-39AB352452F0}"/>
              </a:ext>
            </a:extLst>
          </p:cNvPr>
          <p:cNvSpPr txBox="1"/>
          <p:nvPr/>
        </p:nvSpPr>
        <p:spPr>
          <a:xfrm>
            <a:off x="8900550" y="4424173"/>
            <a:ext cx="1527982" cy="369332"/>
          </a:xfrm>
          <a:prstGeom prst="rect">
            <a:avLst/>
          </a:prstGeom>
          <a:noFill/>
        </p:spPr>
        <p:txBody>
          <a:bodyPr wrap="none" rtlCol="0">
            <a:spAutoFit/>
          </a:bodyPr>
          <a:lstStyle/>
          <a:p>
            <a:r>
              <a:rPr lang="en-US" b="1" dirty="0" err="1"/>
              <a:t>Amalopectin</a:t>
            </a:r>
            <a:endParaRPr lang="en-US" b="1" dirty="0"/>
          </a:p>
        </p:txBody>
      </p:sp>
    </p:spTree>
    <p:extLst>
      <p:ext uri="{BB962C8B-B14F-4D97-AF65-F5344CB8AC3E}">
        <p14:creationId xmlns:p14="http://schemas.microsoft.com/office/powerpoint/2010/main" val="2845833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3529812" cy="523220"/>
          </a:xfrm>
          <a:prstGeom prst="rect">
            <a:avLst/>
          </a:prstGeom>
          <a:noFill/>
        </p:spPr>
        <p:txBody>
          <a:bodyPr wrap="none" rtlCol="0">
            <a:spAutoFit/>
          </a:bodyPr>
          <a:lstStyle/>
          <a:p>
            <a:r>
              <a:rPr lang="en-US" sz="2800" b="1" dirty="0"/>
              <a:t>Polyhydroxybutyrate</a:t>
            </a:r>
          </a:p>
        </p:txBody>
      </p:sp>
      <p:pic>
        <p:nvPicPr>
          <p:cNvPr id="3" name="Picture 2">
            <a:extLst>
              <a:ext uri="{FF2B5EF4-FFF2-40B4-BE49-F238E27FC236}">
                <a16:creationId xmlns:a16="http://schemas.microsoft.com/office/drawing/2014/main" id="{D5E28E62-8122-12E2-9F28-E9B58659F98C}"/>
              </a:ext>
            </a:extLst>
          </p:cNvPr>
          <p:cNvPicPr>
            <a:picLocks noChangeAspect="1"/>
          </p:cNvPicPr>
          <p:nvPr/>
        </p:nvPicPr>
        <p:blipFill>
          <a:blip r:embed="rId2"/>
          <a:stretch>
            <a:fillRect/>
          </a:stretch>
        </p:blipFill>
        <p:spPr>
          <a:xfrm>
            <a:off x="2235000" y="0"/>
            <a:ext cx="7722000" cy="6858000"/>
          </a:xfrm>
          <a:prstGeom prst="rect">
            <a:avLst/>
          </a:prstGeom>
        </p:spPr>
      </p:pic>
      <p:sp>
        <p:nvSpPr>
          <p:cNvPr id="4" name="TextBox 3">
            <a:extLst>
              <a:ext uri="{FF2B5EF4-FFF2-40B4-BE49-F238E27FC236}">
                <a16:creationId xmlns:a16="http://schemas.microsoft.com/office/drawing/2014/main" id="{3DD9A10E-33EF-5418-37F1-F20FD530636C}"/>
              </a:ext>
            </a:extLst>
          </p:cNvPr>
          <p:cNvSpPr txBox="1"/>
          <p:nvPr/>
        </p:nvSpPr>
        <p:spPr>
          <a:xfrm>
            <a:off x="215694" y="282760"/>
            <a:ext cx="1246623" cy="646331"/>
          </a:xfrm>
          <a:prstGeom prst="rect">
            <a:avLst/>
          </a:prstGeom>
          <a:noFill/>
        </p:spPr>
        <p:txBody>
          <a:bodyPr wrap="none" rtlCol="0">
            <a:spAutoFit/>
          </a:bodyPr>
          <a:lstStyle/>
          <a:p>
            <a:r>
              <a:rPr lang="en-US" b="1" dirty="0"/>
              <a:t>Plastics</a:t>
            </a:r>
          </a:p>
          <a:p>
            <a:r>
              <a:rPr lang="en-US" b="1" dirty="0"/>
              <a:t>Life-Cycle</a:t>
            </a:r>
          </a:p>
        </p:txBody>
      </p:sp>
      <p:sp>
        <p:nvSpPr>
          <p:cNvPr id="5" name="TextBox 4">
            <a:extLst>
              <a:ext uri="{FF2B5EF4-FFF2-40B4-BE49-F238E27FC236}">
                <a16:creationId xmlns:a16="http://schemas.microsoft.com/office/drawing/2014/main" id="{CA097AE8-846D-3320-FD28-F9EAA8015208}"/>
              </a:ext>
            </a:extLst>
          </p:cNvPr>
          <p:cNvSpPr txBox="1"/>
          <p:nvPr/>
        </p:nvSpPr>
        <p:spPr>
          <a:xfrm>
            <a:off x="1271588" y="3244334"/>
            <a:ext cx="664669" cy="369332"/>
          </a:xfrm>
          <a:prstGeom prst="rect">
            <a:avLst/>
          </a:prstGeom>
          <a:noFill/>
        </p:spPr>
        <p:txBody>
          <a:bodyPr wrap="none" rtlCol="0">
            <a:spAutoFit/>
          </a:bodyPr>
          <a:lstStyle/>
          <a:p>
            <a:r>
              <a:rPr lang="en-US" dirty="0"/>
              <a:t>Start</a:t>
            </a:r>
          </a:p>
        </p:txBody>
      </p:sp>
    </p:spTree>
    <p:extLst>
      <p:ext uri="{BB962C8B-B14F-4D97-AF65-F5344CB8AC3E}">
        <p14:creationId xmlns:p14="http://schemas.microsoft.com/office/powerpoint/2010/main" val="3706131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50</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1073153" y="100340"/>
            <a:ext cx="2680699" cy="1384995"/>
          </a:xfrm>
          <a:prstGeom prst="rect">
            <a:avLst/>
          </a:prstGeom>
          <a:noFill/>
        </p:spPr>
        <p:txBody>
          <a:bodyPr wrap="square" rtlCol="0">
            <a:spAutoFit/>
          </a:bodyPr>
          <a:lstStyle/>
          <a:p>
            <a:r>
              <a:rPr lang="en-US" sz="2800" b="1" dirty="0"/>
              <a:t>Starch, Cellulose and Glucose</a:t>
            </a:r>
          </a:p>
        </p:txBody>
      </p:sp>
      <p:pic>
        <p:nvPicPr>
          <p:cNvPr id="4" name="Picture 3">
            <a:extLst>
              <a:ext uri="{FF2B5EF4-FFF2-40B4-BE49-F238E27FC236}">
                <a16:creationId xmlns:a16="http://schemas.microsoft.com/office/drawing/2014/main" id="{E03E9E23-F30D-08F5-2782-95EB2824DD77}"/>
              </a:ext>
            </a:extLst>
          </p:cNvPr>
          <p:cNvPicPr>
            <a:picLocks noChangeAspect="1"/>
          </p:cNvPicPr>
          <p:nvPr/>
        </p:nvPicPr>
        <p:blipFill rotWithShape="1">
          <a:blip r:embed="rId2"/>
          <a:srcRect b="73265"/>
          <a:stretch/>
        </p:blipFill>
        <p:spPr>
          <a:xfrm>
            <a:off x="4263189" y="100340"/>
            <a:ext cx="7772400" cy="1750843"/>
          </a:xfrm>
          <a:prstGeom prst="rect">
            <a:avLst/>
          </a:prstGeom>
        </p:spPr>
      </p:pic>
      <p:pic>
        <p:nvPicPr>
          <p:cNvPr id="5" name="Picture 4">
            <a:extLst>
              <a:ext uri="{FF2B5EF4-FFF2-40B4-BE49-F238E27FC236}">
                <a16:creationId xmlns:a16="http://schemas.microsoft.com/office/drawing/2014/main" id="{2AFD4333-9490-98D0-97AB-446EEFBE2E9A}"/>
              </a:ext>
            </a:extLst>
          </p:cNvPr>
          <p:cNvPicPr>
            <a:picLocks noChangeAspect="1"/>
          </p:cNvPicPr>
          <p:nvPr/>
        </p:nvPicPr>
        <p:blipFill rotWithShape="1">
          <a:blip r:embed="rId3"/>
          <a:srcRect r="48297"/>
          <a:stretch/>
        </p:blipFill>
        <p:spPr>
          <a:xfrm>
            <a:off x="376989" y="2465634"/>
            <a:ext cx="4018548" cy="1926732"/>
          </a:xfrm>
          <a:prstGeom prst="rect">
            <a:avLst/>
          </a:prstGeom>
        </p:spPr>
      </p:pic>
      <p:pic>
        <p:nvPicPr>
          <p:cNvPr id="7" name="Picture 6">
            <a:extLst>
              <a:ext uri="{FF2B5EF4-FFF2-40B4-BE49-F238E27FC236}">
                <a16:creationId xmlns:a16="http://schemas.microsoft.com/office/drawing/2014/main" id="{D0586756-BB81-7439-56DE-72AEA9A1A16A}"/>
              </a:ext>
            </a:extLst>
          </p:cNvPr>
          <p:cNvPicPr>
            <a:picLocks noChangeAspect="1"/>
          </p:cNvPicPr>
          <p:nvPr/>
        </p:nvPicPr>
        <p:blipFill rotWithShape="1">
          <a:blip r:embed="rId3"/>
          <a:srcRect l="53561" t="68109"/>
          <a:stretch/>
        </p:blipFill>
        <p:spPr>
          <a:xfrm>
            <a:off x="515353" y="4392366"/>
            <a:ext cx="3609473" cy="614451"/>
          </a:xfrm>
          <a:prstGeom prst="rect">
            <a:avLst/>
          </a:prstGeom>
        </p:spPr>
      </p:pic>
      <p:sp>
        <p:nvSpPr>
          <p:cNvPr id="15" name="TextBox 14">
            <a:extLst>
              <a:ext uri="{FF2B5EF4-FFF2-40B4-BE49-F238E27FC236}">
                <a16:creationId xmlns:a16="http://schemas.microsoft.com/office/drawing/2014/main" id="{705B9886-918D-75D8-951A-8C70AA8686D3}"/>
              </a:ext>
            </a:extLst>
          </p:cNvPr>
          <p:cNvSpPr txBox="1"/>
          <p:nvPr/>
        </p:nvSpPr>
        <p:spPr>
          <a:xfrm>
            <a:off x="1505953" y="2425178"/>
            <a:ext cx="2502568" cy="377172"/>
          </a:xfrm>
          <a:prstGeom prst="rect">
            <a:avLst/>
          </a:prstGeom>
          <a:noFill/>
        </p:spPr>
        <p:txBody>
          <a:bodyPr wrap="square">
            <a:spAutoFit/>
          </a:bodyPr>
          <a:lstStyle/>
          <a:p>
            <a:r>
              <a:rPr lang="el-GR" sz="1800" i="1" dirty="0">
                <a:effectLst/>
                <a:latin typeface="DGMetaSerifScience"/>
              </a:rPr>
              <a:t>β</a:t>
            </a:r>
            <a:r>
              <a:rPr lang="el-GR" sz="1800" dirty="0">
                <a:effectLst/>
                <a:latin typeface="DGMetaSerifScience"/>
              </a:rPr>
              <a:t>-1,4-</a:t>
            </a:r>
            <a:r>
              <a:rPr lang="en-US" sz="1800" dirty="0">
                <a:effectLst/>
                <a:latin typeface="DGMetaSerifScience"/>
              </a:rPr>
              <a:t>glycosidic linkages </a:t>
            </a:r>
            <a:endParaRPr lang="en-US" dirty="0"/>
          </a:p>
        </p:txBody>
      </p:sp>
      <p:pic>
        <p:nvPicPr>
          <p:cNvPr id="2" name="Picture 1">
            <a:extLst>
              <a:ext uri="{FF2B5EF4-FFF2-40B4-BE49-F238E27FC236}">
                <a16:creationId xmlns:a16="http://schemas.microsoft.com/office/drawing/2014/main" id="{E7568F02-883E-28AC-AECA-B92F0CA5913F}"/>
              </a:ext>
            </a:extLst>
          </p:cNvPr>
          <p:cNvPicPr>
            <a:picLocks noChangeAspect="1"/>
          </p:cNvPicPr>
          <p:nvPr/>
        </p:nvPicPr>
        <p:blipFill>
          <a:blip r:embed="rId4"/>
          <a:stretch>
            <a:fillRect/>
          </a:stretch>
        </p:blipFill>
        <p:spPr>
          <a:xfrm>
            <a:off x="4672265" y="2525370"/>
            <a:ext cx="7142746" cy="3125503"/>
          </a:xfrm>
          <a:prstGeom prst="rect">
            <a:avLst/>
          </a:prstGeom>
        </p:spPr>
      </p:pic>
      <p:sp>
        <p:nvSpPr>
          <p:cNvPr id="6" name="TextBox 5">
            <a:extLst>
              <a:ext uri="{FF2B5EF4-FFF2-40B4-BE49-F238E27FC236}">
                <a16:creationId xmlns:a16="http://schemas.microsoft.com/office/drawing/2014/main" id="{81742EDB-32A9-7525-5257-A16893C042CE}"/>
              </a:ext>
            </a:extLst>
          </p:cNvPr>
          <p:cNvSpPr txBox="1"/>
          <p:nvPr/>
        </p:nvSpPr>
        <p:spPr>
          <a:xfrm>
            <a:off x="6850566" y="5887220"/>
            <a:ext cx="3224729" cy="369332"/>
          </a:xfrm>
          <a:prstGeom prst="rect">
            <a:avLst/>
          </a:prstGeom>
          <a:noFill/>
        </p:spPr>
        <p:txBody>
          <a:bodyPr wrap="none" rtlCol="0">
            <a:spAutoFit/>
          </a:bodyPr>
          <a:lstStyle/>
          <a:p>
            <a:r>
              <a:rPr lang="en-US" dirty="0"/>
              <a:t>Different sugars and branching</a:t>
            </a:r>
          </a:p>
        </p:txBody>
      </p:sp>
      <p:sp>
        <p:nvSpPr>
          <p:cNvPr id="8" name="TextBox 7">
            <a:extLst>
              <a:ext uri="{FF2B5EF4-FFF2-40B4-BE49-F238E27FC236}">
                <a16:creationId xmlns:a16="http://schemas.microsoft.com/office/drawing/2014/main" id="{B511DB1E-82D2-7CCF-020B-3120C560D611}"/>
              </a:ext>
            </a:extLst>
          </p:cNvPr>
          <p:cNvSpPr txBox="1"/>
          <p:nvPr/>
        </p:nvSpPr>
        <p:spPr>
          <a:xfrm>
            <a:off x="701921" y="4822151"/>
            <a:ext cx="3236335" cy="369332"/>
          </a:xfrm>
          <a:prstGeom prst="rect">
            <a:avLst/>
          </a:prstGeom>
          <a:noFill/>
        </p:spPr>
        <p:txBody>
          <a:bodyPr wrap="none" rtlCol="0">
            <a:spAutoFit/>
          </a:bodyPr>
          <a:lstStyle/>
          <a:p>
            <a:r>
              <a:rPr lang="en-US" dirty="0"/>
              <a:t>Only glucose and no branching</a:t>
            </a:r>
          </a:p>
        </p:txBody>
      </p:sp>
    </p:spTree>
    <p:extLst>
      <p:ext uri="{BB962C8B-B14F-4D97-AF65-F5344CB8AC3E}">
        <p14:creationId xmlns:p14="http://schemas.microsoft.com/office/powerpoint/2010/main" val="3281252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51</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7395266" y="501650"/>
            <a:ext cx="2430667" cy="954107"/>
          </a:xfrm>
          <a:prstGeom prst="rect">
            <a:avLst/>
          </a:prstGeom>
          <a:noFill/>
        </p:spPr>
        <p:txBody>
          <a:bodyPr wrap="square" rtlCol="0">
            <a:spAutoFit/>
          </a:bodyPr>
          <a:lstStyle/>
          <a:p>
            <a:r>
              <a:rPr lang="en-US" sz="2800" b="1" dirty="0"/>
              <a:t>Sugar-based Feedstock</a:t>
            </a:r>
          </a:p>
        </p:txBody>
      </p:sp>
      <p:pic>
        <p:nvPicPr>
          <p:cNvPr id="9" name="Picture 8">
            <a:extLst>
              <a:ext uri="{FF2B5EF4-FFF2-40B4-BE49-F238E27FC236}">
                <a16:creationId xmlns:a16="http://schemas.microsoft.com/office/drawing/2014/main" id="{9A35D4B4-DD35-3EC1-99B5-229D161865C4}"/>
              </a:ext>
            </a:extLst>
          </p:cNvPr>
          <p:cNvPicPr>
            <a:picLocks noChangeAspect="1"/>
          </p:cNvPicPr>
          <p:nvPr/>
        </p:nvPicPr>
        <p:blipFill>
          <a:blip r:embed="rId2"/>
          <a:stretch>
            <a:fillRect/>
          </a:stretch>
        </p:blipFill>
        <p:spPr>
          <a:xfrm>
            <a:off x="134412" y="0"/>
            <a:ext cx="5879395" cy="6858000"/>
          </a:xfrm>
          <a:prstGeom prst="rect">
            <a:avLst/>
          </a:prstGeom>
        </p:spPr>
      </p:pic>
      <p:pic>
        <p:nvPicPr>
          <p:cNvPr id="11" name="Picture 10">
            <a:extLst>
              <a:ext uri="{FF2B5EF4-FFF2-40B4-BE49-F238E27FC236}">
                <a16:creationId xmlns:a16="http://schemas.microsoft.com/office/drawing/2014/main" id="{9CBD5581-E7C9-80CA-B867-A64433501606}"/>
              </a:ext>
            </a:extLst>
          </p:cNvPr>
          <p:cNvPicPr>
            <a:picLocks noChangeAspect="1"/>
          </p:cNvPicPr>
          <p:nvPr/>
        </p:nvPicPr>
        <p:blipFill>
          <a:blip r:embed="rId3"/>
          <a:stretch>
            <a:fillRect/>
          </a:stretch>
        </p:blipFill>
        <p:spPr>
          <a:xfrm>
            <a:off x="5696474" y="2076166"/>
            <a:ext cx="6361114" cy="2705668"/>
          </a:xfrm>
          <a:prstGeom prst="rect">
            <a:avLst/>
          </a:prstGeom>
        </p:spPr>
      </p:pic>
    </p:spTree>
    <p:extLst>
      <p:ext uri="{BB962C8B-B14F-4D97-AF65-F5344CB8AC3E}">
        <p14:creationId xmlns:p14="http://schemas.microsoft.com/office/powerpoint/2010/main" val="1628398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52</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2574744" cy="523220"/>
          </a:xfrm>
          <a:prstGeom prst="rect">
            <a:avLst/>
          </a:prstGeom>
          <a:noFill/>
        </p:spPr>
        <p:txBody>
          <a:bodyPr wrap="none" rtlCol="0">
            <a:spAutoFit/>
          </a:bodyPr>
          <a:lstStyle/>
          <a:p>
            <a:r>
              <a:rPr lang="en-US" sz="2800" b="1" dirty="0"/>
              <a:t>Bio-Based Oils</a:t>
            </a:r>
          </a:p>
        </p:txBody>
      </p:sp>
      <p:pic>
        <p:nvPicPr>
          <p:cNvPr id="2" name="Picture 1">
            <a:extLst>
              <a:ext uri="{FF2B5EF4-FFF2-40B4-BE49-F238E27FC236}">
                <a16:creationId xmlns:a16="http://schemas.microsoft.com/office/drawing/2014/main" id="{3F3BEAA7-1734-4C65-DC07-94C54DCE32DD}"/>
              </a:ext>
            </a:extLst>
          </p:cNvPr>
          <p:cNvPicPr>
            <a:picLocks noChangeAspect="1"/>
          </p:cNvPicPr>
          <p:nvPr/>
        </p:nvPicPr>
        <p:blipFill>
          <a:blip r:embed="rId2"/>
          <a:stretch>
            <a:fillRect/>
          </a:stretch>
        </p:blipFill>
        <p:spPr>
          <a:xfrm>
            <a:off x="2459181" y="1689836"/>
            <a:ext cx="7772400" cy="2048539"/>
          </a:xfrm>
          <a:prstGeom prst="rect">
            <a:avLst/>
          </a:prstGeom>
        </p:spPr>
      </p:pic>
      <p:sp>
        <p:nvSpPr>
          <p:cNvPr id="6" name="TextBox 5">
            <a:extLst>
              <a:ext uri="{FF2B5EF4-FFF2-40B4-BE49-F238E27FC236}">
                <a16:creationId xmlns:a16="http://schemas.microsoft.com/office/drawing/2014/main" id="{707CFF0B-B3C4-F5C1-DE41-816CB69ACE40}"/>
              </a:ext>
            </a:extLst>
          </p:cNvPr>
          <p:cNvSpPr txBox="1"/>
          <p:nvPr/>
        </p:nvSpPr>
        <p:spPr>
          <a:xfrm>
            <a:off x="5563986" y="4198178"/>
            <a:ext cx="6093228" cy="369332"/>
          </a:xfrm>
          <a:prstGeom prst="rect">
            <a:avLst/>
          </a:prstGeom>
          <a:noFill/>
        </p:spPr>
        <p:txBody>
          <a:bodyPr wrap="square">
            <a:spAutoFit/>
          </a:bodyPr>
          <a:lstStyle/>
          <a:p>
            <a:r>
              <a:rPr lang="en-US" sz="1800" dirty="0">
                <a:effectLst/>
                <a:latin typeface="DGMetaSerifScience"/>
              </a:rPr>
              <a:t>CH</a:t>
            </a:r>
            <a:r>
              <a:rPr lang="en-US" sz="800" dirty="0">
                <a:effectLst/>
                <a:latin typeface="DGMetaSerifScience"/>
              </a:rPr>
              <a:t>2</a:t>
            </a:r>
            <a:r>
              <a:rPr lang="en-US" sz="1800" dirty="0">
                <a:effectLst/>
                <a:latin typeface="DGMetaSerifScience"/>
              </a:rPr>
              <a:t>OHCHOHCH</a:t>
            </a:r>
            <a:r>
              <a:rPr lang="en-US" sz="800" dirty="0">
                <a:effectLst/>
                <a:latin typeface="DGMetaSerifScience"/>
              </a:rPr>
              <a:t>2</a:t>
            </a:r>
            <a:r>
              <a:rPr lang="en-US" sz="1800" dirty="0">
                <a:effectLst/>
                <a:latin typeface="DGMetaSerifScience"/>
              </a:rPr>
              <a:t>OH </a:t>
            </a:r>
            <a:endParaRPr lang="en-US" dirty="0"/>
          </a:p>
        </p:txBody>
      </p:sp>
      <p:sp>
        <p:nvSpPr>
          <p:cNvPr id="7" name="TextBox 6">
            <a:extLst>
              <a:ext uri="{FF2B5EF4-FFF2-40B4-BE49-F238E27FC236}">
                <a16:creationId xmlns:a16="http://schemas.microsoft.com/office/drawing/2014/main" id="{04269034-62E8-13CF-96B5-2FB3B7516786}"/>
              </a:ext>
            </a:extLst>
          </p:cNvPr>
          <p:cNvSpPr txBox="1"/>
          <p:nvPr/>
        </p:nvSpPr>
        <p:spPr>
          <a:xfrm>
            <a:off x="3225338" y="4198178"/>
            <a:ext cx="1012841" cy="369332"/>
          </a:xfrm>
          <a:prstGeom prst="rect">
            <a:avLst/>
          </a:prstGeom>
          <a:noFill/>
        </p:spPr>
        <p:txBody>
          <a:bodyPr wrap="none" rtlCol="0">
            <a:spAutoFit/>
          </a:bodyPr>
          <a:lstStyle/>
          <a:p>
            <a:r>
              <a:rPr lang="en-US" dirty="0"/>
              <a:t>Glycerol</a:t>
            </a:r>
          </a:p>
        </p:txBody>
      </p:sp>
      <p:sp>
        <p:nvSpPr>
          <p:cNvPr id="8" name="TextBox 7">
            <a:extLst>
              <a:ext uri="{FF2B5EF4-FFF2-40B4-BE49-F238E27FC236}">
                <a16:creationId xmlns:a16="http://schemas.microsoft.com/office/drawing/2014/main" id="{1EEC83F1-30BD-66B7-CFEE-AB935D5AB49C}"/>
              </a:ext>
            </a:extLst>
          </p:cNvPr>
          <p:cNvSpPr txBox="1"/>
          <p:nvPr/>
        </p:nvSpPr>
        <p:spPr>
          <a:xfrm>
            <a:off x="3225338" y="4927050"/>
            <a:ext cx="1281056" cy="369332"/>
          </a:xfrm>
          <a:prstGeom prst="rect">
            <a:avLst/>
          </a:prstGeom>
          <a:noFill/>
        </p:spPr>
        <p:txBody>
          <a:bodyPr wrap="none" rtlCol="0">
            <a:spAutoFit/>
          </a:bodyPr>
          <a:lstStyle/>
          <a:p>
            <a:r>
              <a:rPr lang="en-US" dirty="0"/>
              <a:t>Fatty Acids</a:t>
            </a:r>
          </a:p>
        </p:txBody>
      </p:sp>
      <p:sp>
        <p:nvSpPr>
          <p:cNvPr id="11" name="TextBox 10">
            <a:extLst>
              <a:ext uri="{FF2B5EF4-FFF2-40B4-BE49-F238E27FC236}">
                <a16:creationId xmlns:a16="http://schemas.microsoft.com/office/drawing/2014/main" id="{91309C1C-73AA-0F0A-19FB-89A7ED0259BF}"/>
              </a:ext>
            </a:extLst>
          </p:cNvPr>
          <p:cNvSpPr txBox="1"/>
          <p:nvPr/>
        </p:nvSpPr>
        <p:spPr>
          <a:xfrm>
            <a:off x="5041670" y="4927050"/>
            <a:ext cx="6093228" cy="1200329"/>
          </a:xfrm>
          <a:prstGeom prst="rect">
            <a:avLst/>
          </a:prstGeom>
          <a:noFill/>
        </p:spPr>
        <p:txBody>
          <a:bodyPr wrap="square">
            <a:spAutoFit/>
          </a:bodyPr>
          <a:lstStyle/>
          <a:p>
            <a:r>
              <a:rPr lang="en-US" sz="1800" dirty="0">
                <a:effectLst/>
                <a:latin typeface="DGMetaSerifScience"/>
              </a:rPr>
              <a:t>(C:D) C = number of carbons, D = unsaturated bonds</a:t>
            </a:r>
          </a:p>
          <a:p>
            <a:r>
              <a:rPr lang="en-US" sz="1800" dirty="0">
                <a:effectLst/>
                <a:latin typeface="DGMetaSerifScience"/>
              </a:rPr>
              <a:t>Saturated: palmitic (16:0), stearic acid (18:0) </a:t>
            </a:r>
          </a:p>
          <a:p>
            <a:r>
              <a:rPr lang="en-US" dirty="0">
                <a:latin typeface="DGMetaSerifScience"/>
              </a:rPr>
              <a:t>Unsaturated</a:t>
            </a:r>
            <a:r>
              <a:rPr lang="en-US" sz="1800" dirty="0">
                <a:effectLst/>
                <a:latin typeface="DGMetaSerifScience"/>
              </a:rPr>
              <a:t> oleic acid (18:1), linoleic acid (18:1), and </a:t>
            </a:r>
            <a:r>
              <a:rPr lang="el-GR" sz="1800" i="1" dirty="0">
                <a:effectLst/>
                <a:latin typeface="DGMetaSerifScience"/>
              </a:rPr>
              <a:t>α</a:t>
            </a:r>
            <a:r>
              <a:rPr lang="el-GR" sz="1800" dirty="0">
                <a:effectLst/>
                <a:latin typeface="DGMetaSerifScience"/>
              </a:rPr>
              <a:t>-</a:t>
            </a:r>
            <a:r>
              <a:rPr lang="en-US" sz="1800" dirty="0">
                <a:effectLst/>
                <a:latin typeface="DGMetaSerifScience"/>
              </a:rPr>
              <a:t>linoleic acid (18:3) </a:t>
            </a:r>
            <a:endParaRPr lang="en-US" dirty="0"/>
          </a:p>
        </p:txBody>
      </p:sp>
    </p:spTree>
    <p:extLst>
      <p:ext uri="{BB962C8B-B14F-4D97-AF65-F5344CB8AC3E}">
        <p14:creationId xmlns:p14="http://schemas.microsoft.com/office/powerpoint/2010/main" val="3221829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53</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2574744" cy="523220"/>
          </a:xfrm>
          <a:prstGeom prst="rect">
            <a:avLst/>
          </a:prstGeom>
          <a:noFill/>
        </p:spPr>
        <p:txBody>
          <a:bodyPr wrap="none" rtlCol="0">
            <a:spAutoFit/>
          </a:bodyPr>
          <a:lstStyle/>
          <a:p>
            <a:r>
              <a:rPr lang="en-US" sz="2800" b="1" dirty="0"/>
              <a:t>Bio-Based Oils</a:t>
            </a:r>
          </a:p>
        </p:txBody>
      </p:sp>
      <p:pic>
        <p:nvPicPr>
          <p:cNvPr id="4" name="Picture 3">
            <a:extLst>
              <a:ext uri="{FF2B5EF4-FFF2-40B4-BE49-F238E27FC236}">
                <a16:creationId xmlns:a16="http://schemas.microsoft.com/office/drawing/2014/main" id="{F737A181-C307-A187-F461-089C6AE2E266}"/>
              </a:ext>
            </a:extLst>
          </p:cNvPr>
          <p:cNvPicPr>
            <a:picLocks noChangeAspect="1"/>
          </p:cNvPicPr>
          <p:nvPr/>
        </p:nvPicPr>
        <p:blipFill>
          <a:blip r:embed="rId2"/>
          <a:stretch>
            <a:fillRect/>
          </a:stretch>
        </p:blipFill>
        <p:spPr>
          <a:xfrm>
            <a:off x="717629" y="1345025"/>
            <a:ext cx="10986877" cy="4257122"/>
          </a:xfrm>
          <a:prstGeom prst="rect">
            <a:avLst/>
          </a:prstGeom>
        </p:spPr>
      </p:pic>
    </p:spTree>
    <p:extLst>
      <p:ext uri="{BB962C8B-B14F-4D97-AF65-F5344CB8AC3E}">
        <p14:creationId xmlns:p14="http://schemas.microsoft.com/office/powerpoint/2010/main" val="1875667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54</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2574744" cy="523220"/>
          </a:xfrm>
          <a:prstGeom prst="rect">
            <a:avLst/>
          </a:prstGeom>
          <a:noFill/>
        </p:spPr>
        <p:txBody>
          <a:bodyPr wrap="none" rtlCol="0">
            <a:spAutoFit/>
          </a:bodyPr>
          <a:lstStyle/>
          <a:p>
            <a:r>
              <a:rPr lang="en-US" sz="2800" b="1" dirty="0"/>
              <a:t>Bio-Based Oils</a:t>
            </a:r>
          </a:p>
        </p:txBody>
      </p:sp>
      <p:sp>
        <p:nvSpPr>
          <p:cNvPr id="5" name="TextBox 4">
            <a:extLst>
              <a:ext uri="{FF2B5EF4-FFF2-40B4-BE49-F238E27FC236}">
                <a16:creationId xmlns:a16="http://schemas.microsoft.com/office/drawing/2014/main" id="{200375C2-527A-A266-C144-13A3BB491BBC}"/>
              </a:ext>
            </a:extLst>
          </p:cNvPr>
          <p:cNvSpPr txBox="1"/>
          <p:nvPr/>
        </p:nvSpPr>
        <p:spPr>
          <a:xfrm>
            <a:off x="216061" y="1397262"/>
            <a:ext cx="11759877" cy="1200329"/>
          </a:xfrm>
          <a:prstGeom prst="rect">
            <a:avLst/>
          </a:prstGeom>
          <a:noFill/>
        </p:spPr>
        <p:txBody>
          <a:bodyPr wrap="square">
            <a:spAutoFit/>
          </a:bodyPr>
          <a:lstStyle/>
          <a:p>
            <a:r>
              <a:rPr lang="en-US" sz="1800" dirty="0">
                <a:effectLst/>
                <a:latin typeface="DGMetaSerifScience"/>
              </a:rPr>
              <a:t>Glycerol</a:t>
            </a:r>
            <a:r>
              <a:rPr lang="en-US" dirty="0">
                <a:latin typeface="DGMetaSerifScience"/>
              </a:rPr>
              <a:t> </a:t>
            </a:r>
            <a:r>
              <a:rPr lang="en-US" sz="1800" dirty="0">
                <a:effectLst/>
                <a:latin typeface="DGMetaSerifScience"/>
              </a:rPr>
              <a:t>can be transformed into bio-based propylene in a one- step catalytic process using molybdenum-based catalysts. </a:t>
            </a:r>
          </a:p>
          <a:p>
            <a:endParaRPr lang="en-US" sz="1800" dirty="0">
              <a:effectLst/>
              <a:latin typeface="DGMetaSerifScience"/>
            </a:endParaRPr>
          </a:p>
          <a:p>
            <a:r>
              <a:rPr lang="en-US" sz="1800" dirty="0">
                <a:effectLst/>
                <a:latin typeface="DGMetaSerifScience"/>
              </a:rPr>
              <a:t>The glycerol-to-propylene (GTP) process was first introduced by </a:t>
            </a:r>
            <a:r>
              <a:rPr lang="en-US" sz="1800" dirty="0" err="1">
                <a:effectLst/>
                <a:latin typeface="DGMetaSerifScience"/>
              </a:rPr>
              <a:t>Quattor</a:t>
            </a:r>
            <a:r>
              <a:rPr lang="en-US" sz="1800" dirty="0">
                <a:effectLst/>
                <a:latin typeface="DGMetaSerifScience"/>
              </a:rPr>
              <a:t> </a:t>
            </a:r>
            <a:r>
              <a:rPr lang="en-US" sz="1800" dirty="0" err="1">
                <a:effectLst/>
                <a:latin typeface="DGMetaSerifScience"/>
              </a:rPr>
              <a:t>Petrochimica</a:t>
            </a:r>
            <a:r>
              <a:rPr lang="en-US" sz="1800" dirty="0">
                <a:effectLst/>
                <a:latin typeface="DGMetaSerifScience"/>
              </a:rPr>
              <a:t>, headquartered in Rio de Janeiro (Brazil). In 2009, this company was incorporated by the Brazilian-based company Braskem. </a:t>
            </a:r>
            <a:endParaRPr lang="en-US" dirty="0"/>
          </a:p>
        </p:txBody>
      </p:sp>
      <p:pic>
        <p:nvPicPr>
          <p:cNvPr id="6" name="Picture 5">
            <a:extLst>
              <a:ext uri="{FF2B5EF4-FFF2-40B4-BE49-F238E27FC236}">
                <a16:creationId xmlns:a16="http://schemas.microsoft.com/office/drawing/2014/main" id="{F1712333-DF32-A01C-9978-F84CA3BB7C27}"/>
              </a:ext>
            </a:extLst>
          </p:cNvPr>
          <p:cNvPicPr>
            <a:picLocks noChangeAspect="1"/>
          </p:cNvPicPr>
          <p:nvPr/>
        </p:nvPicPr>
        <p:blipFill>
          <a:blip r:embed="rId2"/>
          <a:stretch>
            <a:fillRect/>
          </a:stretch>
        </p:blipFill>
        <p:spPr>
          <a:xfrm>
            <a:off x="2522316" y="2539821"/>
            <a:ext cx="7772400" cy="4220718"/>
          </a:xfrm>
          <a:prstGeom prst="rect">
            <a:avLst/>
          </a:prstGeom>
        </p:spPr>
      </p:pic>
    </p:spTree>
    <p:extLst>
      <p:ext uri="{BB962C8B-B14F-4D97-AF65-F5344CB8AC3E}">
        <p14:creationId xmlns:p14="http://schemas.microsoft.com/office/powerpoint/2010/main" val="3515341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55</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
        <p:nvSpPr>
          <p:cNvPr id="5" name="TextBox 4">
            <a:extLst>
              <a:ext uri="{FF2B5EF4-FFF2-40B4-BE49-F238E27FC236}">
                <a16:creationId xmlns:a16="http://schemas.microsoft.com/office/drawing/2014/main" id="{E866EFC4-211B-B63E-4FDE-736F50ED6892}"/>
              </a:ext>
            </a:extLst>
          </p:cNvPr>
          <p:cNvSpPr txBox="1"/>
          <p:nvPr/>
        </p:nvSpPr>
        <p:spPr>
          <a:xfrm>
            <a:off x="3049386" y="1752613"/>
            <a:ext cx="6093228" cy="3693319"/>
          </a:xfrm>
          <a:prstGeom prst="rect">
            <a:avLst/>
          </a:prstGeom>
          <a:noFill/>
        </p:spPr>
        <p:txBody>
          <a:bodyPr wrap="square">
            <a:spAutoFit/>
          </a:bodyPr>
          <a:lstStyle/>
          <a:p>
            <a:r>
              <a:rPr lang="en-US" sz="1800" b="1" dirty="0">
                <a:effectLst/>
                <a:latin typeface="DGMetaScience"/>
              </a:rPr>
              <a:t>Primary feedstocks </a:t>
            </a:r>
            <a:endParaRPr lang="en-US" dirty="0"/>
          </a:p>
          <a:p>
            <a:r>
              <a:rPr lang="en-US" sz="1800" dirty="0">
                <a:effectLst/>
                <a:latin typeface="DGMetaSerifScience"/>
              </a:rPr>
              <a:t>Primary feedstocks include primary biomass that is harvested from forest or agricultural land. </a:t>
            </a:r>
          </a:p>
          <a:p>
            <a:endParaRPr lang="en-US" dirty="0"/>
          </a:p>
          <a:p>
            <a:r>
              <a:rPr lang="en-US" sz="1800" b="1" dirty="0">
                <a:effectLst/>
                <a:latin typeface="DGMetaScience"/>
              </a:rPr>
              <a:t>Secondary feedstocks </a:t>
            </a:r>
            <a:endParaRPr lang="en-US" dirty="0"/>
          </a:p>
          <a:p>
            <a:r>
              <a:rPr lang="en-US" sz="1800" dirty="0">
                <a:effectLst/>
                <a:latin typeface="DGMetaSerifScience"/>
              </a:rPr>
              <a:t>Secondary feedstocks are process residues, such as sawmill residues or black liquor generated by the forests products industry. </a:t>
            </a:r>
          </a:p>
          <a:p>
            <a:endParaRPr lang="en-US" dirty="0">
              <a:latin typeface="DGMetaSerifScience"/>
            </a:endParaRPr>
          </a:p>
          <a:p>
            <a:endParaRPr lang="en-US" dirty="0"/>
          </a:p>
          <a:p>
            <a:r>
              <a:rPr lang="en-US" sz="1800" b="1" dirty="0">
                <a:effectLst/>
                <a:latin typeface="DGMetaScience"/>
              </a:rPr>
              <a:t>Tertiary feedstocks </a:t>
            </a:r>
            <a:endParaRPr lang="en-US" dirty="0"/>
          </a:p>
          <a:p>
            <a:r>
              <a:rPr lang="en-US" sz="1800" dirty="0">
                <a:effectLst/>
                <a:latin typeface="DGMetaSerifScience"/>
              </a:rPr>
              <a:t>Tertiary feedstocks are postconsumer wastes or residues (such as waste waters or municipal solid waste). </a:t>
            </a:r>
            <a:endParaRPr lang="en-US" dirty="0"/>
          </a:p>
        </p:txBody>
      </p:sp>
    </p:spTree>
    <p:extLst>
      <p:ext uri="{BB962C8B-B14F-4D97-AF65-F5344CB8AC3E}">
        <p14:creationId xmlns:p14="http://schemas.microsoft.com/office/powerpoint/2010/main" val="4055369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56</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
        <p:nvSpPr>
          <p:cNvPr id="5" name="TextBox 4">
            <a:extLst>
              <a:ext uri="{FF2B5EF4-FFF2-40B4-BE49-F238E27FC236}">
                <a16:creationId xmlns:a16="http://schemas.microsoft.com/office/drawing/2014/main" id="{516EF597-BC9C-D3FD-CEF9-DA25F5BA82F0}"/>
              </a:ext>
            </a:extLst>
          </p:cNvPr>
          <p:cNvSpPr txBox="1"/>
          <p:nvPr/>
        </p:nvSpPr>
        <p:spPr>
          <a:xfrm>
            <a:off x="1364226" y="1708509"/>
            <a:ext cx="10353501" cy="3970318"/>
          </a:xfrm>
          <a:prstGeom prst="rect">
            <a:avLst/>
          </a:prstGeom>
          <a:noFill/>
        </p:spPr>
        <p:txBody>
          <a:bodyPr wrap="square">
            <a:spAutoFit/>
          </a:bodyPr>
          <a:lstStyle/>
          <a:p>
            <a:r>
              <a:rPr lang="en-US" sz="1800" b="1" dirty="0">
                <a:effectLst/>
                <a:latin typeface="DGMetaScience"/>
              </a:rPr>
              <a:t>Renewable Feedstocks:</a:t>
            </a:r>
          </a:p>
          <a:p>
            <a:endParaRPr lang="en-US" sz="1800" b="1" dirty="0">
              <a:effectLst/>
              <a:latin typeface="DGMetaScience"/>
            </a:endParaRPr>
          </a:p>
          <a:p>
            <a:r>
              <a:rPr lang="en-US" sz="1800" b="1" dirty="0">
                <a:effectLst/>
                <a:latin typeface="DGMetaScience"/>
              </a:rPr>
              <a:t>Dedicated feedstocks </a:t>
            </a:r>
            <a:endParaRPr lang="en-US" dirty="0"/>
          </a:p>
          <a:p>
            <a:r>
              <a:rPr lang="en-US" sz="1800" dirty="0">
                <a:effectLst/>
                <a:latin typeface="DGMetaSerifScience"/>
              </a:rPr>
              <a:t>– Sugar crops (e. g., sugar beet or sugar cane).</a:t>
            </a:r>
            <a:br>
              <a:rPr lang="en-US" sz="1800" dirty="0">
                <a:effectLst/>
                <a:latin typeface="DGMetaSerifScience"/>
              </a:rPr>
            </a:br>
            <a:r>
              <a:rPr lang="en-US" sz="1800" dirty="0">
                <a:effectLst/>
                <a:latin typeface="DGMetaSerifScience"/>
              </a:rPr>
              <a:t>– Starch crops (e. g., wheat or corn).</a:t>
            </a:r>
            <a:br>
              <a:rPr lang="en-US" sz="1800" dirty="0">
                <a:effectLst/>
                <a:latin typeface="DGMetaSerifScience"/>
              </a:rPr>
            </a:br>
            <a:r>
              <a:rPr lang="en-US" sz="1800" dirty="0">
                <a:effectLst/>
                <a:latin typeface="DGMetaSerifScience"/>
              </a:rPr>
              <a:t>– Lignocellulosic crops (e. g., wood or miscanthus).</a:t>
            </a:r>
            <a:br>
              <a:rPr lang="en-US" sz="1800" dirty="0">
                <a:effectLst/>
                <a:latin typeface="DGMetaSerifScience"/>
              </a:rPr>
            </a:br>
            <a:r>
              <a:rPr lang="en-US" sz="1800" dirty="0">
                <a:effectLst/>
                <a:latin typeface="DGMetaSerifScience"/>
              </a:rPr>
              <a:t>– Oil-based crops (e. g., rape seed oil, soya oil, palm oil, or jatropha). – Grasses (e. g., green plant materials).</a:t>
            </a:r>
            <a:br>
              <a:rPr lang="en-US" sz="1800" dirty="0">
                <a:effectLst/>
                <a:latin typeface="DGMetaSerifScience"/>
              </a:rPr>
            </a:br>
            <a:r>
              <a:rPr lang="en-US" sz="1800" dirty="0">
                <a:effectLst/>
                <a:latin typeface="DGMetaSerifScience"/>
              </a:rPr>
              <a:t>– Marine biomass (e. g., micro and macro algae). </a:t>
            </a:r>
            <a:endParaRPr lang="en-US" dirty="0"/>
          </a:p>
          <a:p>
            <a:endParaRPr lang="en-US" sz="1800" b="1" dirty="0">
              <a:effectLst/>
              <a:latin typeface="DGMetaScience"/>
            </a:endParaRPr>
          </a:p>
          <a:p>
            <a:r>
              <a:rPr lang="en-US" sz="1800" b="1" dirty="0">
                <a:effectLst/>
                <a:latin typeface="DGMetaScience"/>
              </a:rPr>
              <a:t>Residues </a:t>
            </a:r>
            <a:endParaRPr lang="en-US" dirty="0"/>
          </a:p>
          <a:p>
            <a:pPr>
              <a:buFont typeface="Arial" panose="020B0604020202020204" pitchFamily="34" charset="0"/>
              <a:buChar char="•"/>
            </a:pPr>
            <a:r>
              <a:rPr lang="en-US" sz="1800" dirty="0">
                <a:effectLst/>
                <a:latin typeface="DGMetaSerifScience"/>
              </a:rPr>
              <a:t>–  Oil-based residues (e. g., animal fat from food industries or used cooking oil from restaurants, households, and other sources). </a:t>
            </a:r>
            <a:endParaRPr lang="en-US" dirty="0">
              <a:effectLst/>
            </a:endParaRPr>
          </a:p>
          <a:p>
            <a:pPr>
              <a:buFont typeface="Arial" panose="020B0604020202020204" pitchFamily="34" charset="0"/>
              <a:buChar char="•"/>
            </a:pPr>
            <a:r>
              <a:rPr lang="en-US" sz="1800" dirty="0">
                <a:effectLst/>
                <a:latin typeface="DGMetaSerifScience"/>
              </a:rPr>
              <a:t>–  Lignocellulosic residues (e. g., crop residues or saw mill residues). </a:t>
            </a:r>
            <a:endParaRPr lang="en-US" dirty="0">
              <a:effectLst/>
            </a:endParaRPr>
          </a:p>
          <a:p>
            <a:pPr>
              <a:buFont typeface="Arial" panose="020B0604020202020204" pitchFamily="34" charset="0"/>
              <a:buChar char="•"/>
            </a:pPr>
            <a:r>
              <a:rPr lang="en-US" sz="1800" dirty="0">
                <a:effectLst/>
                <a:latin typeface="DGMetaSerifScience"/>
              </a:rPr>
              <a:t>–  Organic residues (e. g., organic urban waste or household waste). </a:t>
            </a:r>
            <a:endParaRPr lang="en-US" dirty="0">
              <a:effectLst/>
            </a:endParaRPr>
          </a:p>
        </p:txBody>
      </p:sp>
    </p:spTree>
    <p:extLst>
      <p:ext uri="{BB962C8B-B14F-4D97-AF65-F5344CB8AC3E}">
        <p14:creationId xmlns:p14="http://schemas.microsoft.com/office/powerpoint/2010/main" val="2273159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57</a:t>
            </a:fld>
            <a:endParaRPr lang="en-US"/>
          </a:p>
        </p:txBody>
      </p:sp>
      <p:grpSp>
        <p:nvGrpSpPr>
          <p:cNvPr id="14" name="Group 13">
            <a:extLst>
              <a:ext uri="{FF2B5EF4-FFF2-40B4-BE49-F238E27FC236}">
                <a16:creationId xmlns:a16="http://schemas.microsoft.com/office/drawing/2014/main" id="{508EDAB9-E00C-9BFD-B325-4CD9D21C2805}"/>
              </a:ext>
            </a:extLst>
          </p:cNvPr>
          <p:cNvGrpSpPr/>
          <p:nvPr/>
        </p:nvGrpSpPr>
        <p:grpSpPr>
          <a:xfrm>
            <a:off x="2725316" y="0"/>
            <a:ext cx="6780167" cy="6858000"/>
            <a:chOff x="2725316" y="0"/>
            <a:chExt cx="6780167" cy="6858000"/>
          </a:xfrm>
        </p:grpSpPr>
        <p:pic>
          <p:nvPicPr>
            <p:cNvPr id="6" name="Picture 5">
              <a:extLst>
                <a:ext uri="{FF2B5EF4-FFF2-40B4-BE49-F238E27FC236}">
                  <a16:creationId xmlns:a16="http://schemas.microsoft.com/office/drawing/2014/main" id="{202E8BA0-3C01-7FA5-9C43-C0E6505CC597}"/>
                </a:ext>
              </a:extLst>
            </p:cNvPr>
            <p:cNvPicPr>
              <a:picLocks noChangeAspect="1"/>
            </p:cNvPicPr>
            <p:nvPr/>
          </p:nvPicPr>
          <p:blipFill>
            <a:blip r:embed="rId2"/>
            <a:stretch>
              <a:fillRect/>
            </a:stretch>
          </p:blipFill>
          <p:spPr>
            <a:xfrm>
              <a:off x="2725316" y="0"/>
              <a:ext cx="6741367" cy="6858000"/>
            </a:xfrm>
            <a:prstGeom prst="rect">
              <a:avLst/>
            </a:prstGeom>
          </p:spPr>
        </p:pic>
        <p:cxnSp>
          <p:nvCxnSpPr>
            <p:cNvPr id="8" name="Straight Connector 7">
              <a:extLst>
                <a:ext uri="{FF2B5EF4-FFF2-40B4-BE49-F238E27FC236}">
                  <a16:creationId xmlns:a16="http://schemas.microsoft.com/office/drawing/2014/main" id="{592EA826-EAB9-B213-9347-7867D3F4E235}"/>
                </a:ext>
              </a:extLst>
            </p:cNvPr>
            <p:cNvCxnSpPr>
              <a:cxnSpLocks/>
            </p:cNvCxnSpPr>
            <p:nvPr/>
          </p:nvCxnSpPr>
          <p:spPr>
            <a:xfrm>
              <a:off x="2725316" y="1878677"/>
              <a:ext cx="67413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CDC173A-82C5-8F23-4F13-3A23DCD8F6BD}"/>
                </a:ext>
              </a:extLst>
            </p:cNvPr>
            <p:cNvCxnSpPr>
              <a:cxnSpLocks/>
            </p:cNvCxnSpPr>
            <p:nvPr/>
          </p:nvCxnSpPr>
          <p:spPr>
            <a:xfrm>
              <a:off x="2744716" y="2762595"/>
              <a:ext cx="674136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9D89EA1-79CF-9FD1-C274-2B098F25698F}"/>
                </a:ext>
              </a:extLst>
            </p:cNvPr>
            <p:cNvCxnSpPr>
              <a:cxnSpLocks/>
            </p:cNvCxnSpPr>
            <p:nvPr/>
          </p:nvCxnSpPr>
          <p:spPr>
            <a:xfrm>
              <a:off x="2764116" y="4876796"/>
              <a:ext cx="6741367" cy="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04307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58</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pic>
        <p:nvPicPr>
          <p:cNvPr id="2" name="Picture 1">
            <a:extLst>
              <a:ext uri="{FF2B5EF4-FFF2-40B4-BE49-F238E27FC236}">
                <a16:creationId xmlns:a16="http://schemas.microsoft.com/office/drawing/2014/main" id="{BBDE6835-C0CD-24A5-FED9-06CA38A6D9FC}"/>
              </a:ext>
            </a:extLst>
          </p:cNvPr>
          <p:cNvPicPr>
            <a:picLocks noChangeAspect="1"/>
          </p:cNvPicPr>
          <p:nvPr/>
        </p:nvPicPr>
        <p:blipFill>
          <a:blip r:embed="rId2"/>
          <a:stretch>
            <a:fillRect/>
          </a:stretch>
        </p:blipFill>
        <p:spPr>
          <a:xfrm>
            <a:off x="2209800" y="527586"/>
            <a:ext cx="7772400" cy="5802827"/>
          </a:xfrm>
          <a:prstGeom prst="rect">
            <a:avLst/>
          </a:prstGeom>
        </p:spPr>
      </p:pic>
      <p:pic>
        <p:nvPicPr>
          <p:cNvPr id="17412" name="Picture 4" descr="Corn stover used to clean up drinking water - New Food Magazine">
            <a:extLst>
              <a:ext uri="{FF2B5EF4-FFF2-40B4-BE49-F238E27FC236}">
                <a16:creationId xmlns:a16="http://schemas.microsoft.com/office/drawing/2014/main" id="{FDFCF863-7186-A4F7-9219-11185C969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3" y="901270"/>
            <a:ext cx="2128427" cy="127705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arvesting corn stover">
            <a:extLst>
              <a:ext uri="{FF2B5EF4-FFF2-40B4-BE49-F238E27FC236}">
                <a16:creationId xmlns:a16="http://schemas.microsoft.com/office/drawing/2014/main" id="{3214AEF9-C875-2653-AEDA-ED26B58FC3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3" y="2173119"/>
            <a:ext cx="2128427" cy="159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090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59</a:t>
            </a:fld>
            <a:endParaRPr lang="en-US"/>
          </a:p>
        </p:txBody>
      </p:sp>
      <p:pic>
        <p:nvPicPr>
          <p:cNvPr id="4" name="Picture 3">
            <a:extLst>
              <a:ext uri="{FF2B5EF4-FFF2-40B4-BE49-F238E27FC236}">
                <a16:creationId xmlns:a16="http://schemas.microsoft.com/office/drawing/2014/main" id="{A7B775C5-C946-4835-017D-02308BF7EED7}"/>
              </a:ext>
            </a:extLst>
          </p:cNvPr>
          <p:cNvPicPr>
            <a:picLocks noChangeAspect="1"/>
          </p:cNvPicPr>
          <p:nvPr/>
        </p:nvPicPr>
        <p:blipFill>
          <a:blip r:embed="rId2"/>
          <a:stretch>
            <a:fillRect/>
          </a:stretch>
        </p:blipFill>
        <p:spPr>
          <a:xfrm>
            <a:off x="448887" y="1186706"/>
            <a:ext cx="11707862" cy="4648829"/>
          </a:xfrm>
          <a:prstGeom prst="rect">
            <a:avLst/>
          </a:prstGeom>
        </p:spPr>
      </p:pic>
    </p:spTree>
    <p:extLst>
      <p:ext uri="{BB962C8B-B14F-4D97-AF65-F5344CB8AC3E}">
        <p14:creationId xmlns:p14="http://schemas.microsoft.com/office/powerpoint/2010/main" val="3527704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3529812" cy="523220"/>
          </a:xfrm>
          <a:prstGeom prst="rect">
            <a:avLst/>
          </a:prstGeom>
          <a:noFill/>
        </p:spPr>
        <p:txBody>
          <a:bodyPr wrap="none" rtlCol="0">
            <a:spAutoFit/>
          </a:bodyPr>
          <a:lstStyle/>
          <a:p>
            <a:r>
              <a:rPr lang="en-US" sz="2800" b="1" dirty="0"/>
              <a:t>Polyhydroxybutyrate</a:t>
            </a:r>
          </a:p>
        </p:txBody>
      </p:sp>
      <p:pic>
        <p:nvPicPr>
          <p:cNvPr id="4" name="Picture 3">
            <a:extLst>
              <a:ext uri="{FF2B5EF4-FFF2-40B4-BE49-F238E27FC236}">
                <a16:creationId xmlns:a16="http://schemas.microsoft.com/office/drawing/2014/main" id="{9A5EC3D7-B5EF-FEE2-C016-A070ADD25BD9}"/>
              </a:ext>
            </a:extLst>
          </p:cNvPr>
          <p:cNvPicPr>
            <a:picLocks noChangeAspect="1"/>
          </p:cNvPicPr>
          <p:nvPr/>
        </p:nvPicPr>
        <p:blipFill>
          <a:blip r:embed="rId2"/>
          <a:stretch>
            <a:fillRect/>
          </a:stretch>
        </p:blipFill>
        <p:spPr>
          <a:xfrm>
            <a:off x="2397690" y="0"/>
            <a:ext cx="7396619" cy="6858000"/>
          </a:xfrm>
          <a:prstGeom prst="rect">
            <a:avLst/>
          </a:prstGeom>
        </p:spPr>
      </p:pic>
      <p:sp>
        <p:nvSpPr>
          <p:cNvPr id="5" name="TextBox 4">
            <a:extLst>
              <a:ext uri="{FF2B5EF4-FFF2-40B4-BE49-F238E27FC236}">
                <a16:creationId xmlns:a16="http://schemas.microsoft.com/office/drawing/2014/main" id="{F349B040-F170-5568-0572-BE9BDB8EF9D0}"/>
              </a:ext>
            </a:extLst>
          </p:cNvPr>
          <p:cNvSpPr txBox="1"/>
          <p:nvPr/>
        </p:nvSpPr>
        <p:spPr>
          <a:xfrm>
            <a:off x="214314" y="929091"/>
            <a:ext cx="1771650" cy="646331"/>
          </a:xfrm>
          <a:prstGeom prst="rect">
            <a:avLst/>
          </a:prstGeom>
          <a:noFill/>
        </p:spPr>
        <p:txBody>
          <a:bodyPr wrap="square" rtlCol="0">
            <a:spAutoFit/>
          </a:bodyPr>
          <a:lstStyle/>
          <a:p>
            <a:r>
              <a:rPr lang="en-US" b="1" dirty="0"/>
              <a:t>Biorefinery vs Fossil Refinery</a:t>
            </a:r>
          </a:p>
        </p:txBody>
      </p:sp>
    </p:spTree>
    <p:extLst>
      <p:ext uri="{BB962C8B-B14F-4D97-AF65-F5344CB8AC3E}">
        <p14:creationId xmlns:p14="http://schemas.microsoft.com/office/powerpoint/2010/main" val="12788331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60</a:t>
            </a:fld>
            <a:endParaRPr lang="en-US"/>
          </a:p>
        </p:txBody>
      </p:sp>
      <p:pic>
        <p:nvPicPr>
          <p:cNvPr id="2" name="Picture 1">
            <a:extLst>
              <a:ext uri="{FF2B5EF4-FFF2-40B4-BE49-F238E27FC236}">
                <a16:creationId xmlns:a16="http://schemas.microsoft.com/office/drawing/2014/main" id="{04F7AAFD-F1DE-F995-E52F-EB97AB42EE92}"/>
              </a:ext>
            </a:extLst>
          </p:cNvPr>
          <p:cNvPicPr>
            <a:picLocks noChangeAspect="1"/>
          </p:cNvPicPr>
          <p:nvPr/>
        </p:nvPicPr>
        <p:blipFill>
          <a:blip r:embed="rId2"/>
          <a:stretch>
            <a:fillRect/>
          </a:stretch>
        </p:blipFill>
        <p:spPr>
          <a:xfrm>
            <a:off x="231370" y="968423"/>
            <a:ext cx="7772400" cy="4741732"/>
          </a:xfrm>
          <a:prstGeom prst="rect">
            <a:avLst/>
          </a:prstGeom>
        </p:spPr>
      </p:pic>
      <p:pic>
        <p:nvPicPr>
          <p:cNvPr id="4" name="Picture 3">
            <a:extLst>
              <a:ext uri="{FF2B5EF4-FFF2-40B4-BE49-F238E27FC236}">
                <a16:creationId xmlns:a16="http://schemas.microsoft.com/office/drawing/2014/main" id="{B660A771-86D3-5EDE-092D-23C1AC247056}"/>
              </a:ext>
            </a:extLst>
          </p:cNvPr>
          <p:cNvPicPr>
            <a:picLocks noChangeAspect="1"/>
          </p:cNvPicPr>
          <p:nvPr/>
        </p:nvPicPr>
        <p:blipFill>
          <a:blip r:embed="rId3"/>
          <a:stretch>
            <a:fillRect/>
          </a:stretch>
        </p:blipFill>
        <p:spPr>
          <a:xfrm>
            <a:off x="8269842" y="2181617"/>
            <a:ext cx="3424716" cy="2560115"/>
          </a:xfrm>
          <a:prstGeom prst="rect">
            <a:avLst/>
          </a:prstGeom>
        </p:spPr>
      </p:pic>
    </p:spTree>
    <p:extLst>
      <p:ext uri="{BB962C8B-B14F-4D97-AF65-F5344CB8AC3E}">
        <p14:creationId xmlns:p14="http://schemas.microsoft.com/office/powerpoint/2010/main" val="1205359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61</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sp>
        <p:nvSpPr>
          <p:cNvPr id="4" name="TextBox 3">
            <a:extLst>
              <a:ext uri="{FF2B5EF4-FFF2-40B4-BE49-F238E27FC236}">
                <a16:creationId xmlns:a16="http://schemas.microsoft.com/office/drawing/2014/main" id="{64C3B218-5933-E4B0-297B-0B02C5389BD8}"/>
              </a:ext>
            </a:extLst>
          </p:cNvPr>
          <p:cNvSpPr txBox="1"/>
          <p:nvPr/>
        </p:nvSpPr>
        <p:spPr>
          <a:xfrm>
            <a:off x="444977" y="1721498"/>
            <a:ext cx="6096000" cy="923330"/>
          </a:xfrm>
          <a:prstGeom prst="rect">
            <a:avLst/>
          </a:prstGeom>
          <a:noFill/>
        </p:spPr>
        <p:txBody>
          <a:bodyPr wrap="square">
            <a:spAutoFit/>
          </a:bodyPr>
          <a:lstStyle/>
          <a:p>
            <a:r>
              <a:rPr lang="en-US" sz="1800" dirty="0">
                <a:effectLst/>
                <a:latin typeface="DGMetaSerifScience"/>
              </a:rPr>
              <a:t>– </a:t>
            </a:r>
            <a:r>
              <a:rPr lang="en-US" sz="1800" i="1" dirty="0">
                <a:effectLst/>
                <a:latin typeface="DGMetaSerifScience"/>
              </a:rPr>
              <a:t>Bio-based </a:t>
            </a:r>
            <a:r>
              <a:rPr lang="en-US" sz="1800" dirty="0">
                <a:effectLst/>
                <a:latin typeface="DGMetaSerifScience"/>
              </a:rPr>
              <a:t>(or partly bio-based), non-biodegradable plastics, such as bio-based polyethylene (PE), polypropylene (PP), polyethylene terephthalate (PET) (so-called drop-in solutions) </a:t>
            </a:r>
            <a:endParaRPr lang="en-US" dirty="0"/>
          </a:p>
        </p:txBody>
      </p:sp>
      <p:sp>
        <p:nvSpPr>
          <p:cNvPr id="6" name="TextBox 5">
            <a:extLst>
              <a:ext uri="{FF2B5EF4-FFF2-40B4-BE49-F238E27FC236}">
                <a16:creationId xmlns:a16="http://schemas.microsoft.com/office/drawing/2014/main" id="{D4D0887D-218C-8645-5F3F-F743EB49134D}"/>
              </a:ext>
            </a:extLst>
          </p:cNvPr>
          <p:cNvSpPr txBox="1"/>
          <p:nvPr/>
        </p:nvSpPr>
        <p:spPr>
          <a:xfrm>
            <a:off x="444977" y="3157955"/>
            <a:ext cx="6096000" cy="923330"/>
          </a:xfrm>
          <a:prstGeom prst="rect">
            <a:avLst/>
          </a:prstGeom>
          <a:noFill/>
        </p:spPr>
        <p:txBody>
          <a:bodyPr wrap="square">
            <a:spAutoFit/>
          </a:bodyPr>
          <a:lstStyle/>
          <a:p>
            <a:r>
              <a:rPr lang="en-US" sz="1800" dirty="0">
                <a:effectLst/>
                <a:latin typeface="DGMetaSerifScience"/>
              </a:rPr>
              <a:t>–  Bio-based and </a:t>
            </a:r>
            <a:r>
              <a:rPr lang="en-US" sz="1800" i="1" dirty="0">
                <a:effectLst/>
                <a:latin typeface="DGMetaSerifScience"/>
              </a:rPr>
              <a:t>biodegradable plastics</a:t>
            </a:r>
            <a:r>
              <a:rPr lang="en-US" sz="1800" dirty="0">
                <a:effectLst/>
                <a:latin typeface="DGMetaSerifScience"/>
              </a:rPr>
              <a:t>, such as polylactic acid (PLA), polyhydroxyalkanoates (PHA), polybutylene succinate (PBS), and starch blends </a:t>
            </a:r>
            <a:endParaRPr lang="en-US" dirty="0">
              <a:effectLst/>
            </a:endParaRPr>
          </a:p>
        </p:txBody>
      </p:sp>
      <p:sp>
        <p:nvSpPr>
          <p:cNvPr id="8" name="TextBox 7">
            <a:extLst>
              <a:ext uri="{FF2B5EF4-FFF2-40B4-BE49-F238E27FC236}">
                <a16:creationId xmlns:a16="http://schemas.microsoft.com/office/drawing/2014/main" id="{E03A0B23-D9CB-E335-0879-4BA5C8D59803}"/>
              </a:ext>
            </a:extLst>
          </p:cNvPr>
          <p:cNvSpPr txBox="1"/>
          <p:nvPr/>
        </p:nvSpPr>
        <p:spPr>
          <a:xfrm>
            <a:off x="444977" y="4594412"/>
            <a:ext cx="6096000" cy="923330"/>
          </a:xfrm>
          <a:prstGeom prst="rect">
            <a:avLst/>
          </a:prstGeom>
          <a:noFill/>
        </p:spPr>
        <p:txBody>
          <a:bodyPr wrap="square">
            <a:spAutoFit/>
          </a:bodyPr>
          <a:lstStyle/>
          <a:p>
            <a:r>
              <a:rPr lang="en-US" sz="1800" dirty="0">
                <a:effectLst/>
                <a:latin typeface="DGMetaSerifScience"/>
              </a:rPr>
              <a:t>–  Plastics that are based on fossil resources (</a:t>
            </a:r>
            <a:r>
              <a:rPr lang="en-US" sz="1800" i="1" dirty="0">
                <a:effectLst/>
                <a:latin typeface="DGMetaSerifScience"/>
              </a:rPr>
              <a:t>fossil-based</a:t>
            </a:r>
            <a:r>
              <a:rPr lang="en-US" sz="1800" dirty="0">
                <a:effectLst/>
                <a:latin typeface="DGMetaSerifScience"/>
              </a:rPr>
              <a:t>) and biodegradable, such as poly(butylene-</a:t>
            </a:r>
            <a:r>
              <a:rPr lang="en-US" sz="1800" i="1" dirty="0">
                <a:effectLst/>
                <a:latin typeface="DGMetaSerifScience"/>
              </a:rPr>
              <a:t>co</a:t>
            </a:r>
            <a:r>
              <a:rPr lang="en-US" sz="1800" dirty="0">
                <a:effectLst/>
                <a:latin typeface="DGMetaSerifScience"/>
              </a:rPr>
              <a:t>-adipate-</a:t>
            </a:r>
            <a:r>
              <a:rPr lang="en-US" sz="1800" i="1" dirty="0">
                <a:effectLst/>
                <a:latin typeface="DGMetaSerifScience"/>
              </a:rPr>
              <a:t>co</a:t>
            </a:r>
            <a:r>
              <a:rPr lang="en-US" sz="1800" dirty="0">
                <a:effectLst/>
                <a:latin typeface="DGMetaSerifScience"/>
              </a:rPr>
              <a:t>-terephthalate) (PBAT) </a:t>
            </a:r>
            <a:endParaRPr lang="en-US" dirty="0">
              <a:effectLst/>
            </a:endParaRPr>
          </a:p>
        </p:txBody>
      </p:sp>
      <p:pic>
        <p:nvPicPr>
          <p:cNvPr id="9" name="Picture 8">
            <a:extLst>
              <a:ext uri="{FF2B5EF4-FFF2-40B4-BE49-F238E27FC236}">
                <a16:creationId xmlns:a16="http://schemas.microsoft.com/office/drawing/2014/main" id="{BCBB3E57-E48B-086B-AB54-2C712831D7AF}"/>
              </a:ext>
            </a:extLst>
          </p:cNvPr>
          <p:cNvPicPr>
            <a:picLocks noChangeAspect="1"/>
          </p:cNvPicPr>
          <p:nvPr/>
        </p:nvPicPr>
        <p:blipFill>
          <a:blip r:embed="rId2"/>
          <a:stretch>
            <a:fillRect/>
          </a:stretch>
        </p:blipFill>
        <p:spPr>
          <a:xfrm>
            <a:off x="6540977" y="1323676"/>
            <a:ext cx="5060244" cy="3299081"/>
          </a:xfrm>
          <a:prstGeom prst="rect">
            <a:avLst/>
          </a:prstGeom>
        </p:spPr>
      </p:pic>
      <p:pic>
        <p:nvPicPr>
          <p:cNvPr id="11" name="Picture 10">
            <a:extLst>
              <a:ext uri="{FF2B5EF4-FFF2-40B4-BE49-F238E27FC236}">
                <a16:creationId xmlns:a16="http://schemas.microsoft.com/office/drawing/2014/main" id="{EE0C75D4-B91F-9448-D87C-73DA4E344B30}"/>
              </a:ext>
            </a:extLst>
          </p:cNvPr>
          <p:cNvPicPr>
            <a:picLocks noChangeAspect="1"/>
          </p:cNvPicPr>
          <p:nvPr/>
        </p:nvPicPr>
        <p:blipFill>
          <a:blip r:embed="rId3"/>
          <a:stretch>
            <a:fillRect/>
          </a:stretch>
        </p:blipFill>
        <p:spPr>
          <a:xfrm>
            <a:off x="6461955" y="4800358"/>
            <a:ext cx="4516610" cy="1921117"/>
          </a:xfrm>
          <a:prstGeom prst="rect">
            <a:avLst/>
          </a:prstGeom>
        </p:spPr>
      </p:pic>
      <p:sp>
        <p:nvSpPr>
          <p:cNvPr id="12" name="TextBox 11">
            <a:extLst>
              <a:ext uri="{FF2B5EF4-FFF2-40B4-BE49-F238E27FC236}">
                <a16:creationId xmlns:a16="http://schemas.microsoft.com/office/drawing/2014/main" id="{66599242-761B-9AF0-62A7-330D6B95E81B}"/>
              </a:ext>
            </a:extLst>
          </p:cNvPr>
          <p:cNvSpPr txBox="1"/>
          <p:nvPr/>
        </p:nvSpPr>
        <p:spPr>
          <a:xfrm>
            <a:off x="4678977" y="5760916"/>
            <a:ext cx="1417311" cy="646331"/>
          </a:xfrm>
          <a:prstGeom prst="rect">
            <a:avLst/>
          </a:prstGeom>
          <a:noFill/>
        </p:spPr>
        <p:txBody>
          <a:bodyPr wrap="none" rtlCol="0">
            <a:spAutoFit/>
          </a:bodyPr>
          <a:lstStyle/>
          <a:p>
            <a:r>
              <a:rPr lang="en-US" dirty="0"/>
              <a:t>Sugar based</a:t>
            </a:r>
          </a:p>
          <a:p>
            <a:r>
              <a:rPr lang="en-US" dirty="0"/>
              <a:t>       type 3</a:t>
            </a:r>
          </a:p>
        </p:txBody>
      </p:sp>
    </p:spTree>
    <p:extLst>
      <p:ext uri="{BB962C8B-B14F-4D97-AF65-F5344CB8AC3E}">
        <p14:creationId xmlns:p14="http://schemas.microsoft.com/office/powerpoint/2010/main" val="41714658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62</a:t>
            </a:fld>
            <a:endParaRPr lang="en-US"/>
          </a:p>
        </p:txBody>
      </p:sp>
      <p:pic>
        <p:nvPicPr>
          <p:cNvPr id="2" name="Picture 1">
            <a:extLst>
              <a:ext uri="{FF2B5EF4-FFF2-40B4-BE49-F238E27FC236}">
                <a16:creationId xmlns:a16="http://schemas.microsoft.com/office/drawing/2014/main" id="{F215F084-AD3F-FFBC-AC11-6AA1B157695D}"/>
              </a:ext>
            </a:extLst>
          </p:cNvPr>
          <p:cNvPicPr>
            <a:picLocks noChangeAspect="1"/>
          </p:cNvPicPr>
          <p:nvPr/>
        </p:nvPicPr>
        <p:blipFill>
          <a:blip r:embed="rId2"/>
          <a:stretch>
            <a:fillRect/>
          </a:stretch>
        </p:blipFill>
        <p:spPr>
          <a:xfrm>
            <a:off x="590369" y="0"/>
            <a:ext cx="4215350" cy="6858000"/>
          </a:xfrm>
          <a:prstGeom prst="rect">
            <a:avLst/>
          </a:prstGeom>
        </p:spPr>
      </p:pic>
      <p:pic>
        <p:nvPicPr>
          <p:cNvPr id="4" name="Picture 3">
            <a:extLst>
              <a:ext uri="{FF2B5EF4-FFF2-40B4-BE49-F238E27FC236}">
                <a16:creationId xmlns:a16="http://schemas.microsoft.com/office/drawing/2014/main" id="{E554CECF-2C15-5410-3CFD-C5D89A7D8F59}"/>
              </a:ext>
            </a:extLst>
          </p:cNvPr>
          <p:cNvPicPr>
            <a:picLocks noChangeAspect="1"/>
          </p:cNvPicPr>
          <p:nvPr/>
        </p:nvPicPr>
        <p:blipFill>
          <a:blip r:embed="rId3"/>
          <a:stretch>
            <a:fillRect/>
          </a:stretch>
        </p:blipFill>
        <p:spPr>
          <a:xfrm>
            <a:off x="6096000" y="1560742"/>
            <a:ext cx="5060244" cy="3299081"/>
          </a:xfrm>
          <a:prstGeom prst="rect">
            <a:avLst/>
          </a:prstGeom>
        </p:spPr>
      </p:pic>
    </p:spTree>
    <p:extLst>
      <p:ext uri="{BB962C8B-B14F-4D97-AF65-F5344CB8AC3E}">
        <p14:creationId xmlns:p14="http://schemas.microsoft.com/office/powerpoint/2010/main" val="5591228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63</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2306209" cy="523220"/>
          </a:xfrm>
          <a:prstGeom prst="rect">
            <a:avLst/>
          </a:prstGeom>
          <a:noFill/>
        </p:spPr>
        <p:txBody>
          <a:bodyPr wrap="none" rtlCol="0">
            <a:spAutoFit/>
          </a:bodyPr>
          <a:lstStyle/>
          <a:p>
            <a:r>
              <a:rPr lang="en-US" sz="2800" b="1" dirty="0"/>
              <a:t>Polyethylene</a:t>
            </a:r>
          </a:p>
        </p:txBody>
      </p:sp>
      <p:pic>
        <p:nvPicPr>
          <p:cNvPr id="2" name="Picture 1">
            <a:extLst>
              <a:ext uri="{FF2B5EF4-FFF2-40B4-BE49-F238E27FC236}">
                <a16:creationId xmlns:a16="http://schemas.microsoft.com/office/drawing/2014/main" id="{DF215978-6AAE-C031-AABB-A3DB77BD3D2F}"/>
              </a:ext>
            </a:extLst>
          </p:cNvPr>
          <p:cNvPicPr>
            <a:picLocks noChangeAspect="1"/>
          </p:cNvPicPr>
          <p:nvPr/>
        </p:nvPicPr>
        <p:blipFill>
          <a:blip r:embed="rId2"/>
          <a:stretch>
            <a:fillRect/>
          </a:stretch>
        </p:blipFill>
        <p:spPr>
          <a:xfrm>
            <a:off x="1140178" y="1432298"/>
            <a:ext cx="10429416" cy="3418044"/>
          </a:xfrm>
          <a:prstGeom prst="rect">
            <a:avLst/>
          </a:prstGeom>
        </p:spPr>
      </p:pic>
      <p:sp>
        <p:nvSpPr>
          <p:cNvPr id="5" name="TextBox 4">
            <a:extLst>
              <a:ext uri="{FF2B5EF4-FFF2-40B4-BE49-F238E27FC236}">
                <a16:creationId xmlns:a16="http://schemas.microsoft.com/office/drawing/2014/main" id="{A91414EA-9198-B91E-5AC6-4638DDB6A6F3}"/>
              </a:ext>
            </a:extLst>
          </p:cNvPr>
          <p:cNvSpPr txBox="1"/>
          <p:nvPr/>
        </p:nvSpPr>
        <p:spPr>
          <a:xfrm>
            <a:off x="1219200" y="5123349"/>
            <a:ext cx="9223022" cy="646331"/>
          </a:xfrm>
          <a:prstGeom prst="rect">
            <a:avLst/>
          </a:prstGeom>
          <a:noFill/>
        </p:spPr>
        <p:txBody>
          <a:bodyPr wrap="square">
            <a:spAutoFit/>
          </a:bodyPr>
          <a:lstStyle/>
          <a:p>
            <a:r>
              <a:rPr lang="en-US" sz="1800" dirty="0">
                <a:effectLst/>
                <a:latin typeface="DGMetaSerifScience"/>
              </a:rPr>
              <a:t>Oxidative coupling of methane (OCM) uses special developed nanowire OCM catalysts. </a:t>
            </a:r>
            <a:endParaRPr lang="en-US" dirty="0"/>
          </a:p>
          <a:p>
            <a:r>
              <a:rPr lang="en-US" sz="1800" dirty="0">
                <a:effectLst/>
                <a:latin typeface="DGMetaSerifScience"/>
              </a:rPr>
              <a:t>The OCM process, also called the Gemini technology, was developed by </a:t>
            </a:r>
            <a:r>
              <a:rPr lang="en-US" sz="1800" dirty="0" err="1">
                <a:effectLst/>
                <a:latin typeface="DGMetaSerifScience"/>
              </a:rPr>
              <a:t>Siluria</a:t>
            </a:r>
            <a:r>
              <a:rPr lang="en-US" sz="1800" dirty="0">
                <a:effectLst/>
                <a:latin typeface="DGMetaSerifScience"/>
              </a:rPr>
              <a:t> Technologies. </a:t>
            </a:r>
            <a:endParaRPr lang="en-US" dirty="0"/>
          </a:p>
        </p:txBody>
      </p:sp>
    </p:spTree>
    <p:extLst>
      <p:ext uri="{BB962C8B-B14F-4D97-AF65-F5344CB8AC3E}">
        <p14:creationId xmlns:p14="http://schemas.microsoft.com/office/powerpoint/2010/main" val="3431987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64</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pic>
        <p:nvPicPr>
          <p:cNvPr id="2" name="Picture 1">
            <a:extLst>
              <a:ext uri="{FF2B5EF4-FFF2-40B4-BE49-F238E27FC236}">
                <a16:creationId xmlns:a16="http://schemas.microsoft.com/office/drawing/2014/main" id="{64F64982-5987-7E66-C397-A82B3178FD48}"/>
              </a:ext>
            </a:extLst>
          </p:cNvPr>
          <p:cNvPicPr>
            <a:picLocks noChangeAspect="1"/>
          </p:cNvPicPr>
          <p:nvPr/>
        </p:nvPicPr>
        <p:blipFill>
          <a:blip r:embed="rId2"/>
          <a:stretch>
            <a:fillRect/>
          </a:stretch>
        </p:blipFill>
        <p:spPr>
          <a:xfrm>
            <a:off x="3097901" y="0"/>
            <a:ext cx="5996198" cy="6858000"/>
          </a:xfrm>
          <a:prstGeom prst="rect">
            <a:avLst/>
          </a:prstGeom>
        </p:spPr>
      </p:pic>
      <p:sp>
        <p:nvSpPr>
          <p:cNvPr id="4" name="TextBox 3">
            <a:extLst>
              <a:ext uri="{FF2B5EF4-FFF2-40B4-BE49-F238E27FC236}">
                <a16:creationId xmlns:a16="http://schemas.microsoft.com/office/drawing/2014/main" id="{9794C743-BFB6-FD31-FBFE-22527DB88B79}"/>
              </a:ext>
            </a:extLst>
          </p:cNvPr>
          <p:cNvSpPr txBox="1"/>
          <p:nvPr/>
        </p:nvSpPr>
        <p:spPr>
          <a:xfrm>
            <a:off x="9697156" y="914400"/>
            <a:ext cx="2144888" cy="923330"/>
          </a:xfrm>
          <a:prstGeom prst="rect">
            <a:avLst/>
          </a:prstGeom>
          <a:noFill/>
        </p:spPr>
        <p:txBody>
          <a:bodyPr wrap="square" rtlCol="0">
            <a:spAutoFit/>
          </a:bodyPr>
          <a:lstStyle/>
          <a:p>
            <a:r>
              <a:rPr lang="en-US" b="1" dirty="0"/>
              <a:t>Process starts with methane to produce ethylene</a:t>
            </a:r>
          </a:p>
        </p:txBody>
      </p:sp>
    </p:spTree>
    <p:extLst>
      <p:ext uri="{BB962C8B-B14F-4D97-AF65-F5344CB8AC3E}">
        <p14:creationId xmlns:p14="http://schemas.microsoft.com/office/powerpoint/2010/main" val="526119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65</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pic>
        <p:nvPicPr>
          <p:cNvPr id="2" name="Picture 1">
            <a:extLst>
              <a:ext uri="{FF2B5EF4-FFF2-40B4-BE49-F238E27FC236}">
                <a16:creationId xmlns:a16="http://schemas.microsoft.com/office/drawing/2014/main" id="{58D5C386-F185-1A8A-F93F-B1B9C65FFE29}"/>
              </a:ext>
            </a:extLst>
          </p:cNvPr>
          <p:cNvPicPr>
            <a:picLocks noChangeAspect="1"/>
          </p:cNvPicPr>
          <p:nvPr/>
        </p:nvPicPr>
        <p:blipFill>
          <a:blip r:embed="rId2"/>
          <a:stretch>
            <a:fillRect/>
          </a:stretch>
        </p:blipFill>
        <p:spPr>
          <a:xfrm>
            <a:off x="2209800" y="669653"/>
            <a:ext cx="7772400" cy="5518693"/>
          </a:xfrm>
          <a:prstGeom prst="rect">
            <a:avLst/>
          </a:prstGeom>
        </p:spPr>
      </p:pic>
    </p:spTree>
    <p:extLst>
      <p:ext uri="{BB962C8B-B14F-4D97-AF65-F5344CB8AC3E}">
        <p14:creationId xmlns:p14="http://schemas.microsoft.com/office/powerpoint/2010/main" val="2202557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66</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396799" y="402013"/>
            <a:ext cx="5398401" cy="523220"/>
          </a:xfrm>
          <a:prstGeom prst="rect">
            <a:avLst/>
          </a:prstGeom>
          <a:noFill/>
        </p:spPr>
        <p:txBody>
          <a:bodyPr wrap="none" rtlCol="0">
            <a:spAutoFit/>
          </a:bodyPr>
          <a:lstStyle/>
          <a:p>
            <a:r>
              <a:rPr lang="en-US" sz="2800" b="1" dirty="0"/>
              <a:t>Bio-Based Polyethylene (Bio-PE)</a:t>
            </a:r>
          </a:p>
        </p:txBody>
      </p:sp>
      <p:sp>
        <p:nvSpPr>
          <p:cNvPr id="4" name="TextBox 3">
            <a:extLst>
              <a:ext uri="{FF2B5EF4-FFF2-40B4-BE49-F238E27FC236}">
                <a16:creationId xmlns:a16="http://schemas.microsoft.com/office/drawing/2014/main" id="{335DAF41-816E-DC0D-180C-1F530E627170}"/>
              </a:ext>
            </a:extLst>
          </p:cNvPr>
          <p:cNvSpPr txBox="1"/>
          <p:nvPr/>
        </p:nvSpPr>
        <p:spPr>
          <a:xfrm>
            <a:off x="3048000" y="1188703"/>
            <a:ext cx="6096000" cy="923330"/>
          </a:xfrm>
          <a:prstGeom prst="rect">
            <a:avLst/>
          </a:prstGeom>
          <a:noFill/>
        </p:spPr>
        <p:txBody>
          <a:bodyPr wrap="square">
            <a:spAutoFit/>
          </a:bodyPr>
          <a:lstStyle/>
          <a:p>
            <a:r>
              <a:rPr lang="en-US" sz="1800" dirty="0">
                <a:effectLst/>
                <a:latin typeface="DGMetaScience"/>
              </a:rPr>
              <a:t>Dehydrate </a:t>
            </a:r>
            <a:r>
              <a:rPr lang="en-US" sz="1800" dirty="0">
                <a:effectLst/>
                <a:latin typeface="DGMetaSerifScience"/>
              </a:rPr>
              <a:t>bio-ethanol (bio-based ethanol, CH</a:t>
            </a:r>
            <a:r>
              <a:rPr lang="en-US" sz="800" dirty="0">
                <a:effectLst/>
                <a:latin typeface="DGMetaSerifScience"/>
              </a:rPr>
              <a:t>3</a:t>
            </a:r>
            <a:r>
              <a:rPr lang="en-US" sz="1800" dirty="0">
                <a:effectLst/>
                <a:latin typeface="DGMetaSerifScience"/>
              </a:rPr>
              <a:t>CH</a:t>
            </a:r>
            <a:r>
              <a:rPr lang="en-US" sz="800" dirty="0">
                <a:effectLst/>
                <a:latin typeface="DGMetaSerifScience"/>
              </a:rPr>
              <a:t>2</a:t>
            </a:r>
            <a:r>
              <a:rPr lang="en-US" sz="1800" dirty="0">
                <a:effectLst/>
                <a:latin typeface="DGMetaSerifScience"/>
              </a:rPr>
              <a:t>OH) to bio-based ethylene (CH</a:t>
            </a:r>
            <a:r>
              <a:rPr lang="en-US" sz="800" dirty="0">
                <a:effectLst/>
                <a:latin typeface="DGMetaSerifScience"/>
              </a:rPr>
              <a:t>2</a:t>
            </a:r>
            <a:r>
              <a:rPr lang="en-US" sz="1800" dirty="0">
                <a:effectLst/>
                <a:latin typeface="DGMetaSerifScience"/>
              </a:rPr>
              <a:t>=CH</a:t>
            </a:r>
            <a:r>
              <a:rPr lang="en-US" sz="800" dirty="0">
                <a:effectLst/>
                <a:latin typeface="DGMetaSerifScience"/>
              </a:rPr>
              <a:t>2</a:t>
            </a:r>
            <a:r>
              <a:rPr lang="en-US" sz="1800" dirty="0">
                <a:effectLst/>
                <a:latin typeface="DGMetaSerifScience"/>
              </a:rPr>
              <a:t>) and subsequently polymerizing bio-based ethylene into </a:t>
            </a:r>
            <a:r>
              <a:rPr lang="en-US" sz="1800" i="1" dirty="0">
                <a:effectLst/>
                <a:latin typeface="DGMetaSerifScience"/>
              </a:rPr>
              <a:t>bio-based polyethylene </a:t>
            </a:r>
            <a:r>
              <a:rPr lang="en-US" sz="1800" dirty="0">
                <a:effectLst/>
                <a:latin typeface="DGMetaSerifScience"/>
              </a:rPr>
              <a:t>(bio-PE). </a:t>
            </a:r>
            <a:endParaRPr lang="en-US" dirty="0"/>
          </a:p>
        </p:txBody>
      </p:sp>
      <p:sp>
        <p:nvSpPr>
          <p:cNvPr id="6" name="TextBox 5">
            <a:extLst>
              <a:ext uri="{FF2B5EF4-FFF2-40B4-BE49-F238E27FC236}">
                <a16:creationId xmlns:a16="http://schemas.microsoft.com/office/drawing/2014/main" id="{6BE93C2E-60AE-10E4-11F8-62A200021683}"/>
              </a:ext>
            </a:extLst>
          </p:cNvPr>
          <p:cNvSpPr txBox="1"/>
          <p:nvPr/>
        </p:nvSpPr>
        <p:spPr>
          <a:xfrm>
            <a:off x="1289756" y="2457287"/>
            <a:ext cx="9815689" cy="1477328"/>
          </a:xfrm>
          <a:prstGeom prst="rect">
            <a:avLst/>
          </a:prstGeom>
          <a:noFill/>
        </p:spPr>
        <p:txBody>
          <a:bodyPr wrap="square">
            <a:spAutoFit/>
          </a:bodyPr>
          <a:lstStyle/>
          <a:p>
            <a:r>
              <a:rPr lang="en-US" sz="1800" dirty="0">
                <a:effectLst/>
                <a:latin typeface="DGMetaSerifScience"/>
              </a:rPr>
              <a:t>1G feedstocks: 85% or bioethanol comes from sugar cane (in Brazil) or corn starch (in USA). </a:t>
            </a:r>
          </a:p>
          <a:p>
            <a:endParaRPr lang="en-US" dirty="0">
              <a:latin typeface="DGMetaSerifScience"/>
            </a:endParaRPr>
          </a:p>
          <a:p>
            <a:r>
              <a:rPr lang="en-US" dirty="0">
                <a:latin typeface="DGMetaSerifScience"/>
              </a:rPr>
              <a:t>2G feedstocks: </a:t>
            </a:r>
            <a:r>
              <a:rPr lang="en-US" sz="1800" dirty="0">
                <a:effectLst/>
                <a:latin typeface="DGMetaSerifScience"/>
              </a:rPr>
              <a:t>Lignocellulose. Low-cost crop and forest residues, wood process waste, and the organic fraction of municipal solid waste can all be used as lignocellulosic feedstocks </a:t>
            </a:r>
          </a:p>
          <a:p>
            <a:r>
              <a:rPr lang="en-US" dirty="0">
                <a:latin typeface="DGMetaSerifScience"/>
              </a:rPr>
              <a:t>	Ethylene from lignocellulose by 2 methods: 1) biochemical route and 2) acid hydrolysis route</a:t>
            </a:r>
            <a:endParaRPr lang="en-US" dirty="0"/>
          </a:p>
        </p:txBody>
      </p:sp>
    </p:spTree>
    <p:extLst>
      <p:ext uri="{BB962C8B-B14F-4D97-AF65-F5344CB8AC3E}">
        <p14:creationId xmlns:p14="http://schemas.microsoft.com/office/powerpoint/2010/main" val="18795931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67</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852501" y="413302"/>
            <a:ext cx="4486998" cy="523220"/>
          </a:xfrm>
          <a:prstGeom prst="rect">
            <a:avLst/>
          </a:prstGeom>
          <a:noFill/>
        </p:spPr>
        <p:txBody>
          <a:bodyPr wrap="none" rtlCol="0">
            <a:spAutoFit/>
          </a:bodyPr>
          <a:lstStyle/>
          <a:p>
            <a:r>
              <a:rPr lang="en-US" sz="2800" b="1" dirty="0"/>
              <a:t>Lignocellulose to ethylene</a:t>
            </a:r>
          </a:p>
        </p:txBody>
      </p:sp>
      <p:sp>
        <p:nvSpPr>
          <p:cNvPr id="4" name="TextBox 3">
            <a:extLst>
              <a:ext uri="{FF2B5EF4-FFF2-40B4-BE49-F238E27FC236}">
                <a16:creationId xmlns:a16="http://schemas.microsoft.com/office/drawing/2014/main" id="{098CB3CE-AFBF-52D7-0ACD-E5053BF3C882}"/>
              </a:ext>
            </a:extLst>
          </p:cNvPr>
          <p:cNvSpPr txBox="1"/>
          <p:nvPr/>
        </p:nvSpPr>
        <p:spPr>
          <a:xfrm>
            <a:off x="1591732" y="1159217"/>
            <a:ext cx="9652000" cy="2031325"/>
          </a:xfrm>
          <a:prstGeom prst="rect">
            <a:avLst/>
          </a:prstGeom>
          <a:noFill/>
        </p:spPr>
        <p:txBody>
          <a:bodyPr wrap="square">
            <a:spAutoFit/>
          </a:bodyPr>
          <a:lstStyle/>
          <a:p>
            <a:r>
              <a:rPr lang="en-US" sz="1800" dirty="0">
                <a:effectLst/>
                <a:latin typeface="DGMetaSerifScience"/>
              </a:rPr>
              <a:t>Biochemical route: </a:t>
            </a:r>
          </a:p>
          <a:p>
            <a:r>
              <a:rPr lang="en-US" sz="1800" dirty="0">
                <a:effectLst/>
                <a:latin typeface="DGMetaSerifScience"/>
              </a:rPr>
              <a:t>Enzymes and micro-organisms convert cellulose or hemicellulose to complex sugars.</a:t>
            </a:r>
          </a:p>
          <a:p>
            <a:pPr marL="285750" indent="-285750">
              <a:buFont typeface="Arial" panose="020B0604020202020204" pitchFamily="34" charset="0"/>
              <a:buChar char="•"/>
            </a:pPr>
            <a:r>
              <a:rPr lang="en-US" sz="1800" dirty="0">
                <a:effectLst/>
                <a:latin typeface="DGMetaSerifScience"/>
              </a:rPr>
              <a:t>Saccharification: A cellulase enzyme breaks down the cellulose molecule into monosaccharides such as glucose, or shorter polysaccharides and oligosaccharides. </a:t>
            </a:r>
          </a:p>
          <a:p>
            <a:pPr marL="285750" indent="-285750">
              <a:buFont typeface="Arial" panose="020B0604020202020204" pitchFamily="34" charset="0"/>
              <a:buChar char="•"/>
            </a:pPr>
            <a:r>
              <a:rPr lang="en-US" sz="1800" dirty="0">
                <a:effectLst/>
                <a:latin typeface="DGMetaSerifScience"/>
              </a:rPr>
              <a:t>Because cellulose molecules bind strongly to each other, cellulose breakdown is relatively difficult compared to the breakdown of other polysaccharides such as starch. </a:t>
            </a:r>
          </a:p>
          <a:p>
            <a:pPr marL="285750" indent="-285750">
              <a:buFont typeface="Arial" panose="020B0604020202020204" pitchFamily="34" charset="0"/>
              <a:buChar char="•"/>
            </a:pPr>
            <a:r>
              <a:rPr lang="en-US" sz="1800" dirty="0">
                <a:effectLst/>
                <a:latin typeface="DGMetaSerifScience"/>
              </a:rPr>
              <a:t>The sugars are further fermented to produce bio-ethanol. </a:t>
            </a:r>
            <a:endParaRPr lang="en-US" dirty="0"/>
          </a:p>
        </p:txBody>
      </p:sp>
      <p:sp>
        <p:nvSpPr>
          <p:cNvPr id="6" name="TextBox 5">
            <a:extLst>
              <a:ext uri="{FF2B5EF4-FFF2-40B4-BE49-F238E27FC236}">
                <a16:creationId xmlns:a16="http://schemas.microsoft.com/office/drawing/2014/main" id="{32120084-0BA6-E18D-79BA-90A4CE80827A}"/>
              </a:ext>
            </a:extLst>
          </p:cNvPr>
          <p:cNvSpPr txBox="1"/>
          <p:nvPr/>
        </p:nvSpPr>
        <p:spPr>
          <a:xfrm>
            <a:off x="1591732" y="3421704"/>
            <a:ext cx="9471376" cy="1477328"/>
          </a:xfrm>
          <a:prstGeom prst="rect">
            <a:avLst/>
          </a:prstGeom>
          <a:noFill/>
        </p:spPr>
        <p:txBody>
          <a:bodyPr wrap="square">
            <a:spAutoFit/>
          </a:bodyPr>
          <a:lstStyle/>
          <a:p>
            <a:r>
              <a:rPr lang="en-US" sz="1800" dirty="0">
                <a:effectLst/>
                <a:latin typeface="DGMetaSerifScience"/>
              </a:rPr>
              <a:t>Acid hydrolysis route:</a:t>
            </a:r>
          </a:p>
          <a:p>
            <a:pPr marL="285750" indent="-285750">
              <a:buFont typeface="Arial" panose="020B0604020202020204" pitchFamily="34" charset="0"/>
              <a:buChar char="•"/>
            </a:pPr>
            <a:r>
              <a:rPr lang="en-US" dirty="0">
                <a:latin typeface="DGMetaSerifScience"/>
              </a:rPr>
              <a:t>L</a:t>
            </a:r>
            <a:r>
              <a:rPr lang="en-US" sz="1800" dirty="0">
                <a:effectLst/>
                <a:latin typeface="DGMetaSerifScience"/>
              </a:rPr>
              <a:t>ignocellulosic feedstock is pretreated and, </a:t>
            </a:r>
          </a:p>
          <a:p>
            <a:pPr marL="285750" indent="-285750">
              <a:buFont typeface="Arial" panose="020B0604020202020204" pitchFamily="34" charset="0"/>
              <a:buChar char="•"/>
            </a:pPr>
            <a:r>
              <a:rPr lang="en-US" dirty="0">
                <a:latin typeface="DGMetaSerifScience"/>
              </a:rPr>
              <a:t>S</a:t>
            </a:r>
            <a:r>
              <a:rPr lang="en-US" sz="1800" dirty="0">
                <a:effectLst/>
                <a:latin typeface="DGMetaSerifScience"/>
              </a:rPr>
              <a:t>ubsequently, acid hydrolysis (using either dilute acid or concentrated acid) breaks down cellulose to glucose, </a:t>
            </a:r>
          </a:p>
          <a:p>
            <a:pPr marL="285750" indent="-285750">
              <a:buFont typeface="Arial" panose="020B0604020202020204" pitchFamily="34" charset="0"/>
              <a:buChar char="•"/>
            </a:pPr>
            <a:r>
              <a:rPr lang="en-US" dirty="0">
                <a:latin typeface="DGMetaSerifScience"/>
              </a:rPr>
              <a:t>F</a:t>
            </a:r>
            <a:r>
              <a:rPr lang="en-US" sz="1800" dirty="0">
                <a:effectLst/>
                <a:latin typeface="DGMetaSerifScience"/>
              </a:rPr>
              <a:t>ermentation to produce bio-ethanol. </a:t>
            </a:r>
            <a:endParaRPr lang="en-US" dirty="0"/>
          </a:p>
        </p:txBody>
      </p:sp>
      <p:sp>
        <p:nvSpPr>
          <p:cNvPr id="8" name="TextBox 7">
            <a:extLst>
              <a:ext uri="{FF2B5EF4-FFF2-40B4-BE49-F238E27FC236}">
                <a16:creationId xmlns:a16="http://schemas.microsoft.com/office/drawing/2014/main" id="{4D807EAF-2A5A-E184-8B13-19C6958DB4FC}"/>
              </a:ext>
            </a:extLst>
          </p:cNvPr>
          <p:cNvSpPr txBox="1"/>
          <p:nvPr/>
        </p:nvSpPr>
        <p:spPr>
          <a:xfrm>
            <a:off x="1591732" y="5098618"/>
            <a:ext cx="8929511" cy="1200329"/>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DGMetaSerifScience"/>
              </a:rPr>
              <a:t>Yeasts are added to convert the sugars to bio-ethanol, </a:t>
            </a:r>
          </a:p>
          <a:p>
            <a:pPr marL="285750" indent="-285750">
              <a:buFont typeface="Arial" panose="020B0604020202020204" pitchFamily="34" charset="0"/>
              <a:buChar char="•"/>
            </a:pPr>
            <a:r>
              <a:rPr lang="en-US" sz="1800" dirty="0">
                <a:effectLst/>
                <a:latin typeface="DGMetaSerifScience"/>
              </a:rPr>
              <a:t>which is then distilled off to obtain bio-ethanol up to 96 % in purity. </a:t>
            </a:r>
          </a:p>
          <a:p>
            <a:pPr marL="285750" indent="-285750">
              <a:buFont typeface="Arial" panose="020B0604020202020204" pitchFamily="34" charset="0"/>
              <a:buChar char="•"/>
            </a:pPr>
            <a:r>
              <a:rPr lang="en-US" sz="1800" dirty="0">
                <a:effectLst/>
                <a:latin typeface="DGMetaSerifScience"/>
              </a:rPr>
              <a:t>One glucose molecule (C</a:t>
            </a:r>
            <a:r>
              <a:rPr lang="en-US" sz="800" dirty="0">
                <a:effectLst/>
                <a:latin typeface="DGMetaSerifScience"/>
              </a:rPr>
              <a:t>6</a:t>
            </a:r>
            <a:r>
              <a:rPr lang="en-US" sz="1800" dirty="0">
                <a:effectLst/>
                <a:latin typeface="DGMetaSerifScience"/>
              </a:rPr>
              <a:t>H</a:t>
            </a:r>
            <a:r>
              <a:rPr lang="en-US" sz="800" dirty="0">
                <a:effectLst/>
                <a:latin typeface="DGMetaSerifScience"/>
              </a:rPr>
              <a:t>12</a:t>
            </a:r>
            <a:r>
              <a:rPr lang="en-US" sz="1800" dirty="0">
                <a:effectLst/>
                <a:latin typeface="DGMetaSerifScience"/>
              </a:rPr>
              <a:t>O</a:t>
            </a:r>
            <a:r>
              <a:rPr lang="en-US" sz="800" dirty="0">
                <a:effectLst/>
                <a:latin typeface="DGMetaSerifScience"/>
              </a:rPr>
              <a:t>6</a:t>
            </a:r>
            <a:r>
              <a:rPr lang="en-US" sz="1800" dirty="0">
                <a:effectLst/>
                <a:latin typeface="DGMetaSerifScience"/>
              </a:rPr>
              <a:t>) is fermented into two molecules of bio-ethanol (CH</a:t>
            </a:r>
            <a:r>
              <a:rPr lang="en-US" sz="800" dirty="0">
                <a:effectLst/>
                <a:latin typeface="DGMetaSerifScience"/>
              </a:rPr>
              <a:t>3</a:t>
            </a:r>
            <a:r>
              <a:rPr lang="en-US" sz="1800" dirty="0">
                <a:effectLst/>
                <a:latin typeface="DGMetaSerifScience"/>
              </a:rPr>
              <a:t>CH</a:t>
            </a:r>
            <a:r>
              <a:rPr lang="en-US" sz="800" dirty="0">
                <a:effectLst/>
                <a:latin typeface="DGMetaSerifScience"/>
              </a:rPr>
              <a:t>2</a:t>
            </a:r>
            <a:r>
              <a:rPr lang="en-US" sz="1800" dirty="0">
                <a:effectLst/>
                <a:latin typeface="DGMetaSerifScience"/>
              </a:rPr>
              <a:t>OH) and two molecules of carbon dioxide (CO</a:t>
            </a:r>
            <a:r>
              <a:rPr lang="en-US" sz="800" dirty="0">
                <a:effectLst/>
                <a:latin typeface="DGMetaSerifScience"/>
              </a:rPr>
              <a:t>2</a:t>
            </a:r>
            <a:r>
              <a:rPr lang="en-US" sz="1800" dirty="0">
                <a:effectLst/>
                <a:latin typeface="DGMetaSerifScience"/>
              </a:rPr>
              <a:t>) </a:t>
            </a:r>
            <a:endParaRPr lang="en-US" dirty="0"/>
          </a:p>
        </p:txBody>
      </p:sp>
    </p:spTree>
    <p:extLst>
      <p:ext uri="{BB962C8B-B14F-4D97-AF65-F5344CB8AC3E}">
        <p14:creationId xmlns:p14="http://schemas.microsoft.com/office/powerpoint/2010/main" val="81919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68</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pic>
        <p:nvPicPr>
          <p:cNvPr id="2" name="Picture 1">
            <a:extLst>
              <a:ext uri="{FF2B5EF4-FFF2-40B4-BE49-F238E27FC236}">
                <a16:creationId xmlns:a16="http://schemas.microsoft.com/office/drawing/2014/main" id="{55C1144F-0A84-7035-AE61-5EF38CA386E2}"/>
              </a:ext>
            </a:extLst>
          </p:cNvPr>
          <p:cNvPicPr>
            <a:picLocks noChangeAspect="1"/>
          </p:cNvPicPr>
          <p:nvPr/>
        </p:nvPicPr>
        <p:blipFill>
          <a:blip r:embed="rId2"/>
          <a:stretch>
            <a:fillRect/>
          </a:stretch>
        </p:blipFill>
        <p:spPr>
          <a:xfrm>
            <a:off x="2209800" y="503469"/>
            <a:ext cx="7772400" cy="5851062"/>
          </a:xfrm>
          <a:prstGeom prst="rect">
            <a:avLst/>
          </a:prstGeom>
        </p:spPr>
      </p:pic>
    </p:spTree>
    <p:extLst>
      <p:ext uri="{BB962C8B-B14F-4D97-AF65-F5344CB8AC3E}">
        <p14:creationId xmlns:p14="http://schemas.microsoft.com/office/powerpoint/2010/main" val="39449183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69</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pic>
        <p:nvPicPr>
          <p:cNvPr id="2" name="Picture 1">
            <a:extLst>
              <a:ext uri="{FF2B5EF4-FFF2-40B4-BE49-F238E27FC236}">
                <a16:creationId xmlns:a16="http://schemas.microsoft.com/office/drawing/2014/main" id="{AAAE6816-C664-413D-39C6-52F7FED26332}"/>
              </a:ext>
            </a:extLst>
          </p:cNvPr>
          <p:cNvPicPr>
            <a:picLocks noChangeAspect="1"/>
          </p:cNvPicPr>
          <p:nvPr/>
        </p:nvPicPr>
        <p:blipFill>
          <a:blip r:embed="rId2"/>
          <a:stretch>
            <a:fillRect/>
          </a:stretch>
        </p:blipFill>
        <p:spPr>
          <a:xfrm>
            <a:off x="2209800" y="514350"/>
            <a:ext cx="7772400" cy="5829300"/>
          </a:xfrm>
          <a:prstGeom prst="rect">
            <a:avLst/>
          </a:prstGeom>
        </p:spPr>
      </p:pic>
    </p:spTree>
    <p:extLst>
      <p:ext uri="{BB962C8B-B14F-4D97-AF65-F5344CB8AC3E}">
        <p14:creationId xmlns:p14="http://schemas.microsoft.com/office/powerpoint/2010/main" val="1457945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a:t>
            </a:fld>
            <a:endParaRPr lang="en-US"/>
          </a:p>
        </p:txBody>
      </p:sp>
      <p:sp>
        <p:nvSpPr>
          <p:cNvPr id="2" name="TextBox 1">
            <a:extLst>
              <a:ext uri="{FF2B5EF4-FFF2-40B4-BE49-F238E27FC236}">
                <a16:creationId xmlns:a16="http://schemas.microsoft.com/office/drawing/2014/main" id="{F76DA92C-7830-282F-8A0D-895E04150FC6}"/>
              </a:ext>
            </a:extLst>
          </p:cNvPr>
          <p:cNvSpPr txBox="1"/>
          <p:nvPr/>
        </p:nvSpPr>
        <p:spPr>
          <a:xfrm>
            <a:off x="3974135" y="405871"/>
            <a:ext cx="3529812" cy="523220"/>
          </a:xfrm>
          <a:prstGeom prst="rect">
            <a:avLst/>
          </a:prstGeom>
          <a:noFill/>
        </p:spPr>
        <p:txBody>
          <a:bodyPr wrap="none" rtlCol="0">
            <a:spAutoFit/>
          </a:bodyPr>
          <a:lstStyle/>
          <a:p>
            <a:r>
              <a:rPr lang="en-US" sz="2800" b="1" dirty="0"/>
              <a:t>Polyhydroxybutyrate</a:t>
            </a:r>
          </a:p>
        </p:txBody>
      </p:sp>
      <p:pic>
        <p:nvPicPr>
          <p:cNvPr id="3" name="Picture 2">
            <a:extLst>
              <a:ext uri="{FF2B5EF4-FFF2-40B4-BE49-F238E27FC236}">
                <a16:creationId xmlns:a16="http://schemas.microsoft.com/office/drawing/2014/main" id="{5512903B-42CA-3C21-F1A9-3DAF15CA1B60}"/>
              </a:ext>
            </a:extLst>
          </p:cNvPr>
          <p:cNvPicPr>
            <a:picLocks noChangeAspect="1"/>
          </p:cNvPicPr>
          <p:nvPr/>
        </p:nvPicPr>
        <p:blipFill rotWithShape="1">
          <a:blip r:embed="rId2"/>
          <a:srcRect b="990"/>
          <a:stretch/>
        </p:blipFill>
        <p:spPr>
          <a:xfrm>
            <a:off x="0" y="0"/>
            <a:ext cx="7676377" cy="6790166"/>
          </a:xfrm>
          <a:prstGeom prst="rect">
            <a:avLst/>
          </a:prstGeom>
        </p:spPr>
      </p:pic>
      <p:sp>
        <p:nvSpPr>
          <p:cNvPr id="6" name="TextBox 5">
            <a:extLst>
              <a:ext uri="{FF2B5EF4-FFF2-40B4-BE49-F238E27FC236}">
                <a16:creationId xmlns:a16="http://schemas.microsoft.com/office/drawing/2014/main" id="{12ABA2F7-36EB-0CCF-75FD-6328043EA623}"/>
              </a:ext>
            </a:extLst>
          </p:cNvPr>
          <p:cNvSpPr txBox="1"/>
          <p:nvPr/>
        </p:nvSpPr>
        <p:spPr>
          <a:xfrm>
            <a:off x="7676376" y="67834"/>
            <a:ext cx="4515623" cy="6494085"/>
          </a:xfrm>
          <a:prstGeom prst="rect">
            <a:avLst/>
          </a:prstGeom>
          <a:noFill/>
        </p:spPr>
        <p:txBody>
          <a:bodyPr wrap="square">
            <a:spAutoFit/>
          </a:bodyPr>
          <a:lstStyle/>
          <a:p>
            <a:r>
              <a:rPr lang="en-US" sz="1600" b="0" dirty="0">
                <a:effectLst/>
                <a:highlight>
                  <a:srgbClr val="FFFFFF"/>
                </a:highlight>
                <a:latin typeface="DiverdaSansCom"/>
              </a:rPr>
              <a:t>Degradable polymers are those that contain readily hydrolysable aliphatic ester bonds in their backbone and polyvinyl alcohol (PVA), whose degradation follows a diketone pathway. Durable polymers are those with a backbone that is typically more resistant to enzymatic and non-enzymatic hydrolysis, such as aromatic esters, amides and those with C–C bonds. Note that non-zero degradation may occur in any polymer. Biodegradation refers to industrial </a:t>
            </a:r>
            <a:r>
              <a:rPr lang="en-US" sz="1600" b="0" dirty="0" err="1">
                <a:effectLst/>
                <a:highlight>
                  <a:srgbClr val="FFFFFF"/>
                </a:highlight>
                <a:latin typeface="DiverdaSansCom"/>
              </a:rPr>
              <a:t>compostability</a:t>
            </a:r>
            <a:r>
              <a:rPr lang="en-US" sz="1600" b="0" dirty="0">
                <a:effectLst/>
                <a:highlight>
                  <a:srgbClr val="FFFFFF"/>
                </a:highlight>
                <a:latin typeface="DiverdaSansCom"/>
              </a:rPr>
              <a:t> under EN 13432 or ASTM D6400 conditions or degradation in ocean water according to the references. The values or ranges, where available, for global warming potential (GWP) and acidification potential (AP) are taken from a 2020 review of cradle-to-gate life cycle assessments</a:t>
            </a:r>
            <a:r>
              <a:rPr lang="en-US" sz="1600" b="0" dirty="0">
                <a:solidFill>
                  <a:srgbClr val="3A689B"/>
                </a:solidFill>
                <a:effectLst/>
                <a:highlight>
                  <a:srgbClr val="FFFFFF"/>
                </a:highlight>
                <a:latin typeface="DiverdaSansCom"/>
              </a:rPr>
              <a:t>6 </a:t>
            </a:r>
            <a:r>
              <a:rPr lang="en-US" sz="1600" b="0" dirty="0">
                <a:effectLst/>
                <a:highlight>
                  <a:srgbClr val="FFFFFF"/>
                </a:highlight>
                <a:latin typeface="DiverdaSansCom"/>
              </a:rPr>
              <a:t>or from other references, where indicated. HDPE, high-density polyethylene; LDPE, low-density polyethylene; NA, not available; P3HB, poly(3-hydroxybutyrate); P4HB, poly(4-hydroxybutyrate); </a:t>
            </a:r>
            <a:r>
              <a:rPr lang="en-US" sz="1600" b="0" dirty="0">
                <a:effectLst/>
                <a:highlight>
                  <a:srgbClr val="FFFF00"/>
                </a:highlight>
                <a:latin typeface="DiverdaSansCom"/>
              </a:rPr>
              <a:t>PBAT</a:t>
            </a:r>
            <a:r>
              <a:rPr lang="en-US" sz="1600" b="0" dirty="0">
                <a:effectLst/>
                <a:highlight>
                  <a:srgbClr val="FFFFFF"/>
                </a:highlight>
                <a:latin typeface="DiverdaSansCom"/>
              </a:rPr>
              <a:t>, polybutylene adipate-</a:t>
            </a:r>
            <a:r>
              <a:rPr lang="en-US" sz="1600" b="0" i="1" dirty="0">
                <a:effectLst/>
                <a:highlight>
                  <a:srgbClr val="FFFFFF"/>
                </a:highlight>
                <a:latin typeface="DiverdaSansCom"/>
              </a:rPr>
              <a:t>co</a:t>
            </a:r>
            <a:r>
              <a:rPr lang="en-US" sz="1600" b="0" dirty="0">
                <a:effectLst/>
                <a:highlight>
                  <a:srgbClr val="FFFFFF"/>
                </a:highlight>
                <a:latin typeface="DiverdaSansCom"/>
              </a:rPr>
              <a:t>-terephthalate; </a:t>
            </a:r>
            <a:r>
              <a:rPr lang="en-US" sz="1600" b="0" dirty="0">
                <a:effectLst/>
                <a:highlight>
                  <a:srgbClr val="FFFF00"/>
                </a:highlight>
                <a:latin typeface="DiverdaSansCom"/>
              </a:rPr>
              <a:t>PBS</a:t>
            </a:r>
            <a:r>
              <a:rPr lang="en-US" sz="1600" b="0" dirty="0">
                <a:effectLst/>
                <a:highlight>
                  <a:srgbClr val="FFFFFF"/>
                </a:highlight>
                <a:latin typeface="DiverdaSansCom"/>
              </a:rPr>
              <a:t>, polybutylene succinate; </a:t>
            </a:r>
            <a:r>
              <a:rPr lang="en-US" sz="1600" b="0" dirty="0">
                <a:effectLst/>
                <a:highlight>
                  <a:srgbClr val="FFFF00"/>
                </a:highlight>
                <a:latin typeface="DiverdaSansCom"/>
              </a:rPr>
              <a:t>PCL</a:t>
            </a:r>
            <a:r>
              <a:rPr lang="en-US" sz="1600" b="0" dirty="0">
                <a:effectLst/>
                <a:highlight>
                  <a:srgbClr val="FFFFFF"/>
                </a:highlight>
                <a:latin typeface="DiverdaSansCom"/>
              </a:rPr>
              <a:t>, polycaprolactone; PE, polyethylene; </a:t>
            </a:r>
            <a:r>
              <a:rPr lang="en-US" sz="1600" b="0" dirty="0">
                <a:effectLst/>
                <a:highlight>
                  <a:srgbClr val="FFFF00"/>
                </a:highlight>
                <a:latin typeface="DiverdaSansCom"/>
              </a:rPr>
              <a:t>PEF</a:t>
            </a:r>
            <a:r>
              <a:rPr lang="en-US" sz="1600" b="0" dirty="0">
                <a:effectLst/>
                <a:highlight>
                  <a:srgbClr val="FFFFFF"/>
                </a:highlight>
                <a:latin typeface="DiverdaSansCom"/>
              </a:rPr>
              <a:t>, polyethylene </a:t>
            </a:r>
            <a:r>
              <a:rPr lang="en-US" sz="1600" b="0" dirty="0" err="1">
                <a:effectLst/>
                <a:highlight>
                  <a:srgbClr val="FFFFFF"/>
                </a:highlight>
                <a:latin typeface="DiverdaSansCom"/>
              </a:rPr>
              <a:t>furanoate</a:t>
            </a:r>
            <a:r>
              <a:rPr lang="en-US" sz="1600" b="0" dirty="0">
                <a:effectLst/>
                <a:highlight>
                  <a:srgbClr val="FFFFFF"/>
                </a:highlight>
                <a:latin typeface="DiverdaSansCom"/>
              </a:rPr>
              <a:t>; PET, polyethylene terephthalate; </a:t>
            </a:r>
            <a:r>
              <a:rPr lang="en-US" sz="1600" b="0" dirty="0">
                <a:effectLst/>
                <a:highlight>
                  <a:srgbClr val="FFFF00"/>
                </a:highlight>
                <a:latin typeface="DiverdaSansCom"/>
              </a:rPr>
              <a:t>PGA</a:t>
            </a:r>
            <a:r>
              <a:rPr lang="en-US" sz="1600" b="0" dirty="0">
                <a:effectLst/>
                <a:highlight>
                  <a:srgbClr val="FFFFFF"/>
                </a:highlight>
                <a:latin typeface="DiverdaSansCom"/>
              </a:rPr>
              <a:t>, polyglycolic acid; PLA, polylactic acid; PP, polypropylene; PS, polystyrene; </a:t>
            </a:r>
            <a:r>
              <a:rPr lang="en-US" sz="1600" b="0" dirty="0">
                <a:effectLst/>
                <a:highlight>
                  <a:srgbClr val="FFFF00"/>
                </a:highlight>
                <a:latin typeface="DiverdaSansCom"/>
              </a:rPr>
              <a:t>PVA</a:t>
            </a:r>
            <a:r>
              <a:rPr lang="en-US" sz="1600" b="0" dirty="0">
                <a:effectLst/>
                <a:highlight>
                  <a:srgbClr val="FFFFFF"/>
                </a:highlight>
                <a:latin typeface="DiverdaSansCom"/>
              </a:rPr>
              <a:t>, polyvinyl alcohol; PVC, polyvinylchloride. </a:t>
            </a:r>
            <a:endParaRPr lang="en-US" sz="1600" dirty="0">
              <a:effectLst/>
              <a:highlight>
                <a:srgbClr val="FFFFFF"/>
              </a:highlight>
            </a:endParaRPr>
          </a:p>
        </p:txBody>
      </p:sp>
      <p:sp>
        <p:nvSpPr>
          <p:cNvPr id="7" name="TextBox 6">
            <a:extLst>
              <a:ext uri="{FF2B5EF4-FFF2-40B4-BE49-F238E27FC236}">
                <a16:creationId xmlns:a16="http://schemas.microsoft.com/office/drawing/2014/main" id="{99A7A4C7-2F65-502D-3FCB-E4B84B4E727F}"/>
              </a:ext>
            </a:extLst>
          </p:cNvPr>
          <p:cNvSpPr txBox="1"/>
          <p:nvPr/>
        </p:nvSpPr>
        <p:spPr>
          <a:xfrm>
            <a:off x="3055700" y="1051358"/>
            <a:ext cx="1779718" cy="369332"/>
          </a:xfrm>
          <a:prstGeom prst="rect">
            <a:avLst/>
          </a:prstGeom>
          <a:noFill/>
        </p:spPr>
        <p:txBody>
          <a:bodyPr wrap="none" rtlCol="0">
            <a:spAutoFit/>
          </a:bodyPr>
          <a:lstStyle/>
          <a:p>
            <a:r>
              <a:rPr lang="en-US" dirty="0"/>
              <a:t>Global Warming</a:t>
            </a:r>
          </a:p>
        </p:txBody>
      </p:sp>
      <p:sp>
        <p:nvSpPr>
          <p:cNvPr id="8" name="TextBox 7">
            <a:extLst>
              <a:ext uri="{FF2B5EF4-FFF2-40B4-BE49-F238E27FC236}">
                <a16:creationId xmlns:a16="http://schemas.microsoft.com/office/drawing/2014/main" id="{C47BA6A9-E12B-1A72-7AB2-A411CCE79F90}"/>
              </a:ext>
            </a:extLst>
          </p:cNvPr>
          <p:cNvSpPr txBox="1"/>
          <p:nvPr/>
        </p:nvSpPr>
        <p:spPr>
          <a:xfrm>
            <a:off x="4778266" y="1051358"/>
            <a:ext cx="1430007" cy="369332"/>
          </a:xfrm>
          <a:prstGeom prst="rect">
            <a:avLst/>
          </a:prstGeom>
          <a:noFill/>
        </p:spPr>
        <p:txBody>
          <a:bodyPr wrap="none" rtlCol="0">
            <a:spAutoFit/>
          </a:bodyPr>
          <a:lstStyle/>
          <a:p>
            <a:r>
              <a:rPr lang="en-US" dirty="0"/>
              <a:t>Acidification</a:t>
            </a:r>
          </a:p>
        </p:txBody>
      </p:sp>
    </p:spTree>
    <p:extLst>
      <p:ext uri="{BB962C8B-B14F-4D97-AF65-F5344CB8AC3E}">
        <p14:creationId xmlns:p14="http://schemas.microsoft.com/office/powerpoint/2010/main" val="6462826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70</a:t>
            </a:fld>
            <a:endParaRPr lang="en-US"/>
          </a:p>
        </p:txBody>
      </p:sp>
      <p:sp>
        <p:nvSpPr>
          <p:cNvPr id="4" name="TextBox 3">
            <a:extLst>
              <a:ext uri="{FF2B5EF4-FFF2-40B4-BE49-F238E27FC236}">
                <a16:creationId xmlns:a16="http://schemas.microsoft.com/office/drawing/2014/main" id="{E45A7AF9-0651-F721-3D66-F1D4F48C5B64}"/>
              </a:ext>
            </a:extLst>
          </p:cNvPr>
          <p:cNvSpPr txBox="1"/>
          <p:nvPr/>
        </p:nvSpPr>
        <p:spPr>
          <a:xfrm>
            <a:off x="1097844" y="2634515"/>
            <a:ext cx="10168467" cy="3970318"/>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DGMetaSerifScience"/>
              </a:rPr>
              <a:t>In 2015, DuPont Industrial Biosciences opened the doors to the largest cellulosic ethanol plant in the world. </a:t>
            </a:r>
          </a:p>
          <a:p>
            <a:pPr marL="285750" indent="-285750">
              <a:buFont typeface="Arial" panose="020B0604020202020204" pitchFamily="34" charset="0"/>
              <a:buChar char="•"/>
            </a:pPr>
            <a:endParaRPr lang="en-US" dirty="0">
              <a:latin typeface="DGMetaSerifScience"/>
            </a:endParaRPr>
          </a:p>
          <a:p>
            <a:pPr marL="285750" indent="-285750">
              <a:buFont typeface="Arial" panose="020B0604020202020204" pitchFamily="34" charset="0"/>
              <a:buChar char="•"/>
            </a:pPr>
            <a:r>
              <a:rPr lang="en-US" sz="1800" dirty="0">
                <a:effectLst/>
                <a:latin typeface="DGMetaSerifScience"/>
              </a:rPr>
              <a:t>The DuPont biorefinery, located in Nevada, Iowa (USA), is powered by corn stover and produces 115 million liters of bio-ethanol a year. </a:t>
            </a:r>
          </a:p>
          <a:p>
            <a:pPr marL="285750" indent="-285750">
              <a:buFont typeface="Arial" panose="020B0604020202020204" pitchFamily="34" charset="0"/>
              <a:buChar char="•"/>
            </a:pPr>
            <a:endParaRPr lang="en-US" dirty="0">
              <a:latin typeface="DGMetaSerifScience"/>
            </a:endParaRPr>
          </a:p>
          <a:p>
            <a:pPr marL="285750" indent="-285750">
              <a:buFont typeface="Arial" panose="020B0604020202020204" pitchFamily="34" charset="0"/>
              <a:buChar char="•"/>
            </a:pPr>
            <a:r>
              <a:rPr lang="en-US" sz="1800" dirty="0">
                <a:effectLst/>
                <a:latin typeface="DGMetaSerifScience"/>
              </a:rPr>
              <a:t>By the end of 2018, it was announced that the German-based firm VERBIO acquired DuPont’s cellulosic 2G bio- ethanol plant and a portion of its corn stover inventory. </a:t>
            </a:r>
          </a:p>
          <a:p>
            <a:pPr marL="285750" indent="-285750">
              <a:buFont typeface="Arial" panose="020B0604020202020204" pitchFamily="34" charset="0"/>
              <a:buChar char="•"/>
            </a:pPr>
            <a:endParaRPr lang="en-US" dirty="0">
              <a:latin typeface="DGMetaSerifScience"/>
            </a:endParaRPr>
          </a:p>
          <a:p>
            <a:pPr marL="285750" indent="-285750">
              <a:buFont typeface="Arial" panose="020B0604020202020204" pitchFamily="34" charset="0"/>
              <a:buChar char="•"/>
            </a:pPr>
            <a:r>
              <a:rPr lang="en-US" sz="1800" dirty="0">
                <a:effectLst/>
                <a:latin typeface="DGMetaSerifScience"/>
              </a:rPr>
              <a:t>VERBIO installed additional facilities to produce renewable natural gas (RNG) made from corn stover and other cellulosic crop residues at the site. </a:t>
            </a:r>
          </a:p>
          <a:p>
            <a:pPr marL="285750" indent="-285750">
              <a:buFont typeface="Arial" panose="020B0604020202020204" pitchFamily="34" charset="0"/>
              <a:buChar char="•"/>
            </a:pPr>
            <a:endParaRPr lang="en-US" dirty="0">
              <a:latin typeface="DGMetaSerifScience"/>
            </a:endParaRPr>
          </a:p>
          <a:p>
            <a:pPr marL="285750" indent="-285750">
              <a:buFont typeface="Arial" panose="020B0604020202020204" pitchFamily="34" charset="0"/>
              <a:buChar char="•"/>
            </a:pPr>
            <a:r>
              <a:rPr lang="en-US" sz="1800" dirty="0">
                <a:effectLst/>
                <a:latin typeface="DGMetaSerifScience"/>
              </a:rPr>
              <a:t>VERBIO has two other cellulosic 2G bio-ethanol production facilities in Schwedt (Germany) and in </a:t>
            </a:r>
            <a:r>
              <a:rPr lang="en-US" sz="1800" dirty="0" err="1">
                <a:effectLst/>
                <a:latin typeface="DGMetaSerifScience"/>
              </a:rPr>
              <a:t>Pinnow</a:t>
            </a:r>
            <a:r>
              <a:rPr lang="en-US" sz="1800" dirty="0">
                <a:effectLst/>
                <a:latin typeface="DGMetaSerifScience"/>
              </a:rPr>
              <a:t> (Germany). </a:t>
            </a:r>
          </a:p>
        </p:txBody>
      </p:sp>
      <p:pic>
        <p:nvPicPr>
          <p:cNvPr id="5" name="Picture 4">
            <a:extLst>
              <a:ext uri="{FF2B5EF4-FFF2-40B4-BE49-F238E27FC236}">
                <a16:creationId xmlns:a16="http://schemas.microsoft.com/office/drawing/2014/main" id="{7F8CCD8F-92AF-ACE5-5737-EFB252AAB825}"/>
              </a:ext>
            </a:extLst>
          </p:cNvPr>
          <p:cNvPicPr>
            <a:picLocks noChangeAspect="1"/>
          </p:cNvPicPr>
          <p:nvPr/>
        </p:nvPicPr>
        <p:blipFill rotWithShape="1">
          <a:blip r:embed="rId2"/>
          <a:srcRect b="4678"/>
          <a:stretch/>
        </p:blipFill>
        <p:spPr>
          <a:xfrm>
            <a:off x="2209800" y="253167"/>
            <a:ext cx="7772400" cy="2133600"/>
          </a:xfrm>
          <a:prstGeom prst="rect">
            <a:avLst/>
          </a:prstGeom>
        </p:spPr>
      </p:pic>
    </p:spTree>
    <p:extLst>
      <p:ext uri="{BB962C8B-B14F-4D97-AF65-F5344CB8AC3E}">
        <p14:creationId xmlns:p14="http://schemas.microsoft.com/office/powerpoint/2010/main" val="12118149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71</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230794" y="698448"/>
            <a:ext cx="5379806" cy="1384995"/>
          </a:xfrm>
          <a:prstGeom prst="rect">
            <a:avLst/>
          </a:prstGeom>
          <a:noFill/>
        </p:spPr>
        <p:txBody>
          <a:bodyPr wrap="none" rtlCol="0">
            <a:spAutoFit/>
          </a:bodyPr>
          <a:lstStyle/>
          <a:p>
            <a:r>
              <a:rPr lang="en-US" sz="2800" b="1" dirty="0"/>
              <a:t>Generations 1 and 2 bio-ethanol</a:t>
            </a:r>
          </a:p>
          <a:p>
            <a:pPr algn="ctr"/>
            <a:r>
              <a:rPr lang="en-US" sz="2800" b="1" dirty="0"/>
              <a:t>Route 2 Acid hydrolysis</a:t>
            </a:r>
          </a:p>
          <a:p>
            <a:pPr algn="ctr"/>
            <a:r>
              <a:rPr lang="en-US" sz="2800" b="1" dirty="0"/>
              <a:t>Route 1 Biochemical</a:t>
            </a:r>
          </a:p>
        </p:txBody>
      </p:sp>
      <p:pic>
        <p:nvPicPr>
          <p:cNvPr id="2" name="Picture 1">
            <a:extLst>
              <a:ext uri="{FF2B5EF4-FFF2-40B4-BE49-F238E27FC236}">
                <a16:creationId xmlns:a16="http://schemas.microsoft.com/office/drawing/2014/main" id="{D1D2E85B-D937-A83E-F00B-88BA9993A06C}"/>
              </a:ext>
            </a:extLst>
          </p:cNvPr>
          <p:cNvPicPr>
            <a:picLocks noChangeAspect="1"/>
          </p:cNvPicPr>
          <p:nvPr/>
        </p:nvPicPr>
        <p:blipFill>
          <a:blip r:embed="rId2"/>
          <a:stretch>
            <a:fillRect/>
          </a:stretch>
        </p:blipFill>
        <p:spPr>
          <a:xfrm>
            <a:off x="679309" y="2083443"/>
            <a:ext cx="10883457" cy="3773346"/>
          </a:xfrm>
          <a:prstGeom prst="rect">
            <a:avLst/>
          </a:prstGeom>
        </p:spPr>
      </p:pic>
      <p:sp>
        <p:nvSpPr>
          <p:cNvPr id="4" name="TextBox 3">
            <a:extLst>
              <a:ext uri="{FF2B5EF4-FFF2-40B4-BE49-F238E27FC236}">
                <a16:creationId xmlns:a16="http://schemas.microsoft.com/office/drawing/2014/main" id="{DC4F67A6-16A9-5D2E-3180-E86418CAA8BC}"/>
              </a:ext>
            </a:extLst>
          </p:cNvPr>
          <p:cNvSpPr txBox="1"/>
          <p:nvPr/>
        </p:nvSpPr>
        <p:spPr>
          <a:xfrm>
            <a:off x="6007262" y="4892124"/>
            <a:ext cx="976999" cy="369332"/>
          </a:xfrm>
          <a:prstGeom prst="rect">
            <a:avLst/>
          </a:prstGeom>
          <a:noFill/>
        </p:spPr>
        <p:txBody>
          <a:bodyPr wrap="none" rtlCol="0">
            <a:spAutoFit/>
          </a:bodyPr>
          <a:lstStyle/>
          <a:p>
            <a:r>
              <a:rPr lang="en-US" b="1" dirty="0"/>
              <a:t>Route 1</a:t>
            </a:r>
          </a:p>
        </p:txBody>
      </p:sp>
      <p:sp>
        <p:nvSpPr>
          <p:cNvPr id="5" name="TextBox 4">
            <a:extLst>
              <a:ext uri="{FF2B5EF4-FFF2-40B4-BE49-F238E27FC236}">
                <a16:creationId xmlns:a16="http://schemas.microsoft.com/office/drawing/2014/main" id="{0637795D-C659-43EC-70DA-C9DDC99BF13E}"/>
              </a:ext>
            </a:extLst>
          </p:cNvPr>
          <p:cNvSpPr txBox="1"/>
          <p:nvPr/>
        </p:nvSpPr>
        <p:spPr>
          <a:xfrm>
            <a:off x="6007262" y="3303117"/>
            <a:ext cx="976999" cy="369332"/>
          </a:xfrm>
          <a:prstGeom prst="rect">
            <a:avLst/>
          </a:prstGeom>
          <a:noFill/>
        </p:spPr>
        <p:txBody>
          <a:bodyPr wrap="none" rtlCol="0">
            <a:spAutoFit/>
          </a:bodyPr>
          <a:lstStyle/>
          <a:p>
            <a:r>
              <a:rPr lang="en-US" b="1" dirty="0"/>
              <a:t>Route 2</a:t>
            </a:r>
          </a:p>
        </p:txBody>
      </p:sp>
      <p:sp>
        <p:nvSpPr>
          <p:cNvPr id="6" name="TextBox 5">
            <a:extLst>
              <a:ext uri="{FF2B5EF4-FFF2-40B4-BE49-F238E27FC236}">
                <a16:creationId xmlns:a16="http://schemas.microsoft.com/office/drawing/2014/main" id="{58125B69-8CD4-A807-482A-9DDF9FC6CF50}"/>
              </a:ext>
            </a:extLst>
          </p:cNvPr>
          <p:cNvSpPr txBox="1"/>
          <p:nvPr/>
        </p:nvSpPr>
        <p:spPr>
          <a:xfrm>
            <a:off x="82952" y="2664106"/>
            <a:ext cx="780983" cy="369332"/>
          </a:xfrm>
          <a:prstGeom prst="rect">
            <a:avLst/>
          </a:prstGeom>
          <a:noFill/>
        </p:spPr>
        <p:txBody>
          <a:bodyPr wrap="none" rtlCol="0">
            <a:spAutoFit/>
          </a:bodyPr>
          <a:lstStyle/>
          <a:p>
            <a:r>
              <a:rPr lang="en-US" b="1" dirty="0"/>
              <a:t>Gen 1</a:t>
            </a:r>
          </a:p>
        </p:txBody>
      </p:sp>
      <p:sp>
        <p:nvSpPr>
          <p:cNvPr id="7" name="TextBox 6">
            <a:extLst>
              <a:ext uri="{FF2B5EF4-FFF2-40B4-BE49-F238E27FC236}">
                <a16:creationId xmlns:a16="http://schemas.microsoft.com/office/drawing/2014/main" id="{9D9D68CC-2395-83B2-3696-3F9E968F4D9F}"/>
              </a:ext>
            </a:extLst>
          </p:cNvPr>
          <p:cNvSpPr txBox="1"/>
          <p:nvPr/>
        </p:nvSpPr>
        <p:spPr>
          <a:xfrm>
            <a:off x="70543" y="4075781"/>
            <a:ext cx="780983" cy="369332"/>
          </a:xfrm>
          <a:prstGeom prst="rect">
            <a:avLst/>
          </a:prstGeom>
          <a:noFill/>
        </p:spPr>
        <p:txBody>
          <a:bodyPr wrap="none" rtlCol="0">
            <a:spAutoFit/>
          </a:bodyPr>
          <a:lstStyle/>
          <a:p>
            <a:r>
              <a:rPr lang="en-US" b="1" dirty="0"/>
              <a:t>Gen 2</a:t>
            </a:r>
          </a:p>
        </p:txBody>
      </p:sp>
    </p:spTree>
    <p:extLst>
      <p:ext uri="{BB962C8B-B14F-4D97-AF65-F5344CB8AC3E}">
        <p14:creationId xmlns:p14="http://schemas.microsoft.com/office/powerpoint/2010/main" val="3577002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72</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942173" y="359573"/>
            <a:ext cx="4307654" cy="523220"/>
          </a:xfrm>
          <a:prstGeom prst="rect">
            <a:avLst/>
          </a:prstGeom>
          <a:noFill/>
        </p:spPr>
        <p:txBody>
          <a:bodyPr wrap="none" rtlCol="0">
            <a:spAutoFit/>
          </a:bodyPr>
          <a:lstStyle/>
          <a:p>
            <a:r>
              <a:rPr lang="en-US" sz="2800" b="1" dirty="0"/>
              <a:t>Generation 1 Bio-Plastics</a:t>
            </a:r>
          </a:p>
        </p:txBody>
      </p:sp>
      <p:sp>
        <p:nvSpPr>
          <p:cNvPr id="2" name="TextBox 1">
            <a:extLst>
              <a:ext uri="{FF2B5EF4-FFF2-40B4-BE49-F238E27FC236}">
                <a16:creationId xmlns:a16="http://schemas.microsoft.com/office/drawing/2014/main" id="{2F535D14-4567-AE02-0649-EAD7231BE160}"/>
              </a:ext>
            </a:extLst>
          </p:cNvPr>
          <p:cNvSpPr txBox="1"/>
          <p:nvPr/>
        </p:nvSpPr>
        <p:spPr>
          <a:xfrm>
            <a:off x="856527" y="1528438"/>
            <a:ext cx="1967696" cy="369332"/>
          </a:xfrm>
          <a:prstGeom prst="rect">
            <a:avLst/>
          </a:prstGeom>
          <a:noFill/>
        </p:spPr>
        <p:txBody>
          <a:bodyPr wrap="square" rtlCol="0">
            <a:spAutoFit/>
          </a:bodyPr>
          <a:lstStyle/>
          <a:p>
            <a:r>
              <a:rPr lang="en-US" b="1" dirty="0"/>
              <a:t>Braskem (Brazil)</a:t>
            </a:r>
          </a:p>
        </p:txBody>
      </p:sp>
      <p:pic>
        <p:nvPicPr>
          <p:cNvPr id="4" name="Picture 3">
            <a:extLst>
              <a:ext uri="{FF2B5EF4-FFF2-40B4-BE49-F238E27FC236}">
                <a16:creationId xmlns:a16="http://schemas.microsoft.com/office/drawing/2014/main" id="{E54C525B-DF4E-CFB7-1C10-A740284DA7D8}"/>
              </a:ext>
            </a:extLst>
          </p:cNvPr>
          <p:cNvPicPr>
            <a:picLocks noChangeAspect="1"/>
          </p:cNvPicPr>
          <p:nvPr/>
        </p:nvPicPr>
        <p:blipFill>
          <a:blip r:embed="rId2"/>
          <a:stretch>
            <a:fillRect/>
          </a:stretch>
        </p:blipFill>
        <p:spPr>
          <a:xfrm>
            <a:off x="690654" y="2160114"/>
            <a:ext cx="11131921" cy="3303136"/>
          </a:xfrm>
          <a:prstGeom prst="rect">
            <a:avLst/>
          </a:prstGeom>
        </p:spPr>
      </p:pic>
      <p:sp>
        <p:nvSpPr>
          <p:cNvPr id="6" name="TextBox 5">
            <a:extLst>
              <a:ext uri="{FF2B5EF4-FFF2-40B4-BE49-F238E27FC236}">
                <a16:creationId xmlns:a16="http://schemas.microsoft.com/office/drawing/2014/main" id="{7E5842F5-A76A-AA46-11E9-33400EF0C7F2}"/>
              </a:ext>
            </a:extLst>
          </p:cNvPr>
          <p:cNvSpPr txBox="1"/>
          <p:nvPr/>
        </p:nvSpPr>
        <p:spPr>
          <a:xfrm>
            <a:off x="3209579" y="1528438"/>
            <a:ext cx="6094070" cy="369332"/>
          </a:xfrm>
          <a:prstGeom prst="rect">
            <a:avLst/>
          </a:prstGeom>
          <a:noFill/>
        </p:spPr>
        <p:txBody>
          <a:bodyPr wrap="square">
            <a:spAutoFit/>
          </a:bodyPr>
          <a:lstStyle/>
          <a:p>
            <a:r>
              <a:rPr lang="en-US" sz="1800" dirty="0">
                <a:effectLst/>
                <a:latin typeface="DGMetaSerifScience"/>
              </a:rPr>
              <a:t>200,000 metric tons a year </a:t>
            </a:r>
            <a:endParaRPr lang="en-US" dirty="0"/>
          </a:p>
        </p:txBody>
      </p:sp>
      <p:sp>
        <p:nvSpPr>
          <p:cNvPr id="8" name="TextBox 7">
            <a:extLst>
              <a:ext uri="{FF2B5EF4-FFF2-40B4-BE49-F238E27FC236}">
                <a16:creationId xmlns:a16="http://schemas.microsoft.com/office/drawing/2014/main" id="{38CD6645-D189-C740-2537-F3B0FC54A111}"/>
              </a:ext>
            </a:extLst>
          </p:cNvPr>
          <p:cNvSpPr txBox="1"/>
          <p:nvPr/>
        </p:nvSpPr>
        <p:spPr>
          <a:xfrm>
            <a:off x="3209579" y="1897770"/>
            <a:ext cx="6094070" cy="369332"/>
          </a:xfrm>
          <a:prstGeom prst="rect">
            <a:avLst/>
          </a:prstGeom>
          <a:noFill/>
        </p:spPr>
        <p:txBody>
          <a:bodyPr wrap="square">
            <a:spAutoFit/>
          </a:bodyPr>
          <a:lstStyle/>
          <a:p>
            <a:r>
              <a:rPr lang="en-US" sz="1800" dirty="0">
                <a:effectLst/>
                <a:latin typeface="DGMetaSerifScience"/>
              </a:rPr>
              <a:t>30 bio-based HDPE, LDPE, and LLDPE grades </a:t>
            </a:r>
            <a:endParaRPr lang="en-US" dirty="0"/>
          </a:p>
        </p:txBody>
      </p:sp>
      <p:sp>
        <p:nvSpPr>
          <p:cNvPr id="11" name="TextBox 10">
            <a:extLst>
              <a:ext uri="{FF2B5EF4-FFF2-40B4-BE49-F238E27FC236}">
                <a16:creationId xmlns:a16="http://schemas.microsoft.com/office/drawing/2014/main" id="{0B278031-3B46-945D-AFDE-54C79DEC5B40}"/>
              </a:ext>
            </a:extLst>
          </p:cNvPr>
          <p:cNvSpPr txBox="1"/>
          <p:nvPr/>
        </p:nvSpPr>
        <p:spPr>
          <a:xfrm>
            <a:off x="1602129" y="5451675"/>
            <a:ext cx="8423475" cy="1200329"/>
          </a:xfrm>
          <a:prstGeom prst="rect">
            <a:avLst/>
          </a:prstGeom>
          <a:noFill/>
        </p:spPr>
        <p:txBody>
          <a:bodyPr wrap="square">
            <a:spAutoFit/>
          </a:bodyPr>
          <a:lstStyle/>
          <a:p>
            <a:r>
              <a:rPr lang="en-US" sz="1800" dirty="0">
                <a:effectLst/>
                <a:latin typeface="DGMetaSerifScience"/>
              </a:rPr>
              <a:t>Tetra Rex</a:t>
            </a:r>
            <a:r>
              <a:rPr lang="en-US" sz="800" dirty="0">
                <a:effectLst/>
                <a:latin typeface="DGMetaSerifScience"/>
              </a:rPr>
              <a:t>® </a:t>
            </a:r>
            <a:r>
              <a:rPr lang="en-US" sz="1800" dirty="0">
                <a:effectLst/>
                <a:latin typeface="DGMetaSerifScience"/>
              </a:rPr>
              <a:t>cartons from Tetra Pak</a:t>
            </a:r>
            <a:endParaRPr lang="en-US" dirty="0">
              <a:latin typeface="DGMetaSerifScience"/>
            </a:endParaRPr>
          </a:p>
          <a:p>
            <a:r>
              <a:rPr lang="en-US" sz="1800" dirty="0">
                <a:effectLst/>
                <a:latin typeface="DGMetaSerifScience"/>
              </a:rPr>
              <a:t>Danone with </a:t>
            </a:r>
            <a:r>
              <a:rPr lang="en-US" sz="1800" dirty="0" err="1">
                <a:effectLst/>
                <a:latin typeface="DGMetaSerifScience"/>
              </a:rPr>
              <a:t>Activia</a:t>
            </a:r>
            <a:endParaRPr lang="en-US" sz="1800" dirty="0">
              <a:effectLst/>
              <a:latin typeface="DGMetaSerifScience"/>
            </a:endParaRPr>
          </a:p>
          <a:p>
            <a:r>
              <a:rPr lang="en-US" sz="1800" dirty="0">
                <a:effectLst/>
                <a:latin typeface="DGMetaSerifScience"/>
              </a:rPr>
              <a:t>Proctor and Gamble Pantene bottles. </a:t>
            </a:r>
            <a:endParaRPr lang="en-US" dirty="0"/>
          </a:p>
          <a:p>
            <a:r>
              <a:rPr lang="en-US" sz="1800" dirty="0">
                <a:effectLst/>
                <a:latin typeface="DGMetaSerifScience"/>
              </a:rPr>
              <a:t>LEGO Group “botanical” elements range,  prepared from Braskem’s I’m </a:t>
            </a:r>
            <a:r>
              <a:rPr lang="en-US" sz="1800" dirty="0" err="1">
                <a:effectLst/>
                <a:latin typeface="DGMetaSerifScience"/>
              </a:rPr>
              <a:t>GreenTM</a:t>
            </a:r>
            <a:r>
              <a:rPr lang="en-US" sz="1800" dirty="0">
                <a:effectLst/>
                <a:latin typeface="DGMetaSerifScience"/>
              </a:rPr>
              <a:t> bio-PE </a:t>
            </a:r>
            <a:endParaRPr lang="en-US" dirty="0"/>
          </a:p>
        </p:txBody>
      </p:sp>
    </p:spTree>
    <p:extLst>
      <p:ext uri="{BB962C8B-B14F-4D97-AF65-F5344CB8AC3E}">
        <p14:creationId xmlns:p14="http://schemas.microsoft.com/office/powerpoint/2010/main" val="8950403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73</a:t>
            </a:fld>
            <a:endParaRPr lang="en-US"/>
          </a:p>
        </p:txBody>
      </p:sp>
      <p:sp>
        <p:nvSpPr>
          <p:cNvPr id="2" name="TextBox 1">
            <a:extLst>
              <a:ext uri="{FF2B5EF4-FFF2-40B4-BE49-F238E27FC236}">
                <a16:creationId xmlns:a16="http://schemas.microsoft.com/office/drawing/2014/main" id="{B88B996C-066C-C8B5-F1AE-B9F92C8BE861}"/>
              </a:ext>
            </a:extLst>
          </p:cNvPr>
          <p:cNvSpPr txBox="1"/>
          <p:nvPr/>
        </p:nvSpPr>
        <p:spPr>
          <a:xfrm>
            <a:off x="3977567" y="519011"/>
            <a:ext cx="4236865" cy="954107"/>
          </a:xfrm>
          <a:prstGeom prst="rect">
            <a:avLst/>
          </a:prstGeom>
          <a:noFill/>
        </p:spPr>
        <p:txBody>
          <a:bodyPr wrap="none" rtlCol="0">
            <a:spAutoFit/>
          </a:bodyPr>
          <a:lstStyle/>
          <a:p>
            <a:r>
              <a:rPr lang="en-US" sz="2800" b="1" dirty="0"/>
              <a:t>Generation 2 bio-ethanol</a:t>
            </a:r>
          </a:p>
          <a:p>
            <a:pPr algn="ctr"/>
            <a:r>
              <a:rPr lang="en-US" sz="2800" b="1" dirty="0"/>
              <a:t>Acid Hydrolysis Route 2</a:t>
            </a:r>
          </a:p>
        </p:txBody>
      </p:sp>
      <p:pic>
        <p:nvPicPr>
          <p:cNvPr id="4" name="Picture 3">
            <a:extLst>
              <a:ext uri="{FF2B5EF4-FFF2-40B4-BE49-F238E27FC236}">
                <a16:creationId xmlns:a16="http://schemas.microsoft.com/office/drawing/2014/main" id="{7D1420D5-A202-3F48-2816-3A32E10872AD}"/>
              </a:ext>
            </a:extLst>
          </p:cNvPr>
          <p:cNvPicPr>
            <a:picLocks noChangeAspect="1"/>
          </p:cNvPicPr>
          <p:nvPr/>
        </p:nvPicPr>
        <p:blipFill>
          <a:blip r:embed="rId2"/>
          <a:stretch>
            <a:fillRect/>
          </a:stretch>
        </p:blipFill>
        <p:spPr>
          <a:xfrm>
            <a:off x="2209800" y="1683922"/>
            <a:ext cx="7772400" cy="4461624"/>
          </a:xfrm>
          <a:prstGeom prst="rect">
            <a:avLst/>
          </a:prstGeom>
        </p:spPr>
      </p:pic>
    </p:spTree>
    <p:extLst>
      <p:ext uri="{BB962C8B-B14F-4D97-AF65-F5344CB8AC3E}">
        <p14:creationId xmlns:p14="http://schemas.microsoft.com/office/powerpoint/2010/main" val="23316305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74</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pic>
        <p:nvPicPr>
          <p:cNvPr id="25602" name="Picture 2" descr="Technology Institute Zea2 - ZeaChem">
            <a:extLst>
              <a:ext uri="{FF2B5EF4-FFF2-40B4-BE49-F238E27FC236}">
                <a16:creationId xmlns:a16="http://schemas.microsoft.com/office/drawing/2014/main" id="{D2EB119F-BAD7-E3F1-6ED3-97AA6A319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0"/>
            <a:ext cx="1196181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8CD9BA-497F-1823-036B-9BA2E8D7ADAD}"/>
              </a:ext>
            </a:extLst>
          </p:cNvPr>
          <p:cNvSpPr txBox="1"/>
          <p:nvPr/>
        </p:nvSpPr>
        <p:spPr>
          <a:xfrm>
            <a:off x="1553901" y="168741"/>
            <a:ext cx="1605988" cy="369332"/>
          </a:xfrm>
          <a:prstGeom prst="rect">
            <a:avLst/>
          </a:prstGeom>
          <a:noFill/>
        </p:spPr>
        <p:txBody>
          <a:bodyPr wrap="square">
            <a:spAutoFit/>
          </a:bodyPr>
          <a:lstStyle/>
          <a:p>
            <a:pPr algn="l" fontAlgn="base"/>
            <a:r>
              <a:rPr lang="en-US" b="1" i="0" u="none" strike="noStrike" dirty="0">
                <a:solidFill>
                  <a:srgbClr val="333333"/>
                </a:solidFill>
                <a:effectLst/>
                <a:latin typeface="roboto" panose="020F0502020204030204" pitchFamily="34" charset="0"/>
              </a:rPr>
              <a:t>ZEACHEM</a:t>
            </a:r>
          </a:p>
        </p:txBody>
      </p:sp>
    </p:spTree>
    <p:extLst>
      <p:ext uri="{BB962C8B-B14F-4D97-AF65-F5344CB8AC3E}">
        <p14:creationId xmlns:p14="http://schemas.microsoft.com/office/powerpoint/2010/main" val="19436745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75</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965481" y="371148"/>
            <a:ext cx="4261038" cy="523220"/>
          </a:xfrm>
          <a:prstGeom prst="rect">
            <a:avLst/>
          </a:prstGeom>
          <a:noFill/>
        </p:spPr>
        <p:txBody>
          <a:bodyPr wrap="none" rtlCol="0">
            <a:spAutoFit/>
          </a:bodyPr>
          <a:lstStyle/>
          <a:p>
            <a:r>
              <a:rPr lang="en-US" sz="2800" b="1" dirty="0"/>
              <a:t>Bio-Based Polypropylene</a:t>
            </a:r>
          </a:p>
        </p:txBody>
      </p:sp>
      <p:sp>
        <p:nvSpPr>
          <p:cNvPr id="4" name="TextBox 3">
            <a:extLst>
              <a:ext uri="{FF2B5EF4-FFF2-40B4-BE49-F238E27FC236}">
                <a16:creationId xmlns:a16="http://schemas.microsoft.com/office/drawing/2014/main" id="{B255494F-0945-EC18-520D-668DA59C747B}"/>
              </a:ext>
            </a:extLst>
          </p:cNvPr>
          <p:cNvSpPr txBox="1"/>
          <p:nvPr/>
        </p:nvSpPr>
        <p:spPr>
          <a:xfrm>
            <a:off x="486136" y="1555036"/>
            <a:ext cx="10867663" cy="3416320"/>
          </a:xfrm>
          <a:prstGeom prst="rect">
            <a:avLst/>
          </a:prstGeom>
          <a:noFill/>
        </p:spPr>
        <p:txBody>
          <a:bodyPr wrap="square">
            <a:spAutoFit/>
          </a:bodyPr>
          <a:lstStyle/>
          <a:p>
            <a:pPr algn="l" fontAlgn="base"/>
            <a:r>
              <a:rPr lang="en-US" b="0" i="0" u="none" strike="noStrike" dirty="0">
                <a:solidFill>
                  <a:srgbClr val="404040"/>
                </a:solidFill>
                <a:effectLst/>
                <a:latin typeface="Open Sans" panose="020F0502020204030204" pitchFamily="34" charset="0"/>
              </a:rPr>
              <a:t>Since 2019, the Finnish group </a:t>
            </a:r>
            <a:r>
              <a:rPr lang="en-US" b="0" i="0" u="none" strike="noStrike" dirty="0">
                <a:solidFill>
                  <a:srgbClr val="1B8BE0"/>
                </a:solidFill>
                <a:effectLst/>
                <a:latin typeface="inherit"/>
                <a:hlinkClick r:id="rId2"/>
              </a:rPr>
              <a:t>Neste </a:t>
            </a:r>
            <a:r>
              <a:rPr lang="en-US" b="0" i="0" u="none" strike="noStrike" dirty="0">
                <a:solidFill>
                  <a:srgbClr val="404040"/>
                </a:solidFill>
                <a:effectLst/>
                <a:latin typeface="Open Sans" panose="020F0502020204030204" pitchFamily="34" charset="0"/>
              </a:rPr>
              <a:t>has been providing its partners LyondellBasell in </a:t>
            </a:r>
            <a:r>
              <a:rPr lang="en-US" b="0" i="0" u="none" strike="noStrike" dirty="0" err="1">
                <a:solidFill>
                  <a:srgbClr val="404040"/>
                </a:solidFill>
                <a:effectLst/>
                <a:latin typeface="Open Sans" panose="020F0502020204030204" pitchFamily="34" charset="0"/>
              </a:rPr>
              <a:t>Wesseling</a:t>
            </a:r>
            <a:r>
              <a:rPr lang="en-US" b="0" i="0" u="none" strike="noStrike" dirty="0">
                <a:solidFill>
                  <a:srgbClr val="404040"/>
                </a:solidFill>
                <a:effectLst/>
                <a:latin typeface="Open Sans" panose="020F0502020204030204" pitchFamily="34" charset="0"/>
              </a:rPr>
              <a:t> (D) and Borealis in Kallo and </a:t>
            </a:r>
            <a:r>
              <a:rPr lang="en-US" b="0" i="0" u="none" strike="noStrike" dirty="0" err="1">
                <a:solidFill>
                  <a:srgbClr val="404040"/>
                </a:solidFill>
                <a:effectLst/>
                <a:latin typeface="Open Sans" panose="020F0502020204030204" pitchFamily="34" charset="0"/>
              </a:rPr>
              <a:t>Beringen</a:t>
            </a:r>
            <a:r>
              <a:rPr lang="en-US" b="0" i="0" u="none" strike="noStrike" dirty="0">
                <a:solidFill>
                  <a:srgbClr val="404040"/>
                </a:solidFill>
                <a:effectLst/>
                <a:latin typeface="Open Sans" panose="020F0502020204030204" pitchFamily="34" charset="0"/>
              </a:rPr>
              <a:t> (B) with so-called “bio-naphtha” (hydrogenated vegetable oils, largely from used fats or non-food oils). </a:t>
            </a:r>
          </a:p>
          <a:p>
            <a:pPr algn="l" fontAlgn="base"/>
            <a:endParaRPr lang="en-US" dirty="0">
              <a:solidFill>
                <a:srgbClr val="404040"/>
              </a:solidFill>
              <a:latin typeface="Open Sans" panose="020F0502020204030204" pitchFamily="34" charset="0"/>
            </a:endParaRPr>
          </a:p>
          <a:p>
            <a:pPr algn="l" fontAlgn="base"/>
            <a:r>
              <a:rPr lang="en-US" b="0" i="0" u="none" strike="noStrike" dirty="0">
                <a:solidFill>
                  <a:srgbClr val="404040"/>
                </a:solidFill>
                <a:effectLst/>
                <a:latin typeface="Open Sans" panose="020F0502020204030204" pitchFamily="34" charset="0"/>
              </a:rPr>
              <a:t>LyondellBasell offers potential customers an approx. 30% bio-based PP variant produced from this (scale: 5-10 kt per year). </a:t>
            </a:r>
          </a:p>
          <a:p>
            <a:pPr algn="l" fontAlgn="base"/>
            <a:endParaRPr lang="en-US" b="0" i="0" u="none" strike="noStrike" dirty="0">
              <a:solidFill>
                <a:srgbClr val="404040"/>
              </a:solidFill>
              <a:effectLst/>
              <a:latin typeface="Open Sans" panose="020B0606030504020204" pitchFamily="34" charset="0"/>
            </a:endParaRPr>
          </a:p>
          <a:p>
            <a:pPr algn="l" fontAlgn="base"/>
            <a:r>
              <a:rPr lang="en-US" b="0" i="0" u="none" strike="noStrike" dirty="0">
                <a:solidFill>
                  <a:srgbClr val="404040"/>
                </a:solidFill>
                <a:effectLst/>
                <a:latin typeface="Open Sans" panose="020B0606030504020204" pitchFamily="34" charset="0"/>
              </a:rPr>
              <a:t>Borealis launched a PP containing a percentage of bio-based materials at the end of 2019.</a:t>
            </a:r>
          </a:p>
          <a:p>
            <a:pPr algn="l" fontAlgn="base"/>
            <a:endParaRPr lang="en-US" b="0" i="0" u="none" strike="noStrike" dirty="0">
              <a:solidFill>
                <a:srgbClr val="404040"/>
              </a:solidFill>
              <a:effectLst/>
              <a:latin typeface="Open Sans" panose="020B0606030504020204" pitchFamily="34" charset="0"/>
            </a:endParaRPr>
          </a:p>
          <a:p>
            <a:pPr algn="l" fontAlgn="base"/>
            <a:r>
              <a:rPr lang="en-US" b="0" i="0" u="none" strike="noStrike" dirty="0">
                <a:solidFill>
                  <a:srgbClr val="404040"/>
                </a:solidFill>
                <a:effectLst/>
                <a:latin typeface="Open Sans" panose="020B0606030504020204" pitchFamily="34" charset="0"/>
              </a:rPr>
              <a:t>Bio-based percentages of up to about 75% are possible. </a:t>
            </a:r>
          </a:p>
          <a:p>
            <a:pPr algn="l" fontAlgn="base"/>
            <a:endParaRPr lang="en-US" dirty="0">
              <a:solidFill>
                <a:srgbClr val="404040"/>
              </a:solidFill>
              <a:latin typeface="Open Sans" panose="020B0606030504020204" pitchFamily="34" charset="0"/>
            </a:endParaRPr>
          </a:p>
          <a:p>
            <a:pPr algn="l" fontAlgn="base"/>
            <a:r>
              <a:rPr lang="en-US" b="0" i="0" u="none" strike="noStrike" dirty="0">
                <a:solidFill>
                  <a:srgbClr val="404040"/>
                </a:solidFill>
                <a:effectLst/>
                <a:latin typeface="Open Sans" panose="020B0606030504020204" pitchFamily="34" charset="0"/>
              </a:rPr>
              <a:t>A significant price premium (in the order of 50–100%).</a:t>
            </a:r>
          </a:p>
        </p:txBody>
      </p:sp>
    </p:spTree>
    <p:extLst>
      <p:ext uri="{BB962C8B-B14F-4D97-AF65-F5344CB8AC3E}">
        <p14:creationId xmlns:p14="http://schemas.microsoft.com/office/powerpoint/2010/main" val="21514183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76</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965481" y="614216"/>
            <a:ext cx="4261038" cy="523220"/>
          </a:xfrm>
          <a:prstGeom prst="rect">
            <a:avLst/>
          </a:prstGeom>
          <a:noFill/>
        </p:spPr>
        <p:txBody>
          <a:bodyPr wrap="none" rtlCol="0">
            <a:spAutoFit/>
          </a:bodyPr>
          <a:lstStyle/>
          <a:p>
            <a:r>
              <a:rPr lang="en-US" sz="2800" b="1" dirty="0"/>
              <a:t>Bio-Based Polypropylene</a:t>
            </a:r>
          </a:p>
        </p:txBody>
      </p:sp>
      <p:pic>
        <p:nvPicPr>
          <p:cNvPr id="2" name="Picture 1">
            <a:extLst>
              <a:ext uri="{FF2B5EF4-FFF2-40B4-BE49-F238E27FC236}">
                <a16:creationId xmlns:a16="http://schemas.microsoft.com/office/drawing/2014/main" id="{BC6C0591-12C5-2F16-2114-F7C70FB5570C}"/>
              </a:ext>
            </a:extLst>
          </p:cNvPr>
          <p:cNvPicPr>
            <a:picLocks noChangeAspect="1"/>
          </p:cNvPicPr>
          <p:nvPr/>
        </p:nvPicPr>
        <p:blipFill>
          <a:blip r:embed="rId2"/>
          <a:stretch>
            <a:fillRect/>
          </a:stretch>
        </p:blipFill>
        <p:spPr>
          <a:xfrm>
            <a:off x="2209800" y="2477170"/>
            <a:ext cx="7772400" cy="1903659"/>
          </a:xfrm>
          <a:prstGeom prst="rect">
            <a:avLst/>
          </a:prstGeom>
        </p:spPr>
      </p:pic>
      <p:sp>
        <p:nvSpPr>
          <p:cNvPr id="5" name="TextBox 4">
            <a:extLst>
              <a:ext uri="{FF2B5EF4-FFF2-40B4-BE49-F238E27FC236}">
                <a16:creationId xmlns:a16="http://schemas.microsoft.com/office/drawing/2014/main" id="{38844A8B-1C7F-D36D-A489-A22819E8FE93}"/>
              </a:ext>
            </a:extLst>
          </p:cNvPr>
          <p:cNvSpPr txBox="1"/>
          <p:nvPr/>
        </p:nvSpPr>
        <p:spPr>
          <a:xfrm>
            <a:off x="4204505" y="1755864"/>
            <a:ext cx="6094070" cy="369332"/>
          </a:xfrm>
          <a:prstGeom prst="rect">
            <a:avLst/>
          </a:prstGeom>
          <a:noFill/>
        </p:spPr>
        <p:txBody>
          <a:bodyPr wrap="square">
            <a:spAutoFit/>
          </a:bodyPr>
          <a:lstStyle/>
          <a:p>
            <a:r>
              <a:rPr lang="en-US" sz="1800" dirty="0">
                <a:effectLst/>
                <a:latin typeface="DGMetaSerifScience"/>
              </a:rPr>
              <a:t>Mitsui’s process, Route 1 </a:t>
            </a:r>
            <a:endParaRPr lang="en-US" dirty="0"/>
          </a:p>
        </p:txBody>
      </p:sp>
      <p:pic>
        <p:nvPicPr>
          <p:cNvPr id="6" name="Picture 5">
            <a:extLst>
              <a:ext uri="{FF2B5EF4-FFF2-40B4-BE49-F238E27FC236}">
                <a16:creationId xmlns:a16="http://schemas.microsoft.com/office/drawing/2014/main" id="{615DCA8E-71D1-4A4C-CAED-C55DE1365A70}"/>
              </a:ext>
            </a:extLst>
          </p:cNvPr>
          <p:cNvPicPr>
            <a:picLocks noChangeAspect="1"/>
          </p:cNvPicPr>
          <p:nvPr/>
        </p:nvPicPr>
        <p:blipFill>
          <a:blip r:embed="rId3"/>
          <a:stretch>
            <a:fillRect/>
          </a:stretch>
        </p:blipFill>
        <p:spPr>
          <a:xfrm>
            <a:off x="2105628" y="3677087"/>
            <a:ext cx="7772400" cy="2111432"/>
          </a:xfrm>
          <a:prstGeom prst="rect">
            <a:avLst/>
          </a:prstGeom>
        </p:spPr>
      </p:pic>
    </p:spTree>
    <p:extLst>
      <p:ext uri="{BB962C8B-B14F-4D97-AF65-F5344CB8AC3E}">
        <p14:creationId xmlns:p14="http://schemas.microsoft.com/office/powerpoint/2010/main" val="28254454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77</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965481" y="501650"/>
            <a:ext cx="4261038" cy="523220"/>
          </a:xfrm>
          <a:prstGeom prst="rect">
            <a:avLst/>
          </a:prstGeom>
          <a:noFill/>
        </p:spPr>
        <p:txBody>
          <a:bodyPr wrap="none" rtlCol="0">
            <a:spAutoFit/>
          </a:bodyPr>
          <a:lstStyle/>
          <a:p>
            <a:r>
              <a:rPr lang="en-US" sz="2800" b="1" dirty="0"/>
              <a:t>Bio-Based Polypropylene</a:t>
            </a:r>
          </a:p>
        </p:txBody>
      </p:sp>
      <p:pic>
        <p:nvPicPr>
          <p:cNvPr id="2" name="Picture 1">
            <a:extLst>
              <a:ext uri="{FF2B5EF4-FFF2-40B4-BE49-F238E27FC236}">
                <a16:creationId xmlns:a16="http://schemas.microsoft.com/office/drawing/2014/main" id="{CC4C7D8C-9513-8708-580F-52BE4F5903F1}"/>
              </a:ext>
            </a:extLst>
          </p:cNvPr>
          <p:cNvPicPr>
            <a:picLocks noChangeAspect="1"/>
          </p:cNvPicPr>
          <p:nvPr/>
        </p:nvPicPr>
        <p:blipFill>
          <a:blip r:embed="rId2"/>
          <a:stretch>
            <a:fillRect/>
          </a:stretch>
        </p:blipFill>
        <p:spPr>
          <a:xfrm>
            <a:off x="671332" y="1351896"/>
            <a:ext cx="10139423" cy="5506104"/>
          </a:xfrm>
          <a:prstGeom prst="rect">
            <a:avLst/>
          </a:prstGeom>
        </p:spPr>
      </p:pic>
      <p:sp>
        <p:nvSpPr>
          <p:cNvPr id="4" name="TextBox 3">
            <a:extLst>
              <a:ext uri="{FF2B5EF4-FFF2-40B4-BE49-F238E27FC236}">
                <a16:creationId xmlns:a16="http://schemas.microsoft.com/office/drawing/2014/main" id="{FE312DF6-0648-7792-C90B-50881E4660FC}"/>
              </a:ext>
            </a:extLst>
          </p:cNvPr>
          <p:cNvSpPr txBox="1"/>
          <p:nvPr/>
        </p:nvSpPr>
        <p:spPr>
          <a:xfrm>
            <a:off x="4803494" y="1134319"/>
            <a:ext cx="1993879" cy="369332"/>
          </a:xfrm>
          <a:prstGeom prst="rect">
            <a:avLst/>
          </a:prstGeom>
          <a:noFill/>
        </p:spPr>
        <p:txBody>
          <a:bodyPr wrap="none" rtlCol="0">
            <a:spAutoFit/>
          </a:bodyPr>
          <a:lstStyle/>
          <a:p>
            <a:r>
              <a:rPr lang="en-US" b="1" dirty="0"/>
              <a:t>Braskem Process</a:t>
            </a:r>
          </a:p>
        </p:txBody>
      </p:sp>
    </p:spTree>
    <p:extLst>
      <p:ext uri="{BB962C8B-B14F-4D97-AF65-F5344CB8AC3E}">
        <p14:creationId xmlns:p14="http://schemas.microsoft.com/office/powerpoint/2010/main" val="2532659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78</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965481" y="648940"/>
            <a:ext cx="4261038" cy="523220"/>
          </a:xfrm>
          <a:prstGeom prst="rect">
            <a:avLst/>
          </a:prstGeom>
          <a:noFill/>
        </p:spPr>
        <p:txBody>
          <a:bodyPr wrap="none" rtlCol="0">
            <a:spAutoFit/>
          </a:bodyPr>
          <a:lstStyle/>
          <a:p>
            <a:r>
              <a:rPr lang="en-US" sz="2800" b="1" dirty="0"/>
              <a:t>Bio-Based Polypropylene</a:t>
            </a:r>
          </a:p>
        </p:txBody>
      </p:sp>
      <p:pic>
        <p:nvPicPr>
          <p:cNvPr id="2" name="Picture 1">
            <a:extLst>
              <a:ext uri="{FF2B5EF4-FFF2-40B4-BE49-F238E27FC236}">
                <a16:creationId xmlns:a16="http://schemas.microsoft.com/office/drawing/2014/main" id="{C2D880F3-2D53-50D0-B2BA-51359A0A4F5D}"/>
              </a:ext>
            </a:extLst>
          </p:cNvPr>
          <p:cNvPicPr>
            <a:picLocks noChangeAspect="1"/>
          </p:cNvPicPr>
          <p:nvPr/>
        </p:nvPicPr>
        <p:blipFill>
          <a:blip r:embed="rId2"/>
          <a:stretch>
            <a:fillRect/>
          </a:stretch>
        </p:blipFill>
        <p:spPr>
          <a:xfrm>
            <a:off x="831217" y="2480771"/>
            <a:ext cx="10898761" cy="3683269"/>
          </a:xfrm>
          <a:prstGeom prst="rect">
            <a:avLst/>
          </a:prstGeom>
        </p:spPr>
      </p:pic>
      <p:sp>
        <p:nvSpPr>
          <p:cNvPr id="5" name="TextBox 4">
            <a:extLst>
              <a:ext uri="{FF2B5EF4-FFF2-40B4-BE49-F238E27FC236}">
                <a16:creationId xmlns:a16="http://schemas.microsoft.com/office/drawing/2014/main" id="{385C8D4F-1F07-AAD5-9CAF-BC3168C00EDC}"/>
              </a:ext>
            </a:extLst>
          </p:cNvPr>
          <p:cNvSpPr txBox="1"/>
          <p:nvPr/>
        </p:nvSpPr>
        <p:spPr>
          <a:xfrm>
            <a:off x="1669648" y="1269940"/>
            <a:ext cx="9580943" cy="923330"/>
          </a:xfrm>
          <a:prstGeom prst="rect">
            <a:avLst/>
          </a:prstGeom>
          <a:noFill/>
        </p:spPr>
        <p:txBody>
          <a:bodyPr wrap="square">
            <a:spAutoFit/>
          </a:bodyPr>
          <a:lstStyle/>
          <a:p>
            <a:r>
              <a:rPr lang="en-US" sz="1800" dirty="0">
                <a:effectLst/>
                <a:latin typeface="DGMetaSerifScience"/>
              </a:rPr>
              <a:t>Lyondell </a:t>
            </a:r>
            <a:r>
              <a:rPr lang="en-US" sz="1800" dirty="0" err="1">
                <a:effectLst/>
                <a:latin typeface="DGMetaSerifScience"/>
              </a:rPr>
              <a:t>Basell</a:t>
            </a:r>
            <a:r>
              <a:rPr lang="en-US" sz="1800" dirty="0">
                <a:effectLst/>
                <a:latin typeface="DGMetaSerifScience"/>
              </a:rPr>
              <a:t> and Neste bio-PP and bio-PE. </a:t>
            </a:r>
          </a:p>
          <a:p>
            <a:r>
              <a:rPr lang="en-US" sz="1800" dirty="0">
                <a:effectLst/>
                <a:latin typeface="DGMetaSerifScience"/>
              </a:rPr>
              <a:t>Food packaging marketed under the brand names </a:t>
            </a:r>
            <a:r>
              <a:rPr lang="en-US" sz="1800" dirty="0" err="1">
                <a:effectLst/>
                <a:latin typeface="DGMetaSerifScience"/>
              </a:rPr>
              <a:t>CirculenTM</a:t>
            </a:r>
            <a:r>
              <a:rPr lang="en-US" sz="1800" dirty="0">
                <a:effectLst/>
                <a:latin typeface="DGMetaSerifScience"/>
              </a:rPr>
              <a:t> and </a:t>
            </a:r>
            <a:r>
              <a:rPr lang="en-US" sz="1800" dirty="0" err="1">
                <a:effectLst/>
                <a:latin typeface="DGMetaSerifScience"/>
              </a:rPr>
              <a:t>Circulen</a:t>
            </a:r>
            <a:r>
              <a:rPr lang="en-US" sz="1800" dirty="0">
                <a:effectLst/>
                <a:latin typeface="DGMetaSerifScience"/>
              </a:rPr>
              <a:t> </a:t>
            </a:r>
            <a:r>
              <a:rPr lang="en-US" sz="1800" dirty="0" err="1">
                <a:effectLst/>
                <a:latin typeface="DGMetaSerifScience"/>
              </a:rPr>
              <a:t>PlusTM</a:t>
            </a:r>
            <a:r>
              <a:rPr lang="en-US" sz="1800" dirty="0">
                <a:effectLst/>
                <a:latin typeface="DGMetaSerifScience"/>
              </a:rPr>
              <a:t>, the new family of Lyondell </a:t>
            </a:r>
            <a:r>
              <a:rPr lang="en-US" sz="1800" dirty="0" err="1">
                <a:effectLst/>
                <a:latin typeface="DGMetaSerifScience"/>
              </a:rPr>
              <a:t>Basell</a:t>
            </a:r>
            <a:r>
              <a:rPr lang="en-US" sz="1800" dirty="0">
                <a:effectLst/>
                <a:latin typeface="DGMetaSerifScience"/>
              </a:rPr>
              <a:t> circular economy product brands. </a:t>
            </a:r>
            <a:endParaRPr lang="en-US" dirty="0"/>
          </a:p>
        </p:txBody>
      </p:sp>
    </p:spTree>
    <p:extLst>
      <p:ext uri="{BB962C8B-B14F-4D97-AF65-F5344CB8AC3E}">
        <p14:creationId xmlns:p14="http://schemas.microsoft.com/office/powerpoint/2010/main" val="31635310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79</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000205" y="348451"/>
            <a:ext cx="4261038" cy="523220"/>
          </a:xfrm>
          <a:prstGeom prst="rect">
            <a:avLst/>
          </a:prstGeom>
          <a:noFill/>
        </p:spPr>
        <p:txBody>
          <a:bodyPr wrap="none" rtlCol="0">
            <a:spAutoFit/>
          </a:bodyPr>
          <a:lstStyle/>
          <a:p>
            <a:r>
              <a:rPr lang="en-US" sz="2800" b="1" dirty="0"/>
              <a:t>Bio-Based Polypropylene</a:t>
            </a:r>
          </a:p>
        </p:txBody>
      </p:sp>
      <p:pic>
        <p:nvPicPr>
          <p:cNvPr id="2" name="Picture 1">
            <a:extLst>
              <a:ext uri="{FF2B5EF4-FFF2-40B4-BE49-F238E27FC236}">
                <a16:creationId xmlns:a16="http://schemas.microsoft.com/office/drawing/2014/main" id="{F6E879B1-1D21-9EE7-543A-D0C84F44A73D}"/>
              </a:ext>
            </a:extLst>
          </p:cNvPr>
          <p:cNvPicPr>
            <a:picLocks noChangeAspect="1"/>
          </p:cNvPicPr>
          <p:nvPr/>
        </p:nvPicPr>
        <p:blipFill>
          <a:blip r:embed="rId2"/>
          <a:stretch>
            <a:fillRect/>
          </a:stretch>
        </p:blipFill>
        <p:spPr>
          <a:xfrm>
            <a:off x="1920915" y="1473810"/>
            <a:ext cx="8350170" cy="5247665"/>
          </a:xfrm>
          <a:prstGeom prst="rect">
            <a:avLst/>
          </a:prstGeom>
        </p:spPr>
      </p:pic>
      <p:sp>
        <p:nvSpPr>
          <p:cNvPr id="5" name="TextBox 4">
            <a:extLst>
              <a:ext uri="{FF2B5EF4-FFF2-40B4-BE49-F238E27FC236}">
                <a16:creationId xmlns:a16="http://schemas.microsoft.com/office/drawing/2014/main" id="{8924F9F0-F673-5DC3-081D-5381E8FD9173}"/>
              </a:ext>
            </a:extLst>
          </p:cNvPr>
          <p:cNvSpPr txBox="1"/>
          <p:nvPr/>
        </p:nvSpPr>
        <p:spPr>
          <a:xfrm>
            <a:off x="1796970" y="871671"/>
            <a:ext cx="6094070" cy="369332"/>
          </a:xfrm>
          <a:prstGeom prst="rect">
            <a:avLst/>
          </a:prstGeom>
          <a:noFill/>
        </p:spPr>
        <p:txBody>
          <a:bodyPr wrap="square">
            <a:spAutoFit/>
          </a:bodyPr>
          <a:lstStyle/>
          <a:p>
            <a:r>
              <a:rPr lang="en-US" sz="1800" dirty="0">
                <a:effectLst/>
                <a:latin typeface="DGMetaSerifScience"/>
              </a:rPr>
              <a:t>Cathay Industrial Biotech </a:t>
            </a:r>
            <a:endParaRPr lang="en-US" dirty="0"/>
          </a:p>
        </p:txBody>
      </p:sp>
      <p:sp>
        <p:nvSpPr>
          <p:cNvPr id="7" name="TextBox 6">
            <a:extLst>
              <a:ext uri="{FF2B5EF4-FFF2-40B4-BE49-F238E27FC236}">
                <a16:creationId xmlns:a16="http://schemas.microsoft.com/office/drawing/2014/main" id="{DCE0A398-D3FF-D48C-2479-01D84C0BD0AE}"/>
              </a:ext>
            </a:extLst>
          </p:cNvPr>
          <p:cNvSpPr txBox="1"/>
          <p:nvPr/>
        </p:nvSpPr>
        <p:spPr>
          <a:xfrm>
            <a:off x="1796970" y="1241003"/>
            <a:ext cx="9812438" cy="369332"/>
          </a:xfrm>
          <a:prstGeom prst="rect">
            <a:avLst/>
          </a:prstGeom>
          <a:noFill/>
        </p:spPr>
        <p:txBody>
          <a:bodyPr wrap="square">
            <a:spAutoFit/>
          </a:bodyPr>
          <a:lstStyle/>
          <a:p>
            <a:r>
              <a:rPr lang="en-US" sz="1800" dirty="0">
                <a:effectLst/>
                <a:latin typeface="DGMetaSerifScience"/>
              </a:rPr>
              <a:t>Cobalt Technologies, Butamax Advanced Biofuels, Metabolic Explorer, Eastman Renewable Materials </a:t>
            </a:r>
            <a:endParaRPr lang="en-US" dirty="0"/>
          </a:p>
        </p:txBody>
      </p:sp>
    </p:spTree>
    <p:extLst>
      <p:ext uri="{BB962C8B-B14F-4D97-AF65-F5344CB8AC3E}">
        <p14:creationId xmlns:p14="http://schemas.microsoft.com/office/powerpoint/2010/main" val="4041593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8</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pic>
        <p:nvPicPr>
          <p:cNvPr id="2" name="Picture 1">
            <a:extLst>
              <a:ext uri="{FF2B5EF4-FFF2-40B4-BE49-F238E27FC236}">
                <a16:creationId xmlns:a16="http://schemas.microsoft.com/office/drawing/2014/main" id="{E303CE3F-B60B-A504-4B93-C497DBC44E38}"/>
              </a:ext>
            </a:extLst>
          </p:cNvPr>
          <p:cNvPicPr>
            <a:picLocks noChangeAspect="1"/>
          </p:cNvPicPr>
          <p:nvPr/>
        </p:nvPicPr>
        <p:blipFill>
          <a:blip r:embed="rId2"/>
          <a:stretch>
            <a:fillRect/>
          </a:stretch>
        </p:blipFill>
        <p:spPr>
          <a:xfrm>
            <a:off x="192505" y="1594610"/>
            <a:ext cx="11853535" cy="3683243"/>
          </a:xfrm>
          <a:prstGeom prst="rect">
            <a:avLst/>
          </a:prstGeom>
        </p:spPr>
      </p:pic>
    </p:spTree>
    <p:extLst>
      <p:ext uri="{BB962C8B-B14F-4D97-AF65-F5344CB8AC3E}">
        <p14:creationId xmlns:p14="http://schemas.microsoft.com/office/powerpoint/2010/main" val="25413159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80</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965481" y="648940"/>
            <a:ext cx="4261038" cy="523220"/>
          </a:xfrm>
          <a:prstGeom prst="rect">
            <a:avLst/>
          </a:prstGeom>
          <a:noFill/>
        </p:spPr>
        <p:txBody>
          <a:bodyPr wrap="none" rtlCol="0">
            <a:spAutoFit/>
          </a:bodyPr>
          <a:lstStyle/>
          <a:p>
            <a:r>
              <a:rPr lang="en-US" sz="2800" b="1" dirty="0"/>
              <a:t>Bio-Based Polypropylene</a:t>
            </a:r>
          </a:p>
        </p:txBody>
      </p:sp>
      <p:pic>
        <p:nvPicPr>
          <p:cNvPr id="2" name="Picture 1">
            <a:extLst>
              <a:ext uri="{FF2B5EF4-FFF2-40B4-BE49-F238E27FC236}">
                <a16:creationId xmlns:a16="http://schemas.microsoft.com/office/drawing/2014/main" id="{178C0D2A-6B21-BEAC-A8D9-E6EA6ED4D7A3}"/>
              </a:ext>
            </a:extLst>
          </p:cNvPr>
          <p:cNvPicPr>
            <a:picLocks noChangeAspect="1"/>
          </p:cNvPicPr>
          <p:nvPr/>
        </p:nvPicPr>
        <p:blipFill>
          <a:blip r:embed="rId2"/>
          <a:stretch>
            <a:fillRect/>
          </a:stretch>
        </p:blipFill>
        <p:spPr>
          <a:xfrm>
            <a:off x="2429719" y="2974256"/>
            <a:ext cx="7772400" cy="2020656"/>
          </a:xfrm>
          <a:prstGeom prst="rect">
            <a:avLst/>
          </a:prstGeom>
        </p:spPr>
      </p:pic>
      <p:sp>
        <p:nvSpPr>
          <p:cNvPr id="5" name="TextBox 4">
            <a:extLst>
              <a:ext uri="{FF2B5EF4-FFF2-40B4-BE49-F238E27FC236}">
                <a16:creationId xmlns:a16="http://schemas.microsoft.com/office/drawing/2014/main" id="{DDC2AEA3-A8D2-82DB-3B39-E1BAC7AB5944}"/>
              </a:ext>
            </a:extLst>
          </p:cNvPr>
          <p:cNvSpPr txBox="1"/>
          <p:nvPr/>
        </p:nvSpPr>
        <p:spPr>
          <a:xfrm>
            <a:off x="3268884" y="1838571"/>
            <a:ext cx="6094070" cy="923330"/>
          </a:xfrm>
          <a:prstGeom prst="rect">
            <a:avLst/>
          </a:prstGeom>
          <a:noFill/>
        </p:spPr>
        <p:txBody>
          <a:bodyPr wrap="square">
            <a:spAutoFit/>
          </a:bodyPr>
          <a:lstStyle/>
          <a:p>
            <a:r>
              <a:rPr lang="en-US" sz="1800" i="1" dirty="0">
                <a:effectLst/>
                <a:latin typeface="DGMetaSerifScience"/>
              </a:rPr>
              <a:t>Olefin metathesis </a:t>
            </a:r>
            <a:r>
              <a:rPr lang="en-US" sz="1800" dirty="0">
                <a:effectLst/>
                <a:latin typeface="DGMetaSerifScience"/>
              </a:rPr>
              <a:t>can also be applied to produce bio-based propylene, starting from both bio-based ethylene (CH</a:t>
            </a:r>
            <a:r>
              <a:rPr lang="en-US" sz="800" dirty="0">
                <a:effectLst/>
                <a:latin typeface="DGMetaSerifScience"/>
              </a:rPr>
              <a:t>2</a:t>
            </a:r>
            <a:r>
              <a:rPr lang="en-US" sz="1800" dirty="0">
                <a:effectLst/>
                <a:latin typeface="DGMetaSerifScience"/>
              </a:rPr>
              <a:t>=CH</a:t>
            </a:r>
            <a:r>
              <a:rPr lang="en-US" sz="800" dirty="0">
                <a:effectLst/>
                <a:latin typeface="DGMetaSerifScience"/>
              </a:rPr>
              <a:t>2</a:t>
            </a:r>
            <a:r>
              <a:rPr lang="en-US" sz="1800" dirty="0">
                <a:effectLst/>
                <a:latin typeface="DGMetaSerifScience"/>
              </a:rPr>
              <a:t>) and 2-butylene (CH</a:t>
            </a:r>
            <a:r>
              <a:rPr lang="en-US" sz="800" dirty="0">
                <a:effectLst/>
                <a:latin typeface="DGMetaSerifScience"/>
              </a:rPr>
              <a:t>3</a:t>
            </a:r>
            <a:r>
              <a:rPr lang="en-US" sz="1800" dirty="0">
                <a:effectLst/>
                <a:latin typeface="DGMetaSerifScience"/>
              </a:rPr>
              <a:t>CH=CHCH</a:t>
            </a:r>
            <a:r>
              <a:rPr lang="en-US" sz="800" dirty="0">
                <a:effectLst/>
                <a:latin typeface="DGMetaSerifScience"/>
              </a:rPr>
              <a:t>3</a:t>
            </a:r>
            <a:r>
              <a:rPr lang="en-US" sz="1800" dirty="0">
                <a:effectLst/>
                <a:latin typeface="DGMetaSerifScience"/>
              </a:rPr>
              <a:t>). </a:t>
            </a:r>
            <a:endParaRPr lang="en-US" dirty="0"/>
          </a:p>
        </p:txBody>
      </p:sp>
      <p:sp>
        <p:nvSpPr>
          <p:cNvPr id="7" name="TextBox 6">
            <a:extLst>
              <a:ext uri="{FF2B5EF4-FFF2-40B4-BE49-F238E27FC236}">
                <a16:creationId xmlns:a16="http://schemas.microsoft.com/office/drawing/2014/main" id="{6A9113CA-F113-DC2B-95FB-7898CCE0CFC0}"/>
              </a:ext>
            </a:extLst>
          </p:cNvPr>
          <p:cNvSpPr txBox="1"/>
          <p:nvPr/>
        </p:nvSpPr>
        <p:spPr>
          <a:xfrm>
            <a:off x="1979270" y="5044296"/>
            <a:ext cx="8762035" cy="923330"/>
          </a:xfrm>
          <a:prstGeom prst="rect">
            <a:avLst/>
          </a:prstGeom>
          <a:noFill/>
        </p:spPr>
        <p:txBody>
          <a:bodyPr wrap="square">
            <a:spAutoFit/>
          </a:bodyPr>
          <a:lstStyle/>
          <a:p>
            <a:r>
              <a:rPr lang="en-US" sz="1800" dirty="0">
                <a:effectLst/>
                <a:latin typeface="DGMetaSerifScience"/>
              </a:rPr>
              <a:t>In the process, bio-based ethylene is obtained from sugar fermentation. Bio-based 2-butylene can be produced from bio-based ethylene, via dimerization into 1-butylene and subsequent isomerization into 2-butylene. </a:t>
            </a:r>
            <a:endParaRPr lang="en-US" dirty="0"/>
          </a:p>
        </p:txBody>
      </p:sp>
    </p:spTree>
    <p:extLst>
      <p:ext uri="{BB962C8B-B14F-4D97-AF65-F5344CB8AC3E}">
        <p14:creationId xmlns:p14="http://schemas.microsoft.com/office/powerpoint/2010/main" val="40455774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81</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965481" y="648940"/>
            <a:ext cx="4261038" cy="523220"/>
          </a:xfrm>
          <a:prstGeom prst="rect">
            <a:avLst/>
          </a:prstGeom>
          <a:noFill/>
        </p:spPr>
        <p:txBody>
          <a:bodyPr wrap="none" rtlCol="0">
            <a:spAutoFit/>
          </a:bodyPr>
          <a:lstStyle/>
          <a:p>
            <a:r>
              <a:rPr lang="en-US" sz="2800" b="1" dirty="0"/>
              <a:t>Bio-Based Polypropylene</a:t>
            </a:r>
          </a:p>
        </p:txBody>
      </p:sp>
      <p:pic>
        <p:nvPicPr>
          <p:cNvPr id="2" name="Picture 1">
            <a:extLst>
              <a:ext uri="{FF2B5EF4-FFF2-40B4-BE49-F238E27FC236}">
                <a16:creationId xmlns:a16="http://schemas.microsoft.com/office/drawing/2014/main" id="{56CAEDE8-2F1D-4768-0778-E447EA99C9E2}"/>
              </a:ext>
            </a:extLst>
          </p:cNvPr>
          <p:cNvPicPr>
            <a:picLocks noChangeAspect="1"/>
          </p:cNvPicPr>
          <p:nvPr/>
        </p:nvPicPr>
        <p:blipFill>
          <a:blip r:embed="rId2"/>
          <a:stretch>
            <a:fillRect/>
          </a:stretch>
        </p:blipFill>
        <p:spPr>
          <a:xfrm>
            <a:off x="1998562" y="267129"/>
            <a:ext cx="8194876" cy="6323741"/>
          </a:xfrm>
          <a:prstGeom prst="rect">
            <a:avLst/>
          </a:prstGeom>
        </p:spPr>
      </p:pic>
    </p:spTree>
    <p:extLst>
      <p:ext uri="{BB962C8B-B14F-4D97-AF65-F5344CB8AC3E}">
        <p14:creationId xmlns:p14="http://schemas.microsoft.com/office/powerpoint/2010/main" val="20140120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82</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965481" y="648940"/>
            <a:ext cx="4261038" cy="523220"/>
          </a:xfrm>
          <a:prstGeom prst="rect">
            <a:avLst/>
          </a:prstGeom>
          <a:noFill/>
        </p:spPr>
        <p:txBody>
          <a:bodyPr wrap="none" rtlCol="0">
            <a:spAutoFit/>
          </a:bodyPr>
          <a:lstStyle/>
          <a:p>
            <a:r>
              <a:rPr lang="en-US" sz="2800" b="1" dirty="0"/>
              <a:t>Bio-Based Polypropylene</a:t>
            </a:r>
          </a:p>
        </p:txBody>
      </p:sp>
      <p:pic>
        <p:nvPicPr>
          <p:cNvPr id="2" name="Picture 1">
            <a:extLst>
              <a:ext uri="{FF2B5EF4-FFF2-40B4-BE49-F238E27FC236}">
                <a16:creationId xmlns:a16="http://schemas.microsoft.com/office/drawing/2014/main" id="{960FB651-DE59-9F9D-9682-29C68D231228}"/>
              </a:ext>
            </a:extLst>
          </p:cNvPr>
          <p:cNvPicPr>
            <a:picLocks noChangeAspect="1"/>
          </p:cNvPicPr>
          <p:nvPr/>
        </p:nvPicPr>
        <p:blipFill>
          <a:blip r:embed="rId2"/>
          <a:stretch>
            <a:fillRect/>
          </a:stretch>
        </p:blipFill>
        <p:spPr>
          <a:xfrm>
            <a:off x="2209800" y="2749938"/>
            <a:ext cx="7772400" cy="1358124"/>
          </a:xfrm>
          <a:prstGeom prst="rect">
            <a:avLst/>
          </a:prstGeom>
        </p:spPr>
      </p:pic>
      <p:sp>
        <p:nvSpPr>
          <p:cNvPr id="5" name="TextBox 4">
            <a:extLst>
              <a:ext uri="{FF2B5EF4-FFF2-40B4-BE49-F238E27FC236}">
                <a16:creationId xmlns:a16="http://schemas.microsoft.com/office/drawing/2014/main" id="{0B92B241-EEE5-4E68-D50D-E24EF4F1BB4E}"/>
              </a:ext>
            </a:extLst>
          </p:cNvPr>
          <p:cNvSpPr txBox="1"/>
          <p:nvPr/>
        </p:nvSpPr>
        <p:spPr>
          <a:xfrm>
            <a:off x="2942864" y="1637883"/>
            <a:ext cx="6094070" cy="923330"/>
          </a:xfrm>
          <a:prstGeom prst="rect">
            <a:avLst/>
          </a:prstGeom>
          <a:noFill/>
        </p:spPr>
        <p:txBody>
          <a:bodyPr wrap="square">
            <a:spAutoFit/>
          </a:bodyPr>
          <a:lstStyle/>
          <a:p>
            <a:r>
              <a:rPr lang="en-US" sz="1800" dirty="0">
                <a:effectLst/>
                <a:latin typeface="DGMetaSerifScience"/>
              </a:rPr>
              <a:t>France-based Global </a:t>
            </a:r>
            <a:r>
              <a:rPr lang="en-US" sz="1800" dirty="0" err="1">
                <a:effectLst/>
                <a:latin typeface="DGMetaSerifScience"/>
              </a:rPr>
              <a:t>Bioenergies</a:t>
            </a:r>
            <a:r>
              <a:rPr lang="en-US" sz="1800" dirty="0">
                <a:effectLst/>
                <a:latin typeface="DGMetaSerifScience"/>
              </a:rPr>
              <a:t> (GBE) announced a process for the direct conversion of glucose to propylene using bioengineered bacteria. </a:t>
            </a:r>
            <a:endParaRPr lang="en-US" dirty="0"/>
          </a:p>
        </p:txBody>
      </p:sp>
    </p:spTree>
    <p:extLst>
      <p:ext uri="{BB962C8B-B14F-4D97-AF65-F5344CB8AC3E}">
        <p14:creationId xmlns:p14="http://schemas.microsoft.com/office/powerpoint/2010/main" val="33401593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83</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793944" y="660515"/>
            <a:ext cx="2604111" cy="523220"/>
          </a:xfrm>
          <a:prstGeom prst="rect">
            <a:avLst/>
          </a:prstGeom>
          <a:noFill/>
        </p:spPr>
        <p:txBody>
          <a:bodyPr wrap="none" rtlCol="0">
            <a:spAutoFit/>
          </a:bodyPr>
          <a:lstStyle/>
          <a:p>
            <a:r>
              <a:rPr lang="en-US" sz="2800" b="1" dirty="0"/>
              <a:t>Bio-Based PVC</a:t>
            </a:r>
          </a:p>
        </p:txBody>
      </p:sp>
      <p:pic>
        <p:nvPicPr>
          <p:cNvPr id="2" name="Picture 1">
            <a:extLst>
              <a:ext uri="{FF2B5EF4-FFF2-40B4-BE49-F238E27FC236}">
                <a16:creationId xmlns:a16="http://schemas.microsoft.com/office/drawing/2014/main" id="{C9DFC8A4-9BA6-E1AB-9A55-928EB48069EC}"/>
              </a:ext>
            </a:extLst>
          </p:cNvPr>
          <p:cNvPicPr>
            <a:picLocks noChangeAspect="1"/>
          </p:cNvPicPr>
          <p:nvPr/>
        </p:nvPicPr>
        <p:blipFill>
          <a:blip r:embed="rId2"/>
          <a:stretch>
            <a:fillRect/>
          </a:stretch>
        </p:blipFill>
        <p:spPr>
          <a:xfrm>
            <a:off x="2209799" y="2820387"/>
            <a:ext cx="7772400" cy="2166349"/>
          </a:xfrm>
          <a:prstGeom prst="rect">
            <a:avLst/>
          </a:prstGeom>
        </p:spPr>
      </p:pic>
      <p:sp>
        <p:nvSpPr>
          <p:cNvPr id="5" name="TextBox 4">
            <a:extLst>
              <a:ext uri="{FF2B5EF4-FFF2-40B4-BE49-F238E27FC236}">
                <a16:creationId xmlns:a16="http://schemas.microsoft.com/office/drawing/2014/main" id="{C2BCD4F9-8105-61F2-0258-C85BD8C1573E}"/>
              </a:ext>
            </a:extLst>
          </p:cNvPr>
          <p:cNvSpPr txBox="1"/>
          <p:nvPr/>
        </p:nvSpPr>
        <p:spPr>
          <a:xfrm>
            <a:off x="3048964" y="1859544"/>
            <a:ext cx="6094070" cy="369332"/>
          </a:xfrm>
          <a:prstGeom prst="rect">
            <a:avLst/>
          </a:prstGeom>
          <a:noFill/>
        </p:spPr>
        <p:txBody>
          <a:bodyPr wrap="square">
            <a:spAutoFit/>
          </a:bodyPr>
          <a:lstStyle/>
          <a:p>
            <a:r>
              <a:rPr lang="en-US" sz="1800" dirty="0" err="1">
                <a:effectLst/>
                <a:latin typeface="DGMetaSerifScience"/>
              </a:rPr>
              <a:t>Inovyn</a:t>
            </a:r>
            <a:r>
              <a:rPr lang="en-US" sz="1800" dirty="0">
                <a:effectLst/>
                <a:latin typeface="DGMetaSerifScience"/>
              </a:rPr>
              <a:t> “bio-attributed” PVC tradename </a:t>
            </a:r>
            <a:r>
              <a:rPr lang="en-US" sz="1800" dirty="0" err="1">
                <a:effectLst/>
                <a:latin typeface="DGMetaSerifScience"/>
              </a:rPr>
              <a:t>BiovynTM</a:t>
            </a:r>
            <a:r>
              <a:rPr lang="en-US" sz="1800" dirty="0">
                <a:effectLst/>
                <a:latin typeface="DGMetaSerifScience"/>
              </a:rPr>
              <a:t>. </a:t>
            </a:r>
            <a:endParaRPr lang="en-US" dirty="0"/>
          </a:p>
        </p:txBody>
      </p:sp>
      <p:sp>
        <p:nvSpPr>
          <p:cNvPr id="7" name="TextBox 6">
            <a:extLst>
              <a:ext uri="{FF2B5EF4-FFF2-40B4-BE49-F238E27FC236}">
                <a16:creationId xmlns:a16="http://schemas.microsoft.com/office/drawing/2014/main" id="{9DD13CCC-4E12-35B7-5DBF-B18F64295FCF}"/>
              </a:ext>
            </a:extLst>
          </p:cNvPr>
          <p:cNvSpPr txBox="1"/>
          <p:nvPr/>
        </p:nvSpPr>
        <p:spPr>
          <a:xfrm>
            <a:off x="246927" y="5244147"/>
            <a:ext cx="11945073" cy="1200329"/>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DGMetaSerifScience"/>
              </a:rPr>
              <a:t>Chlorine (Cl</a:t>
            </a:r>
            <a:r>
              <a:rPr lang="en-US" sz="800" dirty="0">
                <a:effectLst/>
                <a:latin typeface="DGMetaSerifScience"/>
              </a:rPr>
              <a:t>2</a:t>
            </a:r>
            <a:r>
              <a:rPr lang="en-US" sz="1800" dirty="0">
                <a:effectLst/>
                <a:latin typeface="DGMetaSerifScience"/>
              </a:rPr>
              <a:t>) and ethylene (CH</a:t>
            </a:r>
            <a:r>
              <a:rPr lang="en-US" sz="800" dirty="0">
                <a:effectLst/>
                <a:latin typeface="DGMetaSerifScience"/>
              </a:rPr>
              <a:t>2</a:t>
            </a:r>
            <a:r>
              <a:rPr lang="en-US" sz="1800" dirty="0">
                <a:effectLst/>
                <a:latin typeface="DGMetaSerifScience"/>
              </a:rPr>
              <a:t>=CH</a:t>
            </a:r>
            <a:r>
              <a:rPr lang="en-US" sz="800" dirty="0">
                <a:effectLst/>
                <a:latin typeface="DGMetaSerifScience"/>
              </a:rPr>
              <a:t>2</a:t>
            </a:r>
            <a:r>
              <a:rPr lang="en-US" sz="1800" dirty="0">
                <a:effectLst/>
                <a:latin typeface="DGMetaSerifScience"/>
              </a:rPr>
              <a:t>) are used to produce 1,2-dichloroethane (ClCH2CH2Cl)</a:t>
            </a:r>
          </a:p>
          <a:p>
            <a:pPr marL="285750" indent="-285750">
              <a:buFont typeface="Arial" panose="020B0604020202020204" pitchFamily="34" charset="0"/>
              <a:buChar char="•"/>
            </a:pPr>
            <a:r>
              <a:rPr lang="en-US" sz="1800" dirty="0">
                <a:effectLst/>
                <a:latin typeface="DGMetaSerifScience"/>
              </a:rPr>
              <a:t>Oxychlorination process ethylene reacts with hydrogen chloride (HCl) and oxygen to form 1,2-dichloroethane. </a:t>
            </a:r>
          </a:p>
          <a:p>
            <a:pPr marL="285750" indent="-285750">
              <a:buFont typeface="Arial" panose="020B0604020202020204" pitchFamily="34" charset="0"/>
              <a:buChar char="•"/>
            </a:pPr>
            <a:r>
              <a:rPr lang="en-US" sz="1800" dirty="0">
                <a:effectLst/>
                <a:latin typeface="DGMetaSerifScience"/>
              </a:rPr>
              <a:t>1,2-Dichloroethane converted to vinyl chloride by thermal cracking (EDC </a:t>
            </a:r>
            <a:r>
              <a:rPr lang="en-US" sz="1800" i="1" dirty="0">
                <a:effectLst/>
                <a:latin typeface="DGMetaSerifScience"/>
              </a:rPr>
              <a:t>pyrolysis</a:t>
            </a:r>
            <a:r>
              <a:rPr lang="en-US" sz="1800" dirty="0">
                <a:effectLst/>
                <a:latin typeface="DGMetaSerifScience"/>
              </a:rPr>
              <a:t>)</a:t>
            </a:r>
          </a:p>
          <a:p>
            <a:pPr marL="285750" indent="-285750">
              <a:buFont typeface="Arial" panose="020B0604020202020204" pitchFamily="34" charset="0"/>
              <a:buChar char="•"/>
            </a:pPr>
            <a:r>
              <a:rPr lang="en-US" dirty="0">
                <a:latin typeface="DGMetaSerifScience"/>
              </a:rPr>
              <a:t>T</a:t>
            </a:r>
            <a:r>
              <a:rPr lang="en-US" sz="1800" dirty="0">
                <a:effectLst/>
                <a:latin typeface="DGMetaSerifScience"/>
              </a:rPr>
              <a:t>he hydrogen chloride (HCl) by-product can be recycled to the oxychlorination plant. </a:t>
            </a:r>
            <a:endParaRPr lang="en-US" dirty="0"/>
          </a:p>
        </p:txBody>
      </p:sp>
    </p:spTree>
    <p:extLst>
      <p:ext uri="{BB962C8B-B14F-4D97-AF65-F5344CB8AC3E}">
        <p14:creationId xmlns:p14="http://schemas.microsoft.com/office/powerpoint/2010/main" val="38853694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84</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2604111" cy="523220"/>
          </a:xfrm>
          <a:prstGeom prst="rect">
            <a:avLst/>
          </a:prstGeom>
          <a:noFill/>
        </p:spPr>
        <p:txBody>
          <a:bodyPr wrap="none" rtlCol="0">
            <a:spAutoFit/>
          </a:bodyPr>
          <a:lstStyle/>
          <a:p>
            <a:r>
              <a:rPr lang="en-US" sz="2800" b="1" dirty="0"/>
              <a:t>Bio-Based PVC</a:t>
            </a:r>
          </a:p>
        </p:txBody>
      </p:sp>
      <p:sp>
        <p:nvSpPr>
          <p:cNvPr id="4" name="TextBox 3">
            <a:extLst>
              <a:ext uri="{FF2B5EF4-FFF2-40B4-BE49-F238E27FC236}">
                <a16:creationId xmlns:a16="http://schemas.microsoft.com/office/drawing/2014/main" id="{9A498BA4-658D-6DF2-D7F5-2788D3C3DF17}"/>
              </a:ext>
            </a:extLst>
          </p:cNvPr>
          <p:cNvSpPr txBox="1"/>
          <p:nvPr/>
        </p:nvSpPr>
        <p:spPr>
          <a:xfrm>
            <a:off x="941890" y="2180869"/>
            <a:ext cx="10308220" cy="3970318"/>
          </a:xfrm>
          <a:prstGeom prst="rect">
            <a:avLst/>
          </a:prstGeom>
          <a:noFill/>
        </p:spPr>
        <p:txBody>
          <a:bodyPr wrap="square">
            <a:spAutoFit/>
          </a:bodyPr>
          <a:lstStyle/>
          <a:p>
            <a:pPr algn="l"/>
            <a:r>
              <a:rPr lang="en-US" b="1" i="0" u="none" strike="noStrike" dirty="0">
                <a:solidFill>
                  <a:srgbClr val="595959"/>
                </a:solidFill>
                <a:effectLst/>
                <a:latin typeface="aktiv-grotesk"/>
              </a:rPr>
              <a:t>Several INEOS businesses continue to substitute fossil-based raw materials with recycled and bio-based feedstocks at commercial scale.</a:t>
            </a:r>
            <a:endParaRPr lang="en-US" b="0" i="0" u="none" strike="noStrike" dirty="0">
              <a:solidFill>
                <a:srgbClr val="595959"/>
              </a:solidFill>
              <a:effectLst/>
              <a:latin typeface="aktiv-grotesk"/>
            </a:endParaRPr>
          </a:p>
          <a:p>
            <a:pPr algn="l"/>
            <a:r>
              <a:rPr lang="en-US" b="0" i="0" u="none" strike="noStrike" dirty="0">
                <a:solidFill>
                  <a:srgbClr val="595959"/>
                </a:solidFill>
                <a:effectLst/>
                <a:latin typeface="aktiv-grotesk"/>
              </a:rPr>
              <a:t>For example, at our olefins plant in Cologne (Germany), biomass co-produced by the wood pulping industry has been successfully converted into bio-olefins. Similarly, our </a:t>
            </a:r>
            <a:r>
              <a:rPr lang="en-US" b="0" i="0" u="none" strike="noStrike" dirty="0" err="1">
                <a:solidFill>
                  <a:srgbClr val="595959"/>
                </a:solidFill>
                <a:effectLst/>
                <a:latin typeface="aktiv-grotesk"/>
              </a:rPr>
              <a:t>Inovyn</a:t>
            </a:r>
            <a:r>
              <a:rPr lang="en-US" b="0" i="0" u="none" strike="noStrike" dirty="0">
                <a:solidFill>
                  <a:srgbClr val="595959"/>
                </a:solidFill>
                <a:effectLst/>
                <a:latin typeface="aktiv-grotesk"/>
              </a:rPr>
              <a:t> plant in </a:t>
            </a:r>
            <a:r>
              <a:rPr lang="en-US" b="0" i="0" u="none" strike="noStrike" dirty="0" err="1">
                <a:solidFill>
                  <a:srgbClr val="595959"/>
                </a:solidFill>
                <a:effectLst/>
                <a:latin typeface="aktiv-grotesk"/>
              </a:rPr>
              <a:t>Tavaux</a:t>
            </a:r>
            <a:r>
              <a:rPr lang="en-US" b="0" i="0" u="none" strike="noStrike" dirty="0">
                <a:solidFill>
                  <a:srgbClr val="595959"/>
                </a:solidFill>
                <a:effectLst/>
                <a:latin typeface="aktiv-grotesk"/>
              </a:rPr>
              <a:t> (France) is producing bio-attributed epichlorohydrin (REODRINTM) from renewable feedstocks that do not compete with the food chain, reducing GHG emissions by up to 70% compared to the fossil-based equivalent. INEOS has also started producing commodity chemicals, such as phenol, acetone, styrene, and PVC, with bio-based feedstocks.</a:t>
            </a:r>
          </a:p>
          <a:p>
            <a:pPr algn="l"/>
            <a:r>
              <a:rPr lang="en-US" b="0" i="0" u="none" strike="noStrike" dirty="0">
                <a:solidFill>
                  <a:srgbClr val="595959"/>
                </a:solidFill>
                <a:effectLst/>
                <a:latin typeface="aktiv-grotesk"/>
              </a:rPr>
              <a:t>INEOS’ bio-attributed products can be made with 100% substitution of bio-feedstock on a mass-balance basis and provide significant GHG savings in the value chains of our products. It results in products which have a proven positive impact on the environment without sacrificing product performance.</a:t>
            </a:r>
          </a:p>
          <a:p>
            <a:pPr algn="l"/>
            <a:r>
              <a:rPr lang="en-US" b="0" i="0" u="none" strike="noStrike" dirty="0">
                <a:solidFill>
                  <a:srgbClr val="595959"/>
                </a:solidFill>
                <a:effectLst/>
                <a:latin typeface="aktiv-grotesk"/>
              </a:rPr>
              <a:t>Using alternative feedstocks can also have a positive impact on INEOS’ emissions from its operations by reducing non-biogenic emissions released from chemical reactions or when process steps can be avoided by using more refined or recycled feedstocks. This is why the use of alternative feedstocks is included in our 2030 roadmaps, even if the impact of this pathway on scope 1 and scope 2 emissions is modest.</a:t>
            </a:r>
          </a:p>
        </p:txBody>
      </p:sp>
      <p:sp>
        <p:nvSpPr>
          <p:cNvPr id="6" name="TextBox 5">
            <a:extLst>
              <a:ext uri="{FF2B5EF4-FFF2-40B4-BE49-F238E27FC236}">
                <a16:creationId xmlns:a16="http://schemas.microsoft.com/office/drawing/2014/main" id="{F95677CF-C115-836E-A03C-DEE8888F0B93}"/>
              </a:ext>
            </a:extLst>
          </p:cNvPr>
          <p:cNvSpPr txBox="1"/>
          <p:nvPr/>
        </p:nvSpPr>
        <p:spPr>
          <a:xfrm>
            <a:off x="2261395" y="1524290"/>
            <a:ext cx="7889603" cy="369332"/>
          </a:xfrm>
          <a:prstGeom prst="rect">
            <a:avLst/>
          </a:prstGeom>
          <a:noFill/>
        </p:spPr>
        <p:txBody>
          <a:bodyPr wrap="square">
            <a:spAutoFit/>
          </a:bodyPr>
          <a:lstStyle/>
          <a:p>
            <a:r>
              <a:rPr lang="en-US" sz="1800" dirty="0" err="1">
                <a:effectLst/>
                <a:latin typeface="DGMetaSerifScience"/>
              </a:rPr>
              <a:t>Inovyn</a:t>
            </a:r>
            <a:r>
              <a:rPr lang="en-US" sz="1800" dirty="0">
                <a:effectLst/>
                <a:latin typeface="DGMetaSerifScience"/>
              </a:rPr>
              <a:t> bio-PVC is part of INEOS which has this statement on their webpage.</a:t>
            </a:r>
            <a:endParaRPr lang="en-US" dirty="0"/>
          </a:p>
        </p:txBody>
      </p:sp>
    </p:spTree>
    <p:extLst>
      <p:ext uri="{BB962C8B-B14F-4D97-AF65-F5344CB8AC3E}">
        <p14:creationId xmlns:p14="http://schemas.microsoft.com/office/powerpoint/2010/main" val="838436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85</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175057" y="625790"/>
            <a:ext cx="4286302" cy="523220"/>
          </a:xfrm>
          <a:prstGeom prst="rect">
            <a:avLst/>
          </a:prstGeom>
          <a:noFill/>
        </p:spPr>
        <p:txBody>
          <a:bodyPr wrap="none" rtlCol="0">
            <a:spAutoFit/>
          </a:bodyPr>
          <a:lstStyle/>
          <a:p>
            <a:r>
              <a:rPr lang="en-US" sz="2800" b="1" dirty="0"/>
              <a:t>Fossil-Based Polystyrene</a:t>
            </a:r>
          </a:p>
        </p:txBody>
      </p:sp>
      <p:sp>
        <p:nvSpPr>
          <p:cNvPr id="4" name="TextBox 3">
            <a:extLst>
              <a:ext uri="{FF2B5EF4-FFF2-40B4-BE49-F238E27FC236}">
                <a16:creationId xmlns:a16="http://schemas.microsoft.com/office/drawing/2014/main" id="{ACBFD915-AE9A-7DCC-B62B-DD99C2638DF9}"/>
              </a:ext>
            </a:extLst>
          </p:cNvPr>
          <p:cNvSpPr txBox="1"/>
          <p:nvPr/>
        </p:nvSpPr>
        <p:spPr>
          <a:xfrm>
            <a:off x="486137" y="995320"/>
            <a:ext cx="11285315" cy="923330"/>
          </a:xfrm>
          <a:prstGeom prst="rect">
            <a:avLst/>
          </a:prstGeom>
          <a:noFill/>
        </p:spPr>
        <p:txBody>
          <a:bodyPr wrap="square">
            <a:spAutoFit/>
          </a:bodyPr>
          <a:lstStyle/>
          <a:p>
            <a:r>
              <a:rPr lang="en-US" sz="1800" b="1" dirty="0">
                <a:effectLst/>
                <a:latin typeface="DGMetaScience"/>
              </a:rPr>
              <a:t>Route 1 </a:t>
            </a:r>
            <a:endParaRPr lang="en-US" dirty="0"/>
          </a:p>
          <a:p>
            <a:r>
              <a:rPr lang="en-US" sz="1800" dirty="0" err="1">
                <a:effectLst/>
                <a:latin typeface="DGMetaSerifScience"/>
              </a:rPr>
              <a:t>Ddehydrogenation</a:t>
            </a:r>
            <a:r>
              <a:rPr lang="en-US" sz="1800" dirty="0">
                <a:effectLst/>
                <a:latin typeface="DGMetaSerifScience"/>
              </a:rPr>
              <a:t> of ethylbenzene produced on a large scale by combining benzene (C</a:t>
            </a:r>
            <a:r>
              <a:rPr lang="en-US" sz="800" dirty="0">
                <a:effectLst/>
                <a:latin typeface="DGMetaSerifScience"/>
              </a:rPr>
              <a:t>6</a:t>
            </a:r>
            <a:r>
              <a:rPr lang="en-US" sz="1800" dirty="0">
                <a:effectLst/>
                <a:latin typeface="DGMetaSerifScience"/>
              </a:rPr>
              <a:t>H</a:t>
            </a:r>
            <a:r>
              <a:rPr lang="en-US" sz="800" dirty="0">
                <a:effectLst/>
                <a:latin typeface="DGMetaSerifScience"/>
              </a:rPr>
              <a:t>6</a:t>
            </a:r>
            <a:r>
              <a:rPr lang="en-US" sz="1800" dirty="0">
                <a:effectLst/>
                <a:latin typeface="DGMetaSerifScience"/>
              </a:rPr>
              <a:t>) and ethylene (CH</a:t>
            </a:r>
            <a:r>
              <a:rPr lang="en-US" sz="800" dirty="0">
                <a:effectLst/>
                <a:latin typeface="DGMetaSerifScience"/>
              </a:rPr>
              <a:t>2</a:t>
            </a:r>
            <a:r>
              <a:rPr lang="en-US" sz="1800" dirty="0">
                <a:effectLst/>
                <a:latin typeface="DGMetaSerifScience"/>
              </a:rPr>
              <a:t>=CH</a:t>
            </a:r>
            <a:r>
              <a:rPr lang="en-US" sz="800" dirty="0">
                <a:effectLst/>
                <a:latin typeface="DGMetaSerifScience"/>
              </a:rPr>
              <a:t>2</a:t>
            </a:r>
            <a:r>
              <a:rPr lang="en-US" sz="1800" dirty="0">
                <a:effectLst/>
                <a:latin typeface="DGMetaSerifScience"/>
              </a:rPr>
              <a:t>) in an acid-catalyzed chemical reaction.</a:t>
            </a:r>
          </a:p>
        </p:txBody>
      </p:sp>
      <p:pic>
        <p:nvPicPr>
          <p:cNvPr id="7" name="Picture 6">
            <a:extLst>
              <a:ext uri="{FF2B5EF4-FFF2-40B4-BE49-F238E27FC236}">
                <a16:creationId xmlns:a16="http://schemas.microsoft.com/office/drawing/2014/main" id="{E58EC9D4-A8C3-13F2-DDB3-8199EBE68E38}"/>
              </a:ext>
            </a:extLst>
          </p:cNvPr>
          <p:cNvPicPr>
            <a:picLocks noChangeAspect="1"/>
          </p:cNvPicPr>
          <p:nvPr/>
        </p:nvPicPr>
        <p:blipFill>
          <a:blip r:embed="rId2"/>
          <a:stretch>
            <a:fillRect/>
          </a:stretch>
        </p:blipFill>
        <p:spPr>
          <a:xfrm>
            <a:off x="1260674" y="1902237"/>
            <a:ext cx="10290859" cy="4506721"/>
          </a:xfrm>
          <a:prstGeom prst="rect">
            <a:avLst/>
          </a:prstGeom>
        </p:spPr>
      </p:pic>
      <p:pic>
        <p:nvPicPr>
          <p:cNvPr id="8" name="Picture 7">
            <a:extLst>
              <a:ext uri="{FF2B5EF4-FFF2-40B4-BE49-F238E27FC236}">
                <a16:creationId xmlns:a16="http://schemas.microsoft.com/office/drawing/2014/main" id="{FAE9ABBD-A262-F884-6DB0-BAF622120EF0}"/>
              </a:ext>
            </a:extLst>
          </p:cNvPr>
          <p:cNvPicPr>
            <a:picLocks noChangeAspect="1"/>
          </p:cNvPicPr>
          <p:nvPr/>
        </p:nvPicPr>
        <p:blipFill>
          <a:blip r:embed="rId3"/>
          <a:stretch>
            <a:fillRect/>
          </a:stretch>
        </p:blipFill>
        <p:spPr>
          <a:xfrm>
            <a:off x="6717442" y="4149192"/>
            <a:ext cx="2599001" cy="976548"/>
          </a:xfrm>
          <a:prstGeom prst="rect">
            <a:avLst/>
          </a:prstGeom>
        </p:spPr>
      </p:pic>
    </p:spTree>
    <p:extLst>
      <p:ext uri="{BB962C8B-B14F-4D97-AF65-F5344CB8AC3E}">
        <p14:creationId xmlns:p14="http://schemas.microsoft.com/office/powerpoint/2010/main" val="5410835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86</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175057" y="625790"/>
            <a:ext cx="4286302" cy="523220"/>
          </a:xfrm>
          <a:prstGeom prst="rect">
            <a:avLst/>
          </a:prstGeom>
          <a:noFill/>
        </p:spPr>
        <p:txBody>
          <a:bodyPr wrap="none" rtlCol="0">
            <a:spAutoFit/>
          </a:bodyPr>
          <a:lstStyle/>
          <a:p>
            <a:r>
              <a:rPr lang="en-US" sz="2800" b="1" dirty="0"/>
              <a:t>Fossil-Based Polystyrene</a:t>
            </a:r>
          </a:p>
        </p:txBody>
      </p:sp>
      <p:sp>
        <p:nvSpPr>
          <p:cNvPr id="2" name="TextBox 1">
            <a:extLst>
              <a:ext uri="{FF2B5EF4-FFF2-40B4-BE49-F238E27FC236}">
                <a16:creationId xmlns:a16="http://schemas.microsoft.com/office/drawing/2014/main" id="{E6AB03E9-D1B7-9DEB-D584-DBD824BD7CA8}"/>
              </a:ext>
            </a:extLst>
          </p:cNvPr>
          <p:cNvSpPr txBox="1"/>
          <p:nvPr/>
        </p:nvSpPr>
        <p:spPr>
          <a:xfrm>
            <a:off x="486137" y="5135296"/>
            <a:ext cx="11489800" cy="1477328"/>
          </a:xfrm>
          <a:prstGeom prst="rect">
            <a:avLst/>
          </a:prstGeom>
          <a:noFill/>
        </p:spPr>
        <p:txBody>
          <a:bodyPr wrap="square">
            <a:spAutoFit/>
          </a:bodyPr>
          <a:lstStyle/>
          <a:p>
            <a:r>
              <a:rPr lang="en-US" sz="1800" b="1" dirty="0">
                <a:effectLst/>
                <a:latin typeface="DGMetaScience"/>
              </a:rPr>
              <a:t>Route 2 </a:t>
            </a:r>
            <a:endParaRPr lang="en-US" dirty="0"/>
          </a:p>
          <a:p>
            <a:r>
              <a:rPr lang="en-US" dirty="0">
                <a:latin typeface="DGMetaSerifScience"/>
              </a:rPr>
              <a:t>P</a:t>
            </a:r>
            <a:r>
              <a:rPr lang="en-US" sz="1800" dirty="0">
                <a:effectLst/>
                <a:latin typeface="DGMetaSerifScience"/>
              </a:rPr>
              <a:t>ropylene oxide— styrene monomer (POSM, Lyondell Chemical Company) or styrene monomer/propylene oxide (SM/PO) (Shell). Ethylbenzene (C</a:t>
            </a:r>
            <a:r>
              <a:rPr lang="en-US" sz="800" dirty="0">
                <a:effectLst/>
                <a:latin typeface="DGMetaSerifScience"/>
              </a:rPr>
              <a:t>6</a:t>
            </a:r>
            <a:r>
              <a:rPr lang="en-US" sz="1800" dirty="0">
                <a:effectLst/>
                <a:latin typeface="DGMetaSerifScience"/>
              </a:rPr>
              <a:t>H</a:t>
            </a:r>
            <a:r>
              <a:rPr lang="en-US" sz="800" dirty="0">
                <a:effectLst/>
                <a:latin typeface="DGMetaSerifScience"/>
              </a:rPr>
              <a:t>5</a:t>
            </a:r>
            <a:r>
              <a:rPr lang="en-US" sz="1800" dirty="0">
                <a:effectLst/>
                <a:latin typeface="DGMetaSerifScience"/>
              </a:rPr>
              <a:t>CH</a:t>
            </a:r>
            <a:r>
              <a:rPr lang="en-US" sz="800" dirty="0">
                <a:effectLst/>
                <a:latin typeface="DGMetaSerifScience"/>
              </a:rPr>
              <a:t>2</a:t>
            </a:r>
            <a:r>
              <a:rPr lang="en-US" sz="1800" dirty="0">
                <a:effectLst/>
                <a:latin typeface="DGMetaSerifScience"/>
              </a:rPr>
              <a:t>CH</a:t>
            </a:r>
            <a:r>
              <a:rPr lang="en-US" sz="800" dirty="0">
                <a:effectLst/>
                <a:latin typeface="DGMetaSerifScience"/>
              </a:rPr>
              <a:t>3</a:t>
            </a:r>
            <a:r>
              <a:rPr lang="en-US" sz="1800" dirty="0">
                <a:effectLst/>
                <a:latin typeface="DGMetaSerifScience"/>
              </a:rPr>
              <a:t>) is treated with oxygen (O2) to form the ethylbenzene hydroperoxide. This hydroperoxide is then used to oxidize propylene (CH2=CHCH3) to propylene oxide. The resulting 1-phenylethanol is dehydrated to give styrene</a:t>
            </a:r>
            <a:endParaRPr lang="en-US" dirty="0"/>
          </a:p>
        </p:txBody>
      </p:sp>
      <p:pic>
        <p:nvPicPr>
          <p:cNvPr id="4" name="Picture 3">
            <a:extLst>
              <a:ext uri="{FF2B5EF4-FFF2-40B4-BE49-F238E27FC236}">
                <a16:creationId xmlns:a16="http://schemas.microsoft.com/office/drawing/2014/main" id="{C7926ED4-D261-8FCC-C488-4D779917B6F0}"/>
              </a:ext>
            </a:extLst>
          </p:cNvPr>
          <p:cNvPicPr>
            <a:picLocks noChangeAspect="1"/>
          </p:cNvPicPr>
          <p:nvPr/>
        </p:nvPicPr>
        <p:blipFill>
          <a:blip r:embed="rId2"/>
          <a:stretch>
            <a:fillRect/>
          </a:stretch>
        </p:blipFill>
        <p:spPr>
          <a:xfrm>
            <a:off x="2209800" y="1865089"/>
            <a:ext cx="7772400" cy="3127821"/>
          </a:xfrm>
          <a:prstGeom prst="rect">
            <a:avLst/>
          </a:prstGeom>
        </p:spPr>
      </p:pic>
    </p:spTree>
    <p:extLst>
      <p:ext uri="{BB962C8B-B14F-4D97-AF65-F5344CB8AC3E}">
        <p14:creationId xmlns:p14="http://schemas.microsoft.com/office/powerpoint/2010/main" val="14467578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87</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275078" y="379605"/>
            <a:ext cx="4286302" cy="523220"/>
          </a:xfrm>
          <a:prstGeom prst="rect">
            <a:avLst/>
          </a:prstGeom>
          <a:noFill/>
        </p:spPr>
        <p:txBody>
          <a:bodyPr wrap="none" rtlCol="0">
            <a:spAutoFit/>
          </a:bodyPr>
          <a:lstStyle/>
          <a:p>
            <a:r>
              <a:rPr lang="en-US" sz="2800" b="1" dirty="0"/>
              <a:t>Fossil-Based Polystyrene</a:t>
            </a:r>
          </a:p>
        </p:txBody>
      </p:sp>
      <p:sp>
        <p:nvSpPr>
          <p:cNvPr id="2" name="TextBox 1">
            <a:extLst>
              <a:ext uri="{FF2B5EF4-FFF2-40B4-BE49-F238E27FC236}">
                <a16:creationId xmlns:a16="http://schemas.microsoft.com/office/drawing/2014/main" id="{E6AB03E9-D1B7-9DEB-D584-DBD824BD7CA8}"/>
              </a:ext>
            </a:extLst>
          </p:cNvPr>
          <p:cNvSpPr txBox="1"/>
          <p:nvPr/>
        </p:nvSpPr>
        <p:spPr>
          <a:xfrm>
            <a:off x="486137" y="5135296"/>
            <a:ext cx="11489800" cy="1477328"/>
          </a:xfrm>
          <a:prstGeom prst="rect">
            <a:avLst/>
          </a:prstGeom>
          <a:noFill/>
        </p:spPr>
        <p:txBody>
          <a:bodyPr wrap="square">
            <a:spAutoFit/>
          </a:bodyPr>
          <a:lstStyle/>
          <a:p>
            <a:r>
              <a:rPr lang="en-US" sz="1800" b="1" dirty="0">
                <a:effectLst/>
                <a:latin typeface="DGMetaScience"/>
              </a:rPr>
              <a:t>Route 2 </a:t>
            </a:r>
            <a:endParaRPr lang="en-US" dirty="0"/>
          </a:p>
          <a:p>
            <a:r>
              <a:rPr lang="en-US" dirty="0">
                <a:latin typeface="DGMetaSerifScience"/>
              </a:rPr>
              <a:t>P</a:t>
            </a:r>
            <a:r>
              <a:rPr lang="en-US" sz="1800" dirty="0">
                <a:effectLst/>
                <a:latin typeface="DGMetaSerifScience"/>
              </a:rPr>
              <a:t>ropylene oxide— styrene monomer (POSM, Lyondell Chemical Company) or styrene monomer/propylene oxide (SM/PO) (Shell). Ethylbenzene (C</a:t>
            </a:r>
            <a:r>
              <a:rPr lang="en-US" sz="800" dirty="0">
                <a:effectLst/>
                <a:latin typeface="DGMetaSerifScience"/>
              </a:rPr>
              <a:t>6</a:t>
            </a:r>
            <a:r>
              <a:rPr lang="en-US" sz="1800" dirty="0">
                <a:effectLst/>
                <a:latin typeface="DGMetaSerifScience"/>
              </a:rPr>
              <a:t>H</a:t>
            </a:r>
            <a:r>
              <a:rPr lang="en-US" sz="800" dirty="0">
                <a:effectLst/>
                <a:latin typeface="DGMetaSerifScience"/>
              </a:rPr>
              <a:t>5</a:t>
            </a:r>
            <a:r>
              <a:rPr lang="en-US" sz="1800" dirty="0">
                <a:effectLst/>
                <a:latin typeface="DGMetaSerifScience"/>
              </a:rPr>
              <a:t>CH</a:t>
            </a:r>
            <a:r>
              <a:rPr lang="en-US" sz="800" dirty="0">
                <a:effectLst/>
                <a:latin typeface="DGMetaSerifScience"/>
              </a:rPr>
              <a:t>2</a:t>
            </a:r>
            <a:r>
              <a:rPr lang="en-US" sz="1800" dirty="0">
                <a:effectLst/>
                <a:latin typeface="DGMetaSerifScience"/>
              </a:rPr>
              <a:t>CH</a:t>
            </a:r>
            <a:r>
              <a:rPr lang="en-US" sz="800" dirty="0">
                <a:effectLst/>
                <a:latin typeface="DGMetaSerifScience"/>
              </a:rPr>
              <a:t>3</a:t>
            </a:r>
            <a:r>
              <a:rPr lang="en-US" sz="1800" dirty="0">
                <a:effectLst/>
                <a:latin typeface="DGMetaSerifScience"/>
              </a:rPr>
              <a:t>) is treated with oxygen (O2) to form the ethylbenzene hydroperoxide. This hydroperoxide is then used to oxidize propylene (CH2=CHCH3) to propylene oxide. The resulting 1-phenylethanol is dehydrated to give styrene</a:t>
            </a:r>
            <a:endParaRPr lang="en-US" dirty="0"/>
          </a:p>
        </p:txBody>
      </p:sp>
      <p:pic>
        <p:nvPicPr>
          <p:cNvPr id="5" name="Picture 4">
            <a:extLst>
              <a:ext uri="{FF2B5EF4-FFF2-40B4-BE49-F238E27FC236}">
                <a16:creationId xmlns:a16="http://schemas.microsoft.com/office/drawing/2014/main" id="{1A1C9B58-6A3E-63BC-1C53-E5F85D342E6F}"/>
              </a:ext>
            </a:extLst>
          </p:cNvPr>
          <p:cNvPicPr>
            <a:picLocks noChangeAspect="1"/>
          </p:cNvPicPr>
          <p:nvPr/>
        </p:nvPicPr>
        <p:blipFill>
          <a:blip r:embed="rId2"/>
          <a:stretch>
            <a:fillRect/>
          </a:stretch>
        </p:blipFill>
        <p:spPr>
          <a:xfrm>
            <a:off x="1176173" y="902825"/>
            <a:ext cx="10039696" cy="4123621"/>
          </a:xfrm>
          <a:prstGeom prst="rect">
            <a:avLst/>
          </a:prstGeom>
        </p:spPr>
      </p:pic>
    </p:spTree>
    <p:extLst>
      <p:ext uri="{BB962C8B-B14F-4D97-AF65-F5344CB8AC3E}">
        <p14:creationId xmlns:p14="http://schemas.microsoft.com/office/powerpoint/2010/main" val="29800501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88</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175057" y="625790"/>
            <a:ext cx="3841886" cy="523220"/>
          </a:xfrm>
          <a:prstGeom prst="rect">
            <a:avLst/>
          </a:prstGeom>
          <a:noFill/>
        </p:spPr>
        <p:txBody>
          <a:bodyPr wrap="none" rtlCol="0">
            <a:spAutoFit/>
          </a:bodyPr>
          <a:lstStyle/>
          <a:p>
            <a:r>
              <a:rPr lang="en-US" sz="2800" b="1" dirty="0"/>
              <a:t>Bio-Based Polystyrene</a:t>
            </a:r>
          </a:p>
        </p:txBody>
      </p:sp>
      <p:pic>
        <p:nvPicPr>
          <p:cNvPr id="2" name="Picture 1">
            <a:extLst>
              <a:ext uri="{FF2B5EF4-FFF2-40B4-BE49-F238E27FC236}">
                <a16:creationId xmlns:a16="http://schemas.microsoft.com/office/drawing/2014/main" id="{64DB086E-0FCB-FCDA-FE71-A2E41B891B3E}"/>
              </a:ext>
            </a:extLst>
          </p:cNvPr>
          <p:cNvPicPr>
            <a:picLocks noChangeAspect="1"/>
          </p:cNvPicPr>
          <p:nvPr/>
        </p:nvPicPr>
        <p:blipFill>
          <a:blip r:embed="rId2"/>
          <a:stretch>
            <a:fillRect/>
          </a:stretch>
        </p:blipFill>
        <p:spPr>
          <a:xfrm>
            <a:off x="2013031" y="1575078"/>
            <a:ext cx="7772400" cy="4781272"/>
          </a:xfrm>
          <a:prstGeom prst="rect">
            <a:avLst/>
          </a:prstGeom>
        </p:spPr>
      </p:pic>
      <p:sp>
        <p:nvSpPr>
          <p:cNvPr id="4" name="TextBox 3">
            <a:extLst>
              <a:ext uri="{FF2B5EF4-FFF2-40B4-BE49-F238E27FC236}">
                <a16:creationId xmlns:a16="http://schemas.microsoft.com/office/drawing/2014/main" id="{BC4AF60E-0D1C-7639-EAC6-2DDE62079631}"/>
              </a:ext>
            </a:extLst>
          </p:cNvPr>
          <p:cNvSpPr txBox="1"/>
          <p:nvPr/>
        </p:nvSpPr>
        <p:spPr>
          <a:xfrm>
            <a:off x="4380081" y="1177378"/>
            <a:ext cx="3431837" cy="369332"/>
          </a:xfrm>
          <a:prstGeom prst="rect">
            <a:avLst/>
          </a:prstGeom>
          <a:noFill/>
        </p:spPr>
        <p:txBody>
          <a:bodyPr wrap="none" rtlCol="0">
            <a:spAutoFit/>
          </a:bodyPr>
          <a:lstStyle/>
          <a:p>
            <a:r>
              <a:rPr lang="en-US" b="1" dirty="0"/>
              <a:t>Dow Chemical Proposed Route</a:t>
            </a:r>
          </a:p>
        </p:txBody>
      </p:sp>
    </p:spTree>
    <p:extLst>
      <p:ext uri="{BB962C8B-B14F-4D97-AF65-F5344CB8AC3E}">
        <p14:creationId xmlns:p14="http://schemas.microsoft.com/office/powerpoint/2010/main" val="41431040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89</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175057" y="625790"/>
            <a:ext cx="3841886" cy="523220"/>
          </a:xfrm>
          <a:prstGeom prst="rect">
            <a:avLst/>
          </a:prstGeom>
          <a:noFill/>
        </p:spPr>
        <p:txBody>
          <a:bodyPr wrap="none" rtlCol="0">
            <a:spAutoFit/>
          </a:bodyPr>
          <a:lstStyle/>
          <a:p>
            <a:r>
              <a:rPr lang="en-US" sz="2800" b="1" dirty="0"/>
              <a:t>Bio-Based Polystyrene</a:t>
            </a:r>
          </a:p>
        </p:txBody>
      </p:sp>
      <p:pic>
        <p:nvPicPr>
          <p:cNvPr id="2" name="Picture 1">
            <a:extLst>
              <a:ext uri="{FF2B5EF4-FFF2-40B4-BE49-F238E27FC236}">
                <a16:creationId xmlns:a16="http://schemas.microsoft.com/office/drawing/2014/main" id="{5AA15742-18F7-594D-786C-E5B1D576E09D}"/>
              </a:ext>
            </a:extLst>
          </p:cNvPr>
          <p:cNvPicPr>
            <a:picLocks noChangeAspect="1"/>
          </p:cNvPicPr>
          <p:nvPr/>
        </p:nvPicPr>
        <p:blipFill>
          <a:blip r:embed="rId2"/>
          <a:stretch>
            <a:fillRect/>
          </a:stretch>
        </p:blipFill>
        <p:spPr>
          <a:xfrm>
            <a:off x="1330494" y="1757875"/>
            <a:ext cx="10023306" cy="4781037"/>
          </a:xfrm>
          <a:prstGeom prst="rect">
            <a:avLst/>
          </a:prstGeom>
        </p:spPr>
      </p:pic>
      <p:sp>
        <p:nvSpPr>
          <p:cNvPr id="4" name="TextBox 3">
            <a:extLst>
              <a:ext uri="{FF2B5EF4-FFF2-40B4-BE49-F238E27FC236}">
                <a16:creationId xmlns:a16="http://schemas.microsoft.com/office/drawing/2014/main" id="{C8DF7BF9-14C3-CB39-6B56-5A07B2DE7471}"/>
              </a:ext>
            </a:extLst>
          </p:cNvPr>
          <p:cNvSpPr txBox="1"/>
          <p:nvPr/>
        </p:nvSpPr>
        <p:spPr>
          <a:xfrm>
            <a:off x="4386805" y="1261641"/>
            <a:ext cx="4965539" cy="369332"/>
          </a:xfrm>
          <a:prstGeom prst="rect">
            <a:avLst/>
          </a:prstGeom>
          <a:noFill/>
        </p:spPr>
        <p:txBody>
          <a:bodyPr wrap="square" rtlCol="0">
            <a:spAutoFit/>
          </a:bodyPr>
          <a:lstStyle/>
          <a:p>
            <a:r>
              <a:rPr lang="en-US" b="1" dirty="0"/>
              <a:t>Dutch </a:t>
            </a:r>
            <a:r>
              <a:rPr lang="en-US" b="1" dirty="0" err="1"/>
              <a:t>BioBTX</a:t>
            </a:r>
            <a:r>
              <a:rPr lang="en-US" b="1" dirty="0"/>
              <a:t> Company</a:t>
            </a:r>
          </a:p>
        </p:txBody>
      </p:sp>
    </p:spTree>
    <p:extLst>
      <p:ext uri="{BB962C8B-B14F-4D97-AF65-F5344CB8AC3E}">
        <p14:creationId xmlns:p14="http://schemas.microsoft.com/office/powerpoint/2010/main" val="4131296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9</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923259" y="706813"/>
            <a:ext cx="3235437" cy="523220"/>
          </a:xfrm>
          <a:prstGeom prst="rect">
            <a:avLst/>
          </a:prstGeom>
          <a:noFill/>
        </p:spPr>
        <p:txBody>
          <a:bodyPr wrap="none" rtlCol="0">
            <a:spAutoFit/>
          </a:bodyPr>
          <a:lstStyle/>
          <a:p>
            <a:r>
              <a:rPr lang="en-US" sz="2800" b="1" dirty="0"/>
              <a:t>Bio-Based Plastics</a:t>
            </a:r>
          </a:p>
        </p:txBody>
      </p:sp>
      <p:pic>
        <p:nvPicPr>
          <p:cNvPr id="2" name="Picture 1">
            <a:extLst>
              <a:ext uri="{FF2B5EF4-FFF2-40B4-BE49-F238E27FC236}">
                <a16:creationId xmlns:a16="http://schemas.microsoft.com/office/drawing/2014/main" id="{2BE7BC94-510D-DDAD-A1E3-5520FF060D9B}"/>
              </a:ext>
            </a:extLst>
          </p:cNvPr>
          <p:cNvPicPr>
            <a:picLocks noChangeAspect="1"/>
          </p:cNvPicPr>
          <p:nvPr/>
        </p:nvPicPr>
        <p:blipFill>
          <a:blip r:embed="rId2"/>
          <a:stretch>
            <a:fillRect/>
          </a:stretch>
        </p:blipFill>
        <p:spPr>
          <a:xfrm>
            <a:off x="2209800" y="144186"/>
            <a:ext cx="7772400" cy="6569627"/>
          </a:xfrm>
          <a:prstGeom prst="rect">
            <a:avLst/>
          </a:prstGeom>
        </p:spPr>
      </p:pic>
      <p:sp>
        <p:nvSpPr>
          <p:cNvPr id="5" name="TextBox 4">
            <a:extLst>
              <a:ext uri="{FF2B5EF4-FFF2-40B4-BE49-F238E27FC236}">
                <a16:creationId xmlns:a16="http://schemas.microsoft.com/office/drawing/2014/main" id="{163C363E-7A4B-F5D9-B19F-6DC91C80B657}"/>
              </a:ext>
            </a:extLst>
          </p:cNvPr>
          <p:cNvSpPr txBox="1"/>
          <p:nvPr/>
        </p:nvSpPr>
        <p:spPr>
          <a:xfrm>
            <a:off x="214313" y="1571625"/>
            <a:ext cx="1995487" cy="923330"/>
          </a:xfrm>
          <a:prstGeom prst="rect">
            <a:avLst/>
          </a:prstGeom>
          <a:noFill/>
        </p:spPr>
        <p:txBody>
          <a:bodyPr wrap="square" rtlCol="0">
            <a:spAutoFit/>
          </a:bodyPr>
          <a:lstStyle/>
          <a:p>
            <a:r>
              <a:rPr lang="en-US" b="1" dirty="0"/>
              <a:t>Issues for Implementation of Bioplastics</a:t>
            </a:r>
          </a:p>
        </p:txBody>
      </p:sp>
    </p:spTree>
    <p:extLst>
      <p:ext uri="{BB962C8B-B14F-4D97-AF65-F5344CB8AC3E}">
        <p14:creationId xmlns:p14="http://schemas.microsoft.com/office/powerpoint/2010/main" val="16575550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90</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175057" y="625790"/>
            <a:ext cx="3841886" cy="523220"/>
          </a:xfrm>
          <a:prstGeom prst="rect">
            <a:avLst/>
          </a:prstGeom>
          <a:noFill/>
        </p:spPr>
        <p:txBody>
          <a:bodyPr wrap="none" rtlCol="0">
            <a:spAutoFit/>
          </a:bodyPr>
          <a:lstStyle/>
          <a:p>
            <a:r>
              <a:rPr lang="en-US" sz="2800" b="1" dirty="0"/>
              <a:t>Bio-Based Polystyrene</a:t>
            </a:r>
          </a:p>
        </p:txBody>
      </p:sp>
      <p:sp>
        <p:nvSpPr>
          <p:cNvPr id="4" name="TextBox 3">
            <a:extLst>
              <a:ext uri="{FF2B5EF4-FFF2-40B4-BE49-F238E27FC236}">
                <a16:creationId xmlns:a16="http://schemas.microsoft.com/office/drawing/2014/main" id="{C8DF7BF9-14C3-CB39-6B56-5A07B2DE7471}"/>
              </a:ext>
            </a:extLst>
          </p:cNvPr>
          <p:cNvSpPr txBox="1"/>
          <p:nvPr/>
        </p:nvSpPr>
        <p:spPr>
          <a:xfrm>
            <a:off x="4386805" y="1261641"/>
            <a:ext cx="4965539" cy="369332"/>
          </a:xfrm>
          <a:prstGeom prst="rect">
            <a:avLst/>
          </a:prstGeom>
          <a:noFill/>
        </p:spPr>
        <p:txBody>
          <a:bodyPr wrap="square" rtlCol="0">
            <a:spAutoFit/>
          </a:bodyPr>
          <a:lstStyle/>
          <a:p>
            <a:r>
              <a:rPr lang="en-US" b="1" dirty="0"/>
              <a:t>Dutch </a:t>
            </a:r>
            <a:r>
              <a:rPr lang="en-US" b="1" dirty="0" err="1"/>
              <a:t>BioBTX</a:t>
            </a:r>
            <a:r>
              <a:rPr lang="en-US" b="1" dirty="0"/>
              <a:t> Company</a:t>
            </a:r>
          </a:p>
        </p:txBody>
      </p:sp>
      <p:pic>
        <p:nvPicPr>
          <p:cNvPr id="5" name="Picture 4">
            <a:extLst>
              <a:ext uri="{FF2B5EF4-FFF2-40B4-BE49-F238E27FC236}">
                <a16:creationId xmlns:a16="http://schemas.microsoft.com/office/drawing/2014/main" id="{CD68F8F5-50C6-5A2A-BF17-7D71592B7173}"/>
              </a:ext>
            </a:extLst>
          </p:cNvPr>
          <p:cNvPicPr>
            <a:picLocks noChangeAspect="1"/>
          </p:cNvPicPr>
          <p:nvPr/>
        </p:nvPicPr>
        <p:blipFill>
          <a:blip r:embed="rId2"/>
          <a:stretch>
            <a:fillRect/>
          </a:stretch>
        </p:blipFill>
        <p:spPr>
          <a:xfrm>
            <a:off x="2209800" y="1988570"/>
            <a:ext cx="7772400" cy="3783686"/>
          </a:xfrm>
          <a:prstGeom prst="rect">
            <a:avLst/>
          </a:prstGeom>
        </p:spPr>
      </p:pic>
    </p:spTree>
    <p:extLst>
      <p:ext uri="{BB962C8B-B14F-4D97-AF65-F5344CB8AC3E}">
        <p14:creationId xmlns:p14="http://schemas.microsoft.com/office/powerpoint/2010/main" val="32489277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91</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175057" y="625790"/>
            <a:ext cx="3841886" cy="523220"/>
          </a:xfrm>
          <a:prstGeom prst="rect">
            <a:avLst/>
          </a:prstGeom>
          <a:noFill/>
        </p:spPr>
        <p:txBody>
          <a:bodyPr wrap="none" rtlCol="0">
            <a:spAutoFit/>
          </a:bodyPr>
          <a:lstStyle/>
          <a:p>
            <a:r>
              <a:rPr lang="en-US" sz="2800" b="1" dirty="0"/>
              <a:t>Bio-Based Polystyrene</a:t>
            </a:r>
          </a:p>
        </p:txBody>
      </p:sp>
      <p:sp>
        <p:nvSpPr>
          <p:cNvPr id="4" name="TextBox 3">
            <a:extLst>
              <a:ext uri="{FF2B5EF4-FFF2-40B4-BE49-F238E27FC236}">
                <a16:creationId xmlns:a16="http://schemas.microsoft.com/office/drawing/2014/main" id="{C8DF7BF9-14C3-CB39-6B56-5A07B2DE7471}"/>
              </a:ext>
            </a:extLst>
          </p:cNvPr>
          <p:cNvSpPr txBox="1"/>
          <p:nvPr/>
        </p:nvSpPr>
        <p:spPr>
          <a:xfrm>
            <a:off x="4386805" y="1261641"/>
            <a:ext cx="4965539" cy="369332"/>
          </a:xfrm>
          <a:prstGeom prst="rect">
            <a:avLst/>
          </a:prstGeom>
          <a:noFill/>
        </p:spPr>
        <p:txBody>
          <a:bodyPr wrap="square" rtlCol="0">
            <a:spAutoFit/>
          </a:bodyPr>
          <a:lstStyle/>
          <a:p>
            <a:r>
              <a:rPr lang="en-US" b="1" dirty="0"/>
              <a:t>Dutch </a:t>
            </a:r>
            <a:r>
              <a:rPr lang="en-US" b="1" dirty="0" err="1"/>
              <a:t>BioBTX</a:t>
            </a:r>
            <a:r>
              <a:rPr lang="en-US" b="1" dirty="0"/>
              <a:t> Company</a:t>
            </a:r>
          </a:p>
        </p:txBody>
      </p:sp>
      <p:sp>
        <p:nvSpPr>
          <p:cNvPr id="6" name="TextBox 5">
            <a:extLst>
              <a:ext uri="{FF2B5EF4-FFF2-40B4-BE49-F238E27FC236}">
                <a16:creationId xmlns:a16="http://schemas.microsoft.com/office/drawing/2014/main" id="{B94A09EF-C270-40BB-6F36-57E2F813187C}"/>
              </a:ext>
            </a:extLst>
          </p:cNvPr>
          <p:cNvSpPr txBox="1"/>
          <p:nvPr/>
        </p:nvSpPr>
        <p:spPr>
          <a:xfrm>
            <a:off x="659757" y="1883398"/>
            <a:ext cx="11134845" cy="923330"/>
          </a:xfrm>
          <a:prstGeom prst="rect">
            <a:avLst/>
          </a:prstGeom>
          <a:noFill/>
        </p:spPr>
        <p:txBody>
          <a:bodyPr wrap="square">
            <a:spAutoFit/>
          </a:bodyPr>
          <a:lstStyle/>
          <a:p>
            <a:r>
              <a:rPr lang="en-US" sz="1800" dirty="0">
                <a:effectLst/>
                <a:latin typeface="DGMetaSerifScience"/>
              </a:rPr>
              <a:t>Bio-based benzene can be used, together with bio-based ethylene (from bio- ethanol), to produce in a Friedel-Crafts acylation bio-based ethylbenzene. Ethylbenzene can be dehydrogenated to bio-based styrene. The resulting bio-based styrene could be the basis for bio-based polystyrene (bio-PS). </a:t>
            </a:r>
            <a:endParaRPr lang="en-US" dirty="0"/>
          </a:p>
        </p:txBody>
      </p:sp>
      <p:sp>
        <p:nvSpPr>
          <p:cNvPr id="8" name="TextBox 7">
            <a:extLst>
              <a:ext uri="{FF2B5EF4-FFF2-40B4-BE49-F238E27FC236}">
                <a16:creationId xmlns:a16="http://schemas.microsoft.com/office/drawing/2014/main" id="{388ABA08-D7EE-F3FA-2139-7C0C344E2CBB}"/>
              </a:ext>
            </a:extLst>
          </p:cNvPr>
          <p:cNvSpPr txBox="1"/>
          <p:nvPr/>
        </p:nvSpPr>
        <p:spPr>
          <a:xfrm>
            <a:off x="702679" y="3658209"/>
            <a:ext cx="10786641" cy="923330"/>
          </a:xfrm>
          <a:prstGeom prst="rect">
            <a:avLst/>
          </a:prstGeom>
          <a:noFill/>
        </p:spPr>
        <p:txBody>
          <a:bodyPr wrap="square">
            <a:spAutoFit/>
          </a:bodyPr>
          <a:lstStyle/>
          <a:p>
            <a:r>
              <a:rPr lang="en-US" sz="1800" dirty="0">
                <a:effectLst/>
                <a:latin typeface="DGMetaSerifScience"/>
              </a:rPr>
              <a:t>Xylene or dimethylbenzene is any one of three isomers of dimethylbenzene. Xylene exists in three isomeric forms. The isomers can be distinguished by the designations </a:t>
            </a:r>
            <a:r>
              <a:rPr lang="en-US" sz="1800" i="1" dirty="0">
                <a:effectLst/>
                <a:latin typeface="DGMetaSerifScience"/>
              </a:rPr>
              <a:t>ortho</a:t>
            </a:r>
            <a:r>
              <a:rPr lang="en-US" sz="1800" dirty="0">
                <a:effectLst/>
                <a:latin typeface="DGMetaSerifScience"/>
              </a:rPr>
              <a:t>- (o-), </a:t>
            </a:r>
            <a:r>
              <a:rPr lang="en-US" sz="1800" i="1" dirty="0">
                <a:effectLst/>
                <a:latin typeface="DGMetaSerifScience"/>
              </a:rPr>
              <a:t>meta</a:t>
            </a:r>
            <a:r>
              <a:rPr lang="en-US" sz="1800" dirty="0">
                <a:effectLst/>
                <a:latin typeface="DGMetaSerifScience"/>
              </a:rPr>
              <a:t>- (m-) and </a:t>
            </a:r>
            <a:r>
              <a:rPr lang="en-US" sz="1800" i="1" dirty="0">
                <a:effectLst/>
                <a:latin typeface="DGMetaSerifScience"/>
              </a:rPr>
              <a:t>para</a:t>
            </a:r>
            <a:r>
              <a:rPr lang="en-US" sz="1800" dirty="0">
                <a:effectLst/>
                <a:latin typeface="DGMetaSerifScience"/>
              </a:rPr>
              <a:t>- (p-), which specify to which carbon atoms (of </a:t>
            </a:r>
            <a:endParaRPr lang="en-US" dirty="0"/>
          </a:p>
        </p:txBody>
      </p:sp>
    </p:spTree>
    <p:extLst>
      <p:ext uri="{BB962C8B-B14F-4D97-AF65-F5344CB8AC3E}">
        <p14:creationId xmlns:p14="http://schemas.microsoft.com/office/powerpoint/2010/main" val="21075796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92</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3257081" y="572740"/>
            <a:ext cx="5677836" cy="523220"/>
          </a:xfrm>
          <a:prstGeom prst="rect">
            <a:avLst/>
          </a:prstGeom>
          <a:noFill/>
        </p:spPr>
        <p:txBody>
          <a:bodyPr wrap="none" rtlCol="0">
            <a:spAutoFit/>
          </a:bodyPr>
          <a:lstStyle/>
          <a:p>
            <a:r>
              <a:rPr lang="en-US" sz="2800" b="1" dirty="0">
                <a:solidFill>
                  <a:srgbClr val="FF0000"/>
                </a:solidFill>
              </a:rPr>
              <a:t>Aside: </a:t>
            </a:r>
            <a:r>
              <a:rPr lang="en-US" sz="2800" b="1" dirty="0"/>
              <a:t>Bio-Based </a:t>
            </a:r>
            <a:r>
              <a:rPr lang="en-US" sz="2800" b="1" dirty="0">
                <a:solidFill>
                  <a:srgbClr val="FF0000"/>
                </a:solidFill>
              </a:rPr>
              <a:t>PET</a:t>
            </a:r>
            <a:r>
              <a:rPr lang="en-US" sz="2800" b="1" dirty="0"/>
              <a:t> from </a:t>
            </a:r>
            <a:r>
              <a:rPr lang="en-US" sz="2800" b="1" dirty="0" err="1"/>
              <a:t>BioBTX</a:t>
            </a:r>
            <a:endParaRPr lang="en-US" sz="2800" b="1" dirty="0"/>
          </a:p>
        </p:txBody>
      </p:sp>
      <p:sp>
        <p:nvSpPr>
          <p:cNvPr id="4" name="TextBox 3">
            <a:extLst>
              <a:ext uri="{FF2B5EF4-FFF2-40B4-BE49-F238E27FC236}">
                <a16:creationId xmlns:a16="http://schemas.microsoft.com/office/drawing/2014/main" id="{C8DF7BF9-14C3-CB39-6B56-5A07B2DE7471}"/>
              </a:ext>
            </a:extLst>
          </p:cNvPr>
          <p:cNvSpPr txBox="1"/>
          <p:nvPr/>
        </p:nvSpPr>
        <p:spPr>
          <a:xfrm>
            <a:off x="4386805" y="1261641"/>
            <a:ext cx="4965539" cy="369332"/>
          </a:xfrm>
          <a:prstGeom prst="rect">
            <a:avLst/>
          </a:prstGeom>
          <a:noFill/>
        </p:spPr>
        <p:txBody>
          <a:bodyPr wrap="square" rtlCol="0">
            <a:spAutoFit/>
          </a:bodyPr>
          <a:lstStyle/>
          <a:p>
            <a:r>
              <a:rPr lang="en-US" b="1" dirty="0"/>
              <a:t>Dutch </a:t>
            </a:r>
            <a:r>
              <a:rPr lang="en-US" b="1" dirty="0" err="1"/>
              <a:t>BioBTX</a:t>
            </a:r>
            <a:r>
              <a:rPr lang="en-US" b="1" dirty="0"/>
              <a:t> Company</a:t>
            </a:r>
          </a:p>
        </p:txBody>
      </p:sp>
      <p:sp>
        <p:nvSpPr>
          <p:cNvPr id="8" name="TextBox 7">
            <a:extLst>
              <a:ext uri="{FF2B5EF4-FFF2-40B4-BE49-F238E27FC236}">
                <a16:creationId xmlns:a16="http://schemas.microsoft.com/office/drawing/2014/main" id="{388ABA08-D7EE-F3FA-2139-7C0C344E2CBB}"/>
              </a:ext>
            </a:extLst>
          </p:cNvPr>
          <p:cNvSpPr txBox="1"/>
          <p:nvPr/>
        </p:nvSpPr>
        <p:spPr>
          <a:xfrm>
            <a:off x="702678" y="1796654"/>
            <a:ext cx="10786641" cy="1754326"/>
          </a:xfrm>
          <a:prstGeom prst="rect">
            <a:avLst/>
          </a:prstGeom>
          <a:noFill/>
        </p:spPr>
        <p:txBody>
          <a:bodyPr wrap="square">
            <a:spAutoFit/>
          </a:bodyPr>
          <a:lstStyle/>
          <a:p>
            <a:r>
              <a:rPr lang="en-US" sz="1800" dirty="0">
                <a:effectLst/>
                <a:latin typeface="DGMetaSerifScience"/>
              </a:rPr>
              <a:t>Xylene or dimethylbenzene is any one of three isomers of dimethylbenzene. Xylene exists in three isomeric forms. The isomers can be distinguished by the designations </a:t>
            </a:r>
            <a:r>
              <a:rPr lang="en-US" sz="1800" i="1" dirty="0">
                <a:effectLst/>
                <a:latin typeface="DGMetaSerifScience"/>
              </a:rPr>
              <a:t>ortho</a:t>
            </a:r>
            <a:r>
              <a:rPr lang="en-US" sz="1800" dirty="0">
                <a:effectLst/>
                <a:latin typeface="DGMetaSerifScience"/>
              </a:rPr>
              <a:t>- (o-), </a:t>
            </a:r>
            <a:r>
              <a:rPr lang="en-US" sz="1800" i="1" dirty="0">
                <a:effectLst/>
                <a:latin typeface="DGMetaSerifScience"/>
              </a:rPr>
              <a:t>meta</a:t>
            </a:r>
            <a:r>
              <a:rPr lang="en-US" sz="1800" dirty="0">
                <a:effectLst/>
                <a:latin typeface="DGMetaSerifScience"/>
              </a:rPr>
              <a:t>- (m-) and </a:t>
            </a:r>
            <a:r>
              <a:rPr lang="en-US" sz="1800" i="1" dirty="0">
                <a:effectLst/>
                <a:latin typeface="DGMetaSerifScience"/>
              </a:rPr>
              <a:t>para</a:t>
            </a:r>
            <a:r>
              <a:rPr lang="en-US" sz="1800" dirty="0">
                <a:effectLst/>
                <a:latin typeface="DGMetaSerifScience"/>
              </a:rPr>
              <a:t>- (p-), which specify to which carbon atoms (of the benzene ring) the two methyl groups are attached. On industrial scale, xylenes are produced by methylation of toluene, and benzene. </a:t>
            </a:r>
            <a:r>
              <a:rPr lang="en-US" sz="1800" i="1" dirty="0">
                <a:effectLst/>
                <a:latin typeface="DGMetaSerifScience"/>
              </a:rPr>
              <a:t>p</a:t>
            </a:r>
            <a:r>
              <a:rPr lang="en-US" sz="1800" dirty="0">
                <a:effectLst/>
                <a:latin typeface="DGMetaSerifScience"/>
              </a:rPr>
              <a:t>-Xylene is the principal pre- cursor to terephthalic acid and dimethyl terephthalate, both monomers used in the production of polyethylene terephthalate (PET). </a:t>
            </a:r>
            <a:r>
              <a:rPr lang="en-US" sz="1800" i="1" dirty="0">
                <a:effectLst/>
                <a:latin typeface="DGMetaSerifScience"/>
              </a:rPr>
              <a:t>o</a:t>
            </a:r>
            <a:r>
              <a:rPr lang="en-US" sz="1800" dirty="0">
                <a:effectLst/>
                <a:latin typeface="DGMetaSerifScience"/>
              </a:rPr>
              <a:t>-Xylene is an important precursor to phthalic anhydride. </a:t>
            </a:r>
            <a:endParaRPr lang="en-US" dirty="0"/>
          </a:p>
        </p:txBody>
      </p:sp>
      <p:pic>
        <p:nvPicPr>
          <p:cNvPr id="7" name="Picture 6">
            <a:extLst>
              <a:ext uri="{FF2B5EF4-FFF2-40B4-BE49-F238E27FC236}">
                <a16:creationId xmlns:a16="http://schemas.microsoft.com/office/drawing/2014/main" id="{7937B7EB-CF96-48B7-5878-5CA666C06C7D}"/>
              </a:ext>
            </a:extLst>
          </p:cNvPr>
          <p:cNvPicPr>
            <a:picLocks noChangeAspect="1"/>
          </p:cNvPicPr>
          <p:nvPr/>
        </p:nvPicPr>
        <p:blipFill>
          <a:blip r:embed="rId2"/>
          <a:stretch>
            <a:fillRect/>
          </a:stretch>
        </p:blipFill>
        <p:spPr>
          <a:xfrm>
            <a:off x="2383420" y="3550980"/>
            <a:ext cx="7772400" cy="3010653"/>
          </a:xfrm>
          <a:prstGeom prst="rect">
            <a:avLst/>
          </a:prstGeom>
        </p:spPr>
      </p:pic>
    </p:spTree>
    <p:extLst>
      <p:ext uri="{BB962C8B-B14F-4D97-AF65-F5344CB8AC3E}">
        <p14:creationId xmlns:p14="http://schemas.microsoft.com/office/powerpoint/2010/main" val="36042689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93</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175057" y="625790"/>
            <a:ext cx="3841886" cy="523220"/>
          </a:xfrm>
          <a:prstGeom prst="rect">
            <a:avLst/>
          </a:prstGeom>
          <a:noFill/>
        </p:spPr>
        <p:txBody>
          <a:bodyPr wrap="none" rtlCol="0">
            <a:spAutoFit/>
          </a:bodyPr>
          <a:lstStyle/>
          <a:p>
            <a:r>
              <a:rPr lang="en-US" sz="2800" b="1" dirty="0"/>
              <a:t>Bio-Based Polystyrene</a:t>
            </a:r>
          </a:p>
        </p:txBody>
      </p:sp>
      <p:sp>
        <p:nvSpPr>
          <p:cNvPr id="5" name="TextBox 4">
            <a:extLst>
              <a:ext uri="{FF2B5EF4-FFF2-40B4-BE49-F238E27FC236}">
                <a16:creationId xmlns:a16="http://schemas.microsoft.com/office/drawing/2014/main" id="{FECC1955-ED0C-A57D-0FD4-79C895649DAE}"/>
              </a:ext>
            </a:extLst>
          </p:cNvPr>
          <p:cNvSpPr txBox="1"/>
          <p:nvPr/>
        </p:nvSpPr>
        <p:spPr>
          <a:xfrm>
            <a:off x="335665" y="1343973"/>
            <a:ext cx="11740587" cy="2308324"/>
          </a:xfrm>
          <a:prstGeom prst="rect">
            <a:avLst/>
          </a:prstGeom>
          <a:noFill/>
        </p:spPr>
        <p:txBody>
          <a:bodyPr wrap="square">
            <a:spAutoFit/>
          </a:bodyPr>
          <a:lstStyle/>
          <a:p>
            <a:r>
              <a:rPr lang="en-US" sz="1800" dirty="0">
                <a:effectLst/>
                <a:latin typeface="DGMetaSerifScience"/>
              </a:rPr>
              <a:t>Microorganisms are utilized for the production of styrene. Phenylalanine, an essential </a:t>
            </a:r>
            <a:r>
              <a:rPr lang="el-GR" sz="1800" i="1" dirty="0">
                <a:effectLst/>
                <a:latin typeface="DGMetaSerifScience"/>
              </a:rPr>
              <a:t>α</a:t>
            </a:r>
            <a:r>
              <a:rPr lang="el-GR" sz="1800" dirty="0">
                <a:effectLst/>
                <a:latin typeface="DGMetaSerifScience"/>
              </a:rPr>
              <a:t>-</a:t>
            </a:r>
            <a:r>
              <a:rPr lang="en-US" sz="1800" dirty="0">
                <a:effectLst/>
                <a:latin typeface="DGMetaSerifScience"/>
              </a:rPr>
              <a:t>amino acid, is produced by a fermentation process that use glucose or sucrose as the carbon source using specially engineered micro-organisms for the biotransformation. </a:t>
            </a:r>
          </a:p>
          <a:p>
            <a:r>
              <a:rPr lang="en-US" sz="1800" dirty="0">
                <a:effectLst/>
                <a:latin typeface="DGMetaSerifScience"/>
              </a:rPr>
              <a:t>For example, L-phenylalanine can be produced from glucose via the glycolysis pathway and the subsequent shikimate pathway. In the </a:t>
            </a:r>
            <a:r>
              <a:rPr lang="en-US" sz="1800" i="1" dirty="0">
                <a:effectLst/>
                <a:latin typeface="DGMetaSerifScience"/>
              </a:rPr>
              <a:t>glycolysis </a:t>
            </a:r>
            <a:r>
              <a:rPr lang="en-US" sz="1800" dirty="0">
                <a:effectLst/>
                <a:latin typeface="DGMetaSerifScience"/>
              </a:rPr>
              <a:t>pathway, glucose is converted into pyruvate (CH</a:t>
            </a:r>
            <a:r>
              <a:rPr lang="en-US" sz="800" dirty="0">
                <a:effectLst/>
                <a:latin typeface="DGMetaSerifScience"/>
              </a:rPr>
              <a:t>3</a:t>
            </a:r>
            <a:r>
              <a:rPr lang="en-US" sz="1800" dirty="0">
                <a:effectLst/>
                <a:latin typeface="DGMetaSerifScience"/>
              </a:rPr>
              <a:t>COCOO</a:t>
            </a:r>
            <a:r>
              <a:rPr lang="en-US" sz="800" dirty="0">
                <a:effectLst/>
                <a:latin typeface="MinionMath"/>
              </a:rPr>
              <a:t>−</a:t>
            </a:r>
            <a:r>
              <a:rPr lang="en-US" sz="1800" dirty="0">
                <a:effectLst/>
                <a:latin typeface="DGMetaSerifScience"/>
              </a:rPr>
              <a:t>). </a:t>
            </a:r>
          </a:p>
          <a:p>
            <a:r>
              <a:rPr lang="en-US" sz="1800" dirty="0">
                <a:effectLst/>
                <a:latin typeface="DGMetaSerifScience"/>
              </a:rPr>
              <a:t>The shikimate pathway (shikimic acid pathway) is a seven-step metabolic pathway for the biosynthesis of aromatic amino acids (such as L-phenylalanine). Subsequently, a co-culture system can be used consisting of L-phenylalanine ammonia lyase (PAL, wherein NH3 is released) and </a:t>
            </a:r>
            <a:r>
              <a:rPr lang="en-US" sz="1800" dirty="0" err="1">
                <a:effectLst/>
                <a:latin typeface="DGMetaSerifScience"/>
              </a:rPr>
              <a:t>phenylacrylic</a:t>
            </a:r>
            <a:r>
              <a:rPr lang="en-US" sz="1800" dirty="0">
                <a:effectLst/>
                <a:latin typeface="DGMetaSerifScience"/>
              </a:rPr>
              <a:t> acid decarboxylase (FDC1, wherein CO2 is released). </a:t>
            </a:r>
            <a:endParaRPr lang="en-US" dirty="0"/>
          </a:p>
        </p:txBody>
      </p:sp>
      <p:pic>
        <p:nvPicPr>
          <p:cNvPr id="6" name="Picture 5">
            <a:extLst>
              <a:ext uri="{FF2B5EF4-FFF2-40B4-BE49-F238E27FC236}">
                <a16:creationId xmlns:a16="http://schemas.microsoft.com/office/drawing/2014/main" id="{A7C0F176-80B0-8E6E-5EBA-7F15DC343BBF}"/>
              </a:ext>
            </a:extLst>
          </p:cNvPr>
          <p:cNvPicPr>
            <a:picLocks noChangeAspect="1"/>
          </p:cNvPicPr>
          <p:nvPr/>
        </p:nvPicPr>
        <p:blipFill>
          <a:blip r:embed="rId2"/>
          <a:stretch>
            <a:fillRect/>
          </a:stretch>
        </p:blipFill>
        <p:spPr>
          <a:xfrm>
            <a:off x="2319759" y="3847260"/>
            <a:ext cx="7772400" cy="2540615"/>
          </a:xfrm>
          <a:prstGeom prst="rect">
            <a:avLst/>
          </a:prstGeom>
        </p:spPr>
      </p:pic>
    </p:spTree>
    <p:extLst>
      <p:ext uri="{BB962C8B-B14F-4D97-AF65-F5344CB8AC3E}">
        <p14:creationId xmlns:p14="http://schemas.microsoft.com/office/powerpoint/2010/main" val="15935992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94</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4175057" y="625790"/>
            <a:ext cx="3841886" cy="523220"/>
          </a:xfrm>
          <a:prstGeom prst="rect">
            <a:avLst/>
          </a:prstGeom>
          <a:noFill/>
        </p:spPr>
        <p:txBody>
          <a:bodyPr wrap="none" rtlCol="0">
            <a:spAutoFit/>
          </a:bodyPr>
          <a:lstStyle/>
          <a:p>
            <a:r>
              <a:rPr lang="en-US" sz="2800" b="1" dirty="0"/>
              <a:t>Bio-Based Polystyrene</a:t>
            </a:r>
          </a:p>
        </p:txBody>
      </p:sp>
      <p:pic>
        <p:nvPicPr>
          <p:cNvPr id="2" name="Picture 1">
            <a:extLst>
              <a:ext uri="{FF2B5EF4-FFF2-40B4-BE49-F238E27FC236}">
                <a16:creationId xmlns:a16="http://schemas.microsoft.com/office/drawing/2014/main" id="{1727ED93-B3C1-EA49-68F9-E63FBB6A1407}"/>
              </a:ext>
            </a:extLst>
          </p:cNvPr>
          <p:cNvPicPr>
            <a:picLocks noChangeAspect="1"/>
          </p:cNvPicPr>
          <p:nvPr/>
        </p:nvPicPr>
        <p:blipFill>
          <a:blip r:embed="rId2"/>
          <a:stretch>
            <a:fillRect/>
          </a:stretch>
        </p:blipFill>
        <p:spPr>
          <a:xfrm>
            <a:off x="463726" y="2013995"/>
            <a:ext cx="11241514" cy="2824223"/>
          </a:xfrm>
          <a:prstGeom prst="rect">
            <a:avLst/>
          </a:prstGeom>
        </p:spPr>
      </p:pic>
    </p:spTree>
    <p:extLst>
      <p:ext uri="{BB962C8B-B14F-4D97-AF65-F5344CB8AC3E}">
        <p14:creationId xmlns:p14="http://schemas.microsoft.com/office/powerpoint/2010/main" val="32786847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95</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1304335" y="533192"/>
            <a:ext cx="10027745" cy="954107"/>
          </a:xfrm>
          <a:prstGeom prst="rect">
            <a:avLst/>
          </a:prstGeom>
          <a:noFill/>
        </p:spPr>
        <p:txBody>
          <a:bodyPr wrap="none" rtlCol="0">
            <a:spAutoFit/>
          </a:bodyPr>
          <a:lstStyle/>
          <a:p>
            <a:r>
              <a:rPr lang="en-US" sz="2800" b="1" dirty="0"/>
              <a:t>Fossil-Based </a:t>
            </a:r>
            <a:r>
              <a:rPr lang="en-US" sz="2800" b="1" dirty="0" err="1"/>
              <a:t>Polyvinylacetate</a:t>
            </a:r>
            <a:r>
              <a:rPr lang="en-US" sz="2800" b="1" dirty="0"/>
              <a:t> (</a:t>
            </a:r>
            <a:r>
              <a:rPr lang="en-US" sz="2800" b="1" dirty="0" err="1"/>
              <a:t>PVAc</a:t>
            </a:r>
            <a:r>
              <a:rPr lang="en-US" sz="2800" b="1" dirty="0"/>
              <a:t>)/Polyvinyl alcohol (PVA)</a:t>
            </a:r>
          </a:p>
          <a:p>
            <a:r>
              <a:rPr lang="en-US" sz="2800" b="1" dirty="0"/>
              <a:t>		/</a:t>
            </a:r>
            <a:r>
              <a:rPr lang="en-US" sz="2800" b="1" dirty="0" err="1"/>
              <a:t>Polyethylenevinylacetate</a:t>
            </a:r>
            <a:r>
              <a:rPr lang="en-US" sz="2800" b="1" dirty="0"/>
              <a:t> (</a:t>
            </a:r>
            <a:r>
              <a:rPr lang="en-US" sz="2800" b="1" dirty="0" err="1"/>
              <a:t>EVAc</a:t>
            </a:r>
            <a:r>
              <a:rPr lang="en-US" sz="2800" b="1" dirty="0"/>
              <a:t>)</a:t>
            </a:r>
          </a:p>
        </p:txBody>
      </p:sp>
      <p:pic>
        <p:nvPicPr>
          <p:cNvPr id="2" name="Picture 1">
            <a:extLst>
              <a:ext uri="{FF2B5EF4-FFF2-40B4-BE49-F238E27FC236}">
                <a16:creationId xmlns:a16="http://schemas.microsoft.com/office/drawing/2014/main" id="{9464B406-8FF0-67F7-D503-2F7047B01CAA}"/>
              </a:ext>
            </a:extLst>
          </p:cNvPr>
          <p:cNvPicPr>
            <a:picLocks noChangeAspect="1"/>
          </p:cNvPicPr>
          <p:nvPr/>
        </p:nvPicPr>
        <p:blipFill>
          <a:blip r:embed="rId2"/>
          <a:stretch>
            <a:fillRect/>
          </a:stretch>
        </p:blipFill>
        <p:spPr>
          <a:xfrm>
            <a:off x="1401443" y="2043223"/>
            <a:ext cx="9749800" cy="3825142"/>
          </a:xfrm>
          <a:prstGeom prst="rect">
            <a:avLst/>
          </a:prstGeom>
        </p:spPr>
      </p:pic>
    </p:spTree>
    <p:extLst>
      <p:ext uri="{BB962C8B-B14F-4D97-AF65-F5344CB8AC3E}">
        <p14:creationId xmlns:p14="http://schemas.microsoft.com/office/powerpoint/2010/main" val="21458956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96</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1304335" y="533192"/>
            <a:ext cx="10027745" cy="954107"/>
          </a:xfrm>
          <a:prstGeom prst="rect">
            <a:avLst/>
          </a:prstGeom>
          <a:noFill/>
        </p:spPr>
        <p:txBody>
          <a:bodyPr wrap="none" rtlCol="0">
            <a:spAutoFit/>
          </a:bodyPr>
          <a:lstStyle/>
          <a:p>
            <a:r>
              <a:rPr lang="en-US" sz="2800" b="1" dirty="0"/>
              <a:t>Fossil-Based </a:t>
            </a:r>
            <a:r>
              <a:rPr lang="en-US" sz="2800" b="1" dirty="0" err="1"/>
              <a:t>Polyvinylacetate</a:t>
            </a:r>
            <a:r>
              <a:rPr lang="en-US" sz="2800" b="1" dirty="0"/>
              <a:t> (</a:t>
            </a:r>
            <a:r>
              <a:rPr lang="en-US" sz="2800" b="1" dirty="0" err="1"/>
              <a:t>PVAc</a:t>
            </a:r>
            <a:r>
              <a:rPr lang="en-US" sz="2800" b="1" dirty="0"/>
              <a:t>)/Polyvinyl alcohol (PVA)</a:t>
            </a:r>
          </a:p>
          <a:p>
            <a:r>
              <a:rPr lang="en-US" sz="2800" b="1" dirty="0"/>
              <a:t>		/</a:t>
            </a:r>
            <a:r>
              <a:rPr lang="en-US" sz="2800" b="1" dirty="0" err="1"/>
              <a:t>Polyethylenevinylacetate</a:t>
            </a:r>
            <a:r>
              <a:rPr lang="en-US" sz="2800" b="1" dirty="0"/>
              <a:t> (</a:t>
            </a:r>
            <a:r>
              <a:rPr lang="en-US" sz="2800" b="1" dirty="0" err="1"/>
              <a:t>EVAc</a:t>
            </a:r>
            <a:r>
              <a:rPr lang="en-US" sz="2800" b="1" dirty="0"/>
              <a:t>)</a:t>
            </a:r>
          </a:p>
        </p:txBody>
      </p:sp>
      <p:pic>
        <p:nvPicPr>
          <p:cNvPr id="2" name="Picture 1">
            <a:extLst>
              <a:ext uri="{FF2B5EF4-FFF2-40B4-BE49-F238E27FC236}">
                <a16:creationId xmlns:a16="http://schemas.microsoft.com/office/drawing/2014/main" id="{9464B406-8FF0-67F7-D503-2F7047B01CAA}"/>
              </a:ext>
            </a:extLst>
          </p:cNvPr>
          <p:cNvPicPr>
            <a:picLocks noChangeAspect="1"/>
          </p:cNvPicPr>
          <p:nvPr/>
        </p:nvPicPr>
        <p:blipFill>
          <a:blip r:embed="rId2"/>
          <a:stretch>
            <a:fillRect/>
          </a:stretch>
        </p:blipFill>
        <p:spPr>
          <a:xfrm>
            <a:off x="1304335" y="1487299"/>
            <a:ext cx="9749800" cy="3825142"/>
          </a:xfrm>
          <a:prstGeom prst="rect">
            <a:avLst/>
          </a:prstGeom>
        </p:spPr>
      </p:pic>
      <p:sp>
        <p:nvSpPr>
          <p:cNvPr id="5" name="TextBox 4">
            <a:extLst>
              <a:ext uri="{FF2B5EF4-FFF2-40B4-BE49-F238E27FC236}">
                <a16:creationId xmlns:a16="http://schemas.microsoft.com/office/drawing/2014/main" id="{8605E027-2E73-1657-4BF6-4C39FFC1B705}"/>
              </a:ext>
            </a:extLst>
          </p:cNvPr>
          <p:cNvSpPr txBox="1"/>
          <p:nvPr/>
        </p:nvSpPr>
        <p:spPr>
          <a:xfrm>
            <a:off x="2213659" y="5428527"/>
            <a:ext cx="7393328" cy="1200329"/>
          </a:xfrm>
          <a:prstGeom prst="rect">
            <a:avLst/>
          </a:prstGeom>
          <a:noFill/>
        </p:spPr>
        <p:txBody>
          <a:bodyPr wrap="square">
            <a:spAutoFit/>
          </a:bodyPr>
          <a:lstStyle/>
          <a:p>
            <a:r>
              <a:rPr lang="en-US" sz="1800" dirty="0" err="1">
                <a:effectLst/>
                <a:latin typeface="DGMetaSerifScience"/>
              </a:rPr>
              <a:t>Polyvinylacetate</a:t>
            </a:r>
            <a:r>
              <a:rPr lang="en-US" sz="1800" dirty="0">
                <a:effectLst/>
                <a:latin typeface="DGMetaSerifScience"/>
              </a:rPr>
              <a:t> can be hydrolyzed to polyvinyl alcohol (PVA)</a:t>
            </a:r>
          </a:p>
          <a:p>
            <a:endParaRPr lang="en-US" sz="1800" dirty="0">
              <a:effectLst/>
              <a:latin typeface="DGMetaSerifScience"/>
            </a:endParaRPr>
          </a:p>
          <a:p>
            <a:r>
              <a:rPr lang="en-US" sz="1800" dirty="0">
                <a:effectLst/>
                <a:latin typeface="DGMetaSerifScience"/>
              </a:rPr>
              <a:t>Sometimes, a base-catalyzed transesterification</a:t>
            </a:r>
            <a:r>
              <a:rPr lang="en-US" sz="1800" i="1" dirty="0">
                <a:effectLst/>
                <a:latin typeface="DGMetaSerifScience"/>
              </a:rPr>
              <a:t> </a:t>
            </a:r>
            <a:r>
              <a:rPr lang="en-US" sz="1800" dirty="0">
                <a:effectLst/>
                <a:latin typeface="DGMetaSerifScience"/>
              </a:rPr>
              <a:t>with ethanol (CH</a:t>
            </a:r>
            <a:r>
              <a:rPr lang="en-US" sz="800" dirty="0">
                <a:effectLst/>
                <a:latin typeface="DGMetaSerifScience"/>
              </a:rPr>
              <a:t>3</a:t>
            </a:r>
            <a:r>
              <a:rPr lang="en-US" sz="1800" dirty="0">
                <a:effectLst/>
                <a:latin typeface="DGMetaSerifScience"/>
              </a:rPr>
              <a:t>CH</a:t>
            </a:r>
            <a:r>
              <a:rPr lang="en-US" sz="800" dirty="0">
                <a:effectLst/>
                <a:latin typeface="DGMetaSerifScience"/>
              </a:rPr>
              <a:t>2</a:t>
            </a:r>
            <a:r>
              <a:rPr lang="en-US" sz="1800" dirty="0">
                <a:effectLst/>
                <a:latin typeface="DGMetaSerifScience"/>
              </a:rPr>
              <a:t>OH) produces PVA and ethyl acetate (CH</a:t>
            </a:r>
            <a:r>
              <a:rPr lang="en-US" sz="800" dirty="0">
                <a:effectLst/>
                <a:latin typeface="DGMetaSerifScience"/>
              </a:rPr>
              <a:t>3</a:t>
            </a:r>
            <a:r>
              <a:rPr lang="en-US" sz="1800" dirty="0">
                <a:effectLst/>
                <a:latin typeface="DGMetaSerifScience"/>
              </a:rPr>
              <a:t>COOCH</a:t>
            </a:r>
            <a:r>
              <a:rPr lang="en-US" sz="800" dirty="0">
                <a:effectLst/>
                <a:latin typeface="DGMetaSerifScience"/>
              </a:rPr>
              <a:t>2</a:t>
            </a:r>
            <a:r>
              <a:rPr lang="en-US" sz="1800" dirty="0">
                <a:effectLst/>
                <a:latin typeface="DGMetaSerifScience"/>
              </a:rPr>
              <a:t>CH</a:t>
            </a:r>
            <a:r>
              <a:rPr lang="en-US" sz="800" dirty="0">
                <a:effectLst/>
                <a:latin typeface="DGMetaSerifScience"/>
              </a:rPr>
              <a:t>3</a:t>
            </a:r>
            <a:r>
              <a:rPr lang="en-US" sz="1800" dirty="0">
                <a:effectLst/>
                <a:latin typeface="DGMetaSerifScience"/>
              </a:rPr>
              <a:t>)</a:t>
            </a:r>
            <a:endParaRPr lang="en-US" dirty="0"/>
          </a:p>
        </p:txBody>
      </p:sp>
    </p:spTree>
    <p:extLst>
      <p:ext uri="{BB962C8B-B14F-4D97-AF65-F5344CB8AC3E}">
        <p14:creationId xmlns:p14="http://schemas.microsoft.com/office/powerpoint/2010/main" val="40913397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97</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1304335" y="533192"/>
            <a:ext cx="10027745" cy="954107"/>
          </a:xfrm>
          <a:prstGeom prst="rect">
            <a:avLst/>
          </a:prstGeom>
          <a:noFill/>
        </p:spPr>
        <p:txBody>
          <a:bodyPr wrap="none" rtlCol="0">
            <a:spAutoFit/>
          </a:bodyPr>
          <a:lstStyle/>
          <a:p>
            <a:r>
              <a:rPr lang="en-US" sz="2800" b="1" dirty="0"/>
              <a:t>Fossil-Based </a:t>
            </a:r>
            <a:r>
              <a:rPr lang="en-US" sz="2800" b="1" dirty="0" err="1"/>
              <a:t>Polyvinylacetate</a:t>
            </a:r>
            <a:r>
              <a:rPr lang="en-US" sz="2800" b="1" dirty="0"/>
              <a:t> (</a:t>
            </a:r>
            <a:r>
              <a:rPr lang="en-US" sz="2800" b="1" dirty="0" err="1"/>
              <a:t>PVAc</a:t>
            </a:r>
            <a:r>
              <a:rPr lang="en-US" sz="2800" b="1" dirty="0"/>
              <a:t>)/Polyvinyl alcohol (PVA)</a:t>
            </a:r>
          </a:p>
          <a:p>
            <a:r>
              <a:rPr lang="en-US" sz="2800" b="1" dirty="0"/>
              <a:t>		/</a:t>
            </a:r>
            <a:r>
              <a:rPr lang="en-US" sz="2800" b="1" dirty="0" err="1"/>
              <a:t>Polyethylenevinylacetate</a:t>
            </a:r>
            <a:r>
              <a:rPr lang="en-US" sz="2800" b="1" dirty="0"/>
              <a:t> (</a:t>
            </a:r>
            <a:r>
              <a:rPr lang="en-US" sz="2800" b="1" dirty="0" err="1"/>
              <a:t>EVAc</a:t>
            </a:r>
            <a:r>
              <a:rPr lang="en-US" sz="2800" b="1" dirty="0"/>
              <a:t>)</a:t>
            </a:r>
          </a:p>
        </p:txBody>
      </p:sp>
      <p:pic>
        <p:nvPicPr>
          <p:cNvPr id="2" name="Picture 1">
            <a:extLst>
              <a:ext uri="{FF2B5EF4-FFF2-40B4-BE49-F238E27FC236}">
                <a16:creationId xmlns:a16="http://schemas.microsoft.com/office/drawing/2014/main" id="{BE78FDC7-6087-F670-5123-8871AFF3A750}"/>
              </a:ext>
            </a:extLst>
          </p:cNvPr>
          <p:cNvPicPr>
            <a:picLocks noChangeAspect="1"/>
          </p:cNvPicPr>
          <p:nvPr/>
        </p:nvPicPr>
        <p:blipFill>
          <a:blip r:embed="rId2"/>
          <a:stretch>
            <a:fillRect/>
          </a:stretch>
        </p:blipFill>
        <p:spPr>
          <a:xfrm>
            <a:off x="1696401" y="1451526"/>
            <a:ext cx="9191264" cy="5214708"/>
          </a:xfrm>
          <a:prstGeom prst="rect">
            <a:avLst/>
          </a:prstGeom>
        </p:spPr>
      </p:pic>
    </p:spTree>
    <p:extLst>
      <p:ext uri="{BB962C8B-B14F-4D97-AF65-F5344CB8AC3E}">
        <p14:creationId xmlns:p14="http://schemas.microsoft.com/office/powerpoint/2010/main" val="41617491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98</a:t>
            </a:fld>
            <a:endParaRPr lang="en-US"/>
          </a:p>
        </p:txBody>
      </p:sp>
      <p:sp>
        <p:nvSpPr>
          <p:cNvPr id="3" name="TextBox 2">
            <a:extLst>
              <a:ext uri="{FF2B5EF4-FFF2-40B4-BE49-F238E27FC236}">
                <a16:creationId xmlns:a16="http://schemas.microsoft.com/office/drawing/2014/main" id="{98D51061-8428-F877-8FED-11BF35918143}"/>
              </a:ext>
            </a:extLst>
          </p:cNvPr>
          <p:cNvSpPr txBox="1"/>
          <p:nvPr/>
        </p:nvSpPr>
        <p:spPr>
          <a:xfrm>
            <a:off x="1304335" y="210372"/>
            <a:ext cx="9583329" cy="954107"/>
          </a:xfrm>
          <a:prstGeom prst="rect">
            <a:avLst/>
          </a:prstGeom>
          <a:noFill/>
        </p:spPr>
        <p:txBody>
          <a:bodyPr wrap="none" rtlCol="0">
            <a:spAutoFit/>
          </a:bodyPr>
          <a:lstStyle/>
          <a:p>
            <a:r>
              <a:rPr lang="en-US" sz="2800" b="1" dirty="0"/>
              <a:t>Bio-Based </a:t>
            </a:r>
            <a:r>
              <a:rPr lang="en-US" sz="2800" b="1" dirty="0" err="1"/>
              <a:t>Polyvinylacetate</a:t>
            </a:r>
            <a:r>
              <a:rPr lang="en-US" sz="2800" b="1" dirty="0"/>
              <a:t> (</a:t>
            </a:r>
            <a:r>
              <a:rPr lang="en-US" sz="2800" b="1" dirty="0" err="1"/>
              <a:t>PVAc</a:t>
            </a:r>
            <a:r>
              <a:rPr lang="en-US" sz="2800" b="1" dirty="0"/>
              <a:t>)/Polyvinyl alcohol (PVA)</a:t>
            </a:r>
          </a:p>
          <a:p>
            <a:r>
              <a:rPr lang="en-US" sz="2800" b="1" dirty="0"/>
              <a:t>		/</a:t>
            </a:r>
            <a:r>
              <a:rPr lang="en-US" sz="2800" b="1" dirty="0" err="1"/>
              <a:t>Polyethylenevinylacetate</a:t>
            </a:r>
            <a:r>
              <a:rPr lang="en-US" sz="2800" b="1" dirty="0"/>
              <a:t> (</a:t>
            </a:r>
            <a:r>
              <a:rPr lang="en-US" sz="2800" b="1" dirty="0" err="1"/>
              <a:t>EVAc</a:t>
            </a:r>
            <a:r>
              <a:rPr lang="en-US" sz="2800" b="1" dirty="0"/>
              <a:t>)</a:t>
            </a:r>
          </a:p>
        </p:txBody>
      </p:sp>
      <p:pic>
        <p:nvPicPr>
          <p:cNvPr id="5" name="Picture 4">
            <a:extLst>
              <a:ext uri="{FF2B5EF4-FFF2-40B4-BE49-F238E27FC236}">
                <a16:creationId xmlns:a16="http://schemas.microsoft.com/office/drawing/2014/main" id="{D193FF9C-7165-137C-9334-77EB0CAE3AD4}"/>
              </a:ext>
            </a:extLst>
          </p:cNvPr>
          <p:cNvPicPr>
            <a:picLocks noChangeAspect="1"/>
          </p:cNvPicPr>
          <p:nvPr/>
        </p:nvPicPr>
        <p:blipFill>
          <a:blip r:embed="rId2"/>
          <a:stretch>
            <a:fillRect/>
          </a:stretch>
        </p:blipFill>
        <p:spPr>
          <a:xfrm>
            <a:off x="2194366" y="1387752"/>
            <a:ext cx="7976887" cy="5328465"/>
          </a:xfrm>
          <a:prstGeom prst="rect">
            <a:avLst/>
          </a:prstGeom>
        </p:spPr>
      </p:pic>
      <p:sp>
        <p:nvSpPr>
          <p:cNvPr id="6" name="TextBox 5">
            <a:extLst>
              <a:ext uri="{FF2B5EF4-FFF2-40B4-BE49-F238E27FC236}">
                <a16:creationId xmlns:a16="http://schemas.microsoft.com/office/drawing/2014/main" id="{51507A4B-0D7C-68B2-8139-97486E2BD73F}"/>
              </a:ext>
            </a:extLst>
          </p:cNvPr>
          <p:cNvSpPr txBox="1"/>
          <p:nvPr/>
        </p:nvSpPr>
        <p:spPr>
          <a:xfrm>
            <a:off x="3695219" y="1155014"/>
            <a:ext cx="6094070" cy="369332"/>
          </a:xfrm>
          <a:prstGeom prst="rect">
            <a:avLst/>
          </a:prstGeom>
          <a:noFill/>
        </p:spPr>
        <p:txBody>
          <a:bodyPr wrap="square">
            <a:spAutoFit/>
          </a:bodyPr>
          <a:lstStyle/>
          <a:p>
            <a:r>
              <a:rPr lang="en-US" sz="1800" b="1" dirty="0">
                <a:effectLst/>
                <a:latin typeface="DGMetaSerifScience"/>
              </a:rPr>
              <a:t>German chemical company Wacker </a:t>
            </a:r>
            <a:r>
              <a:rPr lang="en-US" sz="1800" b="1" dirty="0" err="1">
                <a:effectLst/>
                <a:latin typeface="DGMetaSerifScience"/>
              </a:rPr>
              <a:t>Chemie</a:t>
            </a:r>
            <a:r>
              <a:rPr lang="en-US" sz="1800" b="1" dirty="0">
                <a:effectLst/>
                <a:latin typeface="DGMetaSerifScience"/>
              </a:rPr>
              <a:t> </a:t>
            </a:r>
            <a:endParaRPr lang="en-US" b="1" dirty="0"/>
          </a:p>
        </p:txBody>
      </p:sp>
    </p:spTree>
    <p:extLst>
      <p:ext uri="{BB962C8B-B14F-4D97-AF65-F5344CB8AC3E}">
        <p14:creationId xmlns:p14="http://schemas.microsoft.com/office/powerpoint/2010/main" val="13073064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99</a:t>
            </a:fld>
            <a:endParaRPr lang="en-US"/>
          </a:p>
        </p:txBody>
      </p:sp>
      <p:pic>
        <p:nvPicPr>
          <p:cNvPr id="2" name="Picture 1">
            <a:extLst>
              <a:ext uri="{FF2B5EF4-FFF2-40B4-BE49-F238E27FC236}">
                <a16:creationId xmlns:a16="http://schemas.microsoft.com/office/drawing/2014/main" id="{C93E35CC-09C9-4842-0F6A-B0B8E77E0F36}"/>
              </a:ext>
            </a:extLst>
          </p:cNvPr>
          <p:cNvPicPr>
            <a:picLocks noChangeAspect="1"/>
          </p:cNvPicPr>
          <p:nvPr/>
        </p:nvPicPr>
        <p:blipFill>
          <a:blip r:embed="rId2"/>
          <a:stretch>
            <a:fillRect/>
          </a:stretch>
        </p:blipFill>
        <p:spPr>
          <a:xfrm>
            <a:off x="2465407" y="784061"/>
            <a:ext cx="6833886" cy="5754851"/>
          </a:xfrm>
          <a:prstGeom prst="rect">
            <a:avLst/>
          </a:prstGeom>
        </p:spPr>
      </p:pic>
      <p:sp>
        <p:nvSpPr>
          <p:cNvPr id="4" name="TextBox 3">
            <a:extLst>
              <a:ext uri="{FF2B5EF4-FFF2-40B4-BE49-F238E27FC236}">
                <a16:creationId xmlns:a16="http://schemas.microsoft.com/office/drawing/2014/main" id="{88A482B3-4D4D-0BFE-6D8D-F5CD4988C669}"/>
              </a:ext>
            </a:extLst>
          </p:cNvPr>
          <p:cNvSpPr txBox="1"/>
          <p:nvPr/>
        </p:nvSpPr>
        <p:spPr>
          <a:xfrm>
            <a:off x="766816" y="136525"/>
            <a:ext cx="10658367" cy="523220"/>
          </a:xfrm>
          <a:prstGeom prst="rect">
            <a:avLst/>
          </a:prstGeom>
          <a:noFill/>
        </p:spPr>
        <p:txBody>
          <a:bodyPr wrap="none" rtlCol="0">
            <a:spAutoFit/>
          </a:bodyPr>
          <a:lstStyle/>
          <a:p>
            <a:r>
              <a:rPr lang="en-US" sz="2800" b="1" dirty="0"/>
              <a:t>Fossil-Based Polyacrylic Acid (sodium acrylate super </a:t>
            </a:r>
            <a:r>
              <a:rPr lang="en-US" sz="2800" b="1" dirty="0" err="1"/>
              <a:t>absorbant</a:t>
            </a:r>
            <a:r>
              <a:rPr lang="en-US" sz="2800" b="1" dirty="0"/>
              <a:t>)</a:t>
            </a:r>
          </a:p>
        </p:txBody>
      </p:sp>
      <p:sp>
        <p:nvSpPr>
          <p:cNvPr id="6" name="TextBox 5">
            <a:extLst>
              <a:ext uri="{FF2B5EF4-FFF2-40B4-BE49-F238E27FC236}">
                <a16:creationId xmlns:a16="http://schemas.microsoft.com/office/drawing/2014/main" id="{2964B63D-95BB-D8B3-238E-5BB4272952EB}"/>
              </a:ext>
            </a:extLst>
          </p:cNvPr>
          <p:cNvSpPr txBox="1"/>
          <p:nvPr/>
        </p:nvSpPr>
        <p:spPr>
          <a:xfrm>
            <a:off x="628891" y="6510247"/>
            <a:ext cx="11563109" cy="369332"/>
          </a:xfrm>
          <a:prstGeom prst="rect">
            <a:avLst/>
          </a:prstGeom>
          <a:noFill/>
        </p:spPr>
        <p:txBody>
          <a:bodyPr wrap="square">
            <a:spAutoFit/>
          </a:bodyPr>
          <a:lstStyle/>
          <a:p>
            <a:r>
              <a:rPr lang="en-US" sz="1800" dirty="0">
                <a:effectLst/>
                <a:latin typeface="DGMetaSerifScience"/>
              </a:rPr>
              <a:t>BASF, Dow, Arkema, Evonik, Nippon Shokubai, LG Chemical, Mitsubishi, </a:t>
            </a:r>
            <a:r>
              <a:rPr lang="en-US" sz="1800" dirty="0" err="1">
                <a:effectLst/>
                <a:latin typeface="DGMetaSerifScience"/>
              </a:rPr>
              <a:t>Jiansu</a:t>
            </a:r>
            <a:r>
              <a:rPr lang="en-US" sz="1800" dirty="0">
                <a:effectLst/>
                <a:latin typeface="DGMetaSerifScience"/>
              </a:rPr>
              <a:t> Jurong Chemical, and Formosa Plastics </a:t>
            </a:r>
            <a:endParaRPr lang="en-US" dirty="0"/>
          </a:p>
        </p:txBody>
      </p:sp>
    </p:spTree>
    <p:extLst>
      <p:ext uri="{BB962C8B-B14F-4D97-AF65-F5344CB8AC3E}">
        <p14:creationId xmlns:p14="http://schemas.microsoft.com/office/powerpoint/2010/main" val="3923825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56132</TotalTime>
  <Words>4602</Words>
  <Application>Microsoft Macintosh PowerPoint</Application>
  <PresentationFormat>Widescreen</PresentationFormat>
  <Paragraphs>551</Paragraphs>
  <Slides>122</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122</vt:i4>
      </vt:variant>
    </vt:vector>
  </HeadingPairs>
  <TitlesOfParts>
    <vt:vector size="139" baseType="lpstr">
      <vt:lpstr>aktiv-grotesk</vt:lpstr>
      <vt:lpstr>Aptos</vt:lpstr>
      <vt:lpstr>Aptos Display</vt:lpstr>
      <vt:lpstr>Arial</vt:lpstr>
      <vt:lpstr>DGMetaScience</vt:lpstr>
      <vt:lpstr>DGMetaSerifScience</vt:lpstr>
      <vt:lpstr>DiverdaSansCom</vt:lpstr>
      <vt:lpstr>Google Sans</vt:lpstr>
      <vt:lpstr>inherit</vt:lpstr>
      <vt:lpstr>Liberation Sans</vt:lpstr>
      <vt:lpstr>MinionMath</vt:lpstr>
      <vt:lpstr>Open Sans</vt:lpstr>
      <vt:lpstr>Raleway Regular</vt:lpstr>
      <vt:lpstr>roboto</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Beaucage, Gregory (beaucag)</dc:creator>
  <cp:lastModifiedBy>Beaucage, Gregory (beaucag)</cp:lastModifiedBy>
  <cp:revision>228</cp:revision>
  <cp:lastPrinted>2024-11-19T00:13:13Z</cp:lastPrinted>
  <dcterms:created xsi:type="dcterms:W3CDTF">2024-08-15T14:50:31Z</dcterms:created>
  <dcterms:modified xsi:type="dcterms:W3CDTF">2024-11-19T16:56:06Z</dcterms:modified>
</cp:coreProperties>
</file>