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380" r:id="rId3"/>
    <p:sldId id="364" r:id="rId4"/>
    <p:sldId id="365" r:id="rId5"/>
    <p:sldId id="366" r:id="rId6"/>
    <p:sldId id="367" r:id="rId7"/>
    <p:sldId id="368" r:id="rId8"/>
    <p:sldId id="369" r:id="rId9"/>
    <p:sldId id="371" r:id="rId10"/>
    <p:sldId id="372" r:id="rId11"/>
    <p:sldId id="373" r:id="rId12"/>
    <p:sldId id="374" r:id="rId13"/>
    <p:sldId id="375" r:id="rId14"/>
    <p:sldId id="377" r:id="rId15"/>
    <p:sldId id="378" r:id="rId16"/>
    <p:sldId id="379" r:id="rId17"/>
    <p:sldId id="257" r:id="rId18"/>
    <p:sldId id="258" r:id="rId19"/>
    <p:sldId id="259" r:id="rId20"/>
    <p:sldId id="260" r:id="rId21"/>
    <p:sldId id="261" r:id="rId22"/>
    <p:sldId id="360" r:id="rId23"/>
    <p:sldId id="262" r:id="rId24"/>
    <p:sldId id="263" r:id="rId25"/>
    <p:sldId id="385" r:id="rId26"/>
    <p:sldId id="264" r:id="rId27"/>
    <p:sldId id="357" r:id="rId28"/>
    <p:sldId id="358" r:id="rId29"/>
    <p:sldId id="359" r:id="rId30"/>
    <p:sldId id="363" r:id="rId31"/>
    <p:sldId id="265" r:id="rId32"/>
    <p:sldId id="386" r:id="rId33"/>
    <p:sldId id="266" r:id="rId34"/>
    <p:sldId id="267" r:id="rId35"/>
    <p:sldId id="268" r:id="rId36"/>
    <p:sldId id="269" r:id="rId37"/>
    <p:sldId id="270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381" r:id="rId47"/>
    <p:sldId id="382" r:id="rId48"/>
    <p:sldId id="383" r:id="rId49"/>
    <p:sldId id="384" r:id="rId50"/>
    <p:sldId id="280" r:id="rId51"/>
    <p:sldId id="387" r:id="rId52"/>
    <p:sldId id="281" r:id="rId53"/>
    <p:sldId id="388" r:id="rId54"/>
    <p:sldId id="282" r:id="rId55"/>
    <p:sldId id="283" r:id="rId56"/>
    <p:sldId id="284" r:id="rId57"/>
    <p:sldId id="285" r:id="rId58"/>
    <p:sldId id="361" r:id="rId59"/>
    <p:sldId id="362" r:id="rId60"/>
    <p:sldId id="286" r:id="rId61"/>
    <p:sldId id="287" r:id="rId62"/>
    <p:sldId id="288" r:id="rId63"/>
    <p:sldId id="289" r:id="rId64"/>
    <p:sldId id="271" r:id="rId65"/>
    <p:sldId id="290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7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2E1C-A47F-6C4C-B333-6631A9E7EE89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AC707-4F49-8D47-80DF-9A3C9F886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0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26CA9-9579-3ACB-1EE1-71C3A48E9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69E00-C84A-18CB-BFCB-DA0476126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67B51-2544-8318-243C-043A49FF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7FAC-C7C9-A643-9D2D-C6AC326F26AA}" type="datetime1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CCAF3-0D65-BC4B-FA3E-8C86971F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473AE-58E0-CE38-838D-19CEBB02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69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EB5FB-F834-C5E8-3465-D15D46932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876B1-A4C3-8523-C0BB-4782ED8AE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BEC75-A7CE-300A-82ED-E5374B98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F9A2-170E-A645-BCA2-DBCC10D557E4}" type="datetime1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4E448-7022-B95B-D272-2CAC88BF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4A44C-E5C3-43C4-A95C-ED0EFB40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2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971C54-D605-0010-10E8-3E0968FD63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E219-A707-52A6-2AEC-D96E9B5EC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7E87C-9DD0-C85A-B4AA-4776BE417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8AFCC-E8A0-8B45-94C8-23B442779940}" type="datetime1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8F935-3A70-15EC-23A2-87C59268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76F01-76A1-A4B2-5E88-4822427A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4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FE91-9CD9-3DA9-2A51-AB6EDE7B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713A3-DFB1-0728-32A6-962D0A82C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899BB-E584-D949-3B7F-8E36827F8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784E-A337-3B4C-9E18-4A41E0BD4E21}" type="datetime1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EA72F-E5DF-E94B-74DA-F155B4A0B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4A036-8D4E-F41C-1232-D453DDC32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3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01E4C-D716-8F0E-E087-C550F1AB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C3624-EAA8-E61E-F9AA-A5D3894D0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A873F-C21B-59A9-091F-92EF6DC1B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62BF0-93B3-0C42-A314-ED3EA296C9C6}" type="datetime1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6E49B-AAFF-0092-AB0D-AD46AC711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D626B-F708-A1ED-DE7C-1F69B57B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8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ED1EF-2EAE-A60F-4B51-74AC6F88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A9E5B-4423-E1FA-FB9E-787EE611F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38567-C9CA-62CF-6D0C-BEF5B9E43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93037-E87F-8484-8EA0-61A69C3E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11D7-FCD3-7F40-A794-5CF9A9212D63}" type="datetime1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8CD3B-E63E-7D5E-8578-968FBF1C1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62A80-3308-CC08-AD04-E2442CF1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5118-E5B3-92C7-8F62-838574BA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80ED4-0F5E-0949-3B77-830993EEE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3A0F7-D347-314E-3691-BF2AD6E29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3B49AB-6A67-0546-A22F-AD2FE34A8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862F88-F336-79CA-2DBA-AFA4CB5AD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61FF66-149E-49B9-D384-CB7FB14E1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4337-D88D-964B-B98F-9BA210339738}" type="datetime1">
              <a:rPr lang="en-US" smtClean="0"/>
              <a:t>10/2/24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B7A42F-CF14-24C8-5A2E-2E3C75D60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3FCE96-67F1-F543-B3E1-3E03BB8F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7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BC88-A704-DA2D-0160-797DBEF6A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6436EE-9C2D-36FF-2271-DD05E2CF0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2165-1422-CB40-A62A-223BE62AEC74}" type="datetime1">
              <a:rPr lang="en-US" smtClean="0"/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AB9A7-1681-7665-5405-C09D8B61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1B04C-E87A-8649-462C-AABBA623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DD0C33-CE33-6DC7-9E14-BF44E943C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40D2-5EB3-4D4F-A7F8-BA174E628EE7}" type="datetime1">
              <a:rPr lang="en-US" smtClean="0"/>
              <a:t>10/2/24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63FEFB-771F-3A87-CB54-8E83D969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239BD-1D67-F699-E764-D63D2555C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61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AB49C-CE5D-AE58-DA44-AF2309BE8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E2A01-E44B-12E2-7345-7A6F638BC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E083C-2E1D-CABB-2C91-1EC1CCCC1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67337-272E-EE1A-B2D0-8ED0C4F05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EF14-1659-8044-BFF8-33F91B845F50}" type="datetime1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61476-731E-2369-7AE0-7B6F77605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EBC94-D6E6-75A5-0EF3-0D5BBD907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6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9D37F-C3F2-2FE4-F1A9-0670B9D0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6A5A34-C41A-F0D3-0544-E55F2D103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C27D9-CCC6-68BA-02F2-147B00DE7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95F6A-CBAB-0553-2296-99116F80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B9A-E321-BA4D-A38C-D4E99A94B56E}" type="datetime1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1FBF1-25B2-1E1D-F960-0DCF9074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14D87-41B2-7882-A7D9-DDC1FF25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6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A771B-4A15-580B-FBFA-3E1F2D77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55675-2598-74DB-09F6-5CCF94CB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53F46-F8EC-0B55-0E70-9D6E3E6B3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A5850A-3EA6-2247-BA43-46C4689C26E7}" type="datetime1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0D2A0-5361-1FFD-1EA9-8E51F9420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BA3FF-187C-94CB-A19A-DAED14FC6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1FDEB6-1188-A840-BCBB-B4DEBE2DD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0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x.com/kff_kw/status/131705350186905190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utires.com/t/s/195-50-R15/Dunlop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libertytire.com/Buy-Used-Tires/#Buy-Used-Tires-Form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youtube.com/watch?v=FOLxhT74Vxg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7wgP836UOyc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courier-journal.com/videos/news/local/2013/11/30/3790839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google.com/search?q=tire+shredding&amp;client=safari&amp;sca_esv=5bf89746afc258fb&amp;rls=en&amp;biw=2083&amp;bih=1333&amp;tbm=vid&amp;sxsrf=ADLYWIKql2GL6YDWQTskqnWQuqZ2M6f7Bw%3A1727908438758&amp;ei=Vsr9Zo_6LbWqptQPlPLEyQw&amp;ved=0ahUKEwiP_cjF4PCIAxU1lYkEHRQ5Mck4HhDh1QMIDQ&amp;uact=5&amp;oq=tire+shredding&amp;gs_lp=Eg1nd3Mtd2l6LXZpZGVvIg50aXJlIHNocmVkZGluZzILEAAYgAQYkQIYigUyBRAAGIAEMgUQABiABDIFEAAYgAQyBRAAGIAEMgsQABiABBiGAxiKBTILEAAYgAQYhgMYigUyCBAAGIAEGKIEMggQABiABBiiBDIIEAAYgAQYogRI4yJQAFjRE3AAeACQAQCYAV-gAbQJqgECMTS4AQPIAQD4AQGYAg6gAvEJwgIEECMYJ8ICCxAAGIAEGLEDGIMBwgIIEAAYgAQYsQPCAg4QABiABBixAxiDARiKBcICChAAGIAEGLEDGArCAgsQABiABBixAxiKBcICBxAAGIAEGAqYAwCSBwIxNKAH-1s&amp;sclient=gws-wiz-video#fpstate=ive&amp;vld=cid:ffb9b106,vid:wOMQspBF05U,st:0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youtube.com/watch?v=rR60TNkeGN8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youtube.com/watch?v=gDRAosmLlUA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youtube.com/watch?v=K7Tm4bWoiSI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75K1TMa3Mw&amp;t=218s" TargetMode="External"/><Relationship Id="rId2" Type="http://schemas.openxmlformats.org/officeDocument/2006/relationships/hyperlink" Target="https://www.youtube.com/watch?v=K7Tm4bWoiSI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X1Imb9SATw&amp;t=229s" TargetMode="External"/><Relationship Id="rId2" Type="http://schemas.openxmlformats.org/officeDocument/2006/relationships/hyperlink" Target="https://www.youtube.com/watch?v=K7Tm4bWoiSI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s://www.youtube.com/watch?v=Z75K1TMa3Mw&amp;t=218s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KqEBVQp3Ag&amp;t=1s" TargetMode="External"/><Relationship Id="rId2" Type="http://schemas.openxmlformats.org/officeDocument/2006/relationships/hyperlink" Target="https://www.youtube.com/watch?v=K7Tm4bWoiSI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youtu.be/s1KuwKZ4SPg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youtu.be/W-pzt4PLDqQ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youtu.be/dvOZz7BGNtQ?t=2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youtu.be/OCPJYIUQgro?t=129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51BE32AF-11A4-A8DC-3CC9-31A651974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83" y="2928552"/>
            <a:ext cx="4775457" cy="358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04F60180-34FB-F796-D4CA-7E5FE906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3" y="782271"/>
            <a:ext cx="3240689" cy="243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1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Tire Recycling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F7530-B240-2375-D29B-6049116C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10F07-4E6E-87DE-776A-07283387E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532" y="1581665"/>
            <a:ext cx="2946451" cy="4460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539C7-640F-3A8E-62E2-B2D288D66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12" y="3681734"/>
            <a:ext cx="4366569" cy="267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58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45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End-of-Life Tires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97831E-F433-176C-5A5F-01EFC22FB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57314"/>
            <a:ext cx="7772400" cy="25433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848608-834B-37E7-8B8D-694D5509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12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C9AB2B-4186-FBBC-2424-5E8699737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56" y="0"/>
            <a:ext cx="276532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22D14-2129-8AC5-7846-8D4A2F2BC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851" y="0"/>
            <a:ext cx="2560781" cy="4872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B9CC6-58C1-40B7-91E9-364406B97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4" y="0"/>
            <a:ext cx="2738514" cy="5202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E5C44-E142-92CD-C63F-B32D9ACA4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6918" y="0"/>
            <a:ext cx="2817425" cy="590653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096E69-71B9-8719-17DA-212133EAD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45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End-of-Life Tires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0FFBD-FE0F-6E86-947A-C3D1FA26D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604" y="111323"/>
            <a:ext cx="10392033" cy="66500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72191-2626-F13E-D22C-55095486B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91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45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End-of-Life Tires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7FCE25-764D-F6A4-6AF1-305B55516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081" y="1013104"/>
            <a:ext cx="7772400" cy="2124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070352-66F0-6248-0003-41B81300F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081" y="3233641"/>
            <a:ext cx="7772400" cy="35007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0405C-FDB3-3D9C-CA6B-5E4DEAA7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F377F9-DAF7-871F-628B-2BCA962E1ED8}"/>
              </a:ext>
            </a:extLst>
          </p:cNvPr>
          <p:cNvSpPr txBox="1"/>
          <p:nvPr/>
        </p:nvSpPr>
        <p:spPr>
          <a:xfrm>
            <a:off x="9650627" y="3941805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mm</a:t>
            </a:r>
          </a:p>
        </p:txBody>
      </p:sp>
    </p:spTree>
    <p:extLst>
      <p:ext uri="{BB962C8B-B14F-4D97-AF65-F5344CB8AC3E}">
        <p14:creationId xmlns:p14="http://schemas.microsoft.com/office/powerpoint/2010/main" val="2374283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45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End-of-Life Tires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9ECD8-5392-8F39-AF35-ACE329CC0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1" y="1013104"/>
            <a:ext cx="10832058" cy="56691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D0CFE-B54F-251E-B6BB-2C31820B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47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45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End-of-Life Tires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46E15-B2F6-8ABF-5B74-D3C6911EA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338" y="0"/>
            <a:ext cx="7441324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6E8F4-D8AB-D182-1474-A14E4FC5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44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45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End-of-Life Tires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DC0F1-3E8A-6519-D31A-3DD39F8F0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23" y="1013104"/>
            <a:ext cx="7772400" cy="540173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08473-ADEA-22CE-11B3-F2E59C8F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30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1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Tire Recycling</a:t>
            </a: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40C4C0E4-858B-10BF-4273-052EA04B1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519" y="1901331"/>
            <a:ext cx="6944318" cy="464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93E85F-8787-9064-700B-0753C464FD11}"/>
              </a:ext>
            </a:extLst>
          </p:cNvPr>
          <p:cNvSpPr txBox="1"/>
          <p:nvPr/>
        </p:nvSpPr>
        <p:spPr>
          <a:xfrm>
            <a:off x="683045" y="1443210"/>
            <a:ext cx="36245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US</a:t>
            </a:r>
          </a:p>
          <a:p>
            <a:endParaRPr lang="en-US" dirty="0"/>
          </a:p>
          <a:p>
            <a:r>
              <a:rPr lang="en-US" dirty="0"/>
              <a:t>1990 1 billion tires</a:t>
            </a:r>
          </a:p>
          <a:p>
            <a:r>
              <a:rPr lang="en-US" dirty="0"/>
              <a:t>2015 67 million</a:t>
            </a:r>
          </a:p>
          <a:p>
            <a:endParaRPr lang="en-US" dirty="0"/>
          </a:p>
          <a:p>
            <a:r>
              <a:rPr lang="en-US" dirty="0"/>
              <a:t>In 2017</a:t>
            </a:r>
          </a:p>
          <a:p>
            <a:r>
              <a:rPr lang="en-US" dirty="0"/>
              <a:t>13% sold as used tires</a:t>
            </a:r>
          </a:p>
          <a:p>
            <a:endParaRPr lang="en-US" dirty="0"/>
          </a:p>
          <a:p>
            <a:r>
              <a:rPr lang="en-US" dirty="0"/>
              <a:t>37% fuel in cement manufacturing</a:t>
            </a:r>
          </a:p>
          <a:p>
            <a:endParaRPr lang="en-US" dirty="0"/>
          </a:p>
          <a:p>
            <a:r>
              <a:rPr lang="en-US" dirty="0"/>
              <a:t>22% ground rubber</a:t>
            </a:r>
          </a:p>
          <a:p>
            <a:endParaRPr lang="en-US" dirty="0"/>
          </a:p>
          <a:p>
            <a:r>
              <a:rPr lang="en-US" dirty="0"/>
              <a:t>7% civil engineering</a:t>
            </a:r>
          </a:p>
          <a:p>
            <a:endParaRPr lang="en-US" dirty="0"/>
          </a:p>
          <a:p>
            <a:r>
              <a:rPr lang="en-US" dirty="0"/>
              <a:t>7% other uses (playground)</a:t>
            </a:r>
          </a:p>
          <a:p>
            <a:endParaRPr lang="en-US" dirty="0"/>
          </a:p>
          <a:p>
            <a:r>
              <a:rPr lang="en-US" dirty="0"/>
              <a:t>15% landfill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C650E-554E-694E-49F6-BA931CE01F6D}"/>
              </a:ext>
            </a:extLst>
          </p:cNvPr>
          <p:cNvSpPr txBox="1"/>
          <p:nvPr/>
        </p:nvSpPr>
        <p:spPr>
          <a:xfrm>
            <a:off x="7458419" y="1443210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Beach in Ghana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80CB9-C943-14CB-1923-7C579E7C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E1A1DF-731D-F54F-C853-6659C7ED4F90}"/>
              </a:ext>
            </a:extLst>
          </p:cNvPr>
          <p:cNvSpPr txBox="1"/>
          <p:nvPr/>
        </p:nvSpPr>
        <p:spPr>
          <a:xfrm>
            <a:off x="2615977" y="2150075"/>
            <a:ext cx="1691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Tires to Landfill</a:t>
            </a:r>
          </a:p>
        </p:txBody>
      </p:sp>
    </p:spTree>
    <p:extLst>
      <p:ext uri="{BB962C8B-B14F-4D97-AF65-F5344CB8AC3E}">
        <p14:creationId xmlns:p14="http://schemas.microsoft.com/office/powerpoint/2010/main" val="3925740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018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15% Land Fill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DB31E1E0-950A-9E41-24DC-C590D918B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918" y="4008140"/>
            <a:ext cx="7772400" cy="2298421"/>
          </a:xfrm>
          <a:prstGeom prst="rect">
            <a:avLst/>
          </a:prstGeom>
        </p:spPr>
      </p:pic>
      <p:pic>
        <p:nvPicPr>
          <p:cNvPr id="4098" name="Picture 2" descr="When the news is not actually news? The curious case of the Sulaibiya Tyre  Graveyard in">
            <a:extLst>
              <a:ext uri="{FF2B5EF4-FFF2-40B4-BE49-F238E27FC236}">
                <a16:creationId xmlns:a16="http://schemas.microsoft.com/office/drawing/2014/main" id="{70B69CA6-9D65-60A0-65D3-973E74E7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57" y="1013104"/>
            <a:ext cx="4510959" cy="284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C25CE8-96D4-FD44-4434-3EA2EE3AEEFE}"/>
              </a:ext>
            </a:extLst>
          </p:cNvPr>
          <p:cNvSpPr txBox="1"/>
          <p:nvPr/>
        </p:nvSpPr>
        <p:spPr>
          <a:xfrm>
            <a:off x="6827704" y="2253368"/>
            <a:ext cx="3583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Sulaibiya</a:t>
            </a:r>
            <a:r>
              <a:rPr lang="en-US" dirty="0"/>
              <a:t> tire graveyard, Kuwait</a:t>
            </a:r>
          </a:p>
        </p:txBody>
      </p:sp>
      <p:pic>
        <p:nvPicPr>
          <p:cNvPr id="4102" name="Picture 6" descr="largest tire graveyard in Kuwait ...">
            <a:extLst>
              <a:ext uri="{FF2B5EF4-FFF2-40B4-BE49-F238E27FC236}">
                <a16:creationId xmlns:a16="http://schemas.microsoft.com/office/drawing/2014/main" id="{3C03D647-D787-158E-BD45-AC88F5701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843" y="43568"/>
            <a:ext cx="3683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9D2E9-FBB7-E061-3C44-DEEB0627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12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 Alabama Landfill Has Repeatedly Violated State Environmental Laws. State  Regulators Waited Almost 20 Years to Crack Down - Inside Climate News">
            <a:extLst>
              <a:ext uri="{FF2B5EF4-FFF2-40B4-BE49-F238E27FC236}">
                <a16:creationId xmlns:a16="http://schemas.microsoft.com/office/drawing/2014/main" id="{DEB1CACA-0EF2-8127-A30F-3D737096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2" y="1916328"/>
            <a:ext cx="6464049" cy="359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82E2F-9E8A-89DE-839C-E3276A77BCA4}"/>
              </a:ext>
            </a:extLst>
          </p:cNvPr>
          <p:cNvSpPr txBox="1"/>
          <p:nvPr/>
        </p:nvSpPr>
        <p:spPr>
          <a:xfrm flipH="1">
            <a:off x="1923946" y="5560541"/>
            <a:ext cx="369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Alabama Landfill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2C9CC-883C-A43B-8DC9-11367200ADBA}"/>
              </a:ext>
            </a:extLst>
          </p:cNvPr>
          <p:cNvSpPr txBox="1"/>
          <p:nvPr/>
        </p:nvSpPr>
        <p:spPr>
          <a:xfrm flipH="1">
            <a:off x="7743979" y="1774889"/>
            <a:ext cx="3401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Tires are 75% air so they take up a lot of space in a landfill</a:t>
            </a:r>
          </a:p>
          <a:p>
            <a:pPr marL="342900" indent="-342900">
              <a:buAutoNum type="arabicParenR"/>
            </a:pPr>
            <a:r>
              <a:rPr lang="en-US" dirty="0"/>
              <a:t>Tires can trap methane gas produced in a land fill, this gives tires buoyancy and they rise in the landfill.  Engineered landfills have a layered structure  with barrier PE film, tires rip through this structure and end up on the top</a:t>
            </a:r>
          </a:p>
          <a:p>
            <a:pPr marL="342900" indent="-342900">
              <a:buAutoNum type="arabicParenR"/>
            </a:pPr>
            <a:r>
              <a:rPr lang="en-US" dirty="0"/>
              <a:t>Leaching of tire additives could be a problem 6PPD-q for instance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5A310-9DB2-9524-B0AA-C443B460CC71}"/>
              </a:ext>
            </a:extLst>
          </p:cNvPr>
          <p:cNvSpPr txBox="1"/>
          <p:nvPr/>
        </p:nvSpPr>
        <p:spPr>
          <a:xfrm>
            <a:off x="4829854" y="551439"/>
            <a:ext cx="2018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15% Land Fill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1670F-D51F-6B14-FE84-031582BFF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75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51BE32AF-11A4-A8DC-3CC9-31A651974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83" y="2928552"/>
            <a:ext cx="4775457" cy="358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04F60180-34FB-F796-D4CA-7E5FE906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3" y="782271"/>
            <a:ext cx="3240689" cy="243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F7530-B240-2375-D29B-6049116C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10F07-4E6E-87DE-776A-07283387E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532" y="1581665"/>
            <a:ext cx="2946451" cy="4460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539C7-640F-3A8E-62E2-B2D288D66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12" y="3681734"/>
            <a:ext cx="4366569" cy="2674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1D92F0-76A1-ABCE-DD77-ADDBD8651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893" y="2026508"/>
            <a:ext cx="6201846" cy="4108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F4DB9-F4E1-2BC0-AC89-FF6F18B68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171" y="4099283"/>
            <a:ext cx="4586416" cy="2576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67D0BC-4D62-DF77-0A1B-157EE499FE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61" y="380229"/>
            <a:ext cx="5838810" cy="38057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1C121B-BCFE-8CCF-BE04-8F86B65B8240}"/>
              </a:ext>
            </a:extLst>
          </p:cNvPr>
          <p:cNvSpPr txBox="1"/>
          <p:nvPr/>
        </p:nvSpPr>
        <p:spPr>
          <a:xfrm>
            <a:off x="4829854" y="551439"/>
            <a:ext cx="21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Tire Recycling</a:t>
            </a:r>
          </a:p>
        </p:txBody>
      </p:sp>
    </p:spTree>
    <p:extLst>
      <p:ext uri="{BB962C8B-B14F-4D97-AF65-F5344CB8AC3E}">
        <p14:creationId xmlns:p14="http://schemas.microsoft.com/office/powerpoint/2010/main" val="282094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1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Tire Recycling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15A26D-2179-BBB4-3E30-683A7F3E3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38" y="443723"/>
            <a:ext cx="9327292" cy="597055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A4EF3-F1F9-7B39-10C9-191FA8CB8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12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1650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Used Tires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EEC4DE0E-35CF-37D6-E16A-FEE2D3ACB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275" y="1143841"/>
            <a:ext cx="6608805" cy="53969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EDB65C-9EDA-CB6D-1FEB-A2329007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90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1650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Used Tires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CE92C30F-FEFF-E8F2-4918-20DB1C743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80944"/>
            <a:ext cx="7772400" cy="64961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3EE91-D59A-8610-3201-188EA23B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1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3297616" y="489656"/>
            <a:ext cx="607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2"/>
              </a:rPr>
              <a:t>Retread Tires (Mostly Truck/Airplane Tires)</a:t>
            </a:r>
            <a:endParaRPr lang="en-US" sz="2400" b="1" dirty="0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75CE0C9E-5B2D-948A-EBF1-037206D48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879" y="951321"/>
            <a:ext cx="7772400" cy="4345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79DD5B-AF0F-93F3-C4C2-A251C33A96E4}"/>
              </a:ext>
            </a:extLst>
          </p:cNvPr>
          <p:cNvSpPr txBox="1"/>
          <p:nvPr/>
        </p:nvSpPr>
        <p:spPr>
          <a:xfrm>
            <a:off x="2218720" y="5601957"/>
            <a:ext cx="7821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 Haul Truck tires are retreaded 5-6 times, long haul 3-4 times</a:t>
            </a:r>
          </a:p>
          <a:p>
            <a:r>
              <a:rPr lang="en-US" dirty="0"/>
              <a:t>Airplane tires are retreaded 7 or more times (tires changed after 100 landings)</a:t>
            </a:r>
          </a:p>
          <a:p>
            <a:r>
              <a:rPr lang="en-US" dirty="0"/>
              <a:t>65% of the original material is reused in a retread.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39B48-6762-1F5C-6537-99D7D70C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43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N Tractor Trailer Retread Tires">
            <a:extLst>
              <a:ext uri="{FF2B5EF4-FFF2-40B4-BE49-F238E27FC236}">
                <a16:creationId xmlns:a16="http://schemas.microsoft.com/office/drawing/2014/main" id="{C793A7D2-F7D7-F6BE-B510-74549A8C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32" y="1150874"/>
            <a:ext cx="6965592" cy="521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9F7869-F3D7-21CB-88B3-E4A422BB4B51}"/>
              </a:ext>
            </a:extLst>
          </p:cNvPr>
          <p:cNvSpPr txBox="1"/>
          <p:nvPr/>
        </p:nvSpPr>
        <p:spPr>
          <a:xfrm>
            <a:off x="2963984" y="485042"/>
            <a:ext cx="607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Retread Tires (Mostly Truck/Airplane Tires)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5E12C-AF49-A728-C94F-A30D1656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3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F7869-F3D7-21CB-88B3-E4A422BB4B51}"/>
              </a:ext>
            </a:extLst>
          </p:cNvPr>
          <p:cNvSpPr txBox="1"/>
          <p:nvPr/>
        </p:nvSpPr>
        <p:spPr>
          <a:xfrm>
            <a:off x="4308363" y="501649"/>
            <a:ext cx="3575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2"/>
              </a:rPr>
              <a:t>Retread Tires (</a:t>
            </a:r>
            <a:r>
              <a:rPr lang="en-US" sz="2400" b="1" dirty="0" err="1">
                <a:hlinkClick r:id="rId2"/>
              </a:rPr>
              <a:t>Calfornia</a:t>
            </a:r>
            <a:r>
              <a:rPr lang="en-US" sz="2400" b="1" dirty="0">
                <a:hlinkClick r:id="rId2"/>
              </a:rPr>
              <a:t>)</a:t>
            </a: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5E12C-AF49-A728-C94F-A30D1656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0C167EB1-FAAE-965D-4704-A5F025306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43234"/>
            <a:ext cx="7772400" cy="43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41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144986" y="477087"/>
            <a:ext cx="3983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Cement 37% of Waste Tires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E1ED9E-6D46-C4B3-23F3-79DECF598AA5}"/>
              </a:ext>
            </a:extLst>
          </p:cNvPr>
          <p:cNvSpPr txBox="1"/>
          <p:nvPr/>
        </p:nvSpPr>
        <p:spPr>
          <a:xfrm>
            <a:off x="1669443" y="1459468"/>
            <a:ext cx="422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CaCO</a:t>
            </a:r>
            <a:r>
              <a:rPr lang="en-US" baseline="-25000" dirty="0"/>
              <a:t>3</a:t>
            </a:r>
            <a:r>
              <a:rPr lang="en-US" dirty="0"/>
              <a:t> (limestone) =&gt; </a:t>
            </a:r>
            <a:r>
              <a:rPr lang="en-US" dirty="0" err="1"/>
              <a:t>CaO</a:t>
            </a:r>
            <a:r>
              <a:rPr lang="en-US" dirty="0"/>
              <a:t> (Lime) + CO</a:t>
            </a:r>
            <a:r>
              <a:rPr lang="en-US" baseline="-25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8CD849-EB7B-B3E6-97FD-69AAE8BB2EFB}"/>
              </a:ext>
            </a:extLst>
          </p:cNvPr>
          <p:cNvSpPr txBox="1"/>
          <p:nvPr/>
        </p:nvSpPr>
        <p:spPr>
          <a:xfrm flipH="1">
            <a:off x="6136621" y="1343035"/>
            <a:ext cx="605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&lt;850°C typically </a:t>
            </a:r>
            <a:r>
              <a:rPr lang="en-US" dirty="0">
                <a:solidFill>
                  <a:srgbClr val="FF0000"/>
                </a:solidFill>
              </a:rPr>
              <a:t>1500 to 1650°C this is where tires come in</a:t>
            </a:r>
          </a:p>
          <a:p>
            <a:r>
              <a:rPr lang="en-US" dirty="0"/>
              <a:t>This reaction is responsible for 8% of CO</a:t>
            </a:r>
            <a:r>
              <a:rPr lang="en-US" baseline="-25000" dirty="0"/>
              <a:t>2</a:t>
            </a:r>
            <a:r>
              <a:rPr lang="en-US" dirty="0"/>
              <a:t> emissions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E2A06-0EF0-5025-87AE-4553307F6ABD}"/>
              </a:ext>
            </a:extLst>
          </p:cNvPr>
          <p:cNvSpPr txBox="1"/>
          <p:nvPr/>
        </p:nvSpPr>
        <p:spPr>
          <a:xfrm>
            <a:off x="1669442" y="2277351"/>
            <a:ext cx="594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or 3 </a:t>
            </a:r>
            <a:r>
              <a:rPr lang="en-US" dirty="0" err="1"/>
              <a:t>CaO</a:t>
            </a:r>
            <a:r>
              <a:rPr lang="en-US" dirty="0"/>
              <a:t> + SiO2 (silica/sand) =&gt; (2 or 3) </a:t>
            </a:r>
            <a:r>
              <a:rPr lang="en-US" dirty="0" err="1"/>
              <a:t>CaO</a:t>
            </a:r>
            <a:r>
              <a:rPr lang="en-US" dirty="0"/>
              <a:t> SiO</a:t>
            </a:r>
            <a:r>
              <a:rPr lang="en-US" baseline="-25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34FA9-5957-67A3-D414-591BF4B93CAF}"/>
              </a:ext>
            </a:extLst>
          </p:cNvPr>
          <p:cNvSpPr txBox="1"/>
          <p:nvPr/>
        </p:nvSpPr>
        <p:spPr>
          <a:xfrm flipH="1">
            <a:off x="8057013" y="2276258"/>
            <a:ext cx="360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Dicalcium or tricalcium silicate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3B3D7-D09F-A055-0DCF-FFC2468AC606}"/>
              </a:ext>
            </a:extLst>
          </p:cNvPr>
          <p:cNvSpPr txBox="1"/>
          <p:nvPr/>
        </p:nvSpPr>
        <p:spPr>
          <a:xfrm>
            <a:off x="1669031" y="4327205"/>
            <a:ext cx="559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use mix with water and exothermically form hydrates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9D8F7-895D-DD18-F0FD-EBF1C85E6B7B}"/>
              </a:ext>
            </a:extLst>
          </p:cNvPr>
          <p:cNvSpPr txBox="1"/>
          <p:nvPr/>
        </p:nvSpPr>
        <p:spPr>
          <a:xfrm>
            <a:off x="1669031" y="3813675"/>
            <a:ext cx="773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 is called clinker and is ground to a caustic (pH 13) powder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7672C-BB0A-EA28-9BED-08A8276EAFF6}"/>
              </a:ext>
            </a:extLst>
          </p:cNvPr>
          <p:cNvSpPr txBox="1"/>
          <p:nvPr/>
        </p:nvSpPr>
        <p:spPr>
          <a:xfrm>
            <a:off x="1717230" y="5029200"/>
            <a:ext cx="8950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1,600°C you can use anything as fuel and there are no byproducts except CO</a:t>
            </a:r>
            <a:r>
              <a:rPr lang="en-US" baseline="-25000" dirty="0"/>
              <a:t>2</a:t>
            </a:r>
            <a:r>
              <a:rPr lang="en-US" dirty="0"/>
              <a:t> and NO</a:t>
            </a:r>
            <a:r>
              <a:rPr lang="en-US" baseline="-25000" dirty="0"/>
              <a:t>x</a:t>
            </a:r>
            <a:endParaRPr lang="en-US" dirty="0"/>
          </a:p>
          <a:p>
            <a:r>
              <a:rPr lang="en-US" dirty="0"/>
              <a:t>Hazardous Waste, sewage sludge, tires</a:t>
            </a:r>
          </a:p>
          <a:p>
            <a:r>
              <a:rPr lang="en-US" dirty="0"/>
              <a:t>Hazardous metals are incorporated into the clinker and finally into the concrete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BEB20-3A9D-BAE4-50C6-A1D649EA6014}"/>
              </a:ext>
            </a:extLst>
          </p:cNvPr>
          <p:cNvSpPr txBox="1"/>
          <p:nvPr/>
        </p:nvSpPr>
        <p:spPr>
          <a:xfrm>
            <a:off x="1669441" y="2759081"/>
            <a:ext cx="5596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</a:t>
            </a:r>
            <a:r>
              <a:rPr lang="en-US" dirty="0" err="1"/>
              <a:t>CaO</a:t>
            </a:r>
            <a:r>
              <a:rPr lang="en-US" dirty="0"/>
              <a:t> +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(alumina Clay or Fly Ash) =&gt; 3CaO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0EAEE-D43E-9480-B693-3D1013959DC1}"/>
              </a:ext>
            </a:extLst>
          </p:cNvPr>
          <p:cNvSpPr txBox="1"/>
          <p:nvPr/>
        </p:nvSpPr>
        <p:spPr>
          <a:xfrm>
            <a:off x="8057013" y="2759081"/>
            <a:ext cx="227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Tricalcium aluminate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34B7B-31DC-28A1-987C-20CF575E2522}"/>
              </a:ext>
            </a:extLst>
          </p:cNvPr>
          <p:cNvSpPr txBox="1"/>
          <p:nvPr/>
        </p:nvSpPr>
        <p:spPr>
          <a:xfrm>
            <a:off x="1669030" y="3156358"/>
            <a:ext cx="594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</a:t>
            </a:r>
            <a:r>
              <a:rPr lang="en-US" dirty="0" err="1"/>
              <a:t>CaO</a:t>
            </a:r>
            <a:r>
              <a:rPr lang="en-US" dirty="0"/>
              <a:t> +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(alumina Clay) + Fe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 =&gt; 4CaO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 </a:t>
            </a:r>
            <a:r>
              <a:rPr lang="en-US" dirty="0"/>
              <a:t>Fe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41014E-33F7-D935-8495-77FFCDDA484C}"/>
              </a:ext>
            </a:extLst>
          </p:cNvPr>
          <p:cNvSpPr txBox="1"/>
          <p:nvPr/>
        </p:nvSpPr>
        <p:spPr>
          <a:xfrm>
            <a:off x="8057013" y="3156770"/>
            <a:ext cx="168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Brown millerite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4498D2E-1E14-56DD-DB09-3439B883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78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Cement</a:t>
            </a:r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26BEB2A8-B2DB-1F8E-CADE-2ED39BF1A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3368"/>
            <a:ext cx="12192000" cy="375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E585E25-E318-73B8-F771-B04D24F3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09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26CB60-2805-62F8-4472-1D0FD77D2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422" y="1310144"/>
            <a:ext cx="7772400" cy="51521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EA29E-680D-D820-589F-79756191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28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Cement</a:t>
            </a:r>
          </a:p>
        </p:txBody>
      </p:sp>
      <p:pic>
        <p:nvPicPr>
          <p:cNvPr id="10242" name="Picture 2" descr="CEMEX burns tires for fuel to make cement in Louisville">
            <a:hlinkClick r:id="rId2"/>
            <a:extLst>
              <a:ext uri="{FF2B5EF4-FFF2-40B4-BE49-F238E27FC236}">
                <a16:creationId xmlns:a16="http://schemas.microsoft.com/office/drawing/2014/main" id="{D4B581B6-FACE-1486-ED99-57677146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67" y="17145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4308D9-1FDC-F4E5-7DA3-0639EF5B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59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19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is a Tire?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3AF040-9456-7261-B962-8BA64A2A1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95" y="1220294"/>
            <a:ext cx="6316361" cy="1811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BFD02-54B3-E574-3C49-76AC620FD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639" y="3306022"/>
            <a:ext cx="6316361" cy="3418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5275C9-11DD-EC28-EAAF-A5F6B14BB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3395"/>
            <a:ext cx="5719119" cy="3350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966D63-043C-FBF2-7DFD-6946343BC3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624"/>
          <a:stretch/>
        </p:blipFill>
        <p:spPr>
          <a:xfrm>
            <a:off x="7698260" y="1317730"/>
            <a:ext cx="3371334" cy="114937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7716A-B5C9-5EA5-93B8-7C7C8BA46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1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965779" y="279590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Paper Mills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B811A-5F2C-8544-01FC-2864DC5B8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37" y="1013104"/>
            <a:ext cx="9453326" cy="58335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106123-475E-AF19-CFC4-89C0E6C72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3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969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22% Ground Rubber</a:t>
            </a:r>
          </a:p>
        </p:txBody>
      </p:sp>
      <p:pic>
        <p:nvPicPr>
          <p:cNvPr id="9218" name="Picture 2" descr="sustainable asphalt paved with tires ...">
            <a:extLst>
              <a:ext uri="{FF2B5EF4-FFF2-40B4-BE49-F238E27FC236}">
                <a16:creationId xmlns:a16="http://schemas.microsoft.com/office/drawing/2014/main" id="{71771D65-FC3D-857C-6B54-AE3C2D03C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226695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1EE8A6-E8B0-46BB-A318-DD8C4E13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89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1588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DOT Code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1EE8A6-E8B0-46BB-A318-DD8C4E13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7A3F9-47BF-2172-4448-38EEF7911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939800"/>
            <a:ext cx="7010400" cy="591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8617C-0D47-6BC1-7F9C-4F897C764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697" y="1573739"/>
            <a:ext cx="6480647" cy="1589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6EDA3E-4A12-1192-0B45-35DDE4137C10}"/>
              </a:ext>
            </a:extLst>
          </p:cNvPr>
          <p:cNvSpPr txBox="1"/>
          <p:nvPr/>
        </p:nvSpPr>
        <p:spPr>
          <a:xfrm>
            <a:off x="7809470" y="3534032"/>
            <a:ext cx="3892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can’t reuse/retread a tire older than 2019</a:t>
            </a:r>
          </a:p>
        </p:txBody>
      </p:sp>
    </p:spTree>
    <p:extLst>
      <p:ext uri="{BB962C8B-B14F-4D97-AF65-F5344CB8AC3E}">
        <p14:creationId xmlns:p14="http://schemas.microsoft.com/office/powerpoint/2010/main" val="781854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1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Tire Recycling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0BAF9-808B-634D-F67C-0B8E5E922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7446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8B89C-7338-8555-5405-8C6B1BA21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516" y="1313454"/>
            <a:ext cx="5677697" cy="49931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1DD25-B7A9-A088-A558-C1442773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4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1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Tire Recycling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FA87E-B806-FB25-9659-4C925330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63900"/>
            <a:ext cx="7772400" cy="6130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49577F-3CA4-0B8A-2D65-6DA1559C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38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1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Tire Recycling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F0985C-9BA8-86A3-F01C-1B4F0220F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538" y="0"/>
            <a:ext cx="5868923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A55E5-AD2C-B079-EBBA-3F82EB8A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2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E8D72-8AB8-66C0-76F6-67A667AC9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07757"/>
            <a:ext cx="7772400" cy="544248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8CE3A0-D150-07F9-1F93-6A1739ACD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30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1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Tire Recycling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21648B-95E1-3864-0CBD-03F5EEB6F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454150"/>
            <a:ext cx="7239000" cy="3949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DFC659-8C16-7480-D8B0-2E511EF2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73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0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2"/>
              </a:rPr>
              <a:t>Tire Shredder</a:t>
            </a:r>
            <a:endParaRPr lang="en-US" sz="2400" b="1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5F7806F0-2E26-FDEB-BA1E-02956DBAC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57300"/>
            <a:ext cx="7772400" cy="43433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041E4-1F81-9356-986B-FADAB958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42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0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2"/>
              </a:rPr>
              <a:t>Tire Shredder</a:t>
            </a:r>
            <a:endParaRPr lang="en-US" sz="2400" b="1" dirty="0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8DF08580-6EBA-397B-6FC7-9A3D2E09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59027"/>
            <a:ext cx="7772400" cy="43399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276480-4F3B-33D8-EB6A-6997FCE5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42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353665" y="489656"/>
            <a:ext cx="3146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More Tires Every Year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8A43AE-5F5E-A978-5C65-22B1894E3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685" y="1688510"/>
            <a:ext cx="7772400" cy="4074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993B6A-B7AF-DE91-4069-729447BF12F2}"/>
              </a:ext>
            </a:extLst>
          </p:cNvPr>
          <p:cNvSpPr txBox="1"/>
          <p:nvPr/>
        </p:nvSpPr>
        <p:spPr>
          <a:xfrm>
            <a:off x="10194325" y="1890584"/>
            <a:ext cx="1791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Parc = # registered vehicles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36ED62-FA06-782F-6F5C-307C406F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58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2324230" y="514369"/>
            <a:ext cx="754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Total rubber processing from tire to powder and steel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F0F8A1DA-5BA2-9B63-8B28-AC8095B9A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370" y="1515688"/>
            <a:ext cx="7772400" cy="437032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E9957-4B9C-F3D6-4580-9DC13DB0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43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2030139" y="477299"/>
            <a:ext cx="2747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Rubberized </a:t>
            </a:r>
            <a:r>
              <a:rPr lang="en-US" sz="2400" b="1" dirty="0" err="1"/>
              <a:t>Aspalt</a:t>
            </a:r>
            <a:endParaRPr lang="en-US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2E814-8C2C-C407-98D1-210CA74F9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8" y="1725665"/>
            <a:ext cx="6640398" cy="4082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6D0D0-236B-47C9-67CA-D581A7AF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179" y="0"/>
            <a:ext cx="5153043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38308-5A5E-FAF2-C87C-61769BC9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30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1691237" y="415515"/>
            <a:ext cx="2237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Crumb Rubber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5E3CD-F658-6877-FE93-F26CFF7DF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62" y="1670715"/>
            <a:ext cx="5599277" cy="19992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998494-32B8-372B-60D7-A806F629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622" y="0"/>
            <a:ext cx="5606692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EED9D7-2ED0-68CD-CFF7-6C000924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11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9CFE2-850E-68E4-7C54-669E8AB51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7" y="0"/>
            <a:ext cx="600167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1040EC-C7F1-779E-E5AF-51F7101F1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428" y="0"/>
            <a:ext cx="5861412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4EF2B-16E4-E402-1714-EE484A71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56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38C28B-2715-185B-F1D0-64B4D84B8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189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AC2DE-F565-DBAE-925E-95A50ACF6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434" y="0"/>
            <a:ext cx="5591369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D899D7-939F-C246-E9A7-E247A3C5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30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6F05E8-FE9F-DD4C-EB2F-0DCFF63C3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2" y="0"/>
            <a:ext cx="6106126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D48524-25E0-B3B5-E81C-C655BC2C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03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D48524-25E0-B3B5-E81C-C655BC2C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8F380026-3156-4D8A-2AE7-CF5221EAE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40097"/>
            <a:ext cx="7772400" cy="4377805"/>
          </a:xfrm>
          <a:prstGeom prst="rect">
            <a:avLst/>
          </a:prstGeom>
        </p:spPr>
      </p:pic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id="{468AC277-775E-CF5C-59A4-CEBA5611058E}"/>
              </a:ext>
            </a:extLst>
          </p:cNvPr>
          <p:cNvSpPr txBox="1"/>
          <p:nvPr/>
        </p:nvSpPr>
        <p:spPr>
          <a:xfrm>
            <a:off x="4114800" y="481914"/>
            <a:ext cx="310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Rubberized Asphalt Concrete</a:t>
            </a:r>
          </a:p>
        </p:txBody>
      </p:sp>
    </p:spTree>
    <p:extLst>
      <p:ext uri="{BB962C8B-B14F-4D97-AF65-F5344CB8AC3E}">
        <p14:creationId xmlns:p14="http://schemas.microsoft.com/office/powerpoint/2010/main" val="8560439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D48524-25E0-B3B5-E81C-C655BC2C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id="{468AC277-775E-CF5C-59A4-CEBA5611058E}"/>
              </a:ext>
            </a:extLst>
          </p:cNvPr>
          <p:cNvSpPr txBox="1"/>
          <p:nvPr/>
        </p:nvSpPr>
        <p:spPr>
          <a:xfrm>
            <a:off x="4114800" y="481914"/>
            <a:ext cx="297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Tire </a:t>
            </a:r>
            <a:r>
              <a:rPr lang="en-US" dirty="0">
                <a:hlinkClick r:id="rId3"/>
              </a:rPr>
              <a:t>Derived</a:t>
            </a:r>
            <a:r>
              <a:rPr lang="en-US" dirty="0"/>
              <a:t> Aggregate (TDA)</a:t>
            </a: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8F36461-5275-9CF6-F858-C9C4151D1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263216"/>
            <a:ext cx="7772400" cy="433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64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D48524-25E0-B3B5-E81C-C655BC2C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id="{468AC277-775E-CF5C-59A4-CEBA5611058E}"/>
              </a:ext>
            </a:extLst>
          </p:cNvPr>
          <p:cNvSpPr txBox="1"/>
          <p:nvPr/>
        </p:nvSpPr>
        <p:spPr>
          <a:xfrm>
            <a:off x="3632887" y="501649"/>
            <a:ext cx="433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Tire Derived Aggregate (TDA) For </a:t>
            </a:r>
            <a:r>
              <a:rPr lang="en-US" dirty="0" err="1">
                <a:hlinkClick r:id="rId3"/>
              </a:rPr>
              <a:t>Raliroads</a:t>
            </a:r>
            <a:endParaRPr lang="en-US" dirty="0"/>
          </a:p>
        </p:txBody>
      </p:sp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88F36461-5275-9CF6-F858-C9C4151D1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263216"/>
            <a:ext cx="7772400" cy="4331568"/>
          </a:xfrm>
          <a:prstGeom prst="rect">
            <a:avLst/>
          </a:prstGeom>
        </p:spPr>
      </p:pic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5B92C578-9DD7-0AAB-E7D1-A793A4736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1241451"/>
            <a:ext cx="7772400" cy="437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429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D48524-25E0-B3B5-E81C-C655BC2C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id="{468AC277-775E-CF5C-59A4-CEBA5611058E}"/>
              </a:ext>
            </a:extLst>
          </p:cNvPr>
          <p:cNvSpPr txBox="1"/>
          <p:nvPr/>
        </p:nvSpPr>
        <p:spPr>
          <a:xfrm>
            <a:off x="3632887" y="501649"/>
            <a:ext cx="460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Tire Derived Aggregate (TDA) For Road Repair</a:t>
            </a:r>
            <a:endParaRPr lang="en-US"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ED736A5A-ACCE-EFA2-7209-D8E4A2F1D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501181"/>
            <a:ext cx="7772400" cy="432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86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5D19C9-1BDC-9672-DAA3-611FB866C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06514"/>
            <a:ext cx="7772400" cy="394153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123D6-4419-217E-2FCC-D57611C6C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04EFF-AEBA-155F-7F39-4DA72436A4DE}"/>
              </a:ext>
            </a:extLst>
          </p:cNvPr>
          <p:cNvSpPr txBox="1"/>
          <p:nvPr/>
        </p:nvSpPr>
        <p:spPr>
          <a:xfrm>
            <a:off x="4353665" y="489656"/>
            <a:ext cx="3146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More Tires Every Year</a:t>
            </a:r>
          </a:p>
        </p:txBody>
      </p:sp>
    </p:spTree>
    <p:extLst>
      <p:ext uri="{BB962C8B-B14F-4D97-AF65-F5344CB8AC3E}">
        <p14:creationId xmlns:p14="http://schemas.microsoft.com/office/powerpoint/2010/main" val="24256222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162589" y="147612"/>
            <a:ext cx="3624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Recovered Carbon Black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092932-BB17-3202-7C81-FBB305559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1" y="877330"/>
            <a:ext cx="12048219" cy="56022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86DCE2-0C3C-A820-149C-CFF9674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28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162589" y="147612"/>
            <a:ext cx="384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2"/>
              </a:rPr>
              <a:t>Synthesis of Carbon Black</a:t>
            </a: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86DCE2-0C3C-A820-149C-CFF9674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650C08E4-7193-6B44-A9AA-A6A1A1364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77290"/>
            <a:ext cx="7772400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781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0AE37D-8F7F-6A6D-5B72-F8E5B30C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5" y="1309335"/>
            <a:ext cx="11873474" cy="4275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82F9E-3FAE-0752-E474-5969E624C39D}"/>
              </a:ext>
            </a:extLst>
          </p:cNvPr>
          <p:cNvSpPr txBox="1"/>
          <p:nvPr/>
        </p:nvSpPr>
        <p:spPr>
          <a:xfrm>
            <a:off x="4162589" y="147612"/>
            <a:ext cx="3624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Recovered Carbon Black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D5E73-6D00-C40A-2DA1-5C53B08F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04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582F9E-3FAE-0752-E474-5969E624C39D}"/>
              </a:ext>
            </a:extLst>
          </p:cNvPr>
          <p:cNvSpPr txBox="1"/>
          <p:nvPr/>
        </p:nvSpPr>
        <p:spPr>
          <a:xfrm>
            <a:off x="4162589" y="147612"/>
            <a:ext cx="3624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2"/>
              </a:rPr>
              <a:t>Recovered Carbon Black</a:t>
            </a:r>
            <a:endParaRPr lang="en-US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D5E73-6D00-C40A-2DA1-5C53B08F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F8C21E01-386D-050D-9715-5D574FFD5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35288"/>
            <a:ext cx="7772400" cy="438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208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A7B7A-D560-12C8-BC57-2BB09C428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35" y="183036"/>
            <a:ext cx="9940549" cy="65390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E938F-56FB-D527-8D72-5FEBEC00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698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3478424" y="502012"/>
            <a:ext cx="5235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2"/>
              </a:rPr>
              <a:t>Recovered Carbon Black Talk 30 min</a:t>
            </a:r>
            <a:endParaRPr lang="en-US" sz="2400" b="1" dirty="0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68929342-D283-0DCC-5959-B031F14F5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45329"/>
            <a:ext cx="7772400" cy="45673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9EBEEF-047B-6535-8E50-57B28D16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485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1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Tire Recycling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ED0750-FE11-514D-2691-6035930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235" y="1346886"/>
            <a:ext cx="10512462" cy="4411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DF4E3-1A77-C199-73E1-01C6EC8F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093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1542957" y="502012"/>
            <a:ext cx="4190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does ozone do to tires?</a:t>
            </a:r>
          </a:p>
        </p:txBody>
      </p:sp>
      <p:pic>
        <p:nvPicPr>
          <p:cNvPr id="11266" name="Picture 2" descr="undefined">
            <a:extLst>
              <a:ext uri="{FF2B5EF4-FFF2-40B4-BE49-F238E27FC236}">
                <a16:creationId xmlns:a16="http://schemas.microsoft.com/office/drawing/2014/main" id="{1A45D7ED-390D-B499-13BB-F3C418009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7" y="1433193"/>
            <a:ext cx="7384192" cy="492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0ED4E-5FC4-F1C6-C569-BA5D07AA29B2}"/>
              </a:ext>
            </a:extLst>
          </p:cNvPr>
          <p:cNvSpPr txBox="1"/>
          <p:nvPr/>
        </p:nvSpPr>
        <p:spPr>
          <a:xfrm>
            <a:off x="7688384" y="502011"/>
            <a:ext cx="1969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Anti-</a:t>
            </a:r>
            <a:r>
              <a:rPr lang="en-US" sz="2400" b="1" dirty="0" err="1"/>
              <a:t>ozonant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B68F6-FA0E-7489-54E6-13A6A5FC2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51" y="2994091"/>
            <a:ext cx="4017818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B6559-9085-045C-8210-2A4C7EB29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760" y="4133163"/>
            <a:ext cx="3378200" cy="46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67101A-D665-5CC5-4114-9210A6FD5367}"/>
              </a:ext>
            </a:extLst>
          </p:cNvPr>
          <p:cNvSpPr txBox="1"/>
          <p:nvPr/>
        </p:nvSpPr>
        <p:spPr>
          <a:xfrm>
            <a:off x="8226760" y="260727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6PPD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20305-3F18-1A89-AC96-7FFA3A9B5D4D}"/>
              </a:ext>
            </a:extLst>
          </p:cNvPr>
          <p:cNvSpPr txBox="1"/>
          <p:nvPr/>
        </p:nvSpPr>
        <p:spPr>
          <a:xfrm>
            <a:off x="10194324" y="2527603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6PPD-quinone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A4D76E-4E56-FE93-E63F-7133BA96F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640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1542957" y="502012"/>
            <a:ext cx="4190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does ozone do to tires?</a:t>
            </a:r>
          </a:p>
        </p:txBody>
      </p:sp>
      <p:pic>
        <p:nvPicPr>
          <p:cNvPr id="11266" name="Picture 2" descr="undefined">
            <a:extLst>
              <a:ext uri="{FF2B5EF4-FFF2-40B4-BE49-F238E27FC236}">
                <a16:creationId xmlns:a16="http://schemas.microsoft.com/office/drawing/2014/main" id="{1A45D7ED-390D-B499-13BB-F3C418009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7" y="1433193"/>
            <a:ext cx="7384192" cy="492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0ED4E-5FC4-F1C6-C569-BA5D07AA29B2}"/>
              </a:ext>
            </a:extLst>
          </p:cNvPr>
          <p:cNvSpPr txBox="1"/>
          <p:nvPr/>
        </p:nvSpPr>
        <p:spPr>
          <a:xfrm>
            <a:off x="7688384" y="502011"/>
            <a:ext cx="1969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Anti-</a:t>
            </a:r>
            <a:r>
              <a:rPr lang="en-US" sz="2400" b="1" dirty="0" err="1"/>
              <a:t>ozonant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B68F6-FA0E-7489-54E6-13A6A5FC2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51" y="2994091"/>
            <a:ext cx="4017818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B6559-9085-045C-8210-2A4C7EB29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760" y="4133163"/>
            <a:ext cx="3378200" cy="46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67101A-D665-5CC5-4114-9210A6FD5367}"/>
              </a:ext>
            </a:extLst>
          </p:cNvPr>
          <p:cNvSpPr txBox="1"/>
          <p:nvPr/>
        </p:nvSpPr>
        <p:spPr>
          <a:xfrm>
            <a:off x="8226760" y="260727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6PPD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20305-3F18-1A89-AC96-7FFA3A9B5D4D}"/>
              </a:ext>
            </a:extLst>
          </p:cNvPr>
          <p:cNvSpPr txBox="1"/>
          <p:nvPr/>
        </p:nvSpPr>
        <p:spPr>
          <a:xfrm>
            <a:off x="10194324" y="2527603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6PPD-quinone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DB6B6-0760-F723-6F4E-A8BFAE509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599302"/>
            <a:ext cx="7772400" cy="1659396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5DCCB71-A0BD-0506-4CB3-0F8E31F6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97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1542957" y="502012"/>
            <a:ext cx="4190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does ozone do to tires?</a:t>
            </a:r>
          </a:p>
        </p:txBody>
      </p:sp>
      <p:pic>
        <p:nvPicPr>
          <p:cNvPr id="11266" name="Picture 2" descr="undefined">
            <a:extLst>
              <a:ext uri="{FF2B5EF4-FFF2-40B4-BE49-F238E27FC236}">
                <a16:creationId xmlns:a16="http://schemas.microsoft.com/office/drawing/2014/main" id="{1A45D7ED-390D-B499-13BB-F3C418009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7" y="1433193"/>
            <a:ext cx="7384192" cy="492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0ED4E-5FC4-F1C6-C569-BA5D07AA29B2}"/>
              </a:ext>
            </a:extLst>
          </p:cNvPr>
          <p:cNvSpPr txBox="1"/>
          <p:nvPr/>
        </p:nvSpPr>
        <p:spPr>
          <a:xfrm>
            <a:off x="7688384" y="502011"/>
            <a:ext cx="1969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Anti-</a:t>
            </a:r>
            <a:r>
              <a:rPr lang="en-US" sz="2400" b="1" dirty="0" err="1"/>
              <a:t>ozonant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B68F6-FA0E-7489-54E6-13A6A5FC2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51" y="2994091"/>
            <a:ext cx="4017818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B6559-9085-045C-8210-2A4C7EB29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760" y="4133163"/>
            <a:ext cx="3378200" cy="46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67101A-D665-5CC5-4114-9210A6FD5367}"/>
              </a:ext>
            </a:extLst>
          </p:cNvPr>
          <p:cNvSpPr txBox="1"/>
          <p:nvPr/>
        </p:nvSpPr>
        <p:spPr>
          <a:xfrm>
            <a:off x="8226760" y="260727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6PPD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20305-3F18-1A89-AC96-7FFA3A9B5D4D}"/>
              </a:ext>
            </a:extLst>
          </p:cNvPr>
          <p:cNvSpPr txBox="1"/>
          <p:nvPr/>
        </p:nvSpPr>
        <p:spPr>
          <a:xfrm>
            <a:off x="10194324" y="2527603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6PPD-quinone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FD7E05-EE36-96CE-29F5-F067D8574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511657"/>
            <a:ext cx="7772400" cy="1834686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8E35B5-FA58-CB78-02C6-8C4BEE59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49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6AF74-81D0-ACA9-B68E-8CAD91AC1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69636"/>
            <a:ext cx="7772400" cy="3718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36CE7-48B6-EACD-1812-1119587B8FB1}"/>
              </a:ext>
            </a:extLst>
          </p:cNvPr>
          <p:cNvSpPr txBox="1"/>
          <p:nvPr/>
        </p:nvSpPr>
        <p:spPr>
          <a:xfrm>
            <a:off x="10194325" y="1890584"/>
            <a:ext cx="1791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Parc = # registered vehicles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B98AA-D840-0655-F3AE-00819CAC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054C-C5A8-3E51-01EF-7C7455D77352}"/>
              </a:ext>
            </a:extLst>
          </p:cNvPr>
          <p:cNvSpPr txBox="1"/>
          <p:nvPr/>
        </p:nvSpPr>
        <p:spPr>
          <a:xfrm>
            <a:off x="4353665" y="489656"/>
            <a:ext cx="3146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More Tires Every Year</a:t>
            </a:r>
          </a:p>
        </p:txBody>
      </p:sp>
    </p:spTree>
    <p:extLst>
      <p:ext uri="{BB962C8B-B14F-4D97-AF65-F5344CB8AC3E}">
        <p14:creationId xmlns:p14="http://schemas.microsoft.com/office/powerpoint/2010/main" val="16564390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undefined">
            <a:extLst>
              <a:ext uri="{FF2B5EF4-FFF2-40B4-BE49-F238E27FC236}">
                <a16:creationId xmlns:a16="http://schemas.microsoft.com/office/drawing/2014/main" id="{C9060D67-0E59-4D40-F68D-8F6F4938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11761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4AF13D-F804-7C6B-9F91-348C5606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81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olybutadiene [MW 3,000]">
            <a:extLst>
              <a:ext uri="{FF2B5EF4-FFF2-40B4-BE49-F238E27FC236}">
                <a16:creationId xmlns:a16="http://schemas.microsoft.com/office/drawing/2014/main" id="{91622145-5CE9-B86E-FC8E-3F987114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7" y="2301789"/>
            <a:ext cx="25654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F0664-4B8C-1A39-6693-9BAB956F1DE6}"/>
              </a:ext>
            </a:extLst>
          </p:cNvPr>
          <p:cNvSpPr txBox="1"/>
          <p:nvPr/>
        </p:nvSpPr>
        <p:spPr>
          <a:xfrm>
            <a:off x="939114" y="1346886"/>
            <a:ext cx="3866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Polybutadiene has double bonds</a:t>
            </a:r>
          </a:p>
          <a:p>
            <a:r>
              <a:rPr lang="en-US" dirty="0"/>
              <a:t>That react with sulfur in vulcanization</a:t>
            </a:r>
          </a:p>
          <a:p>
            <a:r>
              <a:rPr lang="en-US" dirty="0"/>
              <a:t>But can also react with Ozone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D97D17-84B8-83F4-FA4C-F7D2F5258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40" y="621442"/>
            <a:ext cx="4686300" cy="430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2072B5-ABC3-6EC0-D778-EB00C5DB0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85" y="5056144"/>
            <a:ext cx="7175500" cy="166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E553E-C78D-1AC6-B003-930154F5F75E}"/>
              </a:ext>
            </a:extLst>
          </p:cNvPr>
          <p:cNvSpPr txBox="1"/>
          <p:nvPr/>
        </p:nvSpPr>
        <p:spPr>
          <a:xfrm>
            <a:off x="8563232" y="5436973"/>
            <a:ext cx="268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Formed by UV light on O</a:t>
            </a:r>
            <a:r>
              <a:rPr lang="en-US" baseline="-25000" dirty="0"/>
              <a:t>2</a:t>
            </a:r>
          </a:p>
          <a:p>
            <a:r>
              <a:rPr lang="en-US" dirty="0"/>
              <a:t>Smells like chlorine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A667E-91F7-924E-ED2D-FFDA72891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454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1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Tire Recycling</a:t>
            </a:r>
          </a:p>
        </p:txBody>
      </p:sp>
      <p:pic>
        <p:nvPicPr>
          <p:cNvPr id="14338" name="Picture 2" descr="undefined">
            <a:extLst>
              <a:ext uri="{FF2B5EF4-FFF2-40B4-BE49-F238E27FC236}">
                <a16:creationId xmlns:a16="http://schemas.microsoft.com/office/drawing/2014/main" id="{8C40E7E6-77FD-635F-54BC-63DE0911B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509AD5-9107-F149-A39C-68C55BD3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890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731000" y="329167"/>
            <a:ext cx="2023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Antiozonants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A436B8-AADB-3048-FDA7-CA0D9AE60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79" y="840259"/>
            <a:ext cx="11314840" cy="52269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8570B7-6D1C-7918-B631-C8A4B354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366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2"/>
              </a:rPr>
              <a:t>6PPD-q</a:t>
            </a:r>
            <a:r>
              <a:rPr lang="en-US" sz="2400" b="1" dirty="0"/>
              <a:t> 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02C3036F-9308-7D2B-2869-641364668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308" y="1579495"/>
            <a:ext cx="7772400" cy="43662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0E06E1-8F31-8A7C-BBB1-7C84D2B11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657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1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Tire Recycling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077230-AE42-C6D8-485A-25937D0EE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50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336CE7-48B6-EACD-1812-1119587B8FB1}"/>
              </a:ext>
            </a:extLst>
          </p:cNvPr>
          <p:cNvSpPr txBox="1"/>
          <p:nvPr/>
        </p:nvSpPr>
        <p:spPr>
          <a:xfrm>
            <a:off x="10194325" y="1890584"/>
            <a:ext cx="1791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Parc = # registered vehicles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CD773-5F81-746A-E3F3-BA18152B2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55522"/>
            <a:ext cx="7772400" cy="374695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1B0AD-4CFC-317A-2133-BCABA586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0D86F-C0FB-0710-21AC-DEE3D5A6951A}"/>
              </a:ext>
            </a:extLst>
          </p:cNvPr>
          <p:cNvSpPr txBox="1"/>
          <p:nvPr/>
        </p:nvSpPr>
        <p:spPr>
          <a:xfrm>
            <a:off x="4353665" y="489656"/>
            <a:ext cx="3146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More Tires Every Year</a:t>
            </a:r>
          </a:p>
        </p:txBody>
      </p:sp>
    </p:spTree>
    <p:extLst>
      <p:ext uri="{BB962C8B-B14F-4D97-AF65-F5344CB8AC3E}">
        <p14:creationId xmlns:p14="http://schemas.microsoft.com/office/powerpoint/2010/main" val="2167937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45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End-of-Life Tires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D3D17E-699A-7E79-E3B4-842595C1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95375"/>
            <a:ext cx="7772400" cy="26672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97013-E739-C699-EBE0-2F1BF2FB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98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9AD41-3258-D7A3-B260-C9F01A01D330}"/>
              </a:ext>
            </a:extLst>
          </p:cNvPr>
          <p:cNvSpPr txBox="1"/>
          <p:nvPr/>
        </p:nvSpPr>
        <p:spPr>
          <a:xfrm>
            <a:off x="4829854" y="551439"/>
            <a:ext cx="245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End-of-Life Tires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5803D-D1F0-F056-FFA8-76CEDD104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03367"/>
            <a:ext cx="7772400" cy="285126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9F7C5-3038-CA13-0770-C2E82E44B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DEB6-1188-A840-BCBB-B4DEBE2DDD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12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17061</TotalTime>
  <Words>642</Words>
  <Application>Microsoft Macintosh PowerPoint</Application>
  <PresentationFormat>Widescreen</PresentationFormat>
  <Paragraphs>182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Beaucage, Gregory (beaucag)</dc:creator>
  <cp:lastModifiedBy>Beaucage, Gregory (beaucag)</cp:lastModifiedBy>
  <cp:revision>47</cp:revision>
  <cp:lastPrinted>2024-10-03T19:15:28Z</cp:lastPrinted>
  <dcterms:created xsi:type="dcterms:W3CDTF">2024-09-28T22:19:33Z</dcterms:created>
  <dcterms:modified xsi:type="dcterms:W3CDTF">2024-10-10T18:41:20Z</dcterms:modified>
</cp:coreProperties>
</file>