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321" r:id="rId3"/>
    <p:sldId id="322" r:id="rId4"/>
    <p:sldId id="320" r:id="rId5"/>
    <p:sldId id="276" r:id="rId6"/>
    <p:sldId id="277" r:id="rId7"/>
    <p:sldId id="325" r:id="rId8"/>
    <p:sldId id="326" r:id="rId9"/>
    <p:sldId id="327" r:id="rId10"/>
    <p:sldId id="328" r:id="rId11"/>
    <p:sldId id="329" r:id="rId12"/>
    <p:sldId id="257" r:id="rId13"/>
    <p:sldId id="259" r:id="rId14"/>
    <p:sldId id="260" r:id="rId15"/>
    <p:sldId id="261" r:id="rId16"/>
    <p:sldId id="318" r:id="rId17"/>
    <p:sldId id="319" r:id="rId18"/>
    <p:sldId id="262" r:id="rId19"/>
    <p:sldId id="263" r:id="rId20"/>
    <p:sldId id="323" r:id="rId21"/>
    <p:sldId id="258" r:id="rId22"/>
    <p:sldId id="265" r:id="rId23"/>
    <p:sldId id="264" r:id="rId24"/>
    <p:sldId id="266" r:id="rId25"/>
    <p:sldId id="267" r:id="rId26"/>
    <p:sldId id="268" r:id="rId27"/>
    <p:sldId id="269" r:id="rId28"/>
    <p:sldId id="270" r:id="rId29"/>
    <p:sldId id="271" r:id="rId30"/>
    <p:sldId id="272" r:id="rId31"/>
    <p:sldId id="273" r:id="rId32"/>
    <p:sldId id="330" r:id="rId33"/>
    <p:sldId id="274" r:id="rId34"/>
    <p:sldId id="324" r:id="rId35"/>
    <p:sldId id="275" r:id="rId36"/>
    <p:sldId id="331" r:id="rId37"/>
    <p:sldId id="332" r:id="rId38"/>
    <p:sldId id="278" r:id="rId39"/>
    <p:sldId id="279" r:id="rId40"/>
    <p:sldId id="280" r:id="rId41"/>
    <p:sldId id="28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89"/>
    <p:restoredTop sz="94694"/>
  </p:normalViewPr>
  <p:slideViewPr>
    <p:cSldViewPr snapToGrid="0">
      <p:cViewPr varScale="1">
        <p:scale>
          <a:sx n="121" d="100"/>
          <a:sy n="121" d="100"/>
        </p:scale>
        <p:origin x="8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28C66-36C2-7C4B-8F51-09975085E2A6}" type="datetimeFigureOut">
              <a:rPr lang="en-US" smtClean="0"/>
              <a:t>8/23/24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888DC-8530-1547-8D2D-021B2B57C0E7}" type="slidenum">
              <a:rPr lang="en-US" smtClean="0"/>
              <a:t>‹#›</a:t>
            </a:fld>
            <a:endParaRPr lang="en-US"/>
          </a:p>
        </p:txBody>
      </p:sp>
    </p:spTree>
    <p:extLst>
      <p:ext uri="{BB962C8B-B14F-4D97-AF65-F5344CB8AC3E}">
        <p14:creationId xmlns:p14="http://schemas.microsoft.com/office/powerpoint/2010/main" val="118874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888DC-8530-1547-8D2D-021B2B57C0E7}" type="slidenum">
              <a:rPr lang="en-US" smtClean="0"/>
              <a:t>11</a:t>
            </a:fld>
            <a:endParaRPr lang="en-US"/>
          </a:p>
        </p:txBody>
      </p:sp>
    </p:spTree>
    <p:extLst>
      <p:ext uri="{BB962C8B-B14F-4D97-AF65-F5344CB8AC3E}">
        <p14:creationId xmlns:p14="http://schemas.microsoft.com/office/powerpoint/2010/main" val="211443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D872D-F26F-AE57-C106-17A9BC1E62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8396A4-A829-CC8D-0AD3-E13A0A90E1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6A4D95-3874-6078-24F5-98A12BE2B62E}"/>
              </a:ext>
            </a:extLst>
          </p:cNvPr>
          <p:cNvSpPr>
            <a:spLocks noGrp="1"/>
          </p:cNvSpPr>
          <p:nvPr>
            <p:ph type="dt" sz="half" idx="10"/>
          </p:nvPr>
        </p:nvSpPr>
        <p:spPr/>
        <p:txBody>
          <a:bodyPr/>
          <a:lstStyle/>
          <a:p>
            <a:fld id="{785B8D1B-F449-EF4D-9B5E-5419E5F050FA}" type="datetime1">
              <a:rPr lang="en-US" smtClean="0"/>
              <a:t>8/23/24</a:t>
            </a:fld>
            <a:endParaRPr lang="en-US"/>
          </a:p>
        </p:txBody>
      </p:sp>
      <p:sp>
        <p:nvSpPr>
          <p:cNvPr id="5" name="Footer Placeholder 4">
            <a:extLst>
              <a:ext uri="{FF2B5EF4-FFF2-40B4-BE49-F238E27FC236}">
                <a16:creationId xmlns:a16="http://schemas.microsoft.com/office/drawing/2014/main" id="{2D913EE4-2F41-7D2A-E591-C003916D9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FF436-3FD8-42C3-2C35-5CB9261CABB5}"/>
              </a:ext>
            </a:extLst>
          </p:cNvPr>
          <p:cNvSpPr>
            <a:spLocks noGrp="1"/>
          </p:cNvSpPr>
          <p:nvPr>
            <p:ph type="sldNum" sz="quarter" idx="12"/>
          </p:nvPr>
        </p:nvSpPr>
        <p:spPr/>
        <p:txBody>
          <a:bodyPr/>
          <a:lstStyle/>
          <a:p>
            <a:fld id="{FDD6F557-8C8D-A54D-A876-A14D9D529E3F}" type="slidenum">
              <a:rPr lang="en-US" smtClean="0"/>
              <a:t>‹#›</a:t>
            </a:fld>
            <a:endParaRPr lang="en-US"/>
          </a:p>
        </p:txBody>
      </p:sp>
    </p:spTree>
    <p:extLst>
      <p:ext uri="{BB962C8B-B14F-4D97-AF65-F5344CB8AC3E}">
        <p14:creationId xmlns:p14="http://schemas.microsoft.com/office/powerpoint/2010/main" val="3826720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70983-3BF2-9D88-A670-40DE5CCD50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FAB3EC-BEA9-2D51-30BD-C7C3C558BD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E0ADF-EB25-A8DB-9441-7BC1B180ABF7}"/>
              </a:ext>
            </a:extLst>
          </p:cNvPr>
          <p:cNvSpPr>
            <a:spLocks noGrp="1"/>
          </p:cNvSpPr>
          <p:nvPr>
            <p:ph type="dt" sz="half" idx="10"/>
          </p:nvPr>
        </p:nvSpPr>
        <p:spPr/>
        <p:txBody>
          <a:bodyPr/>
          <a:lstStyle/>
          <a:p>
            <a:fld id="{760C927B-CD97-2840-B8BA-A1CA307C12EF}" type="datetime1">
              <a:rPr lang="en-US" smtClean="0"/>
              <a:t>8/23/24</a:t>
            </a:fld>
            <a:endParaRPr lang="en-US"/>
          </a:p>
        </p:txBody>
      </p:sp>
      <p:sp>
        <p:nvSpPr>
          <p:cNvPr id="5" name="Footer Placeholder 4">
            <a:extLst>
              <a:ext uri="{FF2B5EF4-FFF2-40B4-BE49-F238E27FC236}">
                <a16:creationId xmlns:a16="http://schemas.microsoft.com/office/drawing/2014/main" id="{76278D43-4D7C-3612-AB51-DB6C3D208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03F78-CF12-0D8D-6CB7-D8D86D499B75}"/>
              </a:ext>
            </a:extLst>
          </p:cNvPr>
          <p:cNvSpPr>
            <a:spLocks noGrp="1"/>
          </p:cNvSpPr>
          <p:nvPr>
            <p:ph type="sldNum" sz="quarter" idx="12"/>
          </p:nvPr>
        </p:nvSpPr>
        <p:spPr/>
        <p:txBody>
          <a:bodyPr/>
          <a:lstStyle/>
          <a:p>
            <a:fld id="{FDD6F557-8C8D-A54D-A876-A14D9D529E3F}" type="slidenum">
              <a:rPr lang="en-US" smtClean="0"/>
              <a:t>‹#›</a:t>
            </a:fld>
            <a:endParaRPr lang="en-US"/>
          </a:p>
        </p:txBody>
      </p:sp>
    </p:spTree>
    <p:extLst>
      <p:ext uri="{BB962C8B-B14F-4D97-AF65-F5344CB8AC3E}">
        <p14:creationId xmlns:p14="http://schemas.microsoft.com/office/powerpoint/2010/main" val="3418551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FBD068-8DCD-4A3C-FE4C-3F2337C20D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1A062F-C37A-C0B0-F34E-24938B2AC6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C30F4-E48F-70D8-C3D8-F828125A57FD}"/>
              </a:ext>
            </a:extLst>
          </p:cNvPr>
          <p:cNvSpPr>
            <a:spLocks noGrp="1"/>
          </p:cNvSpPr>
          <p:nvPr>
            <p:ph type="dt" sz="half" idx="10"/>
          </p:nvPr>
        </p:nvSpPr>
        <p:spPr/>
        <p:txBody>
          <a:bodyPr/>
          <a:lstStyle/>
          <a:p>
            <a:fld id="{F7AD5890-97E1-F940-9D90-0889795F838D}" type="datetime1">
              <a:rPr lang="en-US" smtClean="0"/>
              <a:t>8/23/24</a:t>
            </a:fld>
            <a:endParaRPr lang="en-US"/>
          </a:p>
        </p:txBody>
      </p:sp>
      <p:sp>
        <p:nvSpPr>
          <p:cNvPr id="5" name="Footer Placeholder 4">
            <a:extLst>
              <a:ext uri="{FF2B5EF4-FFF2-40B4-BE49-F238E27FC236}">
                <a16:creationId xmlns:a16="http://schemas.microsoft.com/office/drawing/2014/main" id="{396CB70B-1934-23D7-AEEB-1901C4D70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3F4476-1A0C-DCF1-CC2E-863E92F12967}"/>
              </a:ext>
            </a:extLst>
          </p:cNvPr>
          <p:cNvSpPr>
            <a:spLocks noGrp="1"/>
          </p:cNvSpPr>
          <p:nvPr>
            <p:ph type="sldNum" sz="quarter" idx="12"/>
          </p:nvPr>
        </p:nvSpPr>
        <p:spPr/>
        <p:txBody>
          <a:bodyPr/>
          <a:lstStyle/>
          <a:p>
            <a:fld id="{FDD6F557-8C8D-A54D-A876-A14D9D529E3F}" type="slidenum">
              <a:rPr lang="en-US" smtClean="0"/>
              <a:t>‹#›</a:t>
            </a:fld>
            <a:endParaRPr lang="en-US"/>
          </a:p>
        </p:txBody>
      </p:sp>
    </p:spTree>
    <p:extLst>
      <p:ext uri="{BB962C8B-B14F-4D97-AF65-F5344CB8AC3E}">
        <p14:creationId xmlns:p14="http://schemas.microsoft.com/office/powerpoint/2010/main" val="3760918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B009E-373E-4C50-BFCF-988002B357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F62C5E-0712-ADA3-E793-DEA19C12A7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B41D4-C961-FABD-B20A-0C4CC5704E40}"/>
              </a:ext>
            </a:extLst>
          </p:cNvPr>
          <p:cNvSpPr>
            <a:spLocks noGrp="1"/>
          </p:cNvSpPr>
          <p:nvPr>
            <p:ph type="dt" sz="half" idx="10"/>
          </p:nvPr>
        </p:nvSpPr>
        <p:spPr/>
        <p:txBody>
          <a:bodyPr/>
          <a:lstStyle/>
          <a:p>
            <a:fld id="{DF60E83A-4807-5640-AB53-C5DA2E5F8DB0}" type="datetime1">
              <a:rPr lang="en-US" smtClean="0"/>
              <a:t>8/23/24</a:t>
            </a:fld>
            <a:endParaRPr lang="en-US"/>
          </a:p>
        </p:txBody>
      </p:sp>
      <p:sp>
        <p:nvSpPr>
          <p:cNvPr id="5" name="Footer Placeholder 4">
            <a:extLst>
              <a:ext uri="{FF2B5EF4-FFF2-40B4-BE49-F238E27FC236}">
                <a16:creationId xmlns:a16="http://schemas.microsoft.com/office/drawing/2014/main" id="{53DC9E37-1415-E371-52FA-4357DD064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DE9A3-04D0-0CE1-1057-1CEAD5D0B954}"/>
              </a:ext>
            </a:extLst>
          </p:cNvPr>
          <p:cNvSpPr>
            <a:spLocks noGrp="1"/>
          </p:cNvSpPr>
          <p:nvPr>
            <p:ph type="sldNum" sz="quarter" idx="12"/>
          </p:nvPr>
        </p:nvSpPr>
        <p:spPr/>
        <p:txBody>
          <a:bodyPr/>
          <a:lstStyle/>
          <a:p>
            <a:fld id="{FDD6F557-8C8D-A54D-A876-A14D9D529E3F}" type="slidenum">
              <a:rPr lang="en-US" smtClean="0"/>
              <a:t>‹#›</a:t>
            </a:fld>
            <a:endParaRPr lang="en-US"/>
          </a:p>
        </p:txBody>
      </p:sp>
    </p:spTree>
    <p:extLst>
      <p:ext uri="{BB962C8B-B14F-4D97-AF65-F5344CB8AC3E}">
        <p14:creationId xmlns:p14="http://schemas.microsoft.com/office/powerpoint/2010/main" val="2859414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B7320-C0EB-EB94-EE71-620E55C099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175EB0-C992-74E4-069B-A6E3E92D8BA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83E41-0ECE-3ABB-1431-FD24E3544342}"/>
              </a:ext>
            </a:extLst>
          </p:cNvPr>
          <p:cNvSpPr>
            <a:spLocks noGrp="1"/>
          </p:cNvSpPr>
          <p:nvPr>
            <p:ph type="dt" sz="half" idx="10"/>
          </p:nvPr>
        </p:nvSpPr>
        <p:spPr/>
        <p:txBody>
          <a:bodyPr/>
          <a:lstStyle/>
          <a:p>
            <a:fld id="{D13EDE0B-7715-854C-8F8A-40BF9E977DC8}" type="datetime1">
              <a:rPr lang="en-US" smtClean="0"/>
              <a:t>8/23/24</a:t>
            </a:fld>
            <a:endParaRPr lang="en-US"/>
          </a:p>
        </p:txBody>
      </p:sp>
      <p:sp>
        <p:nvSpPr>
          <p:cNvPr id="5" name="Footer Placeholder 4">
            <a:extLst>
              <a:ext uri="{FF2B5EF4-FFF2-40B4-BE49-F238E27FC236}">
                <a16:creationId xmlns:a16="http://schemas.microsoft.com/office/drawing/2014/main" id="{0CDEBA03-B356-9018-C6E2-5EF0D94F9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4374D-645C-6359-4DCF-E4C623918910}"/>
              </a:ext>
            </a:extLst>
          </p:cNvPr>
          <p:cNvSpPr>
            <a:spLocks noGrp="1"/>
          </p:cNvSpPr>
          <p:nvPr>
            <p:ph type="sldNum" sz="quarter" idx="12"/>
          </p:nvPr>
        </p:nvSpPr>
        <p:spPr/>
        <p:txBody>
          <a:bodyPr/>
          <a:lstStyle/>
          <a:p>
            <a:fld id="{FDD6F557-8C8D-A54D-A876-A14D9D529E3F}" type="slidenum">
              <a:rPr lang="en-US" smtClean="0"/>
              <a:t>‹#›</a:t>
            </a:fld>
            <a:endParaRPr lang="en-US"/>
          </a:p>
        </p:txBody>
      </p:sp>
    </p:spTree>
    <p:extLst>
      <p:ext uri="{BB962C8B-B14F-4D97-AF65-F5344CB8AC3E}">
        <p14:creationId xmlns:p14="http://schemas.microsoft.com/office/powerpoint/2010/main" val="3829203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AB439-5B42-9B1F-98E1-18AD54318C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4E201A-9E3A-E892-B73F-702E59D1A0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D12A03-A016-AB67-50D5-7A53DE1E8D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BDCFF5-CB9F-EC96-BD24-585F5AABD2B7}"/>
              </a:ext>
            </a:extLst>
          </p:cNvPr>
          <p:cNvSpPr>
            <a:spLocks noGrp="1"/>
          </p:cNvSpPr>
          <p:nvPr>
            <p:ph type="dt" sz="half" idx="10"/>
          </p:nvPr>
        </p:nvSpPr>
        <p:spPr/>
        <p:txBody>
          <a:bodyPr/>
          <a:lstStyle/>
          <a:p>
            <a:fld id="{35335FE6-13C5-AD4A-AA14-490A154D6A38}" type="datetime1">
              <a:rPr lang="en-US" smtClean="0"/>
              <a:t>8/23/24</a:t>
            </a:fld>
            <a:endParaRPr lang="en-US"/>
          </a:p>
        </p:txBody>
      </p:sp>
      <p:sp>
        <p:nvSpPr>
          <p:cNvPr id="6" name="Footer Placeholder 5">
            <a:extLst>
              <a:ext uri="{FF2B5EF4-FFF2-40B4-BE49-F238E27FC236}">
                <a16:creationId xmlns:a16="http://schemas.microsoft.com/office/drawing/2014/main" id="{CA706754-96DC-F6A6-31F9-70B9812D53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7F80B7-0C1B-DBA7-86CF-43BB70FD9966}"/>
              </a:ext>
            </a:extLst>
          </p:cNvPr>
          <p:cNvSpPr>
            <a:spLocks noGrp="1"/>
          </p:cNvSpPr>
          <p:nvPr>
            <p:ph type="sldNum" sz="quarter" idx="12"/>
          </p:nvPr>
        </p:nvSpPr>
        <p:spPr/>
        <p:txBody>
          <a:bodyPr/>
          <a:lstStyle/>
          <a:p>
            <a:fld id="{FDD6F557-8C8D-A54D-A876-A14D9D529E3F}" type="slidenum">
              <a:rPr lang="en-US" smtClean="0"/>
              <a:t>‹#›</a:t>
            </a:fld>
            <a:endParaRPr lang="en-US"/>
          </a:p>
        </p:txBody>
      </p:sp>
    </p:spTree>
    <p:extLst>
      <p:ext uri="{BB962C8B-B14F-4D97-AF65-F5344CB8AC3E}">
        <p14:creationId xmlns:p14="http://schemas.microsoft.com/office/powerpoint/2010/main" val="1193326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1ABCC-9E1E-D3D9-D896-4B55C272B2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E1D3C7-7D3A-5723-1F1B-D6ECE9B7CE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6EA05E-6028-F7DD-C28F-F7F0554425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93627B-FBAE-6D82-2839-94038424CF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2325F0-AB38-02C5-5487-650A75070F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FBAC22-DE59-D1B4-8669-AF737561BAC0}"/>
              </a:ext>
            </a:extLst>
          </p:cNvPr>
          <p:cNvSpPr>
            <a:spLocks noGrp="1"/>
          </p:cNvSpPr>
          <p:nvPr>
            <p:ph type="dt" sz="half" idx="10"/>
          </p:nvPr>
        </p:nvSpPr>
        <p:spPr/>
        <p:txBody>
          <a:bodyPr/>
          <a:lstStyle/>
          <a:p>
            <a:fld id="{707F1281-E8D7-CF4A-8C98-18E9DE15F5B0}" type="datetime1">
              <a:rPr lang="en-US" smtClean="0"/>
              <a:t>8/23/24</a:t>
            </a:fld>
            <a:endParaRPr lang="en-US"/>
          </a:p>
        </p:txBody>
      </p:sp>
      <p:sp>
        <p:nvSpPr>
          <p:cNvPr id="8" name="Footer Placeholder 7">
            <a:extLst>
              <a:ext uri="{FF2B5EF4-FFF2-40B4-BE49-F238E27FC236}">
                <a16:creationId xmlns:a16="http://schemas.microsoft.com/office/drawing/2014/main" id="{2D3EE3BC-88DF-ABC0-A136-793FD6FCA4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44C1DF-9502-98AA-3EEB-FB915F1CBD5D}"/>
              </a:ext>
            </a:extLst>
          </p:cNvPr>
          <p:cNvSpPr>
            <a:spLocks noGrp="1"/>
          </p:cNvSpPr>
          <p:nvPr>
            <p:ph type="sldNum" sz="quarter" idx="12"/>
          </p:nvPr>
        </p:nvSpPr>
        <p:spPr/>
        <p:txBody>
          <a:bodyPr/>
          <a:lstStyle/>
          <a:p>
            <a:fld id="{FDD6F557-8C8D-A54D-A876-A14D9D529E3F}" type="slidenum">
              <a:rPr lang="en-US" smtClean="0"/>
              <a:t>‹#›</a:t>
            </a:fld>
            <a:endParaRPr lang="en-US"/>
          </a:p>
        </p:txBody>
      </p:sp>
    </p:spTree>
    <p:extLst>
      <p:ext uri="{BB962C8B-B14F-4D97-AF65-F5344CB8AC3E}">
        <p14:creationId xmlns:p14="http://schemas.microsoft.com/office/powerpoint/2010/main" val="2409972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A2E46-855A-55A3-87D8-B964D205FE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A5D8B4-BF7F-249F-B210-9736DF5AF99B}"/>
              </a:ext>
            </a:extLst>
          </p:cNvPr>
          <p:cNvSpPr>
            <a:spLocks noGrp="1"/>
          </p:cNvSpPr>
          <p:nvPr>
            <p:ph type="dt" sz="half" idx="10"/>
          </p:nvPr>
        </p:nvSpPr>
        <p:spPr/>
        <p:txBody>
          <a:bodyPr/>
          <a:lstStyle/>
          <a:p>
            <a:fld id="{418DF6C5-4A4C-2048-A6C7-0F6D81FB8BF4}" type="datetime1">
              <a:rPr lang="en-US" smtClean="0"/>
              <a:t>8/23/24</a:t>
            </a:fld>
            <a:endParaRPr lang="en-US"/>
          </a:p>
        </p:txBody>
      </p:sp>
      <p:sp>
        <p:nvSpPr>
          <p:cNvPr id="4" name="Footer Placeholder 3">
            <a:extLst>
              <a:ext uri="{FF2B5EF4-FFF2-40B4-BE49-F238E27FC236}">
                <a16:creationId xmlns:a16="http://schemas.microsoft.com/office/drawing/2014/main" id="{196A55E1-8B8D-705D-DC34-6FA4CC49A0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BF6622-7EFE-AD65-3189-B87AC7A6C8A4}"/>
              </a:ext>
            </a:extLst>
          </p:cNvPr>
          <p:cNvSpPr>
            <a:spLocks noGrp="1"/>
          </p:cNvSpPr>
          <p:nvPr>
            <p:ph type="sldNum" sz="quarter" idx="12"/>
          </p:nvPr>
        </p:nvSpPr>
        <p:spPr/>
        <p:txBody>
          <a:bodyPr/>
          <a:lstStyle/>
          <a:p>
            <a:fld id="{FDD6F557-8C8D-A54D-A876-A14D9D529E3F}" type="slidenum">
              <a:rPr lang="en-US" smtClean="0"/>
              <a:t>‹#›</a:t>
            </a:fld>
            <a:endParaRPr lang="en-US"/>
          </a:p>
        </p:txBody>
      </p:sp>
    </p:spTree>
    <p:extLst>
      <p:ext uri="{BB962C8B-B14F-4D97-AF65-F5344CB8AC3E}">
        <p14:creationId xmlns:p14="http://schemas.microsoft.com/office/powerpoint/2010/main" val="4169621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C17D99-EB71-A09E-7712-F1289F4F3108}"/>
              </a:ext>
            </a:extLst>
          </p:cNvPr>
          <p:cNvSpPr>
            <a:spLocks noGrp="1"/>
          </p:cNvSpPr>
          <p:nvPr>
            <p:ph type="dt" sz="half" idx="10"/>
          </p:nvPr>
        </p:nvSpPr>
        <p:spPr/>
        <p:txBody>
          <a:bodyPr/>
          <a:lstStyle/>
          <a:p>
            <a:fld id="{B67A8579-AB23-8C4C-88D4-78486E7F966A}" type="datetime1">
              <a:rPr lang="en-US" smtClean="0"/>
              <a:t>8/23/24</a:t>
            </a:fld>
            <a:endParaRPr lang="en-US"/>
          </a:p>
        </p:txBody>
      </p:sp>
      <p:sp>
        <p:nvSpPr>
          <p:cNvPr id="3" name="Footer Placeholder 2">
            <a:extLst>
              <a:ext uri="{FF2B5EF4-FFF2-40B4-BE49-F238E27FC236}">
                <a16:creationId xmlns:a16="http://schemas.microsoft.com/office/drawing/2014/main" id="{F48AFA32-59DD-28D9-8C9B-AE830BD9EA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49BBF2-F0F8-8A2E-E13A-61A805CBE419}"/>
              </a:ext>
            </a:extLst>
          </p:cNvPr>
          <p:cNvSpPr>
            <a:spLocks noGrp="1"/>
          </p:cNvSpPr>
          <p:nvPr>
            <p:ph type="sldNum" sz="quarter" idx="12"/>
          </p:nvPr>
        </p:nvSpPr>
        <p:spPr/>
        <p:txBody>
          <a:bodyPr/>
          <a:lstStyle/>
          <a:p>
            <a:fld id="{FDD6F557-8C8D-A54D-A876-A14D9D529E3F}" type="slidenum">
              <a:rPr lang="en-US" smtClean="0"/>
              <a:t>‹#›</a:t>
            </a:fld>
            <a:endParaRPr lang="en-US"/>
          </a:p>
        </p:txBody>
      </p:sp>
    </p:spTree>
    <p:extLst>
      <p:ext uri="{BB962C8B-B14F-4D97-AF65-F5344CB8AC3E}">
        <p14:creationId xmlns:p14="http://schemas.microsoft.com/office/powerpoint/2010/main" val="185711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91CF3-69B7-4F4A-6B65-4E909741A6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6120A6-0FCD-7500-6744-C54A6565B7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33BA86-7B75-BBA4-D79F-B07D4BC7AE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EA3A2C-11E9-54F6-D09D-623FD6107819}"/>
              </a:ext>
            </a:extLst>
          </p:cNvPr>
          <p:cNvSpPr>
            <a:spLocks noGrp="1"/>
          </p:cNvSpPr>
          <p:nvPr>
            <p:ph type="dt" sz="half" idx="10"/>
          </p:nvPr>
        </p:nvSpPr>
        <p:spPr/>
        <p:txBody>
          <a:bodyPr/>
          <a:lstStyle/>
          <a:p>
            <a:fld id="{6ED42AB5-B932-C246-8A8D-3AA880DD99F0}" type="datetime1">
              <a:rPr lang="en-US" smtClean="0"/>
              <a:t>8/23/24</a:t>
            </a:fld>
            <a:endParaRPr lang="en-US"/>
          </a:p>
        </p:txBody>
      </p:sp>
      <p:sp>
        <p:nvSpPr>
          <p:cNvPr id="6" name="Footer Placeholder 5">
            <a:extLst>
              <a:ext uri="{FF2B5EF4-FFF2-40B4-BE49-F238E27FC236}">
                <a16:creationId xmlns:a16="http://schemas.microsoft.com/office/drawing/2014/main" id="{AFA10AC9-8D33-77DE-8CFE-B3868B0D8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A0F8F0-7401-6BA8-BAB7-A81E08D22CB5}"/>
              </a:ext>
            </a:extLst>
          </p:cNvPr>
          <p:cNvSpPr>
            <a:spLocks noGrp="1"/>
          </p:cNvSpPr>
          <p:nvPr>
            <p:ph type="sldNum" sz="quarter" idx="12"/>
          </p:nvPr>
        </p:nvSpPr>
        <p:spPr/>
        <p:txBody>
          <a:bodyPr/>
          <a:lstStyle/>
          <a:p>
            <a:fld id="{FDD6F557-8C8D-A54D-A876-A14D9D529E3F}" type="slidenum">
              <a:rPr lang="en-US" smtClean="0"/>
              <a:t>‹#›</a:t>
            </a:fld>
            <a:endParaRPr lang="en-US"/>
          </a:p>
        </p:txBody>
      </p:sp>
    </p:spTree>
    <p:extLst>
      <p:ext uri="{BB962C8B-B14F-4D97-AF65-F5344CB8AC3E}">
        <p14:creationId xmlns:p14="http://schemas.microsoft.com/office/powerpoint/2010/main" val="3962267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01376-BA28-E88C-FFCE-07A87A404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3318A4-FFAB-2DA7-0712-8DA3B34CF1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DB8C39-2620-ABFD-8B97-36AED6F71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B10C9B-2C61-F337-AA3B-9FEBDDD5D981}"/>
              </a:ext>
            </a:extLst>
          </p:cNvPr>
          <p:cNvSpPr>
            <a:spLocks noGrp="1"/>
          </p:cNvSpPr>
          <p:nvPr>
            <p:ph type="dt" sz="half" idx="10"/>
          </p:nvPr>
        </p:nvSpPr>
        <p:spPr/>
        <p:txBody>
          <a:bodyPr/>
          <a:lstStyle/>
          <a:p>
            <a:fld id="{FB10CFFF-FCFD-5841-81A0-334383680D43}" type="datetime1">
              <a:rPr lang="en-US" smtClean="0"/>
              <a:t>8/23/24</a:t>
            </a:fld>
            <a:endParaRPr lang="en-US"/>
          </a:p>
        </p:txBody>
      </p:sp>
      <p:sp>
        <p:nvSpPr>
          <p:cNvPr id="6" name="Footer Placeholder 5">
            <a:extLst>
              <a:ext uri="{FF2B5EF4-FFF2-40B4-BE49-F238E27FC236}">
                <a16:creationId xmlns:a16="http://schemas.microsoft.com/office/drawing/2014/main" id="{C41EC20B-4C8D-C37A-2CE3-375A9B189D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BE11F6-A8C5-E22B-289D-4CFD006EF49D}"/>
              </a:ext>
            </a:extLst>
          </p:cNvPr>
          <p:cNvSpPr>
            <a:spLocks noGrp="1"/>
          </p:cNvSpPr>
          <p:nvPr>
            <p:ph type="sldNum" sz="quarter" idx="12"/>
          </p:nvPr>
        </p:nvSpPr>
        <p:spPr/>
        <p:txBody>
          <a:bodyPr/>
          <a:lstStyle/>
          <a:p>
            <a:fld id="{FDD6F557-8C8D-A54D-A876-A14D9D529E3F}" type="slidenum">
              <a:rPr lang="en-US" smtClean="0"/>
              <a:t>‹#›</a:t>
            </a:fld>
            <a:endParaRPr lang="en-US"/>
          </a:p>
        </p:txBody>
      </p:sp>
    </p:spTree>
    <p:extLst>
      <p:ext uri="{BB962C8B-B14F-4D97-AF65-F5344CB8AC3E}">
        <p14:creationId xmlns:p14="http://schemas.microsoft.com/office/powerpoint/2010/main" val="3792475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96EC7A-6CCC-0856-9B3B-E5B72E859F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03CF71-60D1-007D-A806-D96350353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0B69E-F9E4-DF4F-BAAE-66CCD0E642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24A1E9F-B25D-AC4D-BAFA-AB1897694462}" type="datetime1">
              <a:rPr lang="en-US" smtClean="0"/>
              <a:t>8/23/24</a:t>
            </a:fld>
            <a:endParaRPr lang="en-US"/>
          </a:p>
        </p:txBody>
      </p:sp>
      <p:sp>
        <p:nvSpPr>
          <p:cNvPr id="5" name="Footer Placeholder 4">
            <a:extLst>
              <a:ext uri="{FF2B5EF4-FFF2-40B4-BE49-F238E27FC236}">
                <a16:creationId xmlns:a16="http://schemas.microsoft.com/office/drawing/2014/main" id="{3084622D-9E20-E704-FBAB-13EBEF38A3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FC5F94B-CA78-6A76-A829-9F732C2CEE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D6F557-8C8D-A54D-A876-A14D9D529E3F}" type="slidenum">
              <a:rPr lang="en-US" smtClean="0"/>
              <a:t>‹#›</a:t>
            </a:fld>
            <a:endParaRPr lang="en-US"/>
          </a:p>
        </p:txBody>
      </p:sp>
    </p:spTree>
    <p:extLst>
      <p:ext uri="{BB962C8B-B14F-4D97-AF65-F5344CB8AC3E}">
        <p14:creationId xmlns:p14="http://schemas.microsoft.com/office/powerpoint/2010/main" val="273797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eng.uc.edu/~beaucag/Classes/PlasticsInACircularEconomy/PlasticsInACircularEconomy.html"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hyperlink" Target="https://www.questindustries.net/services/injection-moldin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191210" y="351418"/>
            <a:ext cx="11809580" cy="4062651"/>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Plastics in a Circular Economy</a:t>
            </a:r>
          </a:p>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Course Outline</a:t>
            </a:r>
          </a:p>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Course webpage: </a:t>
            </a:r>
          </a:p>
          <a:p>
            <a:pPr algn="ctr"/>
            <a:r>
              <a:rPr lang="en-US" b="1" dirty="0">
                <a:latin typeface="Arial" panose="020B0604020202020204" pitchFamily="34" charset="0"/>
                <a:cs typeface="Arial" panose="020B0604020202020204" pitchFamily="34" charset="0"/>
                <a:hlinkClick r:id="rId2"/>
              </a:rPr>
              <a:t>https://www.eng.uc.edu/~beaucag/Classes/PlasticsInACircularEconomy/PlasticsInACircularEconomy.html</a:t>
            </a:r>
            <a:endParaRPr lang="en-US" b="1" dirty="0">
              <a:latin typeface="Arial" panose="020B0604020202020204" pitchFamily="34" charset="0"/>
              <a:cs typeface="Arial" panose="020B0604020202020204" pitchFamily="34" charset="0"/>
            </a:endParaRPr>
          </a:p>
          <a:p>
            <a:pPr algn="ctr"/>
            <a:endParaRPr lang="en-US" sz="2400" b="1" dirty="0">
              <a:latin typeface="Arial" panose="020B0604020202020204" pitchFamily="34" charset="0"/>
              <a:cs typeface="Arial" panose="020B0604020202020204" pitchFamily="34" charset="0"/>
            </a:endParaRPr>
          </a:p>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Class meets Tuesday and Thursday 3:30-4:15 Rec Center 3200</a:t>
            </a:r>
          </a:p>
          <a:p>
            <a:pPr algn="ctr"/>
            <a:r>
              <a:rPr lang="en-US" sz="2400" b="1" dirty="0">
                <a:latin typeface="Arial" panose="020B0604020202020204" pitchFamily="34" charset="0"/>
                <a:cs typeface="Arial" panose="020B0604020202020204" pitchFamily="34" charset="0"/>
              </a:rPr>
              <a:t>Greg Beaucage</a:t>
            </a:r>
          </a:p>
          <a:p>
            <a:pPr algn="ctr"/>
            <a:r>
              <a:rPr lang="en-US" sz="2400" b="1" dirty="0">
                <a:latin typeface="Arial" panose="020B0604020202020204" pitchFamily="34" charset="0"/>
                <a:cs typeface="Arial" panose="020B0604020202020204" pitchFamily="34" charset="0"/>
              </a:rPr>
              <a:t>Expert in Plastics and Polymer Science</a:t>
            </a:r>
          </a:p>
        </p:txBody>
      </p:sp>
      <p:sp>
        <p:nvSpPr>
          <p:cNvPr id="5" name="Slide Number Placeholder 4">
            <a:extLst>
              <a:ext uri="{FF2B5EF4-FFF2-40B4-BE49-F238E27FC236}">
                <a16:creationId xmlns:a16="http://schemas.microsoft.com/office/drawing/2014/main" id="{A54211EC-6187-D652-DF17-EE8EB1748DFD}"/>
              </a:ext>
            </a:extLst>
          </p:cNvPr>
          <p:cNvSpPr>
            <a:spLocks noGrp="1"/>
          </p:cNvSpPr>
          <p:nvPr>
            <p:ph type="sldNum" sz="quarter" idx="12"/>
          </p:nvPr>
        </p:nvSpPr>
        <p:spPr/>
        <p:txBody>
          <a:bodyPr/>
          <a:lstStyle/>
          <a:p>
            <a:fld id="{FDD6F557-8C8D-A54D-A876-A14D9D529E3F}" type="slidenum">
              <a:rPr lang="en-US" smtClean="0"/>
              <a:t>1</a:t>
            </a:fld>
            <a:endParaRPr lang="en-US"/>
          </a:p>
        </p:txBody>
      </p:sp>
      <p:pic>
        <p:nvPicPr>
          <p:cNvPr id="2" name="Picture 1">
            <a:extLst>
              <a:ext uri="{FF2B5EF4-FFF2-40B4-BE49-F238E27FC236}">
                <a16:creationId xmlns:a16="http://schemas.microsoft.com/office/drawing/2014/main" id="{637E4473-3F5C-1C7E-AE00-FD27CDF6695B}"/>
              </a:ext>
            </a:extLst>
          </p:cNvPr>
          <p:cNvPicPr>
            <a:picLocks noChangeAspect="1"/>
          </p:cNvPicPr>
          <p:nvPr/>
        </p:nvPicPr>
        <p:blipFill>
          <a:blip r:embed="rId3"/>
          <a:stretch>
            <a:fillRect/>
          </a:stretch>
        </p:blipFill>
        <p:spPr>
          <a:xfrm>
            <a:off x="980088" y="4661172"/>
            <a:ext cx="10650165" cy="1813200"/>
          </a:xfrm>
          <a:prstGeom prst="rect">
            <a:avLst/>
          </a:prstGeom>
        </p:spPr>
      </p:pic>
      <p:pic>
        <p:nvPicPr>
          <p:cNvPr id="1030" name="Picture 6">
            <a:extLst>
              <a:ext uri="{FF2B5EF4-FFF2-40B4-BE49-F238E27FC236}">
                <a16:creationId xmlns:a16="http://schemas.microsoft.com/office/drawing/2014/main" id="{CE4D6DFB-C990-F876-55EF-10EF9BD6EBD7}"/>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0" y="1"/>
            <a:ext cx="3111062" cy="19444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Circular Economy: What it means for Fracking and Plastic - FracTracker  Alliance">
            <a:extLst>
              <a:ext uri="{FF2B5EF4-FFF2-40B4-BE49-F238E27FC236}">
                <a16:creationId xmlns:a16="http://schemas.microsoft.com/office/drawing/2014/main" id="{00FE9249-D7FC-E92A-3D44-196C9090A18B}"/>
              </a:ext>
            </a:extLst>
          </p:cNvPr>
          <p:cNvPicPr>
            <a:picLocks noChangeAspect="1" noChangeArrowheads="1"/>
          </p:cNvPicPr>
          <p:nvPr/>
        </p:nvPicPr>
        <p:blipFill>
          <a:blip r:embed="rId5">
            <a:alphaModFix amt="35000"/>
            <a:extLst>
              <a:ext uri="{28A0092B-C50C-407E-A947-70E740481C1C}">
                <a14:useLocalDpi xmlns:a14="http://schemas.microsoft.com/office/drawing/2010/main" val="0"/>
              </a:ext>
            </a:extLst>
          </a:blip>
          <a:srcRect/>
          <a:stretch>
            <a:fillRect/>
          </a:stretch>
        </p:blipFill>
        <p:spPr bwMode="auto">
          <a:xfrm>
            <a:off x="9389131" y="104315"/>
            <a:ext cx="2752341" cy="205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305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54211EC-6187-D652-DF17-EE8EB1748DFD}"/>
              </a:ext>
            </a:extLst>
          </p:cNvPr>
          <p:cNvSpPr>
            <a:spLocks noGrp="1"/>
          </p:cNvSpPr>
          <p:nvPr>
            <p:ph type="sldNum" sz="quarter" idx="12"/>
          </p:nvPr>
        </p:nvSpPr>
        <p:spPr/>
        <p:txBody>
          <a:bodyPr/>
          <a:lstStyle/>
          <a:p>
            <a:fld id="{FDD6F557-8C8D-A54D-A876-A14D9D529E3F}" type="slidenum">
              <a:rPr lang="en-US" smtClean="0"/>
              <a:t>10</a:t>
            </a:fld>
            <a:endParaRPr lang="en-US"/>
          </a:p>
        </p:txBody>
      </p:sp>
      <p:pic>
        <p:nvPicPr>
          <p:cNvPr id="2" name="Picture 1">
            <a:extLst>
              <a:ext uri="{FF2B5EF4-FFF2-40B4-BE49-F238E27FC236}">
                <a16:creationId xmlns:a16="http://schemas.microsoft.com/office/drawing/2014/main" id="{6A711823-E6E5-6936-64A2-DE547BB871CD}"/>
              </a:ext>
            </a:extLst>
          </p:cNvPr>
          <p:cNvPicPr>
            <a:picLocks noChangeAspect="1"/>
          </p:cNvPicPr>
          <p:nvPr/>
        </p:nvPicPr>
        <p:blipFill>
          <a:blip r:embed="rId2"/>
          <a:stretch>
            <a:fillRect/>
          </a:stretch>
        </p:blipFill>
        <p:spPr>
          <a:xfrm>
            <a:off x="1096796" y="1305910"/>
            <a:ext cx="10257004" cy="4246179"/>
          </a:xfrm>
          <a:prstGeom prst="rect">
            <a:avLst/>
          </a:prstGeom>
        </p:spPr>
      </p:pic>
    </p:spTree>
    <p:extLst>
      <p:ext uri="{BB962C8B-B14F-4D97-AF65-F5344CB8AC3E}">
        <p14:creationId xmlns:p14="http://schemas.microsoft.com/office/powerpoint/2010/main" val="4210717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54211EC-6187-D652-DF17-EE8EB1748DFD}"/>
              </a:ext>
            </a:extLst>
          </p:cNvPr>
          <p:cNvSpPr>
            <a:spLocks noGrp="1"/>
          </p:cNvSpPr>
          <p:nvPr>
            <p:ph type="sldNum" sz="quarter" idx="12"/>
          </p:nvPr>
        </p:nvSpPr>
        <p:spPr/>
        <p:txBody>
          <a:bodyPr/>
          <a:lstStyle/>
          <a:p>
            <a:fld id="{FDD6F557-8C8D-A54D-A876-A14D9D529E3F}" type="slidenum">
              <a:rPr lang="en-US" smtClean="0"/>
              <a:t>11</a:t>
            </a:fld>
            <a:endParaRPr lang="en-US"/>
          </a:p>
        </p:txBody>
      </p:sp>
      <p:pic>
        <p:nvPicPr>
          <p:cNvPr id="3" name="Picture 2">
            <a:extLst>
              <a:ext uri="{FF2B5EF4-FFF2-40B4-BE49-F238E27FC236}">
                <a16:creationId xmlns:a16="http://schemas.microsoft.com/office/drawing/2014/main" id="{9AEC2F35-70EF-0B6B-5AC5-0B64137A10CB}"/>
              </a:ext>
            </a:extLst>
          </p:cNvPr>
          <p:cNvPicPr>
            <a:picLocks noChangeAspect="1"/>
          </p:cNvPicPr>
          <p:nvPr/>
        </p:nvPicPr>
        <p:blipFill>
          <a:blip r:embed="rId3"/>
          <a:stretch>
            <a:fillRect/>
          </a:stretch>
        </p:blipFill>
        <p:spPr>
          <a:xfrm>
            <a:off x="1140791" y="1563304"/>
            <a:ext cx="10091702" cy="3424621"/>
          </a:xfrm>
          <a:prstGeom prst="rect">
            <a:avLst/>
          </a:prstGeom>
        </p:spPr>
      </p:pic>
    </p:spTree>
    <p:extLst>
      <p:ext uri="{BB962C8B-B14F-4D97-AF65-F5344CB8AC3E}">
        <p14:creationId xmlns:p14="http://schemas.microsoft.com/office/powerpoint/2010/main" val="3398141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1298182" y="482907"/>
            <a:ext cx="867096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Where did we go wrong? The origin of Single Use Plastics</a:t>
            </a:r>
          </a:p>
        </p:txBody>
      </p:sp>
      <p:sp>
        <p:nvSpPr>
          <p:cNvPr id="2" name="TextBox 1">
            <a:extLst>
              <a:ext uri="{FF2B5EF4-FFF2-40B4-BE49-F238E27FC236}">
                <a16:creationId xmlns:a16="http://schemas.microsoft.com/office/drawing/2014/main" id="{80AC3034-E9F5-6DE0-DD8E-D85260F01F4A}"/>
              </a:ext>
            </a:extLst>
          </p:cNvPr>
          <p:cNvSpPr txBox="1"/>
          <p:nvPr/>
        </p:nvSpPr>
        <p:spPr>
          <a:xfrm>
            <a:off x="3238423" y="1298974"/>
            <a:ext cx="5715154" cy="369332"/>
          </a:xfrm>
          <a:prstGeom prst="rect">
            <a:avLst/>
          </a:prstGeom>
          <a:noFill/>
        </p:spPr>
        <p:txBody>
          <a:bodyPr wrap="none" rtlCol="0">
            <a:spAutoFit/>
          </a:bodyPr>
          <a:lstStyle/>
          <a:p>
            <a:r>
              <a:rPr lang="en-US" dirty="0"/>
              <a:t>You want to make a product like a scotch tape container.</a:t>
            </a:r>
          </a:p>
        </p:txBody>
      </p:sp>
      <p:pic>
        <p:nvPicPr>
          <p:cNvPr id="3" name="Picture 2">
            <a:extLst>
              <a:ext uri="{FF2B5EF4-FFF2-40B4-BE49-F238E27FC236}">
                <a16:creationId xmlns:a16="http://schemas.microsoft.com/office/drawing/2014/main" id="{0F449365-A705-31C9-5E86-605889499670}"/>
              </a:ext>
            </a:extLst>
          </p:cNvPr>
          <p:cNvPicPr>
            <a:picLocks noChangeAspect="1"/>
          </p:cNvPicPr>
          <p:nvPr/>
        </p:nvPicPr>
        <p:blipFill>
          <a:blip r:embed="rId2"/>
          <a:stretch>
            <a:fillRect/>
          </a:stretch>
        </p:blipFill>
        <p:spPr>
          <a:xfrm>
            <a:off x="6096000" y="2156969"/>
            <a:ext cx="3270936" cy="2544061"/>
          </a:xfrm>
          <a:prstGeom prst="rect">
            <a:avLst/>
          </a:prstGeom>
        </p:spPr>
      </p:pic>
      <p:sp>
        <p:nvSpPr>
          <p:cNvPr id="5" name="TextBox 4">
            <a:extLst>
              <a:ext uri="{FF2B5EF4-FFF2-40B4-BE49-F238E27FC236}">
                <a16:creationId xmlns:a16="http://schemas.microsoft.com/office/drawing/2014/main" id="{1D0163BD-BA3E-B8AF-DDA1-6124ED4A9EFE}"/>
              </a:ext>
            </a:extLst>
          </p:cNvPr>
          <p:cNvSpPr txBox="1"/>
          <p:nvPr/>
        </p:nvSpPr>
        <p:spPr>
          <a:xfrm>
            <a:off x="6895070" y="4942703"/>
            <a:ext cx="1399999" cy="646331"/>
          </a:xfrm>
          <a:prstGeom prst="rect">
            <a:avLst/>
          </a:prstGeom>
          <a:noFill/>
        </p:spPr>
        <p:txBody>
          <a:bodyPr wrap="none" rtlCol="0">
            <a:spAutoFit/>
          </a:bodyPr>
          <a:lstStyle/>
          <a:p>
            <a:r>
              <a:rPr lang="en-US" dirty="0"/>
              <a:t>$17.70 for 6 </a:t>
            </a:r>
          </a:p>
          <a:p>
            <a:r>
              <a:rPr lang="en-US" dirty="0"/>
              <a:t>$2.95 each</a:t>
            </a:r>
          </a:p>
        </p:txBody>
      </p:sp>
      <p:pic>
        <p:nvPicPr>
          <p:cNvPr id="6" name="Picture 5">
            <a:extLst>
              <a:ext uri="{FF2B5EF4-FFF2-40B4-BE49-F238E27FC236}">
                <a16:creationId xmlns:a16="http://schemas.microsoft.com/office/drawing/2014/main" id="{270FDE4A-466A-F95C-C2D6-F5E5209E60B2}"/>
              </a:ext>
            </a:extLst>
          </p:cNvPr>
          <p:cNvPicPr>
            <a:picLocks noChangeAspect="1"/>
          </p:cNvPicPr>
          <p:nvPr/>
        </p:nvPicPr>
        <p:blipFill>
          <a:blip r:embed="rId3"/>
          <a:stretch>
            <a:fillRect/>
          </a:stretch>
        </p:blipFill>
        <p:spPr>
          <a:xfrm>
            <a:off x="1495889" y="1979114"/>
            <a:ext cx="3270935" cy="2641909"/>
          </a:xfrm>
          <a:prstGeom prst="rect">
            <a:avLst/>
          </a:prstGeom>
        </p:spPr>
      </p:pic>
      <p:sp>
        <p:nvSpPr>
          <p:cNvPr id="7" name="TextBox 6">
            <a:extLst>
              <a:ext uri="{FF2B5EF4-FFF2-40B4-BE49-F238E27FC236}">
                <a16:creationId xmlns:a16="http://schemas.microsoft.com/office/drawing/2014/main" id="{15E75CEB-654B-AC48-BAF3-A6783FC85E22}"/>
              </a:ext>
            </a:extLst>
          </p:cNvPr>
          <p:cNvSpPr txBox="1"/>
          <p:nvPr/>
        </p:nvSpPr>
        <p:spPr>
          <a:xfrm>
            <a:off x="2815282" y="2019346"/>
            <a:ext cx="1481752" cy="369332"/>
          </a:xfrm>
          <a:prstGeom prst="rect">
            <a:avLst/>
          </a:prstGeom>
          <a:noFill/>
        </p:spPr>
        <p:txBody>
          <a:bodyPr wrap="none" rtlCol="0">
            <a:spAutoFit/>
          </a:bodyPr>
          <a:lstStyle/>
          <a:p>
            <a:r>
              <a:rPr lang="en-US" dirty="0"/>
              <a:t>$5.50 for one</a:t>
            </a:r>
          </a:p>
        </p:txBody>
      </p:sp>
      <p:pic>
        <p:nvPicPr>
          <p:cNvPr id="8" name="Picture 7">
            <a:extLst>
              <a:ext uri="{FF2B5EF4-FFF2-40B4-BE49-F238E27FC236}">
                <a16:creationId xmlns:a16="http://schemas.microsoft.com/office/drawing/2014/main" id="{A121CE94-B861-E570-985C-DD9D0BC9DF31}"/>
              </a:ext>
            </a:extLst>
          </p:cNvPr>
          <p:cNvPicPr>
            <a:picLocks noChangeAspect="1"/>
          </p:cNvPicPr>
          <p:nvPr/>
        </p:nvPicPr>
        <p:blipFill>
          <a:blip r:embed="rId4"/>
          <a:stretch>
            <a:fillRect/>
          </a:stretch>
        </p:blipFill>
        <p:spPr>
          <a:xfrm>
            <a:off x="1425821" y="4469323"/>
            <a:ext cx="1841500" cy="1968500"/>
          </a:xfrm>
          <a:prstGeom prst="rect">
            <a:avLst/>
          </a:prstGeom>
        </p:spPr>
      </p:pic>
      <p:sp>
        <p:nvSpPr>
          <p:cNvPr id="9" name="TextBox 8">
            <a:extLst>
              <a:ext uri="{FF2B5EF4-FFF2-40B4-BE49-F238E27FC236}">
                <a16:creationId xmlns:a16="http://schemas.microsoft.com/office/drawing/2014/main" id="{B5D7E826-6F21-2E40-AE90-9A8BF29078F9}"/>
              </a:ext>
            </a:extLst>
          </p:cNvPr>
          <p:cNvSpPr txBox="1"/>
          <p:nvPr/>
        </p:nvSpPr>
        <p:spPr>
          <a:xfrm>
            <a:off x="3675747" y="5090864"/>
            <a:ext cx="1399999" cy="646331"/>
          </a:xfrm>
          <a:prstGeom prst="rect">
            <a:avLst/>
          </a:prstGeom>
          <a:noFill/>
        </p:spPr>
        <p:txBody>
          <a:bodyPr wrap="none" rtlCol="0">
            <a:spAutoFit/>
          </a:bodyPr>
          <a:lstStyle/>
          <a:p>
            <a:r>
              <a:rPr lang="en-US" dirty="0"/>
              <a:t>$10.89 for 3 </a:t>
            </a:r>
          </a:p>
          <a:p>
            <a:r>
              <a:rPr lang="en-US" dirty="0"/>
              <a:t>$3.63 each</a:t>
            </a:r>
          </a:p>
        </p:txBody>
      </p:sp>
      <p:sp>
        <p:nvSpPr>
          <p:cNvPr id="10" name="TextBox 9">
            <a:extLst>
              <a:ext uri="{FF2B5EF4-FFF2-40B4-BE49-F238E27FC236}">
                <a16:creationId xmlns:a16="http://schemas.microsoft.com/office/drawing/2014/main" id="{AF1D7DD9-D3A9-708B-B323-D31AAFDFAB43}"/>
              </a:ext>
            </a:extLst>
          </p:cNvPr>
          <p:cNvSpPr txBox="1"/>
          <p:nvPr/>
        </p:nvSpPr>
        <p:spPr>
          <a:xfrm>
            <a:off x="9059917" y="4942703"/>
            <a:ext cx="2585195" cy="1754326"/>
          </a:xfrm>
          <a:prstGeom prst="rect">
            <a:avLst/>
          </a:prstGeom>
          <a:noFill/>
        </p:spPr>
        <p:txBody>
          <a:bodyPr wrap="none" rtlCol="0">
            <a:spAutoFit/>
          </a:bodyPr>
          <a:lstStyle/>
          <a:p>
            <a:r>
              <a:rPr lang="en-US" dirty="0"/>
              <a:t>Polystyrene holder</a:t>
            </a:r>
          </a:p>
          <a:p>
            <a:r>
              <a:rPr lang="en-US" dirty="0"/>
              <a:t>Could be recycled </a:t>
            </a:r>
          </a:p>
          <a:p>
            <a:r>
              <a:rPr lang="en-US" dirty="0"/>
              <a:t>but is not recyclable</a:t>
            </a:r>
          </a:p>
          <a:p>
            <a:r>
              <a:rPr lang="en-US" dirty="0"/>
              <a:t>#6 plastic</a:t>
            </a:r>
          </a:p>
          <a:p>
            <a:endParaRPr lang="en-US" dirty="0"/>
          </a:p>
          <a:p>
            <a:r>
              <a:rPr lang="en-US" dirty="0"/>
              <a:t>https://</a:t>
            </a:r>
            <a:r>
              <a:rPr lang="en-US" dirty="0" err="1"/>
              <a:t>exploreloop.com</a:t>
            </a:r>
            <a:endParaRPr lang="en-US" dirty="0"/>
          </a:p>
        </p:txBody>
      </p:sp>
      <p:sp>
        <p:nvSpPr>
          <p:cNvPr id="11" name="TextBox 10">
            <a:extLst>
              <a:ext uri="{FF2B5EF4-FFF2-40B4-BE49-F238E27FC236}">
                <a16:creationId xmlns:a16="http://schemas.microsoft.com/office/drawing/2014/main" id="{BA04A672-E26C-42AF-EB22-F5F8A667E9EC}"/>
              </a:ext>
            </a:extLst>
          </p:cNvPr>
          <p:cNvSpPr txBox="1"/>
          <p:nvPr/>
        </p:nvSpPr>
        <p:spPr>
          <a:xfrm>
            <a:off x="105103" y="2019346"/>
            <a:ext cx="1841501" cy="2308324"/>
          </a:xfrm>
          <a:prstGeom prst="rect">
            <a:avLst/>
          </a:prstGeom>
          <a:noFill/>
        </p:spPr>
        <p:txBody>
          <a:bodyPr wrap="square" rtlCol="0">
            <a:spAutoFit/>
          </a:bodyPr>
          <a:lstStyle/>
          <a:p>
            <a:r>
              <a:rPr lang="en-US" dirty="0"/>
              <a:t>Carbon filled ABS plastic</a:t>
            </a:r>
          </a:p>
          <a:p>
            <a:r>
              <a:rPr lang="en-US" dirty="0"/>
              <a:t># 7.2 plastic</a:t>
            </a:r>
          </a:p>
          <a:p>
            <a:r>
              <a:rPr lang="en-US" dirty="0"/>
              <a:t>These are recycled in a mixed plastic </a:t>
            </a:r>
          </a:p>
          <a:p>
            <a:r>
              <a:rPr lang="en-US" dirty="0"/>
              <a:t>stream for park benches</a:t>
            </a:r>
          </a:p>
        </p:txBody>
      </p:sp>
      <p:sp>
        <p:nvSpPr>
          <p:cNvPr id="12" name="TextBox 11">
            <a:extLst>
              <a:ext uri="{FF2B5EF4-FFF2-40B4-BE49-F238E27FC236}">
                <a16:creationId xmlns:a16="http://schemas.microsoft.com/office/drawing/2014/main" id="{9DCF6F43-3AA7-7B54-44D0-7EA8F99D73E9}"/>
              </a:ext>
            </a:extLst>
          </p:cNvPr>
          <p:cNvSpPr txBox="1"/>
          <p:nvPr/>
        </p:nvSpPr>
        <p:spPr>
          <a:xfrm>
            <a:off x="5916573" y="5737195"/>
            <a:ext cx="2901606" cy="923330"/>
          </a:xfrm>
          <a:prstGeom prst="rect">
            <a:avLst/>
          </a:prstGeom>
          <a:noFill/>
        </p:spPr>
        <p:txBody>
          <a:bodyPr wrap="square" rtlCol="0">
            <a:spAutoFit/>
          </a:bodyPr>
          <a:lstStyle/>
          <a:p>
            <a:r>
              <a:rPr lang="en-US" i="1" dirty="0"/>
              <a:t>It would seem that demand for single use product drives the price down</a:t>
            </a:r>
          </a:p>
        </p:txBody>
      </p:sp>
      <p:sp>
        <p:nvSpPr>
          <p:cNvPr id="13" name="Slide Number Placeholder 12">
            <a:extLst>
              <a:ext uri="{FF2B5EF4-FFF2-40B4-BE49-F238E27FC236}">
                <a16:creationId xmlns:a16="http://schemas.microsoft.com/office/drawing/2014/main" id="{4FC12584-0224-A3F0-43E8-8B36628FCB65}"/>
              </a:ext>
            </a:extLst>
          </p:cNvPr>
          <p:cNvSpPr>
            <a:spLocks noGrp="1"/>
          </p:cNvSpPr>
          <p:nvPr>
            <p:ph type="sldNum" sz="quarter" idx="12"/>
          </p:nvPr>
        </p:nvSpPr>
        <p:spPr/>
        <p:txBody>
          <a:bodyPr/>
          <a:lstStyle/>
          <a:p>
            <a:fld id="{FDD6F557-8C8D-A54D-A876-A14D9D529E3F}" type="slidenum">
              <a:rPr lang="en-US" smtClean="0"/>
              <a:t>12</a:t>
            </a:fld>
            <a:endParaRPr lang="en-US"/>
          </a:p>
        </p:txBody>
      </p:sp>
    </p:spTree>
    <p:extLst>
      <p:ext uri="{BB962C8B-B14F-4D97-AF65-F5344CB8AC3E}">
        <p14:creationId xmlns:p14="http://schemas.microsoft.com/office/powerpoint/2010/main" val="3559758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TextBox 1">
            <a:extLst>
              <a:ext uri="{FF2B5EF4-FFF2-40B4-BE49-F238E27FC236}">
                <a16:creationId xmlns:a16="http://schemas.microsoft.com/office/drawing/2014/main" id="{7D2E6500-BF96-FE30-31DB-9FED4936A8F2}"/>
              </a:ext>
            </a:extLst>
          </p:cNvPr>
          <p:cNvSpPr txBox="1"/>
          <p:nvPr/>
        </p:nvSpPr>
        <p:spPr>
          <a:xfrm>
            <a:off x="2656703" y="2421924"/>
            <a:ext cx="6586151"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2/3 of greenhouse gases come from ”linear processes” of extraction and mining, manufacturing, disposal of consumer products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“take-make-waste” system</a:t>
            </a:r>
          </a:p>
        </p:txBody>
      </p:sp>
      <p:sp>
        <p:nvSpPr>
          <p:cNvPr id="3" name="Slide Number Placeholder 2">
            <a:extLst>
              <a:ext uri="{FF2B5EF4-FFF2-40B4-BE49-F238E27FC236}">
                <a16:creationId xmlns:a16="http://schemas.microsoft.com/office/drawing/2014/main" id="{45DBC179-B3CA-DD3B-CD73-95799AF121C3}"/>
              </a:ext>
            </a:extLst>
          </p:cNvPr>
          <p:cNvSpPr>
            <a:spLocks noGrp="1"/>
          </p:cNvSpPr>
          <p:nvPr>
            <p:ph type="sldNum" sz="quarter" idx="12"/>
          </p:nvPr>
        </p:nvSpPr>
        <p:spPr/>
        <p:txBody>
          <a:bodyPr/>
          <a:lstStyle/>
          <a:p>
            <a:fld id="{FDD6F557-8C8D-A54D-A876-A14D9D529E3F}" type="slidenum">
              <a:rPr lang="en-US" smtClean="0"/>
              <a:t>13</a:t>
            </a:fld>
            <a:endParaRPr lang="en-US"/>
          </a:p>
        </p:txBody>
      </p:sp>
    </p:spTree>
    <p:extLst>
      <p:ext uri="{BB962C8B-B14F-4D97-AF65-F5344CB8AC3E}">
        <p14:creationId xmlns:p14="http://schemas.microsoft.com/office/powerpoint/2010/main" val="3497869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TextBox 1">
            <a:extLst>
              <a:ext uri="{FF2B5EF4-FFF2-40B4-BE49-F238E27FC236}">
                <a16:creationId xmlns:a16="http://schemas.microsoft.com/office/drawing/2014/main" id="{4D844E50-D089-20F8-D602-F27B8E6B9FFB}"/>
              </a:ext>
            </a:extLst>
          </p:cNvPr>
          <p:cNvSpPr txBox="1"/>
          <p:nvPr/>
        </p:nvSpPr>
        <p:spPr>
          <a:xfrm>
            <a:off x="2433263" y="1181166"/>
            <a:ext cx="7620000" cy="507831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Who pays the costs of a linear economy, planned obsolescence, single use, ”trading up”, “take-make-waste system”</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Extraction of oil for plastics, ore for metals, timber for paper</a:t>
            </a:r>
          </a:p>
          <a:p>
            <a:r>
              <a:rPr lang="en-US" dirty="0">
                <a:latin typeface="Arial" panose="020B0604020202020204" pitchFamily="34" charset="0"/>
                <a:cs typeface="Arial" panose="020B0604020202020204" pitchFamily="34" charset="0"/>
              </a:rPr>
              <a:t>	Processing by distillation and chemical conversion, reduction at </a:t>
            </a:r>
          </a:p>
          <a:p>
            <a:r>
              <a:rPr lang="en-US" dirty="0">
                <a:latin typeface="Arial" panose="020B0604020202020204" pitchFamily="34" charset="0"/>
                <a:cs typeface="Arial" panose="020B0604020202020204" pitchFamily="34" charset="0"/>
              </a:rPr>
              <a:t>		high temperatures, pulping</a:t>
            </a:r>
          </a:p>
          <a:p>
            <a:r>
              <a:rPr lang="en-US" dirty="0">
                <a:latin typeface="Arial" panose="020B0604020202020204" pitchFamily="34" charset="0"/>
                <a:cs typeface="Arial" panose="020B0604020202020204" pitchFamily="34" charset="0"/>
              </a:rPr>
              <a:t>	Disposal in landfills</a:t>
            </a:r>
          </a:p>
          <a:p>
            <a:r>
              <a:rPr lang="en-US" dirty="0">
                <a:latin typeface="Arial" panose="020B0604020202020204" pitchFamily="34" charset="0"/>
                <a:cs typeface="Arial" panose="020B0604020202020204" pitchFamily="34" charset="0"/>
              </a:rPr>
              <a:t>	Long term environmental damage from each stage and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associated health costs</a:t>
            </a:r>
          </a:p>
          <a:p>
            <a:r>
              <a:rPr lang="en-US" dirty="0">
                <a:latin typeface="Arial" panose="020B0604020202020204" pitchFamily="34" charset="0"/>
                <a:cs typeface="Arial" panose="020B0604020202020204" pitchFamily="34" charset="0"/>
              </a:rPr>
              <a:t>	Quality of life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easy to lay blame on industry, politicians, investors (basically capitalism), partial blame is on over population growth (we need fewer of us), wasteful consumption (private jets or long showers), unwholesome living (Buddhist thing)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solution could seem to lie with consumers/users and public </a:t>
            </a:r>
          </a:p>
          <a:p>
            <a:r>
              <a:rPr lang="en-US" dirty="0">
                <a:latin typeface="Arial" panose="020B0604020202020204" pitchFamily="34" charset="0"/>
                <a:cs typeface="Arial" panose="020B0604020202020204" pitchFamily="34" charset="0"/>
              </a:rPr>
              <a:t>	perception/demand but partly with the resulting regulations</a:t>
            </a:r>
          </a:p>
        </p:txBody>
      </p:sp>
      <p:sp>
        <p:nvSpPr>
          <p:cNvPr id="3" name="Slide Number Placeholder 2">
            <a:extLst>
              <a:ext uri="{FF2B5EF4-FFF2-40B4-BE49-F238E27FC236}">
                <a16:creationId xmlns:a16="http://schemas.microsoft.com/office/drawing/2014/main" id="{96738855-1C29-B15B-5D44-D098281C6198}"/>
              </a:ext>
            </a:extLst>
          </p:cNvPr>
          <p:cNvSpPr>
            <a:spLocks noGrp="1"/>
          </p:cNvSpPr>
          <p:nvPr>
            <p:ph type="sldNum" sz="quarter" idx="12"/>
          </p:nvPr>
        </p:nvSpPr>
        <p:spPr/>
        <p:txBody>
          <a:bodyPr/>
          <a:lstStyle/>
          <a:p>
            <a:fld id="{FDD6F557-8C8D-A54D-A876-A14D9D529E3F}" type="slidenum">
              <a:rPr lang="en-US" smtClean="0"/>
              <a:t>14</a:t>
            </a:fld>
            <a:endParaRPr lang="en-US"/>
          </a:p>
        </p:txBody>
      </p:sp>
    </p:spTree>
    <p:extLst>
      <p:ext uri="{BB962C8B-B14F-4D97-AF65-F5344CB8AC3E}">
        <p14:creationId xmlns:p14="http://schemas.microsoft.com/office/powerpoint/2010/main" val="3822009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TextBox 1">
            <a:extLst>
              <a:ext uri="{FF2B5EF4-FFF2-40B4-BE49-F238E27FC236}">
                <a16:creationId xmlns:a16="http://schemas.microsoft.com/office/drawing/2014/main" id="{A1DDCD74-B40C-6DD0-4E37-47F4E415611C}"/>
              </a:ext>
            </a:extLst>
          </p:cNvPr>
          <p:cNvSpPr txBox="1"/>
          <p:nvPr/>
        </p:nvSpPr>
        <p:spPr>
          <a:xfrm>
            <a:off x="838200" y="1198179"/>
            <a:ext cx="10954407" cy="5355312"/>
          </a:xfrm>
          <a:prstGeom prst="rect">
            <a:avLst/>
          </a:prstGeom>
          <a:noFill/>
        </p:spPr>
        <p:txBody>
          <a:bodyPr wrap="square" rtlCol="0">
            <a:spAutoFit/>
          </a:bodyPr>
          <a:lstStyle/>
          <a:p>
            <a:r>
              <a:rPr lang="en-US" dirty="0"/>
              <a:t>Plastics:</a:t>
            </a:r>
          </a:p>
          <a:p>
            <a:r>
              <a:rPr lang="en-US" dirty="0"/>
              <a:t>We burn about 1,000 years of earths biomass production per year in the form of </a:t>
            </a:r>
            <a:r>
              <a:rPr lang="en-US" dirty="0" err="1"/>
              <a:t>petrofuels</a:t>
            </a:r>
            <a:r>
              <a:rPr lang="en-US" dirty="0"/>
              <a:t> refined from crude oil</a:t>
            </a:r>
          </a:p>
          <a:p>
            <a:endParaRPr lang="en-US" dirty="0"/>
          </a:p>
          <a:p>
            <a:r>
              <a:rPr lang="en-US" dirty="0"/>
              <a:t>Main waste streams of crude oil refining are ethylene and propylene gases which are vented and flared in the developing world (to some extent, cracking of kerosine (which could be a fuel) is a major source of olefins)</a:t>
            </a:r>
          </a:p>
          <a:p>
            <a:endParaRPr lang="en-US" dirty="0"/>
          </a:p>
          <a:p>
            <a:r>
              <a:rPr lang="en-US" dirty="0"/>
              <a:t>In the US we pipe ethylene and propylene to plastics manufacturing plants where they are converted into polyolefins making up 80% of the plastics waste problem</a:t>
            </a:r>
          </a:p>
          <a:p>
            <a:endParaRPr lang="en-US" dirty="0"/>
          </a:p>
          <a:p>
            <a:r>
              <a:rPr lang="en-US" dirty="0"/>
              <a:t>Similarly, production of caustic (NaOH) from brine leads to an excess of HCl which is converted to a Cl</a:t>
            </a:r>
            <a:r>
              <a:rPr lang="en-US" baseline="-25000" dirty="0"/>
              <a:t>2</a:t>
            </a:r>
            <a:r>
              <a:rPr lang="en-US" dirty="0"/>
              <a:t> waste stream (we use more NaOH than HCl).  This is used to make PVC, CPE and other halogenated plastics  (10% of plastics) as well as disinfectants</a:t>
            </a:r>
          </a:p>
          <a:p>
            <a:endParaRPr lang="en-US" dirty="0"/>
          </a:p>
          <a:p>
            <a:r>
              <a:rPr lang="en-US" dirty="0"/>
              <a:t>If we don’t make plastics, we may have an upstream waste disposal problem</a:t>
            </a:r>
          </a:p>
          <a:p>
            <a:endParaRPr lang="en-US" dirty="0"/>
          </a:p>
          <a:p>
            <a:r>
              <a:rPr lang="en-US" dirty="0"/>
              <a:t>If we terminate refining, we run out of cheap plastics</a:t>
            </a:r>
          </a:p>
          <a:p>
            <a:endParaRPr lang="en-US" dirty="0"/>
          </a:p>
          <a:p>
            <a:r>
              <a:rPr lang="en-US" dirty="0"/>
              <a:t>We have an industrial system of “interbeing” where </a:t>
            </a:r>
            <a:r>
              <a:rPr lang="en-US" dirty="0" err="1"/>
              <a:t>ecodisruption</a:t>
            </a:r>
            <a:r>
              <a:rPr lang="en-US" dirty="0"/>
              <a:t> may have unexpected consequences</a:t>
            </a:r>
          </a:p>
        </p:txBody>
      </p:sp>
      <p:sp>
        <p:nvSpPr>
          <p:cNvPr id="3" name="Slide Number Placeholder 2">
            <a:extLst>
              <a:ext uri="{FF2B5EF4-FFF2-40B4-BE49-F238E27FC236}">
                <a16:creationId xmlns:a16="http://schemas.microsoft.com/office/drawing/2014/main" id="{3897CBB5-585B-AC3E-DEF7-E72AE3401155}"/>
              </a:ext>
            </a:extLst>
          </p:cNvPr>
          <p:cNvSpPr>
            <a:spLocks noGrp="1"/>
          </p:cNvSpPr>
          <p:nvPr>
            <p:ph type="sldNum" sz="quarter" idx="12"/>
          </p:nvPr>
        </p:nvSpPr>
        <p:spPr/>
        <p:txBody>
          <a:bodyPr/>
          <a:lstStyle/>
          <a:p>
            <a:fld id="{FDD6F557-8C8D-A54D-A876-A14D9D529E3F}" type="slidenum">
              <a:rPr lang="en-US" smtClean="0"/>
              <a:t>15</a:t>
            </a:fld>
            <a:endParaRPr lang="en-US"/>
          </a:p>
        </p:txBody>
      </p:sp>
    </p:spTree>
    <p:extLst>
      <p:ext uri="{BB962C8B-B14F-4D97-AF65-F5344CB8AC3E}">
        <p14:creationId xmlns:p14="http://schemas.microsoft.com/office/powerpoint/2010/main" val="1805221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TextBox 1">
            <a:extLst>
              <a:ext uri="{FF2B5EF4-FFF2-40B4-BE49-F238E27FC236}">
                <a16:creationId xmlns:a16="http://schemas.microsoft.com/office/drawing/2014/main" id="{A1DDCD74-B40C-6DD0-4E37-47F4E415611C}"/>
              </a:ext>
            </a:extLst>
          </p:cNvPr>
          <p:cNvSpPr txBox="1"/>
          <p:nvPr/>
        </p:nvSpPr>
        <p:spPr>
          <a:xfrm>
            <a:off x="1527499" y="1198179"/>
            <a:ext cx="9771122" cy="4801314"/>
          </a:xfrm>
          <a:prstGeom prst="rect">
            <a:avLst/>
          </a:prstGeom>
          <a:noFill/>
        </p:spPr>
        <p:txBody>
          <a:bodyPr wrap="square" rtlCol="0">
            <a:spAutoFit/>
          </a:bodyPr>
          <a:lstStyle/>
          <a:p>
            <a:r>
              <a:rPr lang="en-US" dirty="0"/>
              <a:t>At some point we ”decided” to run our economy on oil</a:t>
            </a:r>
          </a:p>
          <a:p>
            <a:r>
              <a:rPr lang="en-US" dirty="0"/>
              <a:t>	This was a complicated ”decision” based on the availability of almost limitless energy by digging a hole in the ground.  </a:t>
            </a:r>
          </a:p>
          <a:p>
            <a:endParaRPr lang="en-US" dirty="0"/>
          </a:p>
          <a:p>
            <a:endParaRPr lang="en-US" dirty="0"/>
          </a:p>
          <a:p>
            <a:endParaRPr lang="en-US" dirty="0"/>
          </a:p>
          <a:p>
            <a:endParaRPr lang="en-US" dirty="0"/>
          </a:p>
          <a:p>
            <a:endParaRPr lang="en-US" dirty="0"/>
          </a:p>
          <a:p>
            <a:endParaRPr lang="en-US" dirty="0"/>
          </a:p>
          <a:p>
            <a:endParaRPr lang="en-US" dirty="0"/>
          </a:p>
          <a:p>
            <a:r>
              <a:rPr lang="en-US" dirty="0"/>
              <a:t>At that point we were destine to consume a huge amount of PE/PP/PVC/CPE</a:t>
            </a:r>
          </a:p>
          <a:p>
            <a:endParaRPr lang="en-US" dirty="0"/>
          </a:p>
          <a:p>
            <a:r>
              <a:rPr lang="en-US" dirty="0"/>
              <a:t>That said, these materials are largely inert but have low density ~ 1 g/cc </a:t>
            </a:r>
          </a:p>
          <a:p>
            <a:endParaRPr lang="en-US" dirty="0"/>
          </a:p>
          <a:p>
            <a:r>
              <a:rPr lang="en-US" dirty="0"/>
              <a:t>PE is high molecular weight linear alkane wax</a:t>
            </a:r>
          </a:p>
          <a:p>
            <a:endParaRPr lang="en-US" dirty="0"/>
          </a:p>
          <a:p>
            <a:r>
              <a:rPr lang="en-US" dirty="0"/>
              <a:t>If we converted ethylene into wax (PE of 12 dop), </a:t>
            </a:r>
            <a:r>
              <a:rPr lang="en-US" i="1" dirty="0"/>
              <a:t>would we have a “wax problem”</a:t>
            </a:r>
            <a:r>
              <a:rPr lang="en-US" dirty="0"/>
              <a:t>?</a:t>
            </a:r>
          </a:p>
        </p:txBody>
      </p:sp>
      <p:sp>
        <p:nvSpPr>
          <p:cNvPr id="3" name="Slide Number Placeholder 2">
            <a:extLst>
              <a:ext uri="{FF2B5EF4-FFF2-40B4-BE49-F238E27FC236}">
                <a16:creationId xmlns:a16="http://schemas.microsoft.com/office/drawing/2014/main" id="{846F5484-2533-1FA3-C916-FB7499CCAC13}"/>
              </a:ext>
            </a:extLst>
          </p:cNvPr>
          <p:cNvSpPr>
            <a:spLocks noGrp="1"/>
          </p:cNvSpPr>
          <p:nvPr>
            <p:ph type="sldNum" sz="quarter" idx="12"/>
          </p:nvPr>
        </p:nvSpPr>
        <p:spPr/>
        <p:txBody>
          <a:bodyPr/>
          <a:lstStyle/>
          <a:p>
            <a:fld id="{FDD6F557-8C8D-A54D-A876-A14D9D529E3F}" type="slidenum">
              <a:rPr lang="en-US" smtClean="0"/>
              <a:t>16</a:t>
            </a:fld>
            <a:endParaRPr lang="en-US" dirty="0"/>
          </a:p>
        </p:txBody>
      </p:sp>
      <p:sp>
        <p:nvSpPr>
          <p:cNvPr id="6" name="TextBox 5">
            <a:extLst>
              <a:ext uri="{FF2B5EF4-FFF2-40B4-BE49-F238E27FC236}">
                <a16:creationId xmlns:a16="http://schemas.microsoft.com/office/drawing/2014/main" id="{988B9465-9CBD-2E47-ADF1-714E2F4BCE62}"/>
              </a:ext>
            </a:extLst>
          </p:cNvPr>
          <p:cNvSpPr txBox="1"/>
          <p:nvPr/>
        </p:nvSpPr>
        <p:spPr>
          <a:xfrm>
            <a:off x="3079531" y="2166767"/>
            <a:ext cx="8702566" cy="1815882"/>
          </a:xfrm>
          <a:prstGeom prst="rect">
            <a:avLst/>
          </a:prstGeom>
          <a:noFill/>
        </p:spPr>
        <p:txBody>
          <a:bodyPr wrap="square">
            <a:spAutoFit/>
          </a:bodyPr>
          <a:lstStyle/>
          <a:p>
            <a:r>
              <a:rPr lang="en-US" sz="1600" dirty="0"/>
              <a:t>For instance, a 65 </a:t>
            </a:r>
            <a:r>
              <a:rPr lang="en-US" sz="1600" dirty="0" err="1"/>
              <a:t>kWhr</a:t>
            </a:r>
            <a:r>
              <a:rPr lang="en-US" sz="1600" dirty="0"/>
              <a:t> EV battery has the energy of 2 gallons of refined gasoline.  This is the crack cocaine of energy.  It takes the energy of a gallon of oil to refine a gallon of gasoline so at the get go it is a 50% efficiency.  65kWh drives a large EV SUV 300 miles so something like 150 miles per gallon of equivalent gasoline.  About 5 times the efficiency of a hybrid SUV.  50%/5 = </a:t>
            </a:r>
            <a:r>
              <a:rPr lang="en-US" sz="1600" b="1" dirty="0"/>
              <a:t>10%</a:t>
            </a:r>
            <a:r>
              <a:rPr lang="en-US" sz="1600" dirty="0"/>
              <a:t> efficiency of the oil you pumped not including the energy to pump the oil, transport the oil etc. (</a:t>
            </a:r>
            <a:r>
              <a:rPr lang="en-US" sz="1600" i="1" dirty="0"/>
              <a:t>and the wars Kuwait, Iraq possibly Iran, Venezuela, etc.</a:t>
            </a:r>
            <a:r>
              <a:rPr lang="en-US" sz="1600" dirty="0"/>
              <a:t>)  We really waste something like 95% of the energy of the crude oil if you drive a gas car. </a:t>
            </a:r>
          </a:p>
        </p:txBody>
      </p:sp>
    </p:spTree>
    <p:extLst>
      <p:ext uri="{BB962C8B-B14F-4D97-AF65-F5344CB8AC3E}">
        <p14:creationId xmlns:p14="http://schemas.microsoft.com/office/powerpoint/2010/main" val="2692743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pic>
        <p:nvPicPr>
          <p:cNvPr id="3" name="Picture 2">
            <a:extLst>
              <a:ext uri="{FF2B5EF4-FFF2-40B4-BE49-F238E27FC236}">
                <a16:creationId xmlns:a16="http://schemas.microsoft.com/office/drawing/2014/main" id="{260214F8-D437-7B81-2B03-566D3F00E505}"/>
              </a:ext>
            </a:extLst>
          </p:cNvPr>
          <p:cNvPicPr>
            <a:picLocks noChangeAspect="1"/>
          </p:cNvPicPr>
          <p:nvPr/>
        </p:nvPicPr>
        <p:blipFill>
          <a:blip r:embed="rId2"/>
          <a:stretch>
            <a:fillRect/>
          </a:stretch>
        </p:blipFill>
        <p:spPr>
          <a:xfrm>
            <a:off x="831004" y="1200326"/>
            <a:ext cx="5412259" cy="5467864"/>
          </a:xfrm>
          <a:prstGeom prst="rect">
            <a:avLst/>
          </a:prstGeom>
        </p:spPr>
      </p:pic>
      <p:sp>
        <p:nvSpPr>
          <p:cNvPr id="5" name="TextBox 4">
            <a:extLst>
              <a:ext uri="{FF2B5EF4-FFF2-40B4-BE49-F238E27FC236}">
                <a16:creationId xmlns:a16="http://schemas.microsoft.com/office/drawing/2014/main" id="{2606E2E2-56E1-0DA0-CB7F-0D0E083E1797}"/>
              </a:ext>
            </a:extLst>
          </p:cNvPr>
          <p:cNvSpPr txBox="1"/>
          <p:nvPr/>
        </p:nvSpPr>
        <p:spPr>
          <a:xfrm>
            <a:off x="7265773" y="1816443"/>
            <a:ext cx="4484793" cy="4247317"/>
          </a:xfrm>
          <a:prstGeom prst="rect">
            <a:avLst/>
          </a:prstGeom>
          <a:noFill/>
        </p:spPr>
        <p:txBody>
          <a:bodyPr wrap="square" rtlCol="0">
            <a:spAutoFit/>
          </a:bodyPr>
          <a:lstStyle/>
          <a:p>
            <a:r>
              <a:rPr lang="en-US" dirty="0"/>
              <a:t>PET water bottle 62g 	9 cents</a:t>
            </a:r>
          </a:p>
          <a:p>
            <a:r>
              <a:rPr lang="en-US" dirty="0" err="1"/>
              <a:t>i</a:t>
            </a:r>
            <a:r>
              <a:rPr lang="en-US" dirty="0"/>
              <a:t>-PP lid 12g		1.6 cents</a:t>
            </a:r>
          </a:p>
          <a:p>
            <a:endParaRPr lang="en-US" dirty="0"/>
          </a:p>
          <a:p>
            <a:r>
              <a:rPr lang="en-US" dirty="0"/>
              <a:t>Comparable glass bottle       27 cents</a:t>
            </a:r>
          </a:p>
          <a:p>
            <a:endParaRPr lang="en-US" dirty="0"/>
          </a:p>
          <a:p>
            <a:r>
              <a:rPr lang="en-US" dirty="0"/>
              <a:t>Aluminum can		7.5 cents</a:t>
            </a:r>
          </a:p>
          <a:p>
            <a:endParaRPr lang="en-US" dirty="0"/>
          </a:p>
          <a:p>
            <a:r>
              <a:rPr lang="en-US" dirty="0"/>
              <a:t>Plastic doesn’t break</a:t>
            </a:r>
          </a:p>
          <a:p>
            <a:r>
              <a:rPr lang="en-US" dirty="0"/>
              <a:t>Transparent</a:t>
            </a:r>
          </a:p>
          <a:p>
            <a:r>
              <a:rPr lang="en-US" dirty="0"/>
              <a:t>Low weight</a:t>
            </a:r>
          </a:p>
          <a:p>
            <a:endParaRPr lang="en-US" dirty="0"/>
          </a:p>
          <a:p>
            <a:r>
              <a:rPr lang="en-US" dirty="0"/>
              <a:t>For the most part these three are comparable in price</a:t>
            </a:r>
          </a:p>
          <a:p>
            <a:endParaRPr lang="en-US" dirty="0"/>
          </a:p>
          <a:p>
            <a:r>
              <a:rPr lang="en-US" dirty="0"/>
              <a:t>Why do we use plastic bottles?</a:t>
            </a:r>
          </a:p>
        </p:txBody>
      </p:sp>
      <p:sp>
        <p:nvSpPr>
          <p:cNvPr id="6" name="Slide Number Placeholder 5">
            <a:extLst>
              <a:ext uri="{FF2B5EF4-FFF2-40B4-BE49-F238E27FC236}">
                <a16:creationId xmlns:a16="http://schemas.microsoft.com/office/drawing/2014/main" id="{BF6394B3-7F66-A716-B978-EC237998AA68}"/>
              </a:ext>
            </a:extLst>
          </p:cNvPr>
          <p:cNvSpPr>
            <a:spLocks noGrp="1"/>
          </p:cNvSpPr>
          <p:nvPr>
            <p:ph type="sldNum" sz="quarter" idx="12"/>
          </p:nvPr>
        </p:nvSpPr>
        <p:spPr/>
        <p:txBody>
          <a:bodyPr/>
          <a:lstStyle/>
          <a:p>
            <a:fld id="{FDD6F557-8C8D-A54D-A876-A14D9D529E3F}" type="slidenum">
              <a:rPr lang="en-US" smtClean="0"/>
              <a:t>17</a:t>
            </a:fld>
            <a:endParaRPr lang="en-US"/>
          </a:p>
        </p:txBody>
      </p:sp>
    </p:spTree>
    <p:extLst>
      <p:ext uri="{BB962C8B-B14F-4D97-AF65-F5344CB8AC3E}">
        <p14:creationId xmlns:p14="http://schemas.microsoft.com/office/powerpoint/2010/main" val="1604319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pic>
        <p:nvPicPr>
          <p:cNvPr id="2" name="Picture 1">
            <a:extLst>
              <a:ext uri="{FF2B5EF4-FFF2-40B4-BE49-F238E27FC236}">
                <a16:creationId xmlns:a16="http://schemas.microsoft.com/office/drawing/2014/main" id="{53BEF6CD-B5AC-0899-23CE-E089659376D3}"/>
              </a:ext>
            </a:extLst>
          </p:cNvPr>
          <p:cNvPicPr>
            <a:picLocks noChangeAspect="1"/>
          </p:cNvPicPr>
          <p:nvPr/>
        </p:nvPicPr>
        <p:blipFill>
          <a:blip r:embed="rId2"/>
          <a:stretch>
            <a:fillRect/>
          </a:stretch>
        </p:blipFill>
        <p:spPr>
          <a:xfrm>
            <a:off x="7190825" y="1180785"/>
            <a:ext cx="2189650" cy="1703061"/>
          </a:xfrm>
          <a:prstGeom prst="rect">
            <a:avLst/>
          </a:prstGeom>
        </p:spPr>
      </p:pic>
      <p:pic>
        <p:nvPicPr>
          <p:cNvPr id="3" name="Picture 2">
            <a:extLst>
              <a:ext uri="{FF2B5EF4-FFF2-40B4-BE49-F238E27FC236}">
                <a16:creationId xmlns:a16="http://schemas.microsoft.com/office/drawing/2014/main" id="{62F1AF2F-B79A-6DE6-7A32-FD0800909A73}"/>
              </a:ext>
            </a:extLst>
          </p:cNvPr>
          <p:cNvPicPr>
            <a:picLocks noChangeAspect="1"/>
          </p:cNvPicPr>
          <p:nvPr/>
        </p:nvPicPr>
        <p:blipFill>
          <a:blip r:embed="rId3"/>
          <a:stretch>
            <a:fillRect/>
          </a:stretch>
        </p:blipFill>
        <p:spPr>
          <a:xfrm>
            <a:off x="3102269" y="1336563"/>
            <a:ext cx="1791008" cy="1446583"/>
          </a:xfrm>
          <a:prstGeom prst="rect">
            <a:avLst/>
          </a:prstGeom>
        </p:spPr>
      </p:pic>
      <p:sp>
        <p:nvSpPr>
          <p:cNvPr id="5" name="TextBox 4">
            <a:extLst>
              <a:ext uri="{FF2B5EF4-FFF2-40B4-BE49-F238E27FC236}">
                <a16:creationId xmlns:a16="http://schemas.microsoft.com/office/drawing/2014/main" id="{9E153460-E581-391A-17A0-69A39368699F}"/>
              </a:ext>
            </a:extLst>
          </p:cNvPr>
          <p:cNvSpPr txBox="1"/>
          <p:nvPr/>
        </p:nvSpPr>
        <p:spPr>
          <a:xfrm>
            <a:off x="2323070" y="3429000"/>
            <a:ext cx="7095917" cy="2308324"/>
          </a:xfrm>
          <a:prstGeom prst="rect">
            <a:avLst/>
          </a:prstGeom>
          <a:noFill/>
        </p:spPr>
        <p:txBody>
          <a:bodyPr wrap="none" rtlCol="0">
            <a:spAutoFit/>
          </a:bodyPr>
          <a:lstStyle/>
          <a:p>
            <a:r>
              <a:rPr lang="en-US" dirty="0"/>
              <a:t>When you go to design a product</a:t>
            </a:r>
          </a:p>
          <a:p>
            <a:r>
              <a:rPr lang="en-US" dirty="0"/>
              <a:t>First step is to make a prototype out of plastic using 3D printing</a:t>
            </a:r>
          </a:p>
          <a:p>
            <a:r>
              <a:rPr lang="en-US" dirty="0"/>
              <a:t>Next step is to choose a material that can be mass produced</a:t>
            </a:r>
          </a:p>
          <a:p>
            <a:r>
              <a:rPr lang="en-US" dirty="0"/>
              <a:t>You find an injection molding operation where they can make test runs</a:t>
            </a:r>
          </a:p>
          <a:p>
            <a:r>
              <a:rPr lang="en-US" dirty="0">
                <a:hlinkClick r:id="rId4"/>
              </a:rPr>
              <a:t>https://www.questindustries.net/services/injection-molding</a:t>
            </a:r>
            <a:endParaRPr lang="en-US" dirty="0"/>
          </a:p>
          <a:p>
            <a:r>
              <a:rPr lang="en-US" dirty="0"/>
              <a:t>Then you find a shop in China that can mass produce</a:t>
            </a:r>
          </a:p>
          <a:p>
            <a:endParaRPr lang="en-US" dirty="0"/>
          </a:p>
          <a:p>
            <a:r>
              <a:rPr lang="en-US" dirty="0"/>
              <a:t>Seems to all be geared around plastics</a:t>
            </a:r>
          </a:p>
        </p:txBody>
      </p:sp>
      <p:sp>
        <p:nvSpPr>
          <p:cNvPr id="6" name="Slide Number Placeholder 5">
            <a:extLst>
              <a:ext uri="{FF2B5EF4-FFF2-40B4-BE49-F238E27FC236}">
                <a16:creationId xmlns:a16="http://schemas.microsoft.com/office/drawing/2014/main" id="{091654F4-60E7-6CCE-23F7-16B5CFE13020}"/>
              </a:ext>
            </a:extLst>
          </p:cNvPr>
          <p:cNvSpPr>
            <a:spLocks noGrp="1"/>
          </p:cNvSpPr>
          <p:nvPr>
            <p:ph type="sldNum" sz="quarter" idx="12"/>
          </p:nvPr>
        </p:nvSpPr>
        <p:spPr/>
        <p:txBody>
          <a:bodyPr/>
          <a:lstStyle/>
          <a:p>
            <a:fld id="{FDD6F557-8C8D-A54D-A876-A14D9D529E3F}" type="slidenum">
              <a:rPr lang="en-US" smtClean="0"/>
              <a:t>18</a:t>
            </a:fld>
            <a:endParaRPr lang="en-US"/>
          </a:p>
        </p:txBody>
      </p:sp>
    </p:spTree>
    <p:extLst>
      <p:ext uri="{BB962C8B-B14F-4D97-AF65-F5344CB8AC3E}">
        <p14:creationId xmlns:p14="http://schemas.microsoft.com/office/powerpoint/2010/main" val="1527025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A7B04754-7202-54D8-AF06-FBF9B3DBCD7A}"/>
              </a:ext>
            </a:extLst>
          </p:cNvPr>
          <p:cNvSpPr>
            <a:spLocks noGrp="1"/>
          </p:cNvSpPr>
          <p:nvPr>
            <p:ph type="sldNum" sz="quarter" idx="12"/>
          </p:nvPr>
        </p:nvSpPr>
        <p:spPr/>
        <p:txBody>
          <a:bodyPr/>
          <a:lstStyle/>
          <a:p>
            <a:fld id="{FDD6F557-8C8D-A54D-A876-A14D9D529E3F}" type="slidenum">
              <a:rPr lang="en-US" smtClean="0"/>
              <a:t>19</a:t>
            </a:fld>
            <a:endParaRPr lang="en-US"/>
          </a:p>
        </p:txBody>
      </p:sp>
      <p:pic>
        <p:nvPicPr>
          <p:cNvPr id="3" name="Picture 2">
            <a:extLst>
              <a:ext uri="{FF2B5EF4-FFF2-40B4-BE49-F238E27FC236}">
                <a16:creationId xmlns:a16="http://schemas.microsoft.com/office/drawing/2014/main" id="{59178527-3A9A-7430-CE66-878F4F347611}"/>
              </a:ext>
            </a:extLst>
          </p:cNvPr>
          <p:cNvPicPr>
            <a:picLocks noChangeAspect="1"/>
          </p:cNvPicPr>
          <p:nvPr/>
        </p:nvPicPr>
        <p:blipFill>
          <a:blip r:embed="rId2"/>
          <a:stretch>
            <a:fillRect/>
          </a:stretch>
        </p:blipFill>
        <p:spPr>
          <a:xfrm>
            <a:off x="278515" y="257988"/>
            <a:ext cx="2126035" cy="6098362"/>
          </a:xfrm>
          <a:prstGeom prst="rect">
            <a:avLst/>
          </a:prstGeom>
        </p:spPr>
      </p:pic>
      <p:sp>
        <p:nvSpPr>
          <p:cNvPr id="5" name="TextBox 4">
            <a:extLst>
              <a:ext uri="{FF2B5EF4-FFF2-40B4-BE49-F238E27FC236}">
                <a16:creationId xmlns:a16="http://schemas.microsoft.com/office/drawing/2014/main" id="{9415CA10-7B5E-355E-EF05-0380B36BE845}"/>
              </a:ext>
            </a:extLst>
          </p:cNvPr>
          <p:cNvSpPr txBox="1"/>
          <p:nvPr/>
        </p:nvSpPr>
        <p:spPr>
          <a:xfrm>
            <a:off x="2734257" y="1060186"/>
            <a:ext cx="8310624" cy="5632311"/>
          </a:xfrm>
          <a:prstGeom prst="rect">
            <a:avLst/>
          </a:prstGeom>
          <a:noFill/>
        </p:spPr>
        <p:txBody>
          <a:bodyPr wrap="square" rtlCol="0">
            <a:spAutoFit/>
          </a:bodyPr>
          <a:lstStyle/>
          <a:p>
            <a:r>
              <a:rPr lang="en-US" dirty="0"/>
              <a:t>$80 mostly plastic vacuum cleaner</a:t>
            </a:r>
          </a:p>
          <a:p>
            <a:r>
              <a:rPr lang="en-US" dirty="0"/>
              <a:t>Injection molded from mostly HDPE and </a:t>
            </a:r>
            <a:r>
              <a:rPr lang="en-US" dirty="0" err="1"/>
              <a:t>i</a:t>
            </a:r>
            <a:r>
              <a:rPr lang="en-US" dirty="0"/>
              <a:t>-PP (some PS and PVC tubing) in China</a:t>
            </a:r>
          </a:p>
          <a:p>
            <a:r>
              <a:rPr lang="en-US" dirty="0"/>
              <a:t>Sold on Amazon</a:t>
            </a:r>
          </a:p>
          <a:p>
            <a:r>
              <a:rPr lang="en-US" dirty="0"/>
              <a:t>Broke in 10 months due to a small plastic piece that changed the height</a:t>
            </a:r>
          </a:p>
          <a:p>
            <a:endParaRPr lang="en-US" dirty="0"/>
          </a:p>
          <a:p>
            <a:r>
              <a:rPr lang="en-US" dirty="0"/>
              <a:t>Company refunded the purchase cost rather than repairing</a:t>
            </a:r>
          </a:p>
          <a:p>
            <a:r>
              <a:rPr lang="en-US" dirty="0"/>
              <a:t>With no return of vacuum so vacuum was disposed of in general waste stream</a:t>
            </a:r>
          </a:p>
          <a:p>
            <a:r>
              <a:rPr lang="en-US" dirty="0"/>
              <a:t>Problem and solution seemed to be routine for this product from a Google search</a:t>
            </a:r>
          </a:p>
          <a:p>
            <a:endParaRPr lang="en-US" dirty="0"/>
          </a:p>
          <a:p>
            <a:r>
              <a:rPr lang="en-US" dirty="0"/>
              <a:t>You would have to assume that for this company to make a profit the vacuum must cost about $5 to manufacture, $10 to ship, $2 for warrantee handling</a:t>
            </a:r>
          </a:p>
          <a:p>
            <a:r>
              <a:rPr lang="en-US" dirty="0"/>
              <a:t>Business model is that most people won’t ask for a refund or some of the vacuums aren’t used enough to fail within the 12-month warrantee period.</a:t>
            </a:r>
          </a:p>
          <a:p>
            <a:endParaRPr lang="en-US" dirty="0"/>
          </a:p>
          <a:p>
            <a:r>
              <a:rPr lang="en-US" dirty="0"/>
              <a:t>From my perspective, $80 is a good deal for a vacuum that worked well before its untimely demise.  The company was responsive to the problem (which they seemed to anticipate).  It is difficult to tell if the problem is plastics or capitalism or just a system with nobody overseeing or judging reasonableness.</a:t>
            </a:r>
          </a:p>
          <a:p>
            <a:endParaRPr lang="en-US" dirty="0"/>
          </a:p>
          <a:p>
            <a:r>
              <a:rPr lang="en-US" dirty="0"/>
              <a:t>From a solid waste perspective this is a disaster</a:t>
            </a:r>
          </a:p>
        </p:txBody>
      </p:sp>
    </p:spTree>
    <p:extLst>
      <p:ext uri="{BB962C8B-B14F-4D97-AF65-F5344CB8AC3E}">
        <p14:creationId xmlns:p14="http://schemas.microsoft.com/office/powerpoint/2010/main" val="2362934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620108" y="351418"/>
            <a:ext cx="10969640" cy="637097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Plastics in a Circular Economy</a:t>
            </a:r>
          </a:p>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Course Requirements</a:t>
            </a:r>
          </a:p>
          <a:p>
            <a:pPr algn="ctr"/>
            <a:endParaRPr lang="en-US" sz="2400" b="1" dirty="0">
              <a:latin typeface="Arial" panose="020B0604020202020204" pitchFamily="34" charset="0"/>
              <a:cs typeface="Arial" panose="020B0604020202020204" pitchFamily="34" charset="0"/>
            </a:endParaRPr>
          </a:p>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Weekly group homework due on Monday at noon</a:t>
            </a:r>
          </a:p>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Rules: </a:t>
            </a:r>
          </a:p>
          <a:p>
            <a:pPr algn="ctr"/>
            <a:endParaRPr lang="en-US" sz="24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Everyone contributes on each question (at a minimum in critique of the answer)</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When someone doesn’t participate, you are required to report them to me</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When you don’t participate, you are transferred to a non-participatory group for the semester, and you get a 0 grade for that week</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The homework are generally easy, qualitative problems that hopefully spur some discussion within your group</a:t>
            </a:r>
          </a:p>
        </p:txBody>
      </p:sp>
      <p:sp>
        <p:nvSpPr>
          <p:cNvPr id="5" name="Slide Number Placeholder 4">
            <a:extLst>
              <a:ext uri="{FF2B5EF4-FFF2-40B4-BE49-F238E27FC236}">
                <a16:creationId xmlns:a16="http://schemas.microsoft.com/office/drawing/2014/main" id="{A54211EC-6187-D652-DF17-EE8EB1748DFD}"/>
              </a:ext>
            </a:extLst>
          </p:cNvPr>
          <p:cNvSpPr>
            <a:spLocks noGrp="1"/>
          </p:cNvSpPr>
          <p:nvPr>
            <p:ph type="sldNum" sz="quarter" idx="12"/>
          </p:nvPr>
        </p:nvSpPr>
        <p:spPr/>
        <p:txBody>
          <a:bodyPr/>
          <a:lstStyle/>
          <a:p>
            <a:fld id="{FDD6F557-8C8D-A54D-A876-A14D9D529E3F}" type="slidenum">
              <a:rPr lang="en-US" smtClean="0"/>
              <a:t>2</a:t>
            </a:fld>
            <a:endParaRPr lang="en-US" dirty="0"/>
          </a:p>
        </p:txBody>
      </p:sp>
      <p:pic>
        <p:nvPicPr>
          <p:cNvPr id="1030" name="Picture 6">
            <a:extLst>
              <a:ext uri="{FF2B5EF4-FFF2-40B4-BE49-F238E27FC236}">
                <a16:creationId xmlns:a16="http://schemas.microsoft.com/office/drawing/2014/main" id="{CE4D6DFB-C990-F876-55EF-10EF9BD6EBD7}"/>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1"/>
            <a:ext cx="3111062" cy="19444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Circular Economy: What it means for Fracking and Plastic - FracTracker  Alliance">
            <a:extLst>
              <a:ext uri="{FF2B5EF4-FFF2-40B4-BE49-F238E27FC236}">
                <a16:creationId xmlns:a16="http://schemas.microsoft.com/office/drawing/2014/main" id="{00FE9249-D7FC-E92A-3D44-196C9090A18B}"/>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9389131" y="104315"/>
            <a:ext cx="2752341" cy="205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009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A7B04754-7202-54D8-AF06-FBF9B3DBCD7A}"/>
              </a:ext>
            </a:extLst>
          </p:cNvPr>
          <p:cNvSpPr>
            <a:spLocks noGrp="1"/>
          </p:cNvSpPr>
          <p:nvPr>
            <p:ph type="sldNum" sz="quarter" idx="12"/>
          </p:nvPr>
        </p:nvSpPr>
        <p:spPr/>
        <p:txBody>
          <a:bodyPr/>
          <a:lstStyle/>
          <a:p>
            <a:fld id="{FDD6F557-8C8D-A54D-A876-A14D9D529E3F}" type="slidenum">
              <a:rPr lang="en-US" smtClean="0"/>
              <a:t>20</a:t>
            </a:fld>
            <a:endParaRPr lang="en-US"/>
          </a:p>
        </p:txBody>
      </p:sp>
      <p:sp>
        <p:nvSpPr>
          <p:cNvPr id="5" name="TextBox 4">
            <a:extLst>
              <a:ext uri="{FF2B5EF4-FFF2-40B4-BE49-F238E27FC236}">
                <a16:creationId xmlns:a16="http://schemas.microsoft.com/office/drawing/2014/main" id="{9415CA10-7B5E-355E-EF05-0380B36BE845}"/>
              </a:ext>
            </a:extLst>
          </p:cNvPr>
          <p:cNvSpPr txBox="1"/>
          <p:nvPr/>
        </p:nvSpPr>
        <p:spPr>
          <a:xfrm>
            <a:off x="4200877" y="1300818"/>
            <a:ext cx="7886180" cy="5355312"/>
          </a:xfrm>
          <a:prstGeom prst="rect">
            <a:avLst/>
          </a:prstGeom>
          <a:noFill/>
        </p:spPr>
        <p:txBody>
          <a:bodyPr wrap="square" rtlCol="0">
            <a:spAutoFit/>
          </a:bodyPr>
          <a:lstStyle/>
          <a:p>
            <a:r>
              <a:rPr lang="en-US" dirty="0"/>
              <a:t>$250 99.5% plastic disposable insulin pump (extremely small needle, magnet and spring are the only metal parts) (pairs with Dexcom plastic disposable glucose sensor and largely plastic cell phone)</a:t>
            </a:r>
          </a:p>
          <a:p>
            <a:r>
              <a:rPr lang="en-US" dirty="0"/>
              <a:t>Injection molded from mostly HDPE and </a:t>
            </a:r>
            <a:r>
              <a:rPr lang="en-US" dirty="0" err="1"/>
              <a:t>i</a:t>
            </a:r>
            <a:r>
              <a:rPr lang="en-US" dirty="0"/>
              <a:t>-PP (some PS and PVC tubing), (Dexcom is polystyrene) made in China.</a:t>
            </a:r>
          </a:p>
          <a:p>
            <a:endParaRPr lang="en-US" dirty="0"/>
          </a:p>
          <a:p>
            <a:r>
              <a:rPr lang="en-US" dirty="0"/>
              <a:t>Planned lifetime is 3 days for pump, 10 days for sensor.</a:t>
            </a:r>
          </a:p>
          <a:p>
            <a:endParaRPr lang="en-US" dirty="0"/>
          </a:p>
          <a:p>
            <a:r>
              <a:rPr lang="en-US" dirty="0"/>
              <a:t>Original multiuse is a glass syringe and metal needle that would be boiled to make sterile.</a:t>
            </a:r>
          </a:p>
          <a:p>
            <a:endParaRPr lang="en-US" dirty="0"/>
          </a:p>
          <a:p>
            <a:r>
              <a:rPr lang="en-US" dirty="0"/>
              <a:t>Replaced by single use preloaded syringes made of plastic and a bit of glass.</a:t>
            </a:r>
          </a:p>
          <a:p>
            <a:endParaRPr lang="en-US" dirty="0"/>
          </a:p>
          <a:p>
            <a:r>
              <a:rPr lang="en-US" dirty="0"/>
              <a:t>Replaced with a reusable pump with disposable PVC tubing.</a:t>
            </a:r>
          </a:p>
          <a:p>
            <a:endParaRPr lang="en-US" dirty="0"/>
          </a:p>
          <a:p>
            <a:r>
              <a:rPr lang="en-US" dirty="0"/>
              <a:t>Main factor is ease of use, sterility.  During COVID disposable masks were also a topic for circular vs single use.</a:t>
            </a:r>
          </a:p>
          <a:p>
            <a:endParaRPr lang="en-US" dirty="0"/>
          </a:p>
          <a:p>
            <a:r>
              <a:rPr lang="en-US" dirty="0"/>
              <a:t>From a solid waste perspective this is a minor problem</a:t>
            </a:r>
          </a:p>
        </p:txBody>
      </p:sp>
      <p:pic>
        <p:nvPicPr>
          <p:cNvPr id="3074" name="Picture 2" descr="ADA Consumer Guide">
            <a:extLst>
              <a:ext uri="{FF2B5EF4-FFF2-40B4-BE49-F238E27FC236}">
                <a16:creationId xmlns:a16="http://schemas.microsoft.com/office/drawing/2014/main" id="{1F3D1898-5F85-7609-022D-4EDBAA713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43" y="188456"/>
            <a:ext cx="3790018" cy="37900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sks protect against COVID-19, but which mask is best? | HMRI">
            <a:extLst>
              <a:ext uri="{FF2B5EF4-FFF2-40B4-BE49-F238E27FC236}">
                <a16:creationId xmlns:a16="http://schemas.microsoft.com/office/drawing/2014/main" id="{944F3A58-1C86-424B-F007-F4C3BDF07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19" y="4270876"/>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721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3535640" y="598521"/>
            <a:ext cx="5415265"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Current stats on recycling in the US</a:t>
            </a:r>
          </a:p>
        </p:txBody>
      </p:sp>
      <p:sp>
        <p:nvSpPr>
          <p:cNvPr id="6" name="TextBox 5">
            <a:extLst>
              <a:ext uri="{FF2B5EF4-FFF2-40B4-BE49-F238E27FC236}">
                <a16:creationId xmlns:a16="http://schemas.microsoft.com/office/drawing/2014/main" id="{1CB72129-419D-FEF6-5F0C-42DFA2B0E48E}"/>
              </a:ext>
            </a:extLst>
          </p:cNvPr>
          <p:cNvSpPr txBox="1"/>
          <p:nvPr/>
        </p:nvSpPr>
        <p:spPr>
          <a:xfrm>
            <a:off x="4349578" y="1503414"/>
            <a:ext cx="5313762" cy="5078313"/>
          </a:xfrm>
          <a:prstGeom prst="rect">
            <a:avLst/>
          </a:prstGeom>
          <a:noFill/>
        </p:spPr>
        <p:txBody>
          <a:bodyPr wrap="none" rtlCol="0">
            <a:spAutoFit/>
          </a:bodyPr>
          <a:lstStyle/>
          <a:p>
            <a:r>
              <a:rPr lang="en-US" dirty="0"/>
              <a:t>90 million tons recycled annually</a:t>
            </a:r>
          </a:p>
          <a:p>
            <a:r>
              <a:rPr lang="en-US" dirty="0"/>
              <a:t>Saves $3 billion in disposal fees</a:t>
            </a:r>
          </a:p>
          <a:p>
            <a:r>
              <a:rPr lang="en-US" dirty="0"/>
              <a:t>$100 billion economic activity</a:t>
            </a:r>
          </a:p>
          <a:p>
            <a:r>
              <a:rPr lang="en-US" dirty="0"/>
              <a:t>540,000 jobs</a:t>
            </a:r>
          </a:p>
          <a:p>
            <a:endParaRPr lang="en-US" dirty="0"/>
          </a:p>
          <a:p>
            <a:r>
              <a:rPr lang="en-US" dirty="0"/>
              <a:t>Public/Private Partnerships</a:t>
            </a:r>
          </a:p>
          <a:p>
            <a:r>
              <a:rPr lang="en-US" dirty="0"/>
              <a:t>NYC/Pratt Industries wastepaper</a:t>
            </a:r>
          </a:p>
          <a:p>
            <a:r>
              <a:rPr lang="en-US" dirty="0"/>
              <a:t>NYC/Simms Municipal Recycling</a:t>
            </a:r>
          </a:p>
          <a:p>
            <a:r>
              <a:rPr lang="en-US" dirty="0"/>
              <a:t>	$100/ton disposal fee becomes income</a:t>
            </a:r>
          </a:p>
          <a:p>
            <a:r>
              <a:rPr lang="en-US" dirty="0"/>
              <a:t>Minneapolis/Eureka Recycling</a:t>
            </a:r>
          </a:p>
          <a:p>
            <a:r>
              <a:rPr lang="en-US" dirty="0"/>
              <a:t>	contamination reduction in recycle stream</a:t>
            </a:r>
          </a:p>
          <a:p>
            <a:r>
              <a:rPr lang="en-US" dirty="0"/>
              <a:t>Chicago/Lakeshore Recycling Systems</a:t>
            </a:r>
          </a:p>
          <a:p>
            <a:r>
              <a:rPr lang="en-US" dirty="0"/>
              <a:t>San Francisco</a:t>
            </a:r>
          </a:p>
          <a:p>
            <a:r>
              <a:rPr lang="en-US" dirty="0"/>
              <a:t>Seattle</a:t>
            </a:r>
          </a:p>
          <a:p>
            <a:r>
              <a:rPr lang="en-US" dirty="0"/>
              <a:t>Cincinnati/Columbus Rumpke Recycling</a:t>
            </a:r>
          </a:p>
          <a:p>
            <a:r>
              <a:rPr lang="en-US" dirty="0"/>
              <a:t>Austin/Balcones Resources</a:t>
            </a:r>
          </a:p>
          <a:p>
            <a:endParaRPr lang="en-US" dirty="0"/>
          </a:p>
          <a:p>
            <a:endParaRPr lang="en-US" dirty="0"/>
          </a:p>
        </p:txBody>
      </p:sp>
      <p:sp>
        <p:nvSpPr>
          <p:cNvPr id="7" name="Slide Number Placeholder 6">
            <a:extLst>
              <a:ext uri="{FF2B5EF4-FFF2-40B4-BE49-F238E27FC236}">
                <a16:creationId xmlns:a16="http://schemas.microsoft.com/office/drawing/2014/main" id="{A61FCC6B-17E3-5C8E-1DEB-6D5085434B4F}"/>
              </a:ext>
            </a:extLst>
          </p:cNvPr>
          <p:cNvSpPr>
            <a:spLocks noGrp="1"/>
          </p:cNvSpPr>
          <p:nvPr>
            <p:ph type="sldNum" sz="quarter" idx="12"/>
          </p:nvPr>
        </p:nvSpPr>
        <p:spPr/>
        <p:txBody>
          <a:bodyPr/>
          <a:lstStyle/>
          <a:p>
            <a:fld id="{FDD6F557-8C8D-A54D-A876-A14D9D529E3F}" type="slidenum">
              <a:rPr lang="en-US" smtClean="0"/>
              <a:t>21</a:t>
            </a:fld>
            <a:endParaRPr lang="en-US"/>
          </a:p>
        </p:txBody>
      </p:sp>
    </p:spTree>
    <p:extLst>
      <p:ext uri="{BB962C8B-B14F-4D97-AF65-F5344CB8AC3E}">
        <p14:creationId xmlns:p14="http://schemas.microsoft.com/office/powerpoint/2010/main" val="2561905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9FA04B89-9E76-559D-05E7-D07873F29A81}"/>
              </a:ext>
            </a:extLst>
          </p:cNvPr>
          <p:cNvSpPr>
            <a:spLocks noGrp="1"/>
          </p:cNvSpPr>
          <p:nvPr>
            <p:ph type="sldNum" sz="quarter" idx="12"/>
          </p:nvPr>
        </p:nvSpPr>
        <p:spPr/>
        <p:txBody>
          <a:bodyPr/>
          <a:lstStyle/>
          <a:p>
            <a:fld id="{FDD6F557-8C8D-A54D-A876-A14D9D529E3F}" type="slidenum">
              <a:rPr lang="en-US" smtClean="0"/>
              <a:t>22</a:t>
            </a:fld>
            <a:endParaRPr lang="en-US"/>
          </a:p>
        </p:txBody>
      </p:sp>
      <p:pic>
        <p:nvPicPr>
          <p:cNvPr id="3" name="Picture 2">
            <a:extLst>
              <a:ext uri="{FF2B5EF4-FFF2-40B4-BE49-F238E27FC236}">
                <a16:creationId xmlns:a16="http://schemas.microsoft.com/office/drawing/2014/main" id="{21CAB0C2-264F-3472-E901-8DD6FD75CC15}"/>
              </a:ext>
            </a:extLst>
          </p:cNvPr>
          <p:cNvPicPr>
            <a:picLocks noChangeAspect="1"/>
          </p:cNvPicPr>
          <p:nvPr/>
        </p:nvPicPr>
        <p:blipFill>
          <a:blip r:embed="rId2"/>
          <a:stretch>
            <a:fillRect/>
          </a:stretch>
        </p:blipFill>
        <p:spPr>
          <a:xfrm>
            <a:off x="2786743" y="1696153"/>
            <a:ext cx="7051222" cy="3692276"/>
          </a:xfrm>
          <a:prstGeom prst="rect">
            <a:avLst/>
          </a:prstGeom>
        </p:spPr>
      </p:pic>
    </p:spTree>
    <p:extLst>
      <p:ext uri="{BB962C8B-B14F-4D97-AF65-F5344CB8AC3E}">
        <p14:creationId xmlns:p14="http://schemas.microsoft.com/office/powerpoint/2010/main" val="3065140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E6C5F47C-9C96-6DED-D1A7-D07EAE40F30F}"/>
              </a:ext>
            </a:extLst>
          </p:cNvPr>
          <p:cNvSpPr>
            <a:spLocks noGrp="1"/>
          </p:cNvSpPr>
          <p:nvPr>
            <p:ph type="sldNum" sz="quarter" idx="12"/>
          </p:nvPr>
        </p:nvSpPr>
        <p:spPr/>
        <p:txBody>
          <a:bodyPr/>
          <a:lstStyle/>
          <a:p>
            <a:fld id="{FDD6F557-8C8D-A54D-A876-A14D9D529E3F}" type="slidenum">
              <a:rPr lang="en-US" smtClean="0"/>
              <a:t>23</a:t>
            </a:fld>
            <a:endParaRPr lang="en-US"/>
          </a:p>
        </p:txBody>
      </p:sp>
      <p:sp>
        <p:nvSpPr>
          <p:cNvPr id="5" name="TextBox 4">
            <a:extLst>
              <a:ext uri="{FF2B5EF4-FFF2-40B4-BE49-F238E27FC236}">
                <a16:creationId xmlns:a16="http://schemas.microsoft.com/office/drawing/2014/main" id="{4A92D6D7-7750-8763-8CE2-8C2F11522E3C}"/>
              </a:ext>
            </a:extLst>
          </p:cNvPr>
          <p:cNvSpPr txBox="1"/>
          <p:nvPr/>
        </p:nvSpPr>
        <p:spPr>
          <a:xfrm>
            <a:off x="644611" y="1323644"/>
            <a:ext cx="5451389" cy="452431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What is a “circular economy”?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Investment/research in materials, design, manufacturing with the goal of a “zero-waste”, “closed-loop” system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Local manufacturing  to reduce transportation costs and emissions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Use/develop sustainable materials (non-fossil or mineral resources), repurposed </a:t>
            </a:r>
            <a:r>
              <a:rPr lang="en-US" dirty="0" err="1">
                <a:latin typeface="Arial" panose="020B0604020202020204" pitchFamily="34" charset="0"/>
                <a:cs typeface="Arial" panose="020B0604020202020204" pitchFamily="34" charset="0"/>
              </a:rPr>
              <a:t>materals</a:t>
            </a:r>
            <a:r>
              <a:rPr lang="en-US" dirty="0">
                <a:latin typeface="Arial" panose="020B0604020202020204" pitchFamily="34" charset="0"/>
                <a:cs typeface="Arial" panose="020B0604020202020204" pitchFamily="34" charset="0"/>
              </a:rPr>
              <a:t>, recycled materials, biodegradable materials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Design for longevity (not planned-obsolescence)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Harmony with nature, people, communities</a:t>
            </a:r>
          </a:p>
        </p:txBody>
      </p:sp>
      <p:sp>
        <p:nvSpPr>
          <p:cNvPr id="6" name="TextBox 5">
            <a:extLst>
              <a:ext uri="{FF2B5EF4-FFF2-40B4-BE49-F238E27FC236}">
                <a16:creationId xmlns:a16="http://schemas.microsoft.com/office/drawing/2014/main" id="{278BFD55-5ED9-30D4-B168-6113E66E2010}"/>
              </a:ext>
            </a:extLst>
          </p:cNvPr>
          <p:cNvSpPr txBox="1"/>
          <p:nvPr/>
        </p:nvSpPr>
        <p:spPr>
          <a:xfrm>
            <a:off x="6148670" y="1323644"/>
            <a:ext cx="5451389" cy="452431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What does “circular economy” ignore?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Basic problem is over population which is exponentially getting worse https://</a:t>
            </a:r>
            <a:r>
              <a:rPr lang="en-US" dirty="0" err="1">
                <a:latin typeface="Arial" panose="020B0604020202020204" pitchFamily="34" charset="0"/>
                <a:cs typeface="Arial" panose="020B0604020202020204" pitchFamily="34" charset="0"/>
              </a:rPr>
              <a:t>www.worldometers.info</a:t>
            </a:r>
            <a:r>
              <a:rPr lang="en-US" dirty="0">
                <a:latin typeface="Arial" panose="020B0604020202020204" pitchFamily="34" charset="0"/>
                <a:cs typeface="Arial" panose="020B0604020202020204" pitchFamily="34" charset="0"/>
              </a:rPr>
              <a:t>/world-population/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Demand driven economies value low costs at any societal expense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Use/develop sustainable materials (non-fossil or mineral resources), repurposed materials, recycled materials, biodegradable materials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Design for longevity (not planned-obsolescence)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Harmony with nature, people, communities</a:t>
            </a:r>
          </a:p>
        </p:txBody>
      </p:sp>
    </p:spTree>
    <p:extLst>
      <p:ext uri="{BB962C8B-B14F-4D97-AF65-F5344CB8AC3E}">
        <p14:creationId xmlns:p14="http://schemas.microsoft.com/office/powerpoint/2010/main" val="2896219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887C75A2-66F2-CDB6-74AE-558680750FEE}"/>
              </a:ext>
            </a:extLst>
          </p:cNvPr>
          <p:cNvSpPr>
            <a:spLocks noGrp="1"/>
          </p:cNvSpPr>
          <p:nvPr>
            <p:ph type="sldNum" sz="quarter" idx="12"/>
          </p:nvPr>
        </p:nvSpPr>
        <p:spPr/>
        <p:txBody>
          <a:bodyPr/>
          <a:lstStyle/>
          <a:p>
            <a:fld id="{FDD6F557-8C8D-A54D-A876-A14D9D529E3F}" type="slidenum">
              <a:rPr lang="en-US" smtClean="0"/>
              <a:t>24</a:t>
            </a:fld>
            <a:endParaRPr lang="en-US"/>
          </a:p>
        </p:txBody>
      </p:sp>
      <p:sp>
        <p:nvSpPr>
          <p:cNvPr id="3" name="TextBox 2">
            <a:extLst>
              <a:ext uri="{FF2B5EF4-FFF2-40B4-BE49-F238E27FC236}">
                <a16:creationId xmlns:a16="http://schemas.microsoft.com/office/drawing/2014/main" id="{20D09F7D-1219-6705-C16F-E912F81052E0}"/>
              </a:ext>
            </a:extLst>
          </p:cNvPr>
          <p:cNvSpPr txBox="1"/>
          <p:nvPr/>
        </p:nvSpPr>
        <p:spPr>
          <a:xfrm>
            <a:off x="2459421" y="1608083"/>
            <a:ext cx="349326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Who pays for a linear economy?</a:t>
            </a:r>
          </a:p>
        </p:txBody>
      </p:sp>
      <p:pic>
        <p:nvPicPr>
          <p:cNvPr id="5" name="Picture 4">
            <a:extLst>
              <a:ext uri="{FF2B5EF4-FFF2-40B4-BE49-F238E27FC236}">
                <a16:creationId xmlns:a16="http://schemas.microsoft.com/office/drawing/2014/main" id="{1EF7BC32-7670-C43A-C363-B972570B1BA1}"/>
              </a:ext>
            </a:extLst>
          </p:cNvPr>
          <p:cNvPicPr>
            <a:picLocks noChangeAspect="1"/>
          </p:cNvPicPr>
          <p:nvPr/>
        </p:nvPicPr>
        <p:blipFill>
          <a:blip r:embed="rId2"/>
          <a:stretch>
            <a:fillRect/>
          </a:stretch>
        </p:blipFill>
        <p:spPr>
          <a:xfrm>
            <a:off x="606316" y="2412255"/>
            <a:ext cx="3900956" cy="3847224"/>
          </a:xfrm>
          <a:prstGeom prst="rect">
            <a:avLst/>
          </a:prstGeom>
        </p:spPr>
      </p:pic>
      <p:pic>
        <p:nvPicPr>
          <p:cNvPr id="6" name="Picture 5">
            <a:extLst>
              <a:ext uri="{FF2B5EF4-FFF2-40B4-BE49-F238E27FC236}">
                <a16:creationId xmlns:a16="http://schemas.microsoft.com/office/drawing/2014/main" id="{A36CD70F-A660-97DC-2C4A-5AC07B8A6A64}"/>
              </a:ext>
            </a:extLst>
          </p:cNvPr>
          <p:cNvPicPr>
            <a:picLocks noChangeAspect="1"/>
          </p:cNvPicPr>
          <p:nvPr/>
        </p:nvPicPr>
        <p:blipFill>
          <a:blip r:embed="rId3"/>
          <a:stretch>
            <a:fillRect/>
          </a:stretch>
        </p:blipFill>
        <p:spPr>
          <a:xfrm>
            <a:off x="6243263" y="2592552"/>
            <a:ext cx="4356100" cy="2997200"/>
          </a:xfrm>
          <a:prstGeom prst="rect">
            <a:avLst/>
          </a:prstGeom>
        </p:spPr>
      </p:pic>
    </p:spTree>
    <p:extLst>
      <p:ext uri="{BB962C8B-B14F-4D97-AF65-F5344CB8AC3E}">
        <p14:creationId xmlns:p14="http://schemas.microsoft.com/office/powerpoint/2010/main" val="1891091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1265E0AB-9E54-4DD4-05F2-052C0C7DC835}"/>
              </a:ext>
            </a:extLst>
          </p:cNvPr>
          <p:cNvSpPr>
            <a:spLocks noGrp="1"/>
          </p:cNvSpPr>
          <p:nvPr>
            <p:ph type="sldNum" sz="quarter" idx="12"/>
          </p:nvPr>
        </p:nvSpPr>
        <p:spPr/>
        <p:txBody>
          <a:bodyPr/>
          <a:lstStyle/>
          <a:p>
            <a:fld id="{FDD6F557-8C8D-A54D-A876-A14D9D529E3F}" type="slidenum">
              <a:rPr lang="en-US" smtClean="0"/>
              <a:t>25</a:t>
            </a:fld>
            <a:endParaRPr lang="en-US"/>
          </a:p>
        </p:txBody>
      </p:sp>
      <p:sp>
        <p:nvSpPr>
          <p:cNvPr id="5" name="TextBox 4">
            <a:extLst>
              <a:ext uri="{FF2B5EF4-FFF2-40B4-BE49-F238E27FC236}">
                <a16:creationId xmlns:a16="http://schemas.microsoft.com/office/drawing/2014/main" id="{90771896-FD51-3C7C-AFCB-CBAAD55F08A3}"/>
              </a:ext>
            </a:extLst>
          </p:cNvPr>
          <p:cNvSpPr txBox="1"/>
          <p:nvPr/>
        </p:nvSpPr>
        <p:spPr>
          <a:xfrm>
            <a:off x="1447800" y="1534886"/>
            <a:ext cx="5029200"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Corporate motivation towards circularity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Profit from (claimed) circular products</a:t>
            </a:r>
          </a:p>
          <a:p>
            <a:r>
              <a:rPr lang="en-US" dirty="0">
                <a:latin typeface="Arial" panose="020B0604020202020204" pitchFamily="34" charset="0"/>
                <a:cs typeface="Arial" panose="020B0604020202020204" pitchFamily="34" charset="0"/>
              </a:rPr>
              <a:t>Climate change</a:t>
            </a:r>
          </a:p>
          <a:p>
            <a:r>
              <a:rPr lang="en-US" dirty="0">
                <a:latin typeface="Arial" panose="020B0604020202020204" pitchFamily="34" charset="0"/>
                <a:cs typeface="Arial" panose="020B0604020202020204" pitchFamily="34" charset="0"/>
              </a:rPr>
              <a:t>Supply-chain challenges due to depletion of natural resources</a:t>
            </a:r>
          </a:p>
          <a:p>
            <a:r>
              <a:rPr lang="en-US" dirty="0">
                <a:latin typeface="Arial" panose="020B0604020202020204" pitchFamily="34" charset="0"/>
                <a:cs typeface="Arial" panose="020B0604020202020204" pitchFamily="34" charset="0"/>
              </a:rPr>
              <a:t>Public accountability (oil wells in Colorado)</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EU regulations (circular car mandate)</a:t>
            </a:r>
          </a:p>
          <a:p>
            <a:r>
              <a:rPr lang="en-US" dirty="0">
                <a:latin typeface="Arial" panose="020B0604020202020204" pitchFamily="34" charset="0"/>
                <a:cs typeface="Arial" panose="020B0604020202020204" pitchFamily="34" charset="0"/>
              </a:rPr>
              <a:t>China regulations</a:t>
            </a:r>
          </a:p>
          <a:p>
            <a:r>
              <a:rPr lang="en-US" dirty="0">
                <a:latin typeface="Arial" panose="020B0604020202020204" pitchFamily="34" charset="0"/>
                <a:cs typeface="Arial" panose="020B0604020202020204" pitchFamily="34" charset="0"/>
              </a:rPr>
              <a:t>California regulations</a:t>
            </a:r>
          </a:p>
        </p:txBody>
      </p:sp>
      <p:sp>
        <p:nvSpPr>
          <p:cNvPr id="11" name="TextBox 10">
            <a:extLst>
              <a:ext uri="{FF2B5EF4-FFF2-40B4-BE49-F238E27FC236}">
                <a16:creationId xmlns:a16="http://schemas.microsoft.com/office/drawing/2014/main" id="{6D21413E-C8A8-35A8-CC9B-3454D64BBDC0}"/>
              </a:ext>
            </a:extLst>
          </p:cNvPr>
          <p:cNvSpPr txBox="1"/>
          <p:nvPr/>
        </p:nvSpPr>
        <p:spPr>
          <a:xfrm>
            <a:off x="7031420" y="1645265"/>
            <a:ext cx="4719145" cy="4893647"/>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Minimum recycled content in vehicles</a:t>
            </a:r>
          </a:p>
          <a:p>
            <a:r>
              <a:rPr lang="en-US" sz="1200" dirty="0">
                <a:latin typeface="Arial" panose="020B0604020202020204" pitchFamily="34" charset="0"/>
                <a:cs typeface="Arial" panose="020B0604020202020204" pitchFamily="34" charset="0"/>
              </a:rPr>
              <a:t>The plastic contained in each vehicle type that is type-approved under Regulation (EU) 2018/858 would have to contain a minimum of 25 % of plastic recycled by weight from post-consumer plastic waste. At least 25 % of this target would have to be achieved by including plastics recycled from end-of-life vehicles in the vehicle type concerned.</a:t>
            </a:r>
          </a:p>
          <a:p>
            <a:r>
              <a:rPr lang="en-US" sz="1200" dirty="0">
                <a:latin typeface="Arial" panose="020B0604020202020204" pitchFamily="34" charset="0"/>
                <a:cs typeface="Arial" panose="020B0604020202020204" pitchFamily="34" charset="0"/>
              </a:rPr>
              <a:t>Furthermore, the Commission would be empowered to adopt delegated acts setting up a minimum share of steel recycled from post-consumer steel waste to be incorporated into vehicle types. The minimum share of recycled steel would have to be based on a feasibility study, carried out by the Commission and to be </a:t>
            </a:r>
            <a:r>
              <a:rPr lang="en-US" sz="1200" dirty="0" err="1">
                <a:latin typeface="Arial" panose="020B0604020202020204" pitchFamily="34" charset="0"/>
                <a:cs typeface="Arial" panose="020B0604020202020204" pitchFamily="34" charset="0"/>
              </a:rPr>
              <a:t>finalised</a:t>
            </a:r>
            <a:r>
              <a:rPr lang="en-US" sz="1200" dirty="0">
                <a:latin typeface="Arial" panose="020B0604020202020204" pitchFamily="34" charset="0"/>
                <a:cs typeface="Arial" panose="020B0604020202020204" pitchFamily="34" charset="0"/>
              </a:rPr>
              <a:t> by 23 months after the date of entry into force of the proposed regulation.</a:t>
            </a:r>
          </a:p>
          <a:p>
            <a:r>
              <a:rPr lang="en-US" sz="1200" dirty="0">
                <a:latin typeface="Arial" panose="020B0604020202020204" pitchFamily="34" charset="0"/>
                <a:cs typeface="Arial" panose="020B0604020202020204" pitchFamily="34" charset="0"/>
              </a:rPr>
              <a:t>Circularity requirements for vehicle design and management of end-of-life vehicles 7</a:t>
            </a:r>
          </a:p>
          <a:p>
            <a:r>
              <a:rPr lang="en-US" sz="1200" dirty="0">
                <a:latin typeface="Arial" panose="020B0604020202020204" pitchFamily="34" charset="0"/>
                <a:cs typeface="Arial" panose="020B0604020202020204" pitchFamily="34" charset="0"/>
              </a:rPr>
              <a:t>By 35 months after the date of entry into force of the proposed regulation, the Commission would have to assess the feasibility of setting a requirement on the minimum share of:</a:t>
            </a:r>
          </a:p>
          <a:p>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aluminium</a:t>
            </a:r>
            <a:r>
              <a:rPr lang="en-US" sz="1200" dirty="0">
                <a:latin typeface="Arial" panose="020B0604020202020204" pitchFamily="34" charset="0"/>
                <a:cs typeface="Arial" panose="020B0604020202020204" pitchFamily="34" charset="0"/>
              </a:rPr>
              <a:t> and magnesium and their alloys, recycled from post-consumer waste and</a:t>
            </a:r>
          </a:p>
          <a:p>
            <a:r>
              <a:rPr lang="en-US" sz="1200" dirty="0">
                <a:latin typeface="Arial" panose="020B0604020202020204" pitchFamily="34" charset="0"/>
                <a:cs typeface="Arial" panose="020B0604020202020204" pitchFamily="34" charset="0"/>
              </a:rPr>
              <a:t>incorporated into vehicle types;</a:t>
            </a:r>
          </a:p>
          <a:p>
            <a:r>
              <a:rPr lang="en-US" sz="1200" dirty="0">
                <a:latin typeface="Arial" panose="020B0604020202020204" pitchFamily="34" charset="0"/>
                <a:cs typeface="Arial" panose="020B0604020202020204" pitchFamily="34" charset="0"/>
              </a:rPr>
              <a:t> neodymium, dysprosium, praseodymium, terbium, samarium or boron recycled from</a:t>
            </a:r>
          </a:p>
          <a:p>
            <a:r>
              <a:rPr lang="en-US" sz="1200" dirty="0">
                <a:latin typeface="Arial" panose="020B0604020202020204" pitchFamily="34" charset="0"/>
                <a:cs typeface="Arial" panose="020B0604020202020204" pitchFamily="34" charset="0"/>
              </a:rPr>
              <a:t>post-consumer waste and incorporated into permanent magnets in e-drive motors.</a:t>
            </a:r>
          </a:p>
        </p:txBody>
      </p:sp>
    </p:spTree>
    <p:extLst>
      <p:ext uri="{BB962C8B-B14F-4D97-AF65-F5344CB8AC3E}">
        <p14:creationId xmlns:p14="http://schemas.microsoft.com/office/powerpoint/2010/main" val="3149898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F984490D-7628-ACCF-4F7E-49D8177F25DA}"/>
              </a:ext>
            </a:extLst>
          </p:cNvPr>
          <p:cNvSpPr>
            <a:spLocks noGrp="1"/>
          </p:cNvSpPr>
          <p:nvPr>
            <p:ph type="sldNum" sz="quarter" idx="12"/>
          </p:nvPr>
        </p:nvSpPr>
        <p:spPr/>
        <p:txBody>
          <a:bodyPr/>
          <a:lstStyle/>
          <a:p>
            <a:fld id="{FDD6F557-8C8D-A54D-A876-A14D9D529E3F}" type="slidenum">
              <a:rPr lang="en-US" smtClean="0"/>
              <a:t>26</a:t>
            </a:fld>
            <a:endParaRPr lang="en-US"/>
          </a:p>
        </p:txBody>
      </p:sp>
      <p:sp>
        <p:nvSpPr>
          <p:cNvPr id="3" name="TextBox 2">
            <a:extLst>
              <a:ext uri="{FF2B5EF4-FFF2-40B4-BE49-F238E27FC236}">
                <a16:creationId xmlns:a16="http://schemas.microsoft.com/office/drawing/2014/main" id="{43256FFF-C512-EC4D-82DB-479D7E657E35}"/>
              </a:ext>
            </a:extLst>
          </p:cNvPr>
          <p:cNvSpPr txBox="1"/>
          <p:nvPr/>
        </p:nvSpPr>
        <p:spPr>
          <a:xfrm>
            <a:off x="1197053" y="1450428"/>
            <a:ext cx="6699334" cy="4247317"/>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The three (five or more) R’s of Circular Economy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Reduce</a:t>
            </a:r>
          </a:p>
          <a:p>
            <a:r>
              <a:rPr lang="en-US" dirty="0">
                <a:latin typeface="Arial" panose="020B0604020202020204" pitchFamily="34" charset="0"/>
                <a:cs typeface="Arial" panose="020B0604020202020204" pitchFamily="34" charset="0"/>
              </a:rPr>
              <a:t>Reuse</a:t>
            </a:r>
          </a:p>
          <a:p>
            <a:r>
              <a:rPr lang="en-US" dirty="0">
                <a:latin typeface="Arial" panose="020B0604020202020204" pitchFamily="34" charset="0"/>
                <a:cs typeface="Arial" panose="020B0604020202020204" pitchFamily="34" charset="0"/>
              </a:rPr>
              <a:t>Recycle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Reduce-use insulation to reduce fuel consumption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Reuse-Space-X booster rockets are reused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Remake-Retread truck tires, airplane tires (8 times)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Recover-Design cars for disassembly (EU regulations)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Renew-Renewable energy solar power, Green roofs, bioplastics</a:t>
            </a:r>
          </a:p>
        </p:txBody>
      </p:sp>
    </p:spTree>
    <p:extLst>
      <p:ext uri="{BB962C8B-B14F-4D97-AF65-F5344CB8AC3E}">
        <p14:creationId xmlns:p14="http://schemas.microsoft.com/office/powerpoint/2010/main" val="3480755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9349B3A5-8CCE-C10C-65FF-1692DE82F692}"/>
              </a:ext>
            </a:extLst>
          </p:cNvPr>
          <p:cNvSpPr>
            <a:spLocks noGrp="1"/>
          </p:cNvSpPr>
          <p:nvPr>
            <p:ph type="sldNum" sz="quarter" idx="12"/>
          </p:nvPr>
        </p:nvSpPr>
        <p:spPr/>
        <p:txBody>
          <a:bodyPr/>
          <a:lstStyle/>
          <a:p>
            <a:fld id="{FDD6F557-8C8D-A54D-A876-A14D9D529E3F}" type="slidenum">
              <a:rPr lang="en-US" smtClean="0"/>
              <a:t>27</a:t>
            </a:fld>
            <a:endParaRPr lang="en-US"/>
          </a:p>
        </p:txBody>
      </p:sp>
      <p:sp>
        <p:nvSpPr>
          <p:cNvPr id="5" name="TextBox 4">
            <a:extLst>
              <a:ext uri="{FF2B5EF4-FFF2-40B4-BE49-F238E27FC236}">
                <a16:creationId xmlns:a16="http://schemas.microsoft.com/office/drawing/2014/main" id="{EE7FA73A-9A80-E472-7FBC-BC2B75770B63}"/>
              </a:ext>
            </a:extLst>
          </p:cNvPr>
          <p:cNvSpPr txBox="1"/>
          <p:nvPr/>
        </p:nvSpPr>
        <p:spPr>
          <a:xfrm>
            <a:off x="2483259" y="2046514"/>
            <a:ext cx="7808548" cy="230832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Unilever (European/UK company) commitment:</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Reduce virgin plastic packaging by 50% with 1/3 from reduction in mass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Collect and process more packaging plastic than they sell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100% reusable, recyclable or compostable plastic</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Increase post consumer plastics content in packaging to 25%</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are all EU regulations that are used to advertise the company</a:t>
            </a:r>
          </a:p>
        </p:txBody>
      </p:sp>
    </p:spTree>
    <p:extLst>
      <p:ext uri="{BB962C8B-B14F-4D97-AF65-F5344CB8AC3E}">
        <p14:creationId xmlns:p14="http://schemas.microsoft.com/office/powerpoint/2010/main" val="3274000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6" name="Picture 5" descr="Plastic bag floating over a reef in the ocean">
            <a:extLst>
              <a:ext uri="{FF2B5EF4-FFF2-40B4-BE49-F238E27FC236}">
                <a16:creationId xmlns:a16="http://schemas.microsoft.com/office/drawing/2014/main" id="{72EF0F89-D383-3D7D-FA45-53534E43A875}"/>
              </a:ext>
            </a:extLst>
          </p:cNvPr>
          <p:cNvPicPr>
            <a:picLocks noChangeAspect="1"/>
          </p:cNvPicPr>
          <p:nvPr/>
        </p:nvPicPr>
        <p:blipFill rotWithShape="1">
          <a:blip r:embed="rId2">
            <a:alphaModFix amt="60000"/>
          </a:blip>
          <a:srcRect b="15730"/>
          <a:stretch/>
        </p:blipFill>
        <p:spPr>
          <a:xfrm>
            <a:off x="-1" y="10"/>
            <a:ext cx="12192001" cy="6857990"/>
          </a:xfrm>
          <a:prstGeom prst="rect">
            <a:avLst/>
          </a:prstGeom>
        </p:spPr>
      </p:pic>
      <p:sp>
        <p:nvSpPr>
          <p:cNvPr id="4" name="TextBox 3">
            <a:extLst>
              <a:ext uri="{FF2B5EF4-FFF2-40B4-BE49-F238E27FC236}">
                <a16:creationId xmlns:a16="http://schemas.microsoft.com/office/drawing/2014/main" id="{B8AB182C-2E9F-0213-EA8B-A035E3A260F5}"/>
              </a:ext>
            </a:extLst>
          </p:cNvPr>
          <p:cNvSpPr txBox="1"/>
          <p:nvPr/>
        </p:nvSpPr>
        <p:spPr>
          <a:xfrm>
            <a:off x="1198181" y="1122363"/>
            <a:ext cx="9795637" cy="222077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200" b="1">
                <a:solidFill>
                  <a:srgbClr val="FFFFFF"/>
                </a:solidFill>
                <a:latin typeface="+mj-lt"/>
                <a:ea typeface="+mj-ea"/>
                <a:cs typeface="+mj-cs"/>
              </a:rPr>
              <a:t>Circular versus Single Use</a:t>
            </a:r>
          </a:p>
        </p:txBody>
      </p:sp>
      <p:sp>
        <p:nvSpPr>
          <p:cNvPr id="3" name="TextBox 2">
            <a:extLst>
              <a:ext uri="{FF2B5EF4-FFF2-40B4-BE49-F238E27FC236}">
                <a16:creationId xmlns:a16="http://schemas.microsoft.com/office/drawing/2014/main" id="{14016387-9B77-2E09-8E1A-42E5D83A0E96}"/>
              </a:ext>
            </a:extLst>
          </p:cNvPr>
          <p:cNvSpPr txBox="1"/>
          <p:nvPr/>
        </p:nvSpPr>
        <p:spPr>
          <a:xfrm>
            <a:off x="1198181" y="3514853"/>
            <a:ext cx="9795637" cy="2057043"/>
          </a:xfrm>
          <a:prstGeom prst="rect">
            <a:avLst/>
          </a:prstGeom>
        </p:spPr>
        <p:txBody>
          <a:bodyPr vert="horz" lIns="91440" tIns="45720" rIns="91440" bIns="45720" rtlCol="0">
            <a:normAutofit/>
          </a:bodyPr>
          <a:lstStyle/>
          <a:p>
            <a:pPr algn="ctr">
              <a:lnSpc>
                <a:spcPct val="90000"/>
              </a:lnSpc>
              <a:spcBef>
                <a:spcPts val="1000"/>
              </a:spcBef>
            </a:pPr>
            <a:r>
              <a:rPr lang="en-US" sz="2400" dirty="0">
                <a:solidFill>
                  <a:srgbClr val="FFFFFF"/>
                </a:solidFill>
              </a:rPr>
              <a:t>“The plastic bag menace”</a:t>
            </a:r>
          </a:p>
        </p:txBody>
      </p:sp>
      <p:sp>
        <p:nvSpPr>
          <p:cNvPr id="2" name="Slide Number Placeholder 1">
            <a:extLst>
              <a:ext uri="{FF2B5EF4-FFF2-40B4-BE49-F238E27FC236}">
                <a16:creationId xmlns:a16="http://schemas.microsoft.com/office/drawing/2014/main" id="{4EA1A221-4E21-B3CF-0A04-F7B736627FE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FDD6F557-8C8D-A54D-A876-A14D9D529E3F}" type="slidenum">
              <a:rPr lang="en-US">
                <a:solidFill>
                  <a:srgbClr val="FFFFFF"/>
                </a:solidFill>
                <a:latin typeface="Calibri" panose="020F0502020204030204"/>
              </a:rPr>
              <a:pPr>
                <a:spcAft>
                  <a:spcPts val="600"/>
                </a:spcAft>
                <a:defRPr/>
              </a:pPr>
              <a:t>28</a:t>
            </a:fld>
            <a:endParaRPr lang="en-US">
              <a:solidFill>
                <a:srgbClr val="FFFFFF"/>
              </a:solidFill>
              <a:latin typeface="Calibri" panose="020F0502020204030204"/>
            </a:endParaRPr>
          </a:p>
        </p:txBody>
      </p:sp>
    </p:spTree>
    <p:extLst>
      <p:ext uri="{BB962C8B-B14F-4D97-AF65-F5344CB8AC3E}">
        <p14:creationId xmlns:p14="http://schemas.microsoft.com/office/powerpoint/2010/main" val="481693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6CA5EBF3-1D55-63BE-D7F8-E52E211656F8}"/>
              </a:ext>
            </a:extLst>
          </p:cNvPr>
          <p:cNvSpPr>
            <a:spLocks noGrp="1"/>
          </p:cNvSpPr>
          <p:nvPr>
            <p:ph type="sldNum" sz="quarter" idx="12"/>
          </p:nvPr>
        </p:nvSpPr>
        <p:spPr/>
        <p:txBody>
          <a:bodyPr/>
          <a:lstStyle/>
          <a:p>
            <a:fld id="{FDD6F557-8C8D-A54D-A876-A14D9D529E3F}" type="slidenum">
              <a:rPr lang="en-US" smtClean="0"/>
              <a:t>29</a:t>
            </a:fld>
            <a:endParaRPr lang="en-US"/>
          </a:p>
        </p:txBody>
      </p:sp>
      <p:sp>
        <p:nvSpPr>
          <p:cNvPr id="3" name="TextBox 2">
            <a:extLst>
              <a:ext uri="{FF2B5EF4-FFF2-40B4-BE49-F238E27FC236}">
                <a16:creationId xmlns:a16="http://schemas.microsoft.com/office/drawing/2014/main" id="{1C68C04B-D0DD-E9F3-7E43-ABB9A034B2A6}"/>
              </a:ext>
            </a:extLst>
          </p:cNvPr>
          <p:cNvSpPr txBox="1"/>
          <p:nvPr/>
        </p:nvSpPr>
        <p:spPr>
          <a:xfrm>
            <a:off x="3026229" y="1850571"/>
            <a:ext cx="392928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Citizens become consumers (1920s)</a:t>
            </a:r>
          </a:p>
        </p:txBody>
      </p:sp>
      <p:pic>
        <p:nvPicPr>
          <p:cNvPr id="5" name="Picture 4">
            <a:extLst>
              <a:ext uri="{FF2B5EF4-FFF2-40B4-BE49-F238E27FC236}">
                <a16:creationId xmlns:a16="http://schemas.microsoft.com/office/drawing/2014/main" id="{1F63130B-9994-3A51-C929-1BAC6400A744}"/>
              </a:ext>
            </a:extLst>
          </p:cNvPr>
          <p:cNvPicPr>
            <a:picLocks noChangeAspect="1"/>
          </p:cNvPicPr>
          <p:nvPr/>
        </p:nvPicPr>
        <p:blipFill>
          <a:blip r:embed="rId2"/>
          <a:stretch>
            <a:fillRect/>
          </a:stretch>
        </p:blipFill>
        <p:spPr>
          <a:xfrm>
            <a:off x="1485900" y="3010288"/>
            <a:ext cx="9690100" cy="2076450"/>
          </a:xfrm>
          <a:prstGeom prst="rect">
            <a:avLst/>
          </a:prstGeom>
        </p:spPr>
      </p:pic>
    </p:spTree>
    <p:extLst>
      <p:ext uri="{BB962C8B-B14F-4D97-AF65-F5344CB8AC3E}">
        <p14:creationId xmlns:p14="http://schemas.microsoft.com/office/powerpoint/2010/main" val="252841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620108" y="351418"/>
            <a:ext cx="10969640" cy="6001643"/>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Plastics in a Circular Economy</a:t>
            </a:r>
          </a:p>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Course Requirements</a:t>
            </a:r>
          </a:p>
          <a:p>
            <a:pPr algn="ctr"/>
            <a:endParaRPr lang="en-US" sz="2400" b="1" dirty="0">
              <a:latin typeface="Arial" panose="020B0604020202020204" pitchFamily="34" charset="0"/>
              <a:cs typeface="Arial" panose="020B0604020202020204" pitchFamily="34" charset="0"/>
            </a:endParaRPr>
          </a:p>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Final homework (UG)/Review article (GS)</a:t>
            </a:r>
          </a:p>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Rules: </a:t>
            </a:r>
          </a:p>
          <a:p>
            <a:pPr algn="ctr"/>
            <a:endParaRPr lang="en-US" sz="24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The final homework is an individual assignment and is due Friday December 12</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Graduate students, in addition to the weekly group homework, will need to prepare a review paper on plastics in a circular economy that will be due on Friday December 12.  This could be related to your research topic or could be just something of interest to you (10-20 pages plus references: abstract, introduction, body, conclusion).</a:t>
            </a:r>
          </a:p>
        </p:txBody>
      </p:sp>
      <p:sp>
        <p:nvSpPr>
          <p:cNvPr id="5" name="Slide Number Placeholder 4">
            <a:extLst>
              <a:ext uri="{FF2B5EF4-FFF2-40B4-BE49-F238E27FC236}">
                <a16:creationId xmlns:a16="http://schemas.microsoft.com/office/drawing/2014/main" id="{A54211EC-6187-D652-DF17-EE8EB1748DFD}"/>
              </a:ext>
            </a:extLst>
          </p:cNvPr>
          <p:cNvSpPr>
            <a:spLocks noGrp="1"/>
          </p:cNvSpPr>
          <p:nvPr>
            <p:ph type="sldNum" sz="quarter" idx="12"/>
          </p:nvPr>
        </p:nvSpPr>
        <p:spPr/>
        <p:txBody>
          <a:bodyPr/>
          <a:lstStyle/>
          <a:p>
            <a:fld id="{FDD6F557-8C8D-A54D-A876-A14D9D529E3F}" type="slidenum">
              <a:rPr lang="en-US" smtClean="0"/>
              <a:t>3</a:t>
            </a:fld>
            <a:endParaRPr lang="en-US" dirty="0"/>
          </a:p>
        </p:txBody>
      </p:sp>
      <p:pic>
        <p:nvPicPr>
          <p:cNvPr id="1030" name="Picture 6">
            <a:extLst>
              <a:ext uri="{FF2B5EF4-FFF2-40B4-BE49-F238E27FC236}">
                <a16:creationId xmlns:a16="http://schemas.microsoft.com/office/drawing/2014/main" id="{CE4D6DFB-C990-F876-55EF-10EF9BD6EBD7}"/>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1"/>
            <a:ext cx="3111062" cy="19444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Circular Economy: What it means for Fracking and Plastic - FracTracker  Alliance">
            <a:extLst>
              <a:ext uri="{FF2B5EF4-FFF2-40B4-BE49-F238E27FC236}">
                <a16:creationId xmlns:a16="http://schemas.microsoft.com/office/drawing/2014/main" id="{00FE9249-D7FC-E92A-3D44-196C9090A18B}"/>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9389131" y="104315"/>
            <a:ext cx="2752341" cy="205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778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7A50B079-8991-A432-E78A-1E9153F19806}"/>
              </a:ext>
            </a:extLst>
          </p:cNvPr>
          <p:cNvSpPr>
            <a:spLocks noGrp="1"/>
          </p:cNvSpPr>
          <p:nvPr>
            <p:ph type="sldNum" sz="quarter" idx="12"/>
          </p:nvPr>
        </p:nvSpPr>
        <p:spPr/>
        <p:txBody>
          <a:bodyPr/>
          <a:lstStyle/>
          <a:p>
            <a:fld id="{FDD6F557-8C8D-A54D-A876-A14D9D529E3F}" type="slidenum">
              <a:rPr lang="en-US" smtClean="0"/>
              <a:t>30</a:t>
            </a:fld>
            <a:endParaRPr lang="en-US"/>
          </a:p>
        </p:txBody>
      </p:sp>
      <p:sp>
        <p:nvSpPr>
          <p:cNvPr id="3" name="TextBox 2">
            <a:extLst>
              <a:ext uri="{FF2B5EF4-FFF2-40B4-BE49-F238E27FC236}">
                <a16:creationId xmlns:a16="http://schemas.microsoft.com/office/drawing/2014/main" id="{BCD1DD6B-3342-BC1E-F853-3DE92DE37443}"/>
              </a:ext>
            </a:extLst>
          </p:cNvPr>
          <p:cNvSpPr txBox="1"/>
          <p:nvPr/>
        </p:nvSpPr>
        <p:spPr>
          <a:xfrm>
            <a:off x="3200400" y="2024743"/>
            <a:ext cx="3255763" cy="2031325"/>
          </a:xfrm>
          <a:prstGeom prst="rect">
            <a:avLst/>
          </a:prstGeom>
          <a:noFill/>
        </p:spPr>
        <p:txBody>
          <a:bodyPr wrap="none" rtlCol="0">
            <a:spAutoFit/>
          </a:bodyPr>
          <a:lstStyle/>
          <a:p>
            <a:r>
              <a:rPr lang="en-US" dirty="0"/>
              <a:t>Roaring 20’s</a:t>
            </a:r>
          </a:p>
          <a:p>
            <a:r>
              <a:rPr lang="en-US" dirty="0"/>
              <a:t>WWI</a:t>
            </a:r>
          </a:p>
          <a:p>
            <a:r>
              <a:rPr lang="en-US" dirty="0"/>
              <a:t>WWII</a:t>
            </a:r>
          </a:p>
          <a:p>
            <a:r>
              <a:rPr lang="en-US" dirty="0"/>
              <a:t>Wall Street </a:t>
            </a:r>
          </a:p>
          <a:p>
            <a:r>
              <a:rPr lang="en-US" dirty="0"/>
              <a:t>Madison Avenue</a:t>
            </a:r>
          </a:p>
          <a:p>
            <a:r>
              <a:rPr lang="en-US" dirty="0"/>
              <a:t>Gross Domestic Product (GDP)</a:t>
            </a:r>
          </a:p>
          <a:p>
            <a:endParaRPr lang="en-US" dirty="0"/>
          </a:p>
        </p:txBody>
      </p:sp>
      <p:pic>
        <p:nvPicPr>
          <p:cNvPr id="5" name="Picture 4">
            <a:extLst>
              <a:ext uri="{FF2B5EF4-FFF2-40B4-BE49-F238E27FC236}">
                <a16:creationId xmlns:a16="http://schemas.microsoft.com/office/drawing/2014/main" id="{2E577DE2-0B1A-E628-F017-9F6B455A8A69}"/>
              </a:ext>
            </a:extLst>
          </p:cNvPr>
          <p:cNvPicPr>
            <a:picLocks noChangeAspect="1"/>
          </p:cNvPicPr>
          <p:nvPr/>
        </p:nvPicPr>
        <p:blipFill>
          <a:blip r:embed="rId2"/>
          <a:stretch>
            <a:fillRect/>
          </a:stretch>
        </p:blipFill>
        <p:spPr>
          <a:xfrm>
            <a:off x="7256236" y="1877786"/>
            <a:ext cx="3340100" cy="838200"/>
          </a:xfrm>
          <a:prstGeom prst="rect">
            <a:avLst/>
          </a:prstGeom>
        </p:spPr>
      </p:pic>
      <p:pic>
        <p:nvPicPr>
          <p:cNvPr id="6" name="Picture 5">
            <a:extLst>
              <a:ext uri="{FF2B5EF4-FFF2-40B4-BE49-F238E27FC236}">
                <a16:creationId xmlns:a16="http://schemas.microsoft.com/office/drawing/2014/main" id="{AAF03655-E538-2529-57A5-D38F010A4C1E}"/>
              </a:ext>
            </a:extLst>
          </p:cNvPr>
          <p:cNvPicPr>
            <a:picLocks noChangeAspect="1"/>
          </p:cNvPicPr>
          <p:nvPr/>
        </p:nvPicPr>
        <p:blipFill>
          <a:blip r:embed="rId3"/>
          <a:stretch>
            <a:fillRect/>
          </a:stretch>
        </p:blipFill>
        <p:spPr>
          <a:xfrm>
            <a:off x="7229929" y="2696030"/>
            <a:ext cx="3314700" cy="977900"/>
          </a:xfrm>
          <a:prstGeom prst="rect">
            <a:avLst/>
          </a:prstGeom>
        </p:spPr>
      </p:pic>
      <p:sp>
        <p:nvSpPr>
          <p:cNvPr id="7" name="TextBox 6">
            <a:extLst>
              <a:ext uri="{FF2B5EF4-FFF2-40B4-BE49-F238E27FC236}">
                <a16:creationId xmlns:a16="http://schemas.microsoft.com/office/drawing/2014/main" id="{E231A26E-BCD2-202A-721F-07D7CC1CC5B8}"/>
              </a:ext>
            </a:extLst>
          </p:cNvPr>
          <p:cNvSpPr txBox="1"/>
          <p:nvPr/>
        </p:nvSpPr>
        <p:spPr>
          <a:xfrm>
            <a:off x="8490857" y="3846487"/>
            <a:ext cx="577402" cy="369332"/>
          </a:xfrm>
          <a:prstGeom prst="rect">
            <a:avLst/>
          </a:prstGeom>
          <a:noFill/>
        </p:spPr>
        <p:txBody>
          <a:bodyPr wrap="square" rtlCol="0">
            <a:spAutoFit/>
          </a:bodyPr>
          <a:lstStyle/>
          <a:p>
            <a:r>
              <a:rPr lang="en-US" dirty="0"/>
              <a:t>RFK</a:t>
            </a:r>
          </a:p>
        </p:txBody>
      </p:sp>
      <p:pic>
        <p:nvPicPr>
          <p:cNvPr id="8" name="Picture 7">
            <a:extLst>
              <a:ext uri="{FF2B5EF4-FFF2-40B4-BE49-F238E27FC236}">
                <a16:creationId xmlns:a16="http://schemas.microsoft.com/office/drawing/2014/main" id="{7C11F2DA-8C19-84C0-8C7C-53B39DB8EF96}"/>
              </a:ext>
            </a:extLst>
          </p:cNvPr>
          <p:cNvPicPr>
            <a:picLocks noChangeAspect="1"/>
          </p:cNvPicPr>
          <p:nvPr/>
        </p:nvPicPr>
        <p:blipFill>
          <a:blip r:embed="rId4"/>
          <a:stretch>
            <a:fillRect/>
          </a:stretch>
        </p:blipFill>
        <p:spPr>
          <a:xfrm>
            <a:off x="7065736" y="4716693"/>
            <a:ext cx="3721100" cy="1511300"/>
          </a:xfrm>
          <a:prstGeom prst="rect">
            <a:avLst/>
          </a:prstGeom>
        </p:spPr>
      </p:pic>
    </p:spTree>
    <p:extLst>
      <p:ext uri="{BB962C8B-B14F-4D97-AF65-F5344CB8AC3E}">
        <p14:creationId xmlns:p14="http://schemas.microsoft.com/office/powerpoint/2010/main" val="3110772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6D310C8F-3687-97E9-3958-42AD1DB25E1F}"/>
              </a:ext>
            </a:extLst>
          </p:cNvPr>
          <p:cNvSpPr>
            <a:spLocks noGrp="1"/>
          </p:cNvSpPr>
          <p:nvPr>
            <p:ph type="sldNum" sz="quarter" idx="12"/>
          </p:nvPr>
        </p:nvSpPr>
        <p:spPr/>
        <p:txBody>
          <a:bodyPr/>
          <a:lstStyle/>
          <a:p>
            <a:fld id="{FDD6F557-8C8D-A54D-A876-A14D9D529E3F}" type="slidenum">
              <a:rPr lang="en-US" smtClean="0"/>
              <a:t>31</a:t>
            </a:fld>
            <a:endParaRPr lang="en-US"/>
          </a:p>
        </p:txBody>
      </p:sp>
      <p:sp>
        <p:nvSpPr>
          <p:cNvPr id="3" name="TextBox 2">
            <a:extLst>
              <a:ext uri="{FF2B5EF4-FFF2-40B4-BE49-F238E27FC236}">
                <a16:creationId xmlns:a16="http://schemas.microsoft.com/office/drawing/2014/main" id="{E7EE5DD9-40C9-799D-D451-8525923E5C1E}"/>
              </a:ext>
            </a:extLst>
          </p:cNvPr>
          <p:cNvSpPr txBox="1"/>
          <p:nvPr/>
        </p:nvSpPr>
        <p:spPr>
          <a:xfrm flipH="1">
            <a:off x="819807" y="882869"/>
            <a:ext cx="3993180" cy="36933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Chapter 7</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300 million tons of plastic per year produced (6% of crude oil so we burn 5 trillion tons of oil, which would seem to be a greater problem)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Plastic bags in Mariana Trench</a:t>
            </a:r>
          </a:p>
          <a:p>
            <a:r>
              <a:rPr lang="en-US" dirty="0">
                <a:latin typeface="Arial" panose="020B0604020202020204" pitchFamily="34" charset="0"/>
                <a:cs typeface="Arial" panose="020B0604020202020204" pitchFamily="34" charset="0"/>
              </a:rPr>
              <a:t>Great Pacific Garbage Patch</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Plastics are necessary for cars, wires, electronics, aerospace, medical </a:t>
            </a:r>
          </a:p>
        </p:txBody>
      </p:sp>
      <p:pic>
        <p:nvPicPr>
          <p:cNvPr id="1026" name="Picture 2" descr="Even the ocean's deepest reaches are not safe from plastic trash">
            <a:extLst>
              <a:ext uri="{FF2B5EF4-FFF2-40B4-BE49-F238E27FC236}">
                <a16:creationId xmlns:a16="http://schemas.microsoft.com/office/drawing/2014/main" id="{6AC672DE-E5DD-AA1F-BDE6-17F5014551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1674674"/>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nch-born long-distance swimmer Ben Lecomte training off the coast of Hawaii.">
            <a:extLst>
              <a:ext uri="{FF2B5EF4-FFF2-40B4-BE49-F238E27FC236}">
                <a16:creationId xmlns:a16="http://schemas.microsoft.com/office/drawing/2014/main" id="{A52DE0FA-EDD5-DA05-C784-897840A51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942234"/>
            <a:ext cx="2325914" cy="15351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72EEED-45B1-5473-DF92-E93818B20D26}"/>
              </a:ext>
            </a:extLst>
          </p:cNvPr>
          <p:cNvSpPr txBox="1"/>
          <p:nvPr/>
        </p:nvSpPr>
        <p:spPr>
          <a:xfrm>
            <a:off x="8285650" y="5477337"/>
            <a:ext cx="3258207"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French long-distance swimmer, swimming the patch in plastic scuba suit</a:t>
            </a:r>
          </a:p>
        </p:txBody>
      </p:sp>
      <p:pic>
        <p:nvPicPr>
          <p:cNvPr id="1030" name="Picture 6" descr="Why is the ground wire bare? Would that ...">
            <a:extLst>
              <a:ext uri="{FF2B5EF4-FFF2-40B4-BE49-F238E27FC236}">
                <a16:creationId xmlns:a16="http://schemas.microsoft.com/office/drawing/2014/main" id="{F75B60FA-BC49-8625-16FE-98022FED8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163" y="4709785"/>
            <a:ext cx="2002440" cy="13994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022 Chevrolet Bolt EV Review: Affordable And Adorable">
            <a:extLst>
              <a:ext uri="{FF2B5EF4-FFF2-40B4-BE49-F238E27FC236}">
                <a16:creationId xmlns:a16="http://schemas.microsoft.com/office/drawing/2014/main" id="{1D53422B-567E-C300-A567-1A882689F5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0405" y="2815172"/>
            <a:ext cx="2487957" cy="13994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inted circuit board - Wikipedia">
            <a:extLst>
              <a:ext uri="{FF2B5EF4-FFF2-40B4-BE49-F238E27FC236}">
                <a16:creationId xmlns:a16="http://schemas.microsoft.com/office/drawing/2014/main" id="{6C70A001-1365-1581-4CA7-79C5619C40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814" y="4842465"/>
            <a:ext cx="2165352" cy="16240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uth Korea Tests New Solid-Fuel Rocket | Aviation Week Network">
            <a:extLst>
              <a:ext uri="{FF2B5EF4-FFF2-40B4-BE49-F238E27FC236}">
                <a16:creationId xmlns:a16="http://schemas.microsoft.com/office/drawing/2014/main" id="{C0CE01EE-7735-398B-4828-0FCB3CA567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9715" y="4885296"/>
            <a:ext cx="1970690" cy="131379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earing aid | Types, Benefits &amp; Uses ...">
            <a:extLst>
              <a:ext uri="{FF2B5EF4-FFF2-40B4-BE49-F238E27FC236}">
                <a16:creationId xmlns:a16="http://schemas.microsoft.com/office/drawing/2014/main" id="{5E761E8A-389C-C5A4-9B66-629EE1D3B0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4433" y="1399204"/>
            <a:ext cx="1739900" cy="116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102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10C8F-3687-97E9-3958-42AD1DB25E1F}"/>
              </a:ext>
            </a:extLst>
          </p:cNvPr>
          <p:cNvSpPr>
            <a:spLocks noGrp="1"/>
          </p:cNvSpPr>
          <p:nvPr>
            <p:ph type="sldNum" sz="quarter" idx="12"/>
          </p:nvPr>
        </p:nvSpPr>
        <p:spPr/>
        <p:txBody>
          <a:bodyPr/>
          <a:lstStyle/>
          <a:p>
            <a:fld id="{FDD6F557-8C8D-A54D-A876-A14D9D529E3F}" type="slidenum">
              <a:rPr lang="en-US" smtClean="0"/>
              <a:t>32</a:t>
            </a:fld>
            <a:endParaRPr lang="en-US"/>
          </a:p>
        </p:txBody>
      </p:sp>
      <p:pic>
        <p:nvPicPr>
          <p:cNvPr id="7" name="Picture 6">
            <a:extLst>
              <a:ext uri="{FF2B5EF4-FFF2-40B4-BE49-F238E27FC236}">
                <a16:creationId xmlns:a16="http://schemas.microsoft.com/office/drawing/2014/main" id="{93DC1782-9DDC-9C6F-DE94-366A858A588F}"/>
              </a:ext>
            </a:extLst>
          </p:cNvPr>
          <p:cNvPicPr>
            <a:picLocks noChangeAspect="1"/>
          </p:cNvPicPr>
          <p:nvPr/>
        </p:nvPicPr>
        <p:blipFill>
          <a:blip r:embed="rId2"/>
          <a:stretch>
            <a:fillRect/>
          </a:stretch>
        </p:blipFill>
        <p:spPr>
          <a:xfrm rot="5400000">
            <a:off x="3763347" y="0"/>
            <a:ext cx="4665306" cy="6858000"/>
          </a:xfrm>
          <a:prstGeom prst="rect">
            <a:avLst/>
          </a:prstGeom>
        </p:spPr>
      </p:pic>
      <p:sp>
        <p:nvSpPr>
          <p:cNvPr id="8" name="TextBox 7">
            <a:extLst>
              <a:ext uri="{FF2B5EF4-FFF2-40B4-BE49-F238E27FC236}">
                <a16:creationId xmlns:a16="http://schemas.microsoft.com/office/drawing/2014/main" id="{2614BA6A-9F0C-229C-87F0-AE8EC313553F}"/>
              </a:ext>
            </a:extLst>
          </p:cNvPr>
          <p:cNvSpPr txBox="1"/>
          <p:nvPr/>
        </p:nvSpPr>
        <p:spPr>
          <a:xfrm>
            <a:off x="1606201" y="270817"/>
            <a:ext cx="8664551" cy="830997"/>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Refrigerator Magnet, Ferrite power in PVC (not recyclable)</a:t>
            </a:r>
          </a:p>
          <a:p>
            <a:pPr algn="ctr"/>
            <a:r>
              <a:rPr lang="en-US" sz="2400" b="1" dirty="0" err="1">
                <a:latin typeface="Arial" panose="020B0604020202020204" pitchFamily="34" charset="0"/>
                <a:cs typeface="Arial" panose="020B0604020202020204" pitchFamily="34" charset="0"/>
              </a:rPr>
              <a:t>Metalo</a:t>
            </a:r>
            <a:r>
              <a:rPr lang="en-US" sz="2400" b="1" dirty="0">
                <a:latin typeface="Arial" panose="020B0604020202020204" pitchFamily="34" charset="0"/>
                <a:cs typeface="Arial" panose="020B0604020202020204" pitchFamily="34" charset="0"/>
              </a:rPr>
              <a:t>-Organic Ink and Gloss Finish</a:t>
            </a:r>
          </a:p>
        </p:txBody>
      </p:sp>
      <p:sp>
        <p:nvSpPr>
          <p:cNvPr id="9" name="TextBox 8">
            <a:extLst>
              <a:ext uri="{FF2B5EF4-FFF2-40B4-BE49-F238E27FC236}">
                <a16:creationId xmlns:a16="http://schemas.microsoft.com/office/drawing/2014/main" id="{8E1FCEFE-2F96-FFF1-0273-80CB45555A4C}"/>
              </a:ext>
            </a:extLst>
          </p:cNvPr>
          <p:cNvSpPr txBox="1"/>
          <p:nvPr/>
        </p:nvSpPr>
        <p:spPr>
          <a:xfrm>
            <a:off x="2255429" y="5890478"/>
            <a:ext cx="736611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Additives are a big problem in the recycle stream</a:t>
            </a:r>
          </a:p>
        </p:txBody>
      </p:sp>
    </p:spTree>
    <p:extLst>
      <p:ext uri="{BB962C8B-B14F-4D97-AF65-F5344CB8AC3E}">
        <p14:creationId xmlns:p14="http://schemas.microsoft.com/office/powerpoint/2010/main" val="800908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3748837" y="598521"/>
            <a:ext cx="4988865"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Use a deposit to drive recycling</a:t>
            </a:r>
          </a:p>
        </p:txBody>
      </p:sp>
      <p:sp>
        <p:nvSpPr>
          <p:cNvPr id="2" name="Slide Number Placeholder 1">
            <a:extLst>
              <a:ext uri="{FF2B5EF4-FFF2-40B4-BE49-F238E27FC236}">
                <a16:creationId xmlns:a16="http://schemas.microsoft.com/office/drawing/2014/main" id="{57A5139F-263D-0722-34A1-61FF6C39E537}"/>
              </a:ext>
            </a:extLst>
          </p:cNvPr>
          <p:cNvSpPr>
            <a:spLocks noGrp="1"/>
          </p:cNvSpPr>
          <p:nvPr>
            <p:ph type="sldNum" sz="quarter" idx="12"/>
          </p:nvPr>
        </p:nvSpPr>
        <p:spPr/>
        <p:txBody>
          <a:bodyPr/>
          <a:lstStyle/>
          <a:p>
            <a:fld id="{FDD6F557-8C8D-A54D-A876-A14D9D529E3F}" type="slidenum">
              <a:rPr lang="en-US" smtClean="0"/>
              <a:t>33</a:t>
            </a:fld>
            <a:endParaRPr lang="en-US"/>
          </a:p>
        </p:txBody>
      </p:sp>
      <p:pic>
        <p:nvPicPr>
          <p:cNvPr id="6" name="Picture 5">
            <a:extLst>
              <a:ext uri="{FF2B5EF4-FFF2-40B4-BE49-F238E27FC236}">
                <a16:creationId xmlns:a16="http://schemas.microsoft.com/office/drawing/2014/main" id="{468A020E-7811-A8DC-B9DB-5583BEE28882}"/>
              </a:ext>
            </a:extLst>
          </p:cNvPr>
          <p:cNvPicPr>
            <a:picLocks noChangeAspect="1"/>
          </p:cNvPicPr>
          <p:nvPr/>
        </p:nvPicPr>
        <p:blipFill>
          <a:blip r:embed="rId2"/>
          <a:stretch>
            <a:fillRect/>
          </a:stretch>
        </p:blipFill>
        <p:spPr>
          <a:xfrm>
            <a:off x="2357063" y="1117280"/>
            <a:ext cx="7772400" cy="5604195"/>
          </a:xfrm>
          <a:prstGeom prst="rect">
            <a:avLst/>
          </a:prstGeom>
        </p:spPr>
      </p:pic>
    </p:spTree>
    <p:extLst>
      <p:ext uri="{BB962C8B-B14F-4D97-AF65-F5344CB8AC3E}">
        <p14:creationId xmlns:p14="http://schemas.microsoft.com/office/powerpoint/2010/main" val="666283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57A5139F-263D-0722-34A1-61FF6C39E537}"/>
              </a:ext>
            </a:extLst>
          </p:cNvPr>
          <p:cNvSpPr>
            <a:spLocks noGrp="1"/>
          </p:cNvSpPr>
          <p:nvPr>
            <p:ph type="sldNum" sz="quarter" idx="12"/>
          </p:nvPr>
        </p:nvSpPr>
        <p:spPr/>
        <p:txBody>
          <a:bodyPr/>
          <a:lstStyle/>
          <a:p>
            <a:fld id="{FDD6F557-8C8D-A54D-A876-A14D9D529E3F}" type="slidenum">
              <a:rPr lang="en-US" smtClean="0"/>
              <a:t>34</a:t>
            </a:fld>
            <a:endParaRPr lang="en-US"/>
          </a:p>
        </p:txBody>
      </p:sp>
      <p:pic>
        <p:nvPicPr>
          <p:cNvPr id="3" name="Picture 2">
            <a:extLst>
              <a:ext uri="{FF2B5EF4-FFF2-40B4-BE49-F238E27FC236}">
                <a16:creationId xmlns:a16="http://schemas.microsoft.com/office/drawing/2014/main" id="{8EB7CB8E-D7B4-216B-81DE-4015F7C3AEFA}"/>
              </a:ext>
            </a:extLst>
          </p:cNvPr>
          <p:cNvPicPr>
            <a:picLocks noChangeAspect="1"/>
          </p:cNvPicPr>
          <p:nvPr/>
        </p:nvPicPr>
        <p:blipFill>
          <a:blip r:embed="rId2"/>
          <a:stretch>
            <a:fillRect/>
          </a:stretch>
        </p:blipFill>
        <p:spPr>
          <a:xfrm>
            <a:off x="2209800" y="1232909"/>
            <a:ext cx="7772400" cy="3719523"/>
          </a:xfrm>
          <a:prstGeom prst="rect">
            <a:avLst/>
          </a:prstGeom>
        </p:spPr>
      </p:pic>
      <p:pic>
        <p:nvPicPr>
          <p:cNvPr id="5" name="Picture 4">
            <a:extLst>
              <a:ext uri="{FF2B5EF4-FFF2-40B4-BE49-F238E27FC236}">
                <a16:creationId xmlns:a16="http://schemas.microsoft.com/office/drawing/2014/main" id="{FE973CEE-F799-5DA0-9891-9A0E546EE850}"/>
              </a:ext>
            </a:extLst>
          </p:cNvPr>
          <p:cNvPicPr>
            <a:picLocks noChangeAspect="1"/>
          </p:cNvPicPr>
          <p:nvPr/>
        </p:nvPicPr>
        <p:blipFill>
          <a:blip r:embed="rId3"/>
          <a:stretch>
            <a:fillRect/>
          </a:stretch>
        </p:blipFill>
        <p:spPr>
          <a:xfrm>
            <a:off x="2209800" y="5376048"/>
            <a:ext cx="7772400" cy="643973"/>
          </a:xfrm>
          <a:prstGeom prst="rect">
            <a:avLst/>
          </a:prstGeom>
        </p:spPr>
      </p:pic>
      <p:sp>
        <p:nvSpPr>
          <p:cNvPr id="8" name="TextBox 7">
            <a:extLst>
              <a:ext uri="{FF2B5EF4-FFF2-40B4-BE49-F238E27FC236}">
                <a16:creationId xmlns:a16="http://schemas.microsoft.com/office/drawing/2014/main" id="{3F4DECEA-08B0-0CCE-776A-36627C95B004}"/>
              </a:ext>
            </a:extLst>
          </p:cNvPr>
          <p:cNvSpPr txBox="1"/>
          <p:nvPr/>
        </p:nvSpPr>
        <p:spPr>
          <a:xfrm>
            <a:off x="3193258" y="6020021"/>
            <a:ext cx="6100010" cy="461665"/>
          </a:xfrm>
          <a:prstGeom prst="rect">
            <a:avLst/>
          </a:prstGeom>
          <a:noFill/>
        </p:spPr>
        <p:txBody>
          <a:bodyPr wrap="square">
            <a:spAutoFit/>
          </a:bodyPr>
          <a:lstStyle/>
          <a:p>
            <a:r>
              <a:rPr lang="en-US" sz="1200" dirty="0"/>
              <a:t>https://</a:t>
            </a:r>
            <a:r>
              <a:rPr lang="en-US" sz="1200" dirty="0" err="1"/>
              <a:t>www.bottlebill.org</a:t>
            </a:r>
            <a:r>
              <a:rPr lang="en-US" sz="1200" dirty="0"/>
              <a:t>/</a:t>
            </a:r>
            <a:r>
              <a:rPr lang="en-US" sz="1200" dirty="0" err="1"/>
              <a:t>index.php</a:t>
            </a:r>
            <a:r>
              <a:rPr lang="en-US" sz="1200" dirty="0"/>
              <a:t>/benefits-of-bottle-bills/bottle-bills-complement-curbside-recycling-programs</a:t>
            </a:r>
          </a:p>
        </p:txBody>
      </p:sp>
    </p:spTree>
    <p:extLst>
      <p:ext uri="{BB962C8B-B14F-4D97-AF65-F5344CB8AC3E}">
        <p14:creationId xmlns:p14="http://schemas.microsoft.com/office/powerpoint/2010/main" val="821115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F03C3DFF-1F81-8DF1-A958-A1ED0DFADC19}"/>
              </a:ext>
            </a:extLst>
          </p:cNvPr>
          <p:cNvSpPr>
            <a:spLocks noGrp="1"/>
          </p:cNvSpPr>
          <p:nvPr>
            <p:ph type="sldNum" sz="quarter" idx="12"/>
          </p:nvPr>
        </p:nvSpPr>
        <p:spPr/>
        <p:txBody>
          <a:bodyPr/>
          <a:lstStyle/>
          <a:p>
            <a:fld id="{FDD6F557-8C8D-A54D-A876-A14D9D529E3F}" type="slidenum">
              <a:rPr lang="en-US" smtClean="0"/>
              <a:t>35</a:t>
            </a:fld>
            <a:endParaRPr lang="en-US"/>
          </a:p>
        </p:txBody>
      </p:sp>
      <p:sp>
        <p:nvSpPr>
          <p:cNvPr id="3" name="TextBox 2">
            <a:extLst>
              <a:ext uri="{FF2B5EF4-FFF2-40B4-BE49-F238E27FC236}">
                <a16:creationId xmlns:a16="http://schemas.microsoft.com/office/drawing/2014/main" id="{D225AC28-ECBE-27E9-F0CB-A167A6EBCB5A}"/>
              </a:ext>
            </a:extLst>
          </p:cNvPr>
          <p:cNvSpPr txBox="1"/>
          <p:nvPr/>
        </p:nvSpPr>
        <p:spPr>
          <a:xfrm>
            <a:off x="2655513" y="957044"/>
            <a:ext cx="1291187" cy="646331"/>
          </a:xfrm>
          <a:prstGeom prst="rect">
            <a:avLst/>
          </a:prstGeom>
          <a:noFill/>
        </p:spPr>
        <p:txBody>
          <a:bodyPr wrap="none" rtlCol="0">
            <a:spAutoFit/>
          </a:bodyPr>
          <a:lstStyle/>
          <a:p>
            <a:r>
              <a:rPr lang="en-US" dirty="0"/>
              <a:t>Chapter 10</a:t>
            </a:r>
          </a:p>
          <a:p>
            <a:endParaRPr lang="en-US" dirty="0"/>
          </a:p>
        </p:txBody>
      </p:sp>
      <p:pic>
        <p:nvPicPr>
          <p:cNvPr id="5" name="Picture 4">
            <a:extLst>
              <a:ext uri="{FF2B5EF4-FFF2-40B4-BE49-F238E27FC236}">
                <a16:creationId xmlns:a16="http://schemas.microsoft.com/office/drawing/2014/main" id="{1D264D54-9922-0C7F-FE60-46BDE08740E5}"/>
              </a:ext>
            </a:extLst>
          </p:cNvPr>
          <p:cNvPicPr>
            <a:picLocks noChangeAspect="1"/>
          </p:cNvPicPr>
          <p:nvPr/>
        </p:nvPicPr>
        <p:blipFill>
          <a:blip r:embed="rId2"/>
          <a:stretch>
            <a:fillRect/>
          </a:stretch>
        </p:blipFill>
        <p:spPr>
          <a:xfrm>
            <a:off x="2655513" y="1603375"/>
            <a:ext cx="7175500" cy="5118100"/>
          </a:xfrm>
          <a:prstGeom prst="rect">
            <a:avLst/>
          </a:prstGeom>
        </p:spPr>
      </p:pic>
      <p:pic>
        <p:nvPicPr>
          <p:cNvPr id="6" name="Picture 5">
            <a:extLst>
              <a:ext uri="{FF2B5EF4-FFF2-40B4-BE49-F238E27FC236}">
                <a16:creationId xmlns:a16="http://schemas.microsoft.com/office/drawing/2014/main" id="{19AFD873-F25B-49B9-FBA6-E1A8A2302C01}"/>
              </a:ext>
            </a:extLst>
          </p:cNvPr>
          <p:cNvPicPr>
            <a:picLocks noChangeAspect="1"/>
          </p:cNvPicPr>
          <p:nvPr/>
        </p:nvPicPr>
        <p:blipFill>
          <a:blip r:embed="rId3"/>
          <a:stretch>
            <a:fillRect/>
          </a:stretch>
        </p:blipFill>
        <p:spPr>
          <a:xfrm>
            <a:off x="610914" y="263901"/>
            <a:ext cx="1622600" cy="1130903"/>
          </a:xfrm>
          <a:prstGeom prst="rect">
            <a:avLst/>
          </a:prstGeom>
        </p:spPr>
      </p:pic>
    </p:spTree>
    <p:extLst>
      <p:ext uri="{BB962C8B-B14F-4D97-AF65-F5344CB8AC3E}">
        <p14:creationId xmlns:p14="http://schemas.microsoft.com/office/powerpoint/2010/main" val="1770734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F03C3DFF-1F81-8DF1-A958-A1ED0DFADC19}"/>
              </a:ext>
            </a:extLst>
          </p:cNvPr>
          <p:cNvSpPr>
            <a:spLocks noGrp="1"/>
          </p:cNvSpPr>
          <p:nvPr>
            <p:ph type="sldNum" sz="quarter" idx="12"/>
          </p:nvPr>
        </p:nvSpPr>
        <p:spPr/>
        <p:txBody>
          <a:bodyPr/>
          <a:lstStyle/>
          <a:p>
            <a:fld id="{FDD6F557-8C8D-A54D-A876-A14D9D529E3F}" type="slidenum">
              <a:rPr lang="en-US" smtClean="0"/>
              <a:t>36</a:t>
            </a:fld>
            <a:endParaRPr lang="en-US"/>
          </a:p>
        </p:txBody>
      </p:sp>
      <p:sp>
        <p:nvSpPr>
          <p:cNvPr id="3" name="TextBox 2">
            <a:extLst>
              <a:ext uri="{FF2B5EF4-FFF2-40B4-BE49-F238E27FC236}">
                <a16:creationId xmlns:a16="http://schemas.microsoft.com/office/drawing/2014/main" id="{D225AC28-ECBE-27E9-F0CB-A167A6EBCB5A}"/>
              </a:ext>
            </a:extLst>
          </p:cNvPr>
          <p:cNvSpPr txBox="1"/>
          <p:nvPr/>
        </p:nvSpPr>
        <p:spPr>
          <a:xfrm>
            <a:off x="2655513" y="957044"/>
            <a:ext cx="1291187" cy="646331"/>
          </a:xfrm>
          <a:prstGeom prst="rect">
            <a:avLst/>
          </a:prstGeom>
          <a:noFill/>
        </p:spPr>
        <p:txBody>
          <a:bodyPr wrap="none" rtlCol="0">
            <a:spAutoFit/>
          </a:bodyPr>
          <a:lstStyle/>
          <a:p>
            <a:r>
              <a:rPr lang="en-US" dirty="0"/>
              <a:t>Chapter 10</a:t>
            </a:r>
          </a:p>
          <a:p>
            <a:endParaRPr lang="en-US" dirty="0"/>
          </a:p>
        </p:txBody>
      </p:sp>
      <p:pic>
        <p:nvPicPr>
          <p:cNvPr id="6" name="Picture 5">
            <a:extLst>
              <a:ext uri="{FF2B5EF4-FFF2-40B4-BE49-F238E27FC236}">
                <a16:creationId xmlns:a16="http://schemas.microsoft.com/office/drawing/2014/main" id="{19AFD873-F25B-49B9-FBA6-E1A8A2302C01}"/>
              </a:ext>
            </a:extLst>
          </p:cNvPr>
          <p:cNvPicPr>
            <a:picLocks noChangeAspect="1"/>
          </p:cNvPicPr>
          <p:nvPr/>
        </p:nvPicPr>
        <p:blipFill>
          <a:blip r:embed="rId2"/>
          <a:stretch>
            <a:fillRect/>
          </a:stretch>
        </p:blipFill>
        <p:spPr>
          <a:xfrm>
            <a:off x="610914" y="263901"/>
            <a:ext cx="1622600" cy="1130903"/>
          </a:xfrm>
          <a:prstGeom prst="rect">
            <a:avLst/>
          </a:prstGeom>
        </p:spPr>
      </p:pic>
      <p:pic>
        <p:nvPicPr>
          <p:cNvPr id="7" name="Picture 6">
            <a:extLst>
              <a:ext uri="{FF2B5EF4-FFF2-40B4-BE49-F238E27FC236}">
                <a16:creationId xmlns:a16="http://schemas.microsoft.com/office/drawing/2014/main" id="{D461E4D7-6D76-D264-6141-19B7BF1BD461}"/>
              </a:ext>
            </a:extLst>
          </p:cNvPr>
          <p:cNvPicPr>
            <a:picLocks noChangeAspect="1"/>
          </p:cNvPicPr>
          <p:nvPr/>
        </p:nvPicPr>
        <p:blipFill>
          <a:blip r:embed="rId3"/>
          <a:stretch>
            <a:fillRect/>
          </a:stretch>
        </p:blipFill>
        <p:spPr>
          <a:xfrm>
            <a:off x="2380374" y="1603375"/>
            <a:ext cx="7073900" cy="1892300"/>
          </a:xfrm>
          <a:prstGeom prst="rect">
            <a:avLst/>
          </a:prstGeom>
        </p:spPr>
      </p:pic>
      <p:pic>
        <p:nvPicPr>
          <p:cNvPr id="8" name="Picture 7">
            <a:extLst>
              <a:ext uri="{FF2B5EF4-FFF2-40B4-BE49-F238E27FC236}">
                <a16:creationId xmlns:a16="http://schemas.microsoft.com/office/drawing/2014/main" id="{C15C5711-43EB-76E8-FAF8-9F1608C49EC4}"/>
              </a:ext>
            </a:extLst>
          </p:cNvPr>
          <p:cNvPicPr>
            <a:picLocks noChangeAspect="1"/>
          </p:cNvPicPr>
          <p:nvPr/>
        </p:nvPicPr>
        <p:blipFill>
          <a:blip r:embed="rId4"/>
          <a:stretch>
            <a:fillRect/>
          </a:stretch>
        </p:blipFill>
        <p:spPr>
          <a:xfrm>
            <a:off x="2380374" y="3468906"/>
            <a:ext cx="7251700" cy="1346200"/>
          </a:xfrm>
          <a:prstGeom prst="rect">
            <a:avLst/>
          </a:prstGeom>
        </p:spPr>
      </p:pic>
    </p:spTree>
    <p:extLst>
      <p:ext uri="{BB962C8B-B14F-4D97-AF65-F5344CB8AC3E}">
        <p14:creationId xmlns:p14="http://schemas.microsoft.com/office/powerpoint/2010/main" val="197184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F03C3DFF-1F81-8DF1-A958-A1ED0DFADC19}"/>
              </a:ext>
            </a:extLst>
          </p:cNvPr>
          <p:cNvSpPr>
            <a:spLocks noGrp="1"/>
          </p:cNvSpPr>
          <p:nvPr>
            <p:ph type="sldNum" sz="quarter" idx="12"/>
          </p:nvPr>
        </p:nvSpPr>
        <p:spPr/>
        <p:txBody>
          <a:bodyPr/>
          <a:lstStyle/>
          <a:p>
            <a:fld id="{FDD6F557-8C8D-A54D-A876-A14D9D529E3F}" type="slidenum">
              <a:rPr lang="en-US" smtClean="0"/>
              <a:t>37</a:t>
            </a:fld>
            <a:endParaRPr lang="en-US"/>
          </a:p>
        </p:txBody>
      </p:sp>
      <p:sp>
        <p:nvSpPr>
          <p:cNvPr id="3" name="TextBox 2">
            <a:extLst>
              <a:ext uri="{FF2B5EF4-FFF2-40B4-BE49-F238E27FC236}">
                <a16:creationId xmlns:a16="http://schemas.microsoft.com/office/drawing/2014/main" id="{D225AC28-ECBE-27E9-F0CB-A167A6EBCB5A}"/>
              </a:ext>
            </a:extLst>
          </p:cNvPr>
          <p:cNvSpPr txBox="1"/>
          <p:nvPr/>
        </p:nvSpPr>
        <p:spPr>
          <a:xfrm>
            <a:off x="2655513" y="957044"/>
            <a:ext cx="1291187" cy="646331"/>
          </a:xfrm>
          <a:prstGeom prst="rect">
            <a:avLst/>
          </a:prstGeom>
          <a:noFill/>
        </p:spPr>
        <p:txBody>
          <a:bodyPr wrap="none" rtlCol="0">
            <a:spAutoFit/>
          </a:bodyPr>
          <a:lstStyle/>
          <a:p>
            <a:r>
              <a:rPr lang="en-US" dirty="0"/>
              <a:t>Chapter 10</a:t>
            </a:r>
          </a:p>
          <a:p>
            <a:endParaRPr lang="en-US" dirty="0"/>
          </a:p>
        </p:txBody>
      </p:sp>
      <p:pic>
        <p:nvPicPr>
          <p:cNvPr id="6" name="Picture 5">
            <a:extLst>
              <a:ext uri="{FF2B5EF4-FFF2-40B4-BE49-F238E27FC236}">
                <a16:creationId xmlns:a16="http://schemas.microsoft.com/office/drawing/2014/main" id="{19AFD873-F25B-49B9-FBA6-E1A8A2302C01}"/>
              </a:ext>
            </a:extLst>
          </p:cNvPr>
          <p:cNvPicPr>
            <a:picLocks noChangeAspect="1"/>
          </p:cNvPicPr>
          <p:nvPr/>
        </p:nvPicPr>
        <p:blipFill>
          <a:blip r:embed="rId2"/>
          <a:stretch>
            <a:fillRect/>
          </a:stretch>
        </p:blipFill>
        <p:spPr>
          <a:xfrm>
            <a:off x="610914" y="263901"/>
            <a:ext cx="1622600" cy="1130903"/>
          </a:xfrm>
          <a:prstGeom prst="rect">
            <a:avLst/>
          </a:prstGeom>
        </p:spPr>
      </p:pic>
      <p:pic>
        <p:nvPicPr>
          <p:cNvPr id="5" name="Picture 4">
            <a:extLst>
              <a:ext uri="{FF2B5EF4-FFF2-40B4-BE49-F238E27FC236}">
                <a16:creationId xmlns:a16="http://schemas.microsoft.com/office/drawing/2014/main" id="{2AA5F7E6-3880-BAC5-BAEA-E7C3E6092F1B}"/>
              </a:ext>
            </a:extLst>
          </p:cNvPr>
          <p:cNvPicPr>
            <a:picLocks noChangeAspect="1"/>
          </p:cNvPicPr>
          <p:nvPr/>
        </p:nvPicPr>
        <p:blipFill>
          <a:blip r:embed="rId3"/>
          <a:stretch>
            <a:fillRect/>
          </a:stretch>
        </p:blipFill>
        <p:spPr>
          <a:xfrm>
            <a:off x="2489200" y="2279650"/>
            <a:ext cx="7213600" cy="2298700"/>
          </a:xfrm>
          <a:prstGeom prst="rect">
            <a:avLst/>
          </a:prstGeom>
        </p:spPr>
      </p:pic>
    </p:spTree>
    <p:extLst>
      <p:ext uri="{BB962C8B-B14F-4D97-AF65-F5344CB8AC3E}">
        <p14:creationId xmlns:p14="http://schemas.microsoft.com/office/powerpoint/2010/main" val="2368693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38</a:t>
            </a:fld>
            <a:endParaRPr lang="en-US"/>
          </a:p>
        </p:txBody>
      </p:sp>
    </p:spTree>
    <p:extLst>
      <p:ext uri="{BB962C8B-B14F-4D97-AF65-F5344CB8AC3E}">
        <p14:creationId xmlns:p14="http://schemas.microsoft.com/office/powerpoint/2010/main" val="3969812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368FB49C-6912-1599-CA7B-149F75037FB5}"/>
              </a:ext>
            </a:extLst>
          </p:cNvPr>
          <p:cNvSpPr>
            <a:spLocks noGrp="1"/>
          </p:cNvSpPr>
          <p:nvPr>
            <p:ph type="sldNum" sz="quarter" idx="12"/>
          </p:nvPr>
        </p:nvSpPr>
        <p:spPr/>
        <p:txBody>
          <a:bodyPr/>
          <a:lstStyle/>
          <a:p>
            <a:fld id="{FDD6F557-8C8D-A54D-A876-A14D9D529E3F}" type="slidenum">
              <a:rPr lang="en-US" smtClean="0"/>
              <a:t>39</a:t>
            </a:fld>
            <a:endParaRPr lang="en-US"/>
          </a:p>
        </p:txBody>
      </p:sp>
    </p:spTree>
    <p:extLst>
      <p:ext uri="{BB962C8B-B14F-4D97-AF65-F5344CB8AC3E}">
        <p14:creationId xmlns:p14="http://schemas.microsoft.com/office/powerpoint/2010/main" val="246108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2285288" y="598521"/>
            <a:ext cx="7915950" cy="1569660"/>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Reuse, Recycle, Repair, Repurpose</a:t>
            </a:r>
          </a:p>
          <a:p>
            <a:pPr algn="ctr"/>
            <a:r>
              <a:rPr lang="en-US" sz="2400" b="1" dirty="0">
                <a:latin typeface="Arial" panose="020B0604020202020204" pitchFamily="34" charset="0"/>
                <a:cs typeface="Arial" panose="020B0604020202020204" pitchFamily="34" charset="0"/>
              </a:rPr>
              <a:t>Upcycle, Recycle, Downcycle (, precycle, wish-cycle)</a:t>
            </a:r>
          </a:p>
        </p:txBody>
      </p:sp>
      <p:sp>
        <p:nvSpPr>
          <p:cNvPr id="5" name="Slide Number Placeholder 4">
            <a:extLst>
              <a:ext uri="{FF2B5EF4-FFF2-40B4-BE49-F238E27FC236}">
                <a16:creationId xmlns:a16="http://schemas.microsoft.com/office/drawing/2014/main" id="{A54211EC-6187-D652-DF17-EE8EB1748DFD}"/>
              </a:ext>
            </a:extLst>
          </p:cNvPr>
          <p:cNvSpPr>
            <a:spLocks noGrp="1"/>
          </p:cNvSpPr>
          <p:nvPr>
            <p:ph type="sldNum" sz="quarter" idx="12"/>
          </p:nvPr>
        </p:nvSpPr>
        <p:spPr/>
        <p:txBody>
          <a:bodyPr/>
          <a:lstStyle/>
          <a:p>
            <a:fld id="{FDD6F557-8C8D-A54D-A876-A14D9D529E3F}" type="slidenum">
              <a:rPr lang="en-US" smtClean="0"/>
              <a:t>4</a:t>
            </a:fld>
            <a:endParaRPr lang="en-US"/>
          </a:p>
        </p:txBody>
      </p:sp>
      <p:pic>
        <p:nvPicPr>
          <p:cNvPr id="2" name="Picture 1">
            <a:extLst>
              <a:ext uri="{FF2B5EF4-FFF2-40B4-BE49-F238E27FC236}">
                <a16:creationId xmlns:a16="http://schemas.microsoft.com/office/drawing/2014/main" id="{4F3B6658-152A-BBB0-254F-3F3746509D24}"/>
              </a:ext>
            </a:extLst>
          </p:cNvPr>
          <p:cNvPicPr>
            <a:picLocks noChangeAspect="1"/>
          </p:cNvPicPr>
          <p:nvPr/>
        </p:nvPicPr>
        <p:blipFill>
          <a:blip r:embed="rId2"/>
          <a:stretch>
            <a:fillRect/>
          </a:stretch>
        </p:blipFill>
        <p:spPr>
          <a:xfrm>
            <a:off x="3559065" y="2507176"/>
            <a:ext cx="5073869" cy="3752303"/>
          </a:xfrm>
          <a:prstGeom prst="rect">
            <a:avLst/>
          </a:prstGeom>
        </p:spPr>
      </p:pic>
    </p:spTree>
    <p:extLst>
      <p:ext uri="{BB962C8B-B14F-4D97-AF65-F5344CB8AC3E}">
        <p14:creationId xmlns:p14="http://schemas.microsoft.com/office/powerpoint/2010/main" val="91304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1E2AA4EB-F644-0EBB-EE5E-73134702CDB8}"/>
              </a:ext>
            </a:extLst>
          </p:cNvPr>
          <p:cNvSpPr>
            <a:spLocks noGrp="1"/>
          </p:cNvSpPr>
          <p:nvPr>
            <p:ph type="sldNum" sz="quarter" idx="12"/>
          </p:nvPr>
        </p:nvSpPr>
        <p:spPr/>
        <p:txBody>
          <a:bodyPr/>
          <a:lstStyle/>
          <a:p>
            <a:fld id="{FDD6F557-8C8D-A54D-A876-A14D9D529E3F}" type="slidenum">
              <a:rPr lang="en-US" smtClean="0"/>
              <a:t>40</a:t>
            </a:fld>
            <a:endParaRPr lang="en-US"/>
          </a:p>
        </p:txBody>
      </p:sp>
    </p:spTree>
    <p:extLst>
      <p:ext uri="{BB962C8B-B14F-4D97-AF65-F5344CB8AC3E}">
        <p14:creationId xmlns:p14="http://schemas.microsoft.com/office/powerpoint/2010/main" val="3811909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D5FEF51E-873E-9623-56A8-660D7B358FD1}"/>
              </a:ext>
            </a:extLst>
          </p:cNvPr>
          <p:cNvSpPr>
            <a:spLocks noGrp="1"/>
          </p:cNvSpPr>
          <p:nvPr>
            <p:ph type="sldNum" sz="quarter" idx="12"/>
          </p:nvPr>
        </p:nvSpPr>
        <p:spPr/>
        <p:txBody>
          <a:bodyPr/>
          <a:lstStyle/>
          <a:p>
            <a:fld id="{FDD6F557-8C8D-A54D-A876-A14D9D529E3F}" type="slidenum">
              <a:rPr lang="en-US" smtClean="0"/>
              <a:t>41</a:t>
            </a:fld>
            <a:endParaRPr lang="en-US"/>
          </a:p>
        </p:txBody>
      </p:sp>
    </p:spTree>
    <p:extLst>
      <p:ext uri="{BB962C8B-B14F-4D97-AF65-F5344CB8AC3E}">
        <p14:creationId xmlns:p14="http://schemas.microsoft.com/office/powerpoint/2010/main" val="4095910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F96D431B-9730-7C16-B725-2C436830C2B9}"/>
              </a:ext>
            </a:extLst>
          </p:cNvPr>
          <p:cNvSpPr>
            <a:spLocks noGrp="1"/>
          </p:cNvSpPr>
          <p:nvPr>
            <p:ph type="sldNum" sz="quarter" idx="12"/>
          </p:nvPr>
        </p:nvSpPr>
        <p:spPr/>
        <p:txBody>
          <a:bodyPr/>
          <a:lstStyle/>
          <a:p>
            <a:fld id="{FDD6F557-8C8D-A54D-A876-A14D9D529E3F}" type="slidenum">
              <a:rPr lang="en-US" smtClean="0"/>
              <a:t>5</a:t>
            </a:fld>
            <a:endParaRPr lang="en-US"/>
          </a:p>
        </p:txBody>
      </p:sp>
      <p:pic>
        <p:nvPicPr>
          <p:cNvPr id="2050" name="Picture 2" descr="Infographic">
            <a:extLst>
              <a:ext uri="{FF2B5EF4-FFF2-40B4-BE49-F238E27FC236}">
                <a16:creationId xmlns:a16="http://schemas.microsoft.com/office/drawing/2014/main" id="{3EF40709-3F84-0AE6-4045-E388A556D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363" y="0"/>
            <a:ext cx="9693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40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200877" y="598521"/>
            <a:ext cx="408477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p:txBody>
      </p:sp>
      <p:sp>
        <p:nvSpPr>
          <p:cNvPr id="2" name="Slide Number Placeholder 1">
            <a:extLst>
              <a:ext uri="{FF2B5EF4-FFF2-40B4-BE49-F238E27FC236}">
                <a16:creationId xmlns:a16="http://schemas.microsoft.com/office/drawing/2014/main" id="{ACF498B2-02D0-080F-FD65-5A1DCECE6596}"/>
              </a:ext>
            </a:extLst>
          </p:cNvPr>
          <p:cNvSpPr>
            <a:spLocks noGrp="1"/>
          </p:cNvSpPr>
          <p:nvPr>
            <p:ph type="sldNum" sz="quarter" idx="12"/>
          </p:nvPr>
        </p:nvSpPr>
        <p:spPr/>
        <p:txBody>
          <a:bodyPr/>
          <a:lstStyle/>
          <a:p>
            <a:fld id="{FDD6F557-8C8D-A54D-A876-A14D9D529E3F}" type="slidenum">
              <a:rPr lang="en-US" smtClean="0"/>
              <a:t>6</a:t>
            </a:fld>
            <a:endParaRPr lang="en-US"/>
          </a:p>
        </p:txBody>
      </p:sp>
      <p:pic>
        <p:nvPicPr>
          <p:cNvPr id="3074" name="Picture 2" descr="infographic">
            <a:extLst>
              <a:ext uri="{FF2B5EF4-FFF2-40B4-BE49-F238E27FC236}">
                <a16:creationId xmlns:a16="http://schemas.microsoft.com/office/drawing/2014/main" id="{FD22EAE5-0CF2-1F7F-D7FF-FF719CB17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700" y="0"/>
            <a:ext cx="9625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329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2285288" y="598521"/>
            <a:ext cx="7915950" cy="1569660"/>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Reuse, Recycle, Repair, Repurpose</a:t>
            </a:r>
          </a:p>
          <a:p>
            <a:pPr algn="ctr"/>
            <a:r>
              <a:rPr lang="en-US" sz="2400" b="1" dirty="0">
                <a:latin typeface="Arial" panose="020B0604020202020204" pitchFamily="34" charset="0"/>
                <a:cs typeface="Arial" panose="020B0604020202020204" pitchFamily="34" charset="0"/>
              </a:rPr>
              <a:t>Upcycle, Recycle, Downcycle (, precycle, wish-cycle)</a:t>
            </a:r>
          </a:p>
        </p:txBody>
      </p:sp>
      <p:sp>
        <p:nvSpPr>
          <p:cNvPr id="5" name="Slide Number Placeholder 4">
            <a:extLst>
              <a:ext uri="{FF2B5EF4-FFF2-40B4-BE49-F238E27FC236}">
                <a16:creationId xmlns:a16="http://schemas.microsoft.com/office/drawing/2014/main" id="{A54211EC-6187-D652-DF17-EE8EB1748DFD}"/>
              </a:ext>
            </a:extLst>
          </p:cNvPr>
          <p:cNvSpPr>
            <a:spLocks noGrp="1"/>
          </p:cNvSpPr>
          <p:nvPr>
            <p:ph type="sldNum" sz="quarter" idx="12"/>
          </p:nvPr>
        </p:nvSpPr>
        <p:spPr/>
        <p:txBody>
          <a:bodyPr/>
          <a:lstStyle/>
          <a:p>
            <a:fld id="{FDD6F557-8C8D-A54D-A876-A14D9D529E3F}" type="slidenum">
              <a:rPr lang="en-US" smtClean="0"/>
              <a:t>7</a:t>
            </a:fld>
            <a:endParaRPr lang="en-US"/>
          </a:p>
        </p:txBody>
      </p:sp>
      <p:pic>
        <p:nvPicPr>
          <p:cNvPr id="3" name="Picture 2">
            <a:extLst>
              <a:ext uri="{FF2B5EF4-FFF2-40B4-BE49-F238E27FC236}">
                <a16:creationId xmlns:a16="http://schemas.microsoft.com/office/drawing/2014/main" id="{9A19F28C-1D87-00D2-67A9-A9C6A0264A5A}"/>
              </a:ext>
            </a:extLst>
          </p:cNvPr>
          <p:cNvPicPr>
            <a:picLocks noChangeAspect="1"/>
          </p:cNvPicPr>
          <p:nvPr/>
        </p:nvPicPr>
        <p:blipFill>
          <a:blip r:embed="rId2"/>
          <a:stretch>
            <a:fillRect/>
          </a:stretch>
        </p:blipFill>
        <p:spPr>
          <a:xfrm>
            <a:off x="2451100" y="139700"/>
            <a:ext cx="7289800" cy="6578600"/>
          </a:xfrm>
          <a:prstGeom prst="rect">
            <a:avLst/>
          </a:prstGeom>
        </p:spPr>
      </p:pic>
    </p:spTree>
    <p:extLst>
      <p:ext uri="{BB962C8B-B14F-4D97-AF65-F5344CB8AC3E}">
        <p14:creationId xmlns:p14="http://schemas.microsoft.com/office/powerpoint/2010/main" val="866198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2285288" y="598521"/>
            <a:ext cx="7915950" cy="1569660"/>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Circular versus Single Use</a:t>
            </a:r>
          </a:p>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Reuse, Recycle, Repair, Repurpose</a:t>
            </a:r>
          </a:p>
          <a:p>
            <a:pPr algn="ctr"/>
            <a:r>
              <a:rPr lang="en-US" sz="2400" b="1" dirty="0">
                <a:latin typeface="Arial" panose="020B0604020202020204" pitchFamily="34" charset="0"/>
                <a:cs typeface="Arial" panose="020B0604020202020204" pitchFamily="34" charset="0"/>
              </a:rPr>
              <a:t>Upcycle, Recycle, Downcycle (, precycle, wish-cycle)</a:t>
            </a:r>
          </a:p>
        </p:txBody>
      </p:sp>
      <p:sp>
        <p:nvSpPr>
          <p:cNvPr id="5" name="Slide Number Placeholder 4">
            <a:extLst>
              <a:ext uri="{FF2B5EF4-FFF2-40B4-BE49-F238E27FC236}">
                <a16:creationId xmlns:a16="http://schemas.microsoft.com/office/drawing/2014/main" id="{A54211EC-6187-D652-DF17-EE8EB1748DFD}"/>
              </a:ext>
            </a:extLst>
          </p:cNvPr>
          <p:cNvSpPr>
            <a:spLocks noGrp="1"/>
          </p:cNvSpPr>
          <p:nvPr>
            <p:ph type="sldNum" sz="quarter" idx="12"/>
          </p:nvPr>
        </p:nvSpPr>
        <p:spPr/>
        <p:txBody>
          <a:bodyPr/>
          <a:lstStyle/>
          <a:p>
            <a:fld id="{FDD6F557-8C8D-A54D-A876-A14D9D529E3F}" type="slidenum">
              <a:rPr lang="en-US" smtClean="0"/>
              <a:t>8</a:t>
            </a:fld>
            <a:endParaRPr lang="en-US"/>
          </a:p>
        </p:txBody>
      </p:sp>
      <p:pic>
        <p:nvPicPr>
          <p:cNvPr id="2" name="Picture 1">
            <a:extLst>
              <a:ext uri="{FF2B5EF4-FFF2-40B4-BE49-F238E27FC236}">
                <a16:creationId xmlns:a16="http://schemas.microsoft.com/office/drawing/2014/main" id="{78F61740-202E-6052-2986-61802C700211}"/>
              </a:ext>
            </a:extLst>
          </p:cNvPr>
          <p:cNvPicPr>
            <a:picLocks noChangeAspect="1"/>
          </p:cNvPicPr>
          <p:nvPr/>
        </p:nvPicPr>
        <p:blipFill>
          <a:blip r:embed="rId2"/>
          <a:stretch>
            <a:fillRect/>
          </a:stretch>
        </p:blipFill>
        <p:spPr>
          <a:xfrm>
            <a:off x="1114097" y="175511"/>
            <a:ext cx="9870445" cy="6446005"/>
          </a:xfrm>
          <a:prstGeom prst="rect">
            <a:avLst/>
          </a:prstGeom>
        </p:spPr>
      </p:pic>
    </p:spTree>
    <p:extLst>
      <p:ext uri="{BB962C8B-B14F-4D97-AF65-F5344CB8AC3E}">
        <p14:creationId xmlns:p14="http://schemas.microsoft.com/office/powerpoint/2010/main" val="988095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54211EC-6187-D652-DF17-EE8EB1748DFD}"/>
              </a:ext>
            </a:extLst>
          </p:cNvPr>
          <p:cNvSpPr>
            <a:spLocks noGrp="1"/>
          </p:cNvSpPr>
          <p:nvPr>
            <p:ph type="sldNum" sz="quarter" idx="12"/>
          </p:nvPr>
        </p:nvSpPr>
        <p:spPr/>
        <p:txBody>
          <a:bodyPr/>
          <a:lstStyle/>
          <a:p>
            <a:fld id="{FDD6F557-8C8D-A54D-A876-A14D9D529E3F}" type="slidenum">
              <a:rPr lang="en-US" smtClean="0"/>
              <a:t>9</a:t>
            </a:fld>
            <a:endParaRPr lang="en-US"/>
          </a:p>
        </p:txBody>
      </p:sp>
      <p:pic>
        <p:nvPicPr>
          <p:cNvPr id="3" name="Picture 2">
            <a:extLst>
              <a:ext uri="{FF2B5EF4-FFF2-40B4-BE49-F238E27FC236}">
                <a16:creationId xmlns:a16="http://schemas.microsoft.com/office/drawing/2014/main" id="{1359F039-3A07-E92D-1611-A83064DB25F5}"/>
              </a:ext>
            </a:extLst>
          </p:cNvPr>
          <p:cNvPicPr>
            <a:picLocks noChangeAspect="1"/>
          </p:cNvPicPr>
          <p:nvPr/>
        </p:nvPicPr>
        <p:blipFill>
          <a:blip r:embed="rId2"/>
          <a:stretch>
            <a:fillRect/>
          </a:stretch>
        </p:blipFill>
        <p:spPr>
          <a:xfrm>
            <a:off x="2724150" y="1155700"/>
            <a:ext cx="6743700" cy="4546600"/>
          </a:xfrm>
          <a:prstGeom prst="rect">
            <a:avLst/>
          </a:prstGeom>
        </p:spPr>
      </p:pic>
    </p:spTree>
    <p:extLst>
      <p:ext uri="{BB962C8B-B14F-4D97-AF65-F5344CB8AC3E}">
        <p14:creationId xmlns:p14="http://schemas.microsoft.com/office/powerpoint/2010/main" val="3655116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16667</TotalTime>
  <Words>2349</Words>
  <Application>Microsoft Macintosh PowerPoint</Application>
  <PresentationFormat>Widescreen</PresentationFormat>
  <Paragraphs>341</Paragraphs>
  <Slides>41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Beaucage, Gregory (beaucag)</dc:creator>
  <cp:lastModifiedBy>Beaucage, Gregory (beaucag)</cp:lastModifiedBy>
  <cp:revision>39</cp:revision>
  <dcterms:created xsi:type="dcterms:W3CDTF">2024-06-26T13:39:16Z</dcterms:created>
  <dcterms:modified xsi:type="dcterms:W3CDTF">2024-08-29T00:55:20Z</dcterms:modified>
</cp:coreProperties>
</file>