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56" r:id="rId3"/>
    <p:sldId id="257" r:id="rId4"/>
    <p:sldId id="261" r:id="rId5"/>
    <p:sldId id="258" r:id="rId6"/>
    <p:sldId id="260" r:id="rId7"/>
    <p:sldId id="266" r:id="rId8"/>
    <p:sldId id="267" r:id="rId9"/>
    <p:sldId id="268" r:id="rId10"/>
    <p:sldId id="259" r:id="rId11"/>
    <p:sldId id="262" r:id="rId12"/>
    <p:sldId id="263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5E6800-3D31-4E64-8132-BAB7C418614B}" type="datetimeFigureOut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5546BE-3CC1-4AEE-B35D-56C2E47F8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0166-A40E-4AC1-B3BE-58CA8D061C13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F9A94-0DAF-4A2F-8579-BC213410A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9D488-6E12-4BB4-A363-DF4DEB9C1B83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6A8F3-AE3F-4950-90EB-AC1CC9937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891CC-D015-418A-AC01-9658A8876EA9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BE9FE-F4C3-42B3-8CE2-91FAAA4BC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3DD16-1E82-4505-BCB9-3A1F950EB7FE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D0A0E-BA5E-46F7-B9E4-6B569954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3C0CD-E329-4EB2-BDE7-C78F8A448E8A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0BEC6-DF65-46F2-A637-AA77F7A7C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9F670-2226-46C8-954D-335996057239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5473D-D677-42C6-9DB8-D96FE35F7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D3135-0995-45CC-929D-75A30AB45E2F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DDE0-FE40-454B-90C9-14887C89C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3013-2BD7-42D1-A69E-1D460D32DB7E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465E-DCEF-49A1-8D0D-A94C2085D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72D00-7115-4C72-A5EA-AECC68D75611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46C8B-8672-40CF-9953-48BF61FA4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1962-4575-4275-8AB7-510F7D4C43F2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BFBA1-136C-4208-BA1E-E7D85501A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9230-3A6F-451C-BD8C-7A2E9A0253E6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E161-6BD2-4B14-8555-09D591BAD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451577-79D1-435F-8131-417B386FA928}" type="datetime1">
              <a:rPr lang="en-US"/>
              <a:pPr>
                <a:defRPr/>
              </a:pPr>
              <a:t>5/20/2010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FC4AAC-B7FC-44DF-91B2-FF3007F44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smtClean="0"/>
              <a:t>ATRP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4084638"/>
            <a:ext cx="8229600" cy="17065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Sandip Argekar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D723B-6235-4F8B-B594-954A8049042F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ATRP?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352800" y="2438400"/>
            <a:ext cx="1981200" cy="68580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Control</a:t>
            </a:r>
          </a:p>
        </p:txBody>
      </p:sp>
      <p:sp>
        <p:nvSpPr>
          <p:cNvPr id="23556" name="Content Placeholder 2"/>
          <p:cNvSpPr txBox="1">
            <a:spLocks/>
          </p:cNvSpPr>
          <p:nvPr/>
        </p:nvSpPr>
        <p:spPr bwMode="auto">
          <a:xfrm>
            <a:off x="609600" y="40386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2800">
                <a:latin typeface="Calibri" pitchFamily="34" charset="0"/>
              </a:rPr>
              <a:t>Compositions</a:t>
            </a:r>
          </a:p>
        </p:txBody>
      </p:sp>
      <p:sp>
        <p:nvSpPr>
          <p:cNvPr id="23557" name="Content Placeholder 2"/>
          <p:cNvSpPr txBox="1">
            <a:spLocks/>
          </p:cNvSpPr>
          <p:nvPr/>
        </p:nvSpPr>
        <p:spPr bwMode="auto">
          <a:xfrm>
            <a:off x="3429000" y="4038600"/>
            <a:ext cx="1981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2800">
                <a:latin typeface="Calibri" pitchFamily="34" charset="0"/>
              </a:rPr>
              <a:t>Topology</a:t>
            </a:r>
          </a:p>
        </p:txBody>
      </p:sp>
      <p:sp>
        <p:nvSpPr>
          <p:cNvPr id="23558" name="Content Placeholder 2"/>
          <p:cNvSpPr txBox="1">
            <a:spLocks/>
          </p:cNvSpPr>
          <p:nvPr/>
        </p:nvSpPr>
        <p:spPr bwMode="auto">
          <a:xfrm>
            <a:off x="6096000" y="4038600"/>
            <a:ext cx="2362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2800">
                <a:latin typeface="Calibri" pitchFamily="34" charset="0"/>
              </a:rPr>
              <a:t>Functionality</a:t>
            </a:r>
          </a:p>
        </p:txBody>
      </p:sp>
      <p:cxnSp>
        <p:nvCxnSpPr>
          <p:cNvPr id="10" name="Straight Arrow Connector 9"/>
          <p:cNvCxnSpPr>
            <a:stCxn id="23555" idx="3"/>
            <a:endCxn id="23558" idx="0"/>
          </p:cNvCxnSpPr>
          <p:nvPr/>
        </p:nvCxnSpPr>
        <p:spPr>
          <a:xfrm>
            <a:off x="5334000" y="2781300"/>
            <a:ext cx="1943100" cy="12573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23557" idx="0"/>
          </p:cNvCxnSpPr>
          <p:nvPr/>
        </p:nvCxnSpPr>
        <p:spPr>
          <a:xfrm rot="16200000" flipH="1">
            <a:off x="3924300" y="3543300"/>
            <a:ext cx="9144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3555" idx="1"/>
            <a:endCxn id="23556" idx="0"/>
          </p:cNvCxnSpPr>
          <p:nvPr/>
        </p:nvCxnSpPr>
        <p:spPr>
          <a:xfrm rot="10800000" flipV="1">
            <a:off x="1752600" y="2781300"/>
            <a:ext cx="1600200" cy="12573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6C88F-E11F-4E86-8F69-AB94AA76AAA7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953000" cy="4525963"/>
          </a:xfrm>
        </p:spPr>
        <p:txBody>
          <a:bodyPr/>
          <a:lstStyle/>
          <a:p>
            <a:r>
              <a:rPr lang="en-US" sz="2800" smtClean="0"/>
              <a:t>Statistical polymer</a:t>
            </a:r>
          </a:p>
          <a:p>
            <a:pPr lvl="1"/>
            <a:r>
              <a:rPr lang="en-US" smtClean="0"/>
              <a:t>Reactivity ratios </a:t>
            </a:r>
          </a:p>
          <a:p>
            <a:pPr lvl="1">
              <a:buFont typeface="Arial" charset="0"/>
              <a:buNone/>
            </a:pPr>
            <a:endParaRPr lang="en-US" smtClean="0"/>
          </a:p>
          <a:p>
            <a:r>
              <a:rPr lang="en-US" sz="2800" smtClean="0"/>
              <a:t>Block copolymers</a:t>
            </a:r>
          </a:p>
          <a:p>
            <a:pPr lvl="1"/>
            <a:r>
              <a:rPr lang="en-US" smtClean="0"/>
              <a:t>Macro initiators</a:t>
            </a:r>
          </a:p>
          <a:p>
            <a:pPr lvl="1"/>
            <a:r>
              <a:rPr lang="en-US" smtClean="0"/>
              <a:t>ABC type copolymers</a:t>
            </a:r>
          </a:p>
          <a:p>
            <a:pPr lvl="1">
              <a:buFont typeface="Arial" charset="0"/>
              <a:buNone/>
            </a:pPr>
            <a:endParaRPr lang="en-US" smtClean="0"/>
          </a:p>
          <a:p>
            <a:r>
              <a:rPr lang="en-US" sz="2800" smtClean="0"/>
              <a:t>Gradient copolymers</a:t>
            </a:r>
          </a:p>
          <a:p>
            <a:pPr lvl="1"/>
            <a:endParaRPr lang="en-US" sz="2400" smtClean="0"/>
          </a:p>
        </p:txBody>
      </p:sp>
      <p:sp>
        <p:nvSpPr>
          <p:cNvPr id="7" name="Oval 6"/>
          <p:cNvSpPr/>
          <p:nvPr/>
        </p:nvSpPr>
        <p:spPr>
          <a:xfrm>
            <a:off x="53340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436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864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7912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960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484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008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056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8580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0104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628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4676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620000" y="5029200"/>
            <a:ext cx="152400" cy="152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7724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9248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0772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229600" y="5029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3340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9436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864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6388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7912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7056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2484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4008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553200" y="35702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8" name="Straight Connector 37"/>
          <p:cNvCxnSpPr>
            <a:stCxn id="33" idx="6"/>
          </p:cNvCxnSpPr>
          <p:nvPr/>
        </p:nvCxnSpPr>
        <p:spPr>
          <a:xfrm>
            <a:off x="6858000" y="3646488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11" name="TextBox 38"/>
          <p:cNvSpPr txBox="1">
            <a:spLocks noChangeArrowheads="1"/>
          </p:cNvSpPr>
          <p:nvPr/>
        </p:nvSpPr>
        <p:spPr bwMode="auto">
          <a:xfrm>
            <a:off x="7010400" y="3429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X</a:t>
            </a:r>
          </a:p>
        </p:txBody>
      </p:sp>
      <p:sp>
        <p:nvSpPr>
          <p:cNvPr id="40" name="Oval 39"/>
          <p:cNvSpPr/>
          <p:nvPr/>
        </p:nvSpPr>
        <p:spPr>
          <a:xfrm>
            <a:off x="5334000" y="4179888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943600" y="4179888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486400" y="4179888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638800" y="4179888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791200" y="4179888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096000" y="4179888"/>
            <a:ext cx="152400" cy="1524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7056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2484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4008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5532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>
            <a:stCxn id="46" idx="6"/>
          </p:cNvCxnSpPr>
          <p:nvPr/>
        </p:nvCxnSpPr>
        <p:spPr>
          <a:xfrm>
            <a:off x="6858000" y="4256088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8580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467600" y="417988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104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1628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315200" y="4179888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620000" y="417988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229600" y="417988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772400" y="417988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924800" y="417988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077200" y="417988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334000" y="2133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943600" y="21336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486400" y="21336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638800" y="2133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096000" y="2133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705600" y="2133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248400" y="2133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400800" y="21336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553200" y="21336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44BA9-897D-458C-A5DF-25CC67A534BB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 18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Topology</a:t>
            </a: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57200" y="16764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Simple</a:t>
            </a:r>
          </a:p>
          <a:p>
            <a:r>
              <a:rPr lang="en-US">
                <a:latin typeface="Calibri" pitchFamily="34" charset="0"/>
              </a:rPr>
              <a:t>architecture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213201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1828800" y="1905000"/>
            <a:ext cx="5181600" cy="228600"/>
          </a:xfrm>
          <a:prstGeom prst="triangle">
            <a:avLst>
              <a:gd name="adj" fmla="val 100000"/>
            </a:avLst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6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>
            <a:off x="7162800" y="1639888"/>
            <a:ext cx="152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Complex architecture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>
            <a:off x="685800" y="27432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Linear</a:t>
            </a:r>
          </a:p>
        </p:txBody>
      </p:sp>
      <p:sp>
        <p:nvSpPr>
          <p:cNvPr id="16" name="Oval 15"/>
          <p:cNvSpPr/>
          <p:nvPr/>
        </p:nvSpPr>
        <p:spPr>
          <a:xfrm>
            <a:off x="381000" y="34290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38200" y="35052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33400" y="35052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09600" y="3657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2000" y="3657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14400" y="33528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447800" y="3276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066800" y="32766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371600" y="3429000"/>
            <a:ext cx="152400" cy="15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18" name="TextBox 35"/>
          <p:cNvSpPr txBox="1">
            <a:spLocks noChangeArrowheads="1"/>
          </p:cNvSpPr>
          <p:nvPr/>
        </p:nvSpPr>
        <p:spPr bwMode="auto">
          <a:xfrm>
            <a:off x="1295400" y="41148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Graft copolymers</a:t>
            </a:r>
          </a:p>
        </p:txBody>
      </p:sp>
      <p:sp>
        <p:nvSpPr>
          <p:cNvPr id="77" name="Freeform 76"/>
          <p:cNvSpPr/>
          <p:nvPr/>
        </p:nvSpPr>
        <p:spPr>
          <a:xfrm>
            <a:off x="533400" y="5067300"/>
            <a:ext cx="2073275" cy="327025"/>
          </a:xfrm>
          <a:custGeom>
            <a:avLst/>
            <a:gdLst>
              <a:gd name="connsiteX0" fmla="*/ 0 w 2074042"/>
              <a:gd name="connsiteY0" fmla="*/ 119116 h 325820"/>
              <a:gd name="connsiteX1" fmla="*/ 315311 w 2074042"/>
              <a:gd name="connsiteY1" fmla="*/ 14013 h 325820"/>
              <a:gd name="connsiteX2" fmla="*/ 672662 w 2074042"/>
              <a:gd name="connsiteY2" fmla="*/ 119116 h 325820"/>
              <a:gd name="connsiteX3" fmla="*/ 1219200 w 2074042"/>
              <a:gd name="connsiteY3" fmla="*/ 98096 h 325820"/>
              <a:gd name="connsiteX4" fmla="*/ 1471448 w 2074042"/>
              <a:gd name="connsiteY4" fmla="*/ 35034 h 325820"/>
              <a:gd name="connsiteX5" fmla="*/ 1975945 w 2074042"/>
              <a:gd name="connsiteY5" fmla="*/ 308303 h 325820"/>
              <a:gd name="connsiteX6" fmla="*/ 2060028 w 2074042"/>
              <a:gd name="connsiteY6" fmla="*/ 140137 h 325820"/>
              <a:gd name="connsiteX7" fmla="*/ 2060028 w 2074042"/>
              <a:gd name="connsiteY7" fmla="*/ 140137 h 325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4042" h="325820">
                <a:moveTo>
                  <a:pt x="0" y="119116"/>
                </a:moveTo>
                <a:cubicBezTo>
                  <a:pt x="101600" y="66564"/>
                  <a:pt x="203201" y="14013"/>
                  <a:pt x="315311" y="14013"/>
                </a:cubicBezTo>
                <a:cubicBezTo>
                  <a:pt x="427421" y="14013"/>
                  <a:pt x="522014" y="105102"/>
                  <a:pt x="672662" y="119116"/>
                </a:cubicBezTo>
                <a:cubicBezTo>
                  <a:pt x="823310" y="133130"/>
                  <a:pt x="1086069" y="112110"/>
                  <a:pt x="1219200" y="98096"/>
                </a:cubicBezTo>
                <a:cubicBezTo>
                  <a:pt x="1352331" y="84082"/>
                  <a:pt x="1345324" y="0"/>
                  <a:pt x="1471448" y="35034"/>
                </a:cubicBezTo>
                <a:cubicBezTo>
                  <a:pt x="1597572" y="70068"/>
                  <a:pt x="1877848" y="290786"/>
                  <a:pt x="1975945" y="308303"/>
                </a:cubicBezTo>
                <a:cubicBezTo>
                  <a:pt x="2074042" y="325820"/>
                  <a:pt x="2060028" y="140137"/>
                  <a:pt x="2060028" y="140137"/>
                </a:cubicBezTo>
                <a:lnTo>
                  <a:pt x="2060028" y="140137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890588" y="4724400"/>
            <a:ext cx="66675" cy="357188"/>
          </a:xfrm>
          <a:custGeom>
            <a:avLst/>
            <a:gdLst>
              <a:gd name="connsiteX0" fmla="*/ 0 w 66565"/>
              <a:gd name="connsiteY0" fmla="*/ 357352 h 357352"/>
              <a:gd name="connsiteX1" fmla="*/ 63062 w 66565"/>
              <a:gd name="connsiteY1" fmla="*/ 168166 h 357352"/>
              <a:gd name="connsiteX2" fmla="*/ 21021 w 66565"/>
              <a:gd name="connsiteY2" fmla="*/ 0 h 357352"/>
              <a:gd name="connsiteX3" fmla="*/ 21021 w 66565"/>
              <a:gd name="connsiteY3" fmla="*/ 0 h 357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565" h="357352">
                <a:moveTo>
                  <a:pt x="0" y="357352"/>
                </a:moveTo>
                <a:cubicBezTo>
                  <a:pt x="29779" y="292538"/>
                  <a:pt x="59559" y="227725"/>
                  <a:pt x="63062" y="168166"/>
                </a:cubicBezTo>
                <a:cubicBezTo>
                  <a:pt x="66565" y="108607"/>
                  <a:pt x="21021" y="0"/>
                  <a:pt x="21021" y="0"/>
                </a:cubicBezTo>
                <a:lnTo>
                  <a:pt x="21021" y="0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981075" y="5186363"/>
            <a:ext cx="249238" cy="673100"/>
          </a:xfrm>
          <a:custGeom>
            <a:avLst/>
            <a:gdLst>
              <a:gd name="connsiteX0" fmla="*/ 161159 w 248746"/>
              <a:gd name="connsiteY0" fmla="*/ 0 h 672662"/>
              <a:gd name="connsiteX1" fmla="*/ 14014 w 248746"/>
              <a:gd name="connsiteY1" fmla="*/ 147145 h 672662"/>
              <a:gd name="connsiteX2" fmla="*/ 245242 w 248746"/>
              <a:gd name="connsiteY2" fmla="*/ 252249 h 672662"/>
              <a:gd name="connsiteX3" fmla="*/ 35035 w 248746"/>
              <a:gd name="connsiteY3" fmla="*/ 315311 h 672662"/>
              <a:gd name="connsiteX4" fmla="*/ 35035 w 248746"/>
              <a:gd name="connsiteY4" fmla="*/ 504497 h 672662"/>
              <a:gd name="connsiteX5" fmla="*/ 140138 w 248746"/>
              <a:gd name="connsiteY5" fmla="*/ 399394 h 672662"/>
              <a:gd name="connsiteX6" fmla="*/ 56056 w 248746"/>
              <a:gd name="connsiteY6" fmla="*/ 672662 h 672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746" h="672662">
                <a:moveTo>
                  <a:pt x="161159" y="0"/>
                </a:moveTo>
                <a:cubicBezTo>
                  <a:pt x="80579" y="52552"/>
                  <a:pt x="0" y="105104"/>
                  <a:pt x="14014" y="147145"/>
                </a:cubicBezTo>
                <a:cubicBezTo>
                  <a:pt x="28028" y="189186"/>
                  <a:pt x="241739" y="224221"/>
                  <a:pt x="245242" y="252249"/>
                </a:cubicBezTo>
                <a:cubicBezTo>
                  <a:pt x="248746" y="280277"/>
                  <a:pt x="70070" y="273270"/>
                  <a:pt x="35035" y="315311"/>
                </a:cubicBezTo>
                <a:cubicBezTo>
                  <a:pt x="1" y="357352"/>
                  <a:pt x="17518" y="490483"/>
                  <a:pt x="35035" y="504497"/>
                </a:cubicBezTo>
                <a:cubicBezTo>
                  <a:pt x="52552" y="518511"/>
                  <a:pt x="136635" y="371367"/>
                  <a:pt x="140138" y="399394"/>
                </a:cubicBezTo>
                <a:cubicBezTo>
                  <a:pt x="143642" y="427422"/>
                  <a:pt x="99849" y="550042"/>
                  <a:pt x="56056" y="6726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1497013" y="4808538"/>
            <a:ext cx="130175" cy="357187"/>
          </a:xfrm>
          <a:custGeom>
            <a:avLst/>
            <a:gdLst>
              <a:gd name="connsiteX0" fmla="*/ 87586 w 129627"/>
              <a:gd name="connsiteY0" fmla="*/ 357352 h 357352"/>
              <a:gd name="connsiteX1" fmla="*/ 3503 w 129627"/>
              <a:gd name="connsiteY1" fmla="*/ 147145 h 357352"/>
              <a:gd name="connsiteX2" fmla="*/ 108606 w 129627"/>
              <a:gd name="connsiteY2" fmla="*/ 63062 h 357352"/>
              <a:gd name="connsiteX3" fmla="*/ 129627 w 129627"/>
              <a:gd name="connsiteY3" fmla="*/ 0 h 357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627" h="357352">
                <a:moveTo>
                  <a:pt x="87586" y="357352"/>
                </a:moveTo>
                <a:cubicBezTo>
                  <a:pt x="43793" y="276772"/>
                  <a:pt x="0" y="196193"/>
                  <a:pt x="3503" y="147145"/>
                </a:cubicBezTo>
                <a:cubicBezTo>
                  <a:pt x="7006" y="98097"/>
                  <a:pt x="87585" y="87586"/>
                  <a:pt x="108606" y="63062"/>
                </a:cubicBezTo>
                <a:cubicBezTo>
                  <a:pt x="129627" y="38538"/>
                  <a:pt x="129627" y="19269"/>
                  <a:pt x="129627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1997075" y="5102225"/>
            <a:ext cx="92075" cy="568325"/>
          </a:xfrm>
          <a:custGeom>
            <a:avLst/>
            <a:gdLst>
              <a:gd name="connsiteX0" fmla="*/ 7007 w 91090"/>
              <a:gd name="connsiteY0" fmla="*/ 0 h 567558"/>
              <a:gd name="connsiteX1" fmla="*/ 91090 w 91090"/>
              <a:gd name="connsiteY1" fmla="*/ 231227 h 567558"/>
              <a:gd name="connsiteX2" fmla="*/ 7007 w 91090"/>
              <a:gd name="connsiteY2" fmla="*/ 462455 h 567558"/>
              <a:gd name="connsiteX3" fmla="*/ 49049 w 91090"/>
              <a:gd name="connsiteY3" fmla="*/ 567558 h 567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090" h="567558">
                <a:moveTo>
                  <a:pt x="7007" y="0"/>
                </a:moveTo>
                <a:cubicBezTo>
                  <a:pt x="49048" y="77075"/>
                  <a:pt x="91090" y="154151"/>
                  <a:pt x="91090" y="231227"/>
                </a:cubicBezTo>
                <a:cubicBezTo>
                  <a:pt x="91090" y="308303"/>
                  <a:pt x="14014" y="406400"/>
                  <a:pt x="7007" y="462455"/>
                </a:cubicBezTo>
                <a:cubicBezTo>
                  <a:pt x="0" y="518510"/>
                  <a:pt x="38539" y="553544"/>
                  <a:pt x="49049" y="567558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466975" y="4913313"/>
            <a:ext cx="92075" cy="420687"/>
          </a:xfrm>
          <a:custGeom>
            <a:avLst/>
            <a:gdLst>
              <a:gd name="connsiteX0" fmla="*/ 84082 w 91089"/>
              <a:gd name="connsiteY0" fmla="*/ 420414 h 420414"/>
              <a:gd name="connsiteX1" fmla="*/ 0 w 91089"/>
              <a:gd name="connsiteY1" fmla="*/ 189187 h 420414"/>
              <a:gd name="connsiteX2" fmla="*/ 84082 w 91089"/>
              <a:gd name="connsiteY2" fmla="*/ 63063 h 420414"/>
              <a:gd name="connsiteX3" fmla="*/ 42041 w 91089"/>
              <a:gd name="connsiteY3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089" h="420414">
                <a:moveTo>
                  <a:pt x="84082" y="420414"/>
                </a:moveTo>
                <a:cubicBezTo>
                  <a:pt x="42041" y="334579"/>
                  <a:pt x="0" y="248745"/>
                  <a:pt x="0" y="189187"/>
                </a:cubicBezTo>
                <a:cubicBezTo>
                  <a:pt x="0" y="129629"/>
                  <a:pt x="77075" y="94594"/>
                  <a:pt x="84082" y="63063"/>
                </a:cubicBezTo>
                <a:cubicBezTo>
                  <a:pt x="91089" y="31532"/>
                  <a:pt x="66565" y="15766"/>
                  <a:pt x="42041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4" name="Straight Arrow Connector 83"/>
          <p:cNvCxnSpPr/>
          <p:nvPr/>
        </p:nvCxnSpPr>
        <p:spPr>
          <a:xfrm rot="5400000">
            <a:off x="877094" y="2553494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1181894" y="3239294"/>
            <a:ext cx="16002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7" name="TextBox 86"/>
          <p:cNvSpPr txBox="1">
            <a:spLocks noChangeArrowheads="1"/>
          </p:cNvSpPr>
          <p:nvPr/>
        </p:nvSpPr>
        <p:spPr bwMode="auto">
          <a:xfrm>
            <a:off x="2895600" y="2782888"/>
            <a:ext cx="1371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Brush copolymers</a:t>
            </a:r>
          </a:p>
        </p:txBody>
      </p:sp>
      <p:grpSp>
        <p:nvGrpSpPr>
          <p:cNvPr id="25628" name="Group 140"/>
          <p:cNvGrpSpPr>
            <a:grpSpLocks/>
          </p:cNvGrpSpPr>
          <p:nvPr/>
        </p:nvGrpSpPr>
        <p:grpSpPr bwMode="auto">
          <a:xfrm>
            <a:off x="2819400" y="3429000"/>
            <a:ext cx="1436688" cy="854075"/>
            <a:chOff x="3090041" y="3565634"/>
            <a:chExt cx="1436414" cy="853966"/>
          </a:xfrm>
        </p:grpSpPr>
        <p:sp>
          <p:nvSpPr>
            <p:cNvPr id="88" name="Freeform 87"/>
            <p:cNvSpPr/>
            <p:nvPr/>
          </p:nvSpPr>
          <p:spPr>
            <a:xfrm>
              <a:off x="3090041" y="3948173"/>
              <a:ext cx="1436414" cy="101587"/>
            </a:xfrm>
            <a:custGeom>
              <a:avLst/>
              <a:gdLst>
                <a:gd name="connsiteX0" fmla="*/ 0 w 1436414"/>
                <a:gd name="connsiteY0" fmla="*/ 98096 h 101599"/>
                <a:gd name="connsiteX1" fmla="*/ 273269 w 1436414"/>
                <a:gd name="connsiteY1" fmla="*/ 14014 h 101599"/>
                <a:gd name="connsiteX2" fmla="*/ 777766 w 1436414"/>
                <a:gd name="connsiteY2" fmla="*/ 35034 h 101599"/>
                <a:gd name="connsiteX3" fmla="*/ 1135118 w 1436414"/>
                <a:gd name="connsiteY3" fmla="*/ 98096 h 101599"/>
                <a:gd name="connsiteX4" fmla="*/ 1387366 w 1436414"/>
                <a:gd name="connsiteY4" fmla="*/ 14014 h 101599"/>
                <a:gd name="connsiteX5" fmla="*/ 1429407 w 1436414"/>
                <a:gd name="connsiteY5" fmla="*/ 14014 h 101599"/>
                <a:gd name="connsiteX6" fmla="*/ 1429407 w 1436414"/>
                <a:gd name="connsiteY6" fmla="*/ 14014 h 101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6414" h="101599">
                  <a:moveTo>
                    <a:pt x="0" y="98096"/>
                  </a:moveTo>
                  <a:cubicBezTo>
                    <a:pt x="71820" y="61310"/>
                    <a:pt x="143641" y="24524"/>
                    <a:pt x="273269" y="14014"/>
                  </a:cubicBezTo>
                  <a:cubicBezTo>
                    <a:pt x="402897" y="3504"/>
                    <a:pt x="634125" y="21020"/>
                    <a:pt x="777766" y="35034"/>
                  </a:cubicBezTo>
                  <a:cubicBezTo>
                    <a:pt x="921407" y="49048"/>
                    <a:pt x="1033518" y="101599"/>
                    <a:pt x="1135118" y="98096"/>
                  </a:cubicBezTo>
                  <a:cubicBezTo>
                    <a:pt x="1236718" y="94593"/>
                    <a:pt x="1338318" y="28028"/>
                    <a:pt x="1387366" y="14014"/>
                  </a:cubicBezTo>
                  <a:cubicBezTo>
                    <a:pt x="1436414" y="0"/>
                    <a:pt x="1429407" y="14014"/>
                    <a:pt x="1429407" y="14014"/>
                  </a:cubicBezTo>
                  <a:lnTo>
                    <a:pt x="1429407" y="14014"/>
                  </a:lnTo>
                </a:path>
              </a:pathLst>
            </a:cu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4410589" y="3625951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4343927" y="3665634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4291550" y="3641824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215364" y="3641824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4139179" y="3625951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4070929" y="3665634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4018552" y="3641824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3942366" y="3641824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4462967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4396305" y="4062459"/>
              <a:ext cx="52377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4343927" y="4038649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4267741" y="4038649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3853483" y="3625951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3786821" y="3665634"/>
              <a:ext cx="52377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3734443" y="3641824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3658258" y="3641824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604293" y="3565634"/>
              <a:ext cx="53965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3537631" y="3605317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3485254" y="3581507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3409068" y="3581507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3375737" y="3625951"/>
              <a:ext cx="53965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3309074" y="3665634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3256697" y="3641824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3180512" y="3641824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4234411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4167748" y="4062459"/>
              <a:ext cx="52377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4115370" y="4038649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4039185" y="4038649"/>
              <a:ext cx="52378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3986808" y="4006903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3918558" y="4046586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866181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3789995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3756664" y="4006903"/>
              <a:ext cx="53965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3690002" y="4046586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3637625" y="3946585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3561439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3528107" y="4006903"/>
              <a:ext cx="53965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3461445" y="4046586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3409068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3332883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3299551" y="4006903"/>
              <a:ext cx="53965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3232889" y="4046586"/>
              <a:ext cx="52378" cy="357141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3180512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3104326" y="4022776"/>
              <a:ext cx="52377" cy="357142"/>
            </a:xfrm>
            <a:custGeom>
              <a:avLst/>
              <a:gdLst>
                <a:gd name="connsiteX0" fmla="*/ 45544 w 52551"/>
                <a:gd name="connsiteY0" fmla="*/ 357352 h 357352"/>
                <a:gd name="connsiteX1" fmla="*/ 45544 w 52551"/>
                <a:gd name="connsiteY1" fmla="*/ 252249 h 357352"/>
                <a:gd name="connsiteX2" fmla="*/ 3503 w 52551"/>
                <a:gd name="connsiteY2" fmla="*/ 210207 h 357352"/>
                <a:gd name="connsiteX3" fmla="*/ 24524 w 52551"/>
                <a:gd name="connsiteY3" fmla="*/ 147145 h 357352"/>
                <a:gd name="connsiteX4" fmla="*/ 45544 w 52551"/>
                <a:gd name="connsiteY4" fmla="*/ 42042 h 357352"/>
                <a:gd name="connsiteX5" fmla="*/ 3503 w 52551"/>
                <a:gd name="connsiteY5" fmla="*/ 0 h 357352"/>
                <a:gd name="connsiteX6" fmla="*/ 3503 w 52551"/>
                <a:gd name="connsiteY6" fmla="*/ 0 h 357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51" h="357352">
                  <a:moveTo>
                    <a:pt x="45544" y="357352"/>
                  </a:moveTo>
                  <a:cubicBezTo>
                    <a:pt x="49047" y="317062"/>
                    <a:pt x="52551" y="276773"/>
                    <a:pt x="45544" y="252249"/>
                  </a:cubicBezTo>
                  <a:cubicBezTo>
                    <a:pt x="38537" y="227725"/>
                    <a:pt x="7006" y="227724"/>
                    <a:pt x="3503" y="210207"/>
                  </a:cubicBezTo>
                  <a:cubicBezTo>
                    <a:pt x="0" y="192690"/>
                    <a:pt x="17517" y="175173"/>
                    <a:pt x="24524" y="147145"/>
                  </a:cubicBezTo>
                  <a:cubicBezTo>
                    <a:pt x="31531" y="119118"/>
                    <a:pt x="49048" y="66566"/>
                    <a:pt x="45544" y="42042"/>
                  </a:cubicBezTo>
                  <a:cubicBezTo>
                    <a:pt x="42041" y="17518"/>
                    <a:pt x="3503" y="0"/>
                    <a:pt x="3503" y="0"/>
                  </a:cubicBezTo>
                  <a:lnTo>
                    <a:pt x="3503" y="0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35" name="Straight Arrow Connector 134"/>
          <p:cNvCxnSpPr/>
          <p:nvPr/>
        </p:nvCxnSpPr>
        <p:spPr>
          <a:xfrm rot="5400000">
            <a:off x="3315494" y="2551906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rot="5400000">
            <a:off x="4228307" y="3237706"/>
            <a:ext cx="160020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800600"/>
            <a:ext cx="958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32" name="TextBox 142"/>
          <p:cNvSpPr txBox="1">
            <a:spLocks noChangeArrowheads="1"/>
          </p:cNvSpPr>
          <p:nvPr/>
        </p:nvSpPr>
        <p:spPr bwMode="auto">
          <a:xfrm>
            <a:off x="4419600" y="41910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Star polymers</a:t>
            </a:r>
          </a:p>
        </p:txBody>
      </p:sp>
      <p:pic>
        <p:nvPicPr>
          <p:cNvPr id="2563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4800600"/>
            <a:ext cx="15144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9" name="Straight Arrow Connector 148"/>
          <p:cNvCxnSpPr/>
          <p:nvPr/>
        </p:nvCxnSpPr>
        <p:spPr>
          <a:xfrm rot="5400000">
            <a:off x="6133307" y="2628106"/>
            <a:ext cx="38100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5" name="TextBox 149"/>
          <p:cNvSpPr txBox="1">
            <a:spLocks noChangeArrowheads="1"/>
          </p:cNvSpPr>
          <p:nvPr/>
        </p:nvSpPr>
        <p:spPr bwMode="auto">
          <a:xfrm>
            <a:off x="5410200" y="2782888"/>
            <a:ext cx="1828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Surface modification</a:t>
            </a:r>
          </a:p>
        </p:txBody>
      </p:sp>
      <p:cxnSp>
        <p:nvCxnSpPr>
          <p:cNvPr id="152" name="Straight Connector 151"/>
          <p:cNvCxnSpPr/>
          <p:nvPr/>
        </p:nvCxnSpPr>
        <p:spPr>
          <a:xfrm rot="10800000">
            <a:off x="5562600" y="4114800"/>
            <a:ext cx="1371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Freeform 152"/>
          <p:cNvSpPr/>
          <p:nvPr/>
        </p:nvSpPr>
        <p:spPr>
          <a:xfrm>
            <a:off x="5591175" y="3698875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5638800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5724525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5791200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5867400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5943600" y="3657600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6019800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6067425" y="3689350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6153150" y="3689350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6219825" y="3689350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Freeform 167"/>
          <p:cNvSpPr/>
          <p:nvPr/>
        </p:nvSpPr>
        <p:spPr>
          <a:xfrm>
            <a:off x="6296025" y="3689350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9" name="Freeform 168"/>
          <p:cNvSpPr/>
          <p:nvPr/>
        </p:nvSpPr>
        <p:spPr>
          <a:xfrm>
            <a:off x="6372225" y="3652838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6438900" y="3698875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6486525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6572250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6638925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" name="Freeform 173"/>
          <p:cNvSpPr/>
          <p:nvPr/>
        </p:nvSpPr>
        <p:spPr>
          <a:xfrm>
            <a:off x="6715125" y="3694113"/>
            <a:ext cx="66675" cy="420687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6791325" y="3657600"/>
            <a:ext cx="66675" cy="420688"/>
          </a:xfrm>
          <a:custGeom>
            <a:avLst/>
            <a:gdLst>
              <a:gd name="connsiteX0" fmla="*/ 0 w 66566"/>
              <a:gd name="connsiteY0" fmla="*/ 420414 h 420414"/>
              <a:gd name="connsiteX1" fmla="*/ 63063 w 66566"/>
              <a:gd name="connsiteY1" fmla="*/ 294290 h 420414"/>
              <a:gd name="connsiteX2" fmla="*/ 21021 w 66566"/>
              <a:gd name="connsiteY2" fmla="*/ 189187 h 420414"/>
              <a:gd name="connsiteX3" fmla="*/ 42042 w 66566"/>
              <a:gd name="connsiteY3" fmla="*/ 84083 h 420414"/>
              <a:gd name="connsiteX4" fmla="*/ 21021 w 66566"/>
              <a:gd name="connsiteY4" fmla="*/ 0 h 4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6" h="420414">
                <a:moveTo>
                  <a:pt x="0" y="420414"/>
                </a:moveTo>
                <a:cubicBezTo>
                  <a:pt x="29780" y="376621"/>
                  <a:pt x="59560" y="332828"/>
                  <a:pt x="63063" y="294290"/>
                </a:cubicBezTo>
                <a:cubicBezTo>
                  <a:pt x="66566" y="255752"/>
                  <a:pt x="24525" y="224222"/>
                  <a:pt x="21021" y="189187"/>
                </a:cubicBezTo>
                <a:cubicBezTo>
                  <a:pt x="17518" y="154153"/>
                  <a:pt x="42042" y="115614"/>
                  <a:pt x="42042" y="84083"/>
                </a:cubicBezTo>
                <a:cubicBezTo>
                  <a:pt x="42042" y="52552"/>
                  <a:pt x="31531" y="26276"/>
                  <a:pt x="21021" y="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2" name="Straight Arrow Connector 181"/>
          <p:cNvCxnSpPr/>
          <p:nvPr/>
        </p:nvCxnSpPr>
        <p:spPr>
          <a:xfrm rot="5400000">
            <a:off x="6820694" y="3313906"/>
            <a:ext cx="1752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56" name="Rectangle 183"/>
          <p:cNvSpPr>
            <a:spLocks noChangeArrowheads="1"/>
          </p:cNvSpPr>
          <p:nvPr/>
        </p:nvSpPr>
        <p:spPr bwMode="auto">
          <a:xfrm>
            <a:off x="6678613" y="4191000"/>
            <a:ext cx="20843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alibri" pitchFamily="34" charset="0"/>
              </a:rPr>
              <a:t>Star shaped copolymers</a:t>
            </a:r>
          </a:p>
        </p:txBody>
      </p:sp>
      <p:pic>
        <p:nvPicPr>
          <p:cNvPr id="2565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4876800"/>
            <a:ext cx="1658938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" name="Slide Number Placeholder 18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5159EA-D894-419F-B12C-3D2D47BDFA9C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Functional monomers</a:t>
            </a:r>
          </a:p>
          <a:p>
            <a:pPr lvl="1"/>
            <a:r>
              <a:rPr lang="en-US" smtClean="0"/>
              <a:t>eg. Glycidyl methacrylate </a:t>
            </a:r>
          </a:p>
          <a:p>
            <a:r>
              <a:rPr lang="en-US" smtClean="0"/>
              <a:t>Modification post polymerization</a:t>
            </a:r>
          </a:p>
          <a:p>
            <a:r>
              <a:rPr lang="en-US" smtClean="0"/>
              <a:t>Functional ATRP initiators</a:t>
            </a:r>
          </a:p>
          <a:p>
            <a:pPr lvl="1"/>
            <a:r>
              <a:rPr lang="en-US" smtClean="0"/>
              <a:t>eg. Glycidyl 2-bromopropionate </a:t>
            </a:r>
          </a:p>
          <a:p>
            <a:r>
              <a:rPr lang="en-US" smtClean="0"/>
              <a:t>End-group transformation chemistry</a:t>
            </a:r>
          </a:p>
          <a:p>
            <a:endParaRPr lang="en-US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628775"/>
            <a:ext cx="18288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62229-1607-4BC2-912D-B2637187F29F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Shortcomings of ATRP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r>
              <a:rPr lang="en-US" smtClean="0"/>
              <a:t>Oxygen hinders polymerization forming stable copper oxides. </a:t>
            </a:r>
          </a:p>
          <a:p>
            <a:pPr lvl="1"/>
            <a:r>
              <a:rPr lang="en-US" smtClean="0"/>
              <a:t>Degassing</a:t>
            </a:r>
          </a:p>
          <a:p>
            <a:pPr lvl="1"/>
            <a:r>
              <a:rPr lang="en-US" smtClean="0"/>
              <a:t>Addition of reducing agent (Cu) provides tolerance</a:t>
            </a:r>
          </a:p>
          <a:p>
            <a:r>
              <a:rPr lang="en-US" smtClean="0"/>
              <a:t>No control over tacticity due to radical nature.</a:t>
            </a:r>
          </a:p>
          <a:p>
            <a:r>
              <a:rPr lang="en-US" smtClean="0"/>
              <a:t>Unwanted catalyst color</a:t>
            </a:r>
          </a:p>
          <a:p>
            <a:r>
              <a:rPr lang="en-US" smtClean="0"/>
              <a:t>Catalyst removal problems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C7B6D-4DAC-4EE8-BD86-3A2B8034DBE0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Matyjaszewski Group – Research</a:t>
            </a:r>
          </a:p>
          <a:p>
            <a:pPr>
              <a:buFont typeface="Arial" charset="0"/>
              <a:buNone/>
            </a:pPr>
            <a:r>
              <a:rPr lang="en-US" sz="1400" smtClean="0"/>
              <a:t>	http://www.chem.cmu.edu/groups/maty/about/research/index.html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F7651D-9DD7-4033-98E2-C889F2327C2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smtClean="0"/>
              <a:t>ATRP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035175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ea typeface="+mj-ea"/>
                <a:cs typeface="+mj-cs"/>
              </a:rPr>
              <a:t>A</a:t>
            </a:r>
            <a:r>
              <a:rPr lang="en-US" sz="3200" dirty="0">
                <a:latin typeface="+mj-lt"/>
                <a:ea typeface="+mj-ea"/>
                <a:cs typeface="+mj-cs"/>
              </a:rPr>
              <a:t>tom </a:t>
            </a:r>
            <a:r>
              <a:rPr lang="en-US" sz="3200" u="sng" dirty="0">
                <a:latin typeface="+mj-lt"/>
                <a:ea typeface="+mj-ea"/>
                <a:cs typeface="+mj-cs"/>
              </a:rPr>
              <a:t>T</a:t>
            </a:r>
            <a:r>
              <a:rPr lang="en-US" sz="3200" dirty="0">
                <a:latin typeface="+mj-lt"/>
                <a:ea typeface="+mj-ea"/>
                <a:cs typeface="+mj-cs"/>
              </a:rPr>
              <a:t>ransfer </a:t>
            </a:r>
            <a:r>
              <a:rPr lang="en-US" sz="3200" u="sng" dirty="0">
                <a:latin typeface="+mj-lt"/>
                <a:ea typeface="+mj-ea"/>
                <a:cs typeface="+mj-cs"/>
              </a:rPr>
              <a:t>R</a:t>
            </a:r>
            <a:r>
              <a:rPr lang="en-US" sz="3200" dirty="0">
                <a:latin typeface="+mj-lt"/>
                <a:ea typeface="+mj-ea"/>
                <a:cs typeface="+mj-cs"/>
              </a:rPr>
              <a:t>adical </a:t>
            </a:r>
            <a:r>
              <a:rPr lang="en-US" sz="3200" u="sng" dirty="0">
                <a:latin typeface="+mj-lt"/>
                <a:ea typeface="+mj-ea"/>
                <a:cs typeface="+mj-cs"/>
              </a:rPr>
              <a:t>P</a:t>
            </a:r>
            <a:r>
              <a:rPr lang="en-US" sz="3200" dirty="0">
                <a:latin typeface="+mj-lt"/>
                <a:ea typeface="+mj-ea"/>
                <a:cs typeface="+mj-cs"/>
              </a:rPr>
              <a:t>olymerization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101975"/>
            <a:ext cx="3581400" cy="2079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+mj-lt"/>
                <a:ea typeface="+mj-ea"/>
                <a:cs typeface="+mj-cs"/>
              </a:rPr>
              <a:t>Halogen transfer through metal complex induced reversible heterolysis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14800" y="3276600"/>
            <a:ext cx="4114800" cy="2079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latin typeface="+mj-lt"/>
                <a:ea typeface="+mj-ea"/>
                <a:cs typeface="+mj-cs"/>
              </a:rPr>
              <a:t>r</a:t>
            </a:r>
            <a:r>
              <a:rPr lang="en-US" sz="2400" dirty="0">
                <a:latin typeface="+mj-lt"/>
                <a:ea typeface="+mj-ea"/>
                <a:cs typeface="+mj-cs"/>
              </a:rPr>
              <a:t>esulting in the formation of reversible free radicals to initiate and propagate polymerization. </a:t>
            </a:r>
          </a:p>
        </p:txBody>
      </p:sp>
      <p:sp>
        <p:nvSpPr>
          <p:cNvPr id="7" name="Right Brace 6"/>
          <p:cNvSpPr/>
          <p:nvPr/>
        </p:nvSpPr>
        <p:spPr>
          <a:xfrm rot="5400000">
            <a:off x="2400300" y="2247900"/>
            <a:ext cx="304800" cy="2057400"/>
          </a:xfrm>
          <a:prstGeom prst="rightBrace">
            <a:avLst>
              <a:gd name="adj1" fmla="val 0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5715000" y="1371600"/>
            <a:ext cx="304800" cy="3810000"/>
          </a:xfrm>
          <a:prstGeom prst="rightBrace">
            <a:avLst>
              <a:gd name="adj1" fmla="val 0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CDACC4-2BFA-49AF-BB96-4F92361A78D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Formation of induced reversible free radical?</a:t>
            </a:r>
          </a:p>
        </p:txBody>
      </p:sp>
      <p:sp>
        <p:nvSpPr>
          <p:cNvPr id="5" name="Oval 4"/>
          <p:cNvSpPr/>
          <p:nvPr/>
        </p:nvSpPr>
        <p:spPr>
          <a:xfrm>
            <a:off x="1676400" y="1828800"/>
            <a:ext cx="609600" cy="609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X</a:t>
            </a:r>
          </a:p>
        </p:txBody>
      </p:sp>
      <p:cxnSp>
        <p:nvCxnSpPr>
          <p:cNvPr id="7" name="Straight Connector 6"/>
          <p:cNvCxnSpPr>
            <a:stCxn id="8" idx="6"/>
            <a:endCxn id="5" idx="2"/>
          </p:cNvCxnSpPr>
          <p:nvPr/>
        </p:nvCxnSpPr>
        <p:spPr>
          <a:xfrm>
            <a:off x="1295400" y="2133600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5800" y="1828800"/>
            <a:ext cx="609600" cy="609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R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3505200" y="1752600"/>
            <a:ext cx="4648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R – Propagating species/ tethered initiator </a:t>
            </a:r>
          </a:p>
          <a:p>
            <a:r>
              <a:rPr lang="en-US">
                <a:latin typeface="Calibri" pitchFamily="34" charset="0"/>
              </a:rPr>
              <a:t>X – halogen atom  (usually Cl/Br)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000" y="3200400"/>
            <a:ext cx="838200" cy="838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ysClr val="windowText" lastClr="000000"/>
                </a:solidFill>
              </a:rPr>
              <a:t>M</a:t>
            </a:r>
            <a:r>
              <a:rPr lang="en-US" baseline="30000" dirty="0" err="1">
                <a:solidFill>
                  <a:sysClr val="windowText" lastClr="000000"/>
                </a:solidFill>
              </a:rPr>
              <a:t>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6392" name="TextBox 12"/>
          <p:cNvSpPr txBox="1">
            <a:spLocks noChangeArrowheads="1"/>
          </p:cNvSpPr>
          <p:nvPr/>
        </p:nvSpPr>
        <p:spPr bwMode="auto">
          <a:xfrm>
            <a:off x="3505200" y="3343275"/>
            <a:ext cx="4648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M</a:t>
            </a:r>
            <a:r>
              <a:rPr lang="en-US" baseline="30000"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 – Transition metal in lower oxidation state</a:t>
            </a:r>
          </a:p>
          <a:p>
            <a:r>
              <a:rPr lang="en-US">
                <a:latin typeface="Calibri" pitchFamily="34" charset="0"/>
              </a:rPr>
              <a:t>          (Copper is most commonly used)</a:t>
            </a:r>
          </a:p>
          <a:p>
            <a:endParaRPr lang="en-US">
              <a:latin typeface="Calibri" pitchFamily="34" charset="0"/>
            </a:endParaRPr>
          </a:p>
        </p:txBody>
      </p:sp>
      <p:grpSp>
        <p:nvGrpSpPr>
          <p:cNvPr id="16393" name="Group 29"/>
          <p:cNvGrpSpPr>
            <a:grpSpLocks/>
          </p:cNvGrpSpPr>
          <p:nvPr/>
        </p:nvGrpSpPr>
        <p:grpSpPr bwMode="auto">
          <a:xfrm>
            <a:off x="762000" y="4419600"/>
            <a:ext cx="1447800" cy="1676400"/>
            <a:chOff x="762000" y="4953000"/>
            <a:chExt cx="990601" cy="1143000"/>
          </a:xfrm>
        </p:grpSpPr>
        <p:cxnSp>
          <p:nvCxnSpPr>
            <p:cNvPr id="15" name="Straight Connector 14"/>
            <p:cNvCxnSpPr/>
            <p:nvPr/>
          </p:nvCxnSpPr>
          <p:spPr>
            <a:xfrm rot="16200000" flipV="1">
              <a:off x="571225" y="5753159"/>
              <a:ext cx="533616" cy="1520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 flipV="1">
              <a:off x="762000" y="5334000"/>
              <a:ext cx="457284" cy="22838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219284" y="5334000"/>
              <a:ext cx="381251" cy="3052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 flipV="1">
              <a:off x="1219284" y="5258233"/>
              <a:ext cx="533317" cy="757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257559" y="5753024"/>
              <a:ext cx="456767" cy="2291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1448318" y="5486483"/>
              <a:ext cx="532534" cy="760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2" name="TextBox 26"/>
            <p:cNvSpPr txBox="1">
              <a:spLocks noChangeArrowheads="1"/>
            </p:cNvSpPr>
            <p:nvPr/>
          </p:nvSpPr>
          <p:spPr bwMode="auto">
            <a:xfrm>
              <a:off x="990600" y="4953000"/>
              <a:ext cx="533400" cy="398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>
                  <a:latin typeface="Calibri" pitchFamily="34" charset="0"/>
                </a:rPr>
                <a:t>. .</a:t>
              </a:r>
            </a:p>
          </p:txBody>
        </p:sp>
      </p:grpSp>
      <p:sp>
        <p:nvSpPr>
          <p:cNvPr id="16394" name="TextBox 28"/>
          <p:cNvSpPr txBox="1">
            <a:spLocks noChangeArrowheads="1"/>
          </p:cNvSpPr>
          <p:nvPr/>
        </p:nvSpPr>
        <p:spPr bwMode="auto">
          <a:xfrm>
            <a:off x="3581400" y="4800600"/>
            <a:ext cx="4648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Ligand – Lewis base to stabilize transition metal 	forming a complex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B8722-6B78-4A8B-8826-DD68EB33CC5D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410" name="Picture 2" descr="http://www.chem.cmu.edu/groups/maty/images/research/Research%20Areas/03-Fundamentals/03-Fund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19200"/>
            <a:ext cx="7239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83661-EB2F-4379-8DAE-A9D4583289B1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Formation of induced reversible free radical?</a:t>
            </a:r>
          </a:p>
        </p:txBody>
      </p:sp>
      <p:pic>
        <p:nvPicPr>
          <p:cNvPr id="18435" name="Picture 2" descr="http://www.chem.cmu.edu/groups/maty/images/research/Research%20Areas/03-Fundamentals/03-Fund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4478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FE7AC-83F7-48F0-BAB3-671788567A89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59" name="Picture 2" descr="http://www.chem.cmu.edu/groups/maty/images/research/Research%20Areas/01-Kinetics/01-Kinetics0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2010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9C24C-C48E-448C-9DD2-7E0F5294581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ATRP types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Normal ATRP</a:t>
            </a:r>
          </a:p>
          <a:p>
            <a:r>
              <a:rPr lang="en-US" smtClean="0"/>
              <a:t>Reverse ATRP</a:t>
            </a:r>
          </a:p>
          <a:p>
            <a:pPr lvl="1"/>
            <a:r>
              <a:rPr lang="en-US" smtClean="0"/>
              <a:t>Introduce higher oxidation state metal </a:t>
            </a:r>
          </a:p>
          <a:p>
            <a:pPr lvl="1"/>
            <a:r>
              <a:rPr lang="en-US" smtClean="0"/>
              <a:t>Reaction results in lesser concentration of radicals</a:t>
            </a:r>
          </a:p>
          <a:p>
            <a:pPr lvl="1"/>
            <a:r>
              <a:rPr lang="en-US" smtClean="0"/>
              <a:t>More control and better PDI</a:t>
            </a:r>
          </a:p>
          <a:p>
            <a:pPr lvl="1"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F13E6-9DB7-4C2B-96DA-EF7011A3FEE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r>
              <a:rPr lang="en-US" smtClean="0"/>
              <a:t>Simultaneous Normal &amp; Reverse ATRP (SR&amp;NI)</a:t>
            </a:r>
          </a:p>
          <a:p>
            <a:pPr lvl="1"/>
            <a:r>
              <a:rPr lang="en-US" smtClean="0"/>
              <a:t>Add small amount of free radical initiator</a:t>
            </a:r>
          </a:p>
          <a:p>
            <a:pPr lvl="1"/>
            <a:r>
              <a:rPr lang="en-US" smtClean="0"/>
              <a:t>Allows reaction propagation for active catalysts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4EEA2-122F-46B5-8AE0-DB89572C8A12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3800" y="3124200"/>
            <a:ext cx="65024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602163"/>
          </a:xfrm>
        </p:spPr>
        <p:txBody>
          <a:bodyPr/>
          <a:lstStyle/>
          <a:p>
            <a:r>
              <a:rPr lang="en-US" smtClean="0"/>
              <a:t>Activator Generated Electron Transfer ATRP</a:t>
            </a:r>
          </a:p>
          <a:p>
            <a:pPr lvl="1"/>
            <a:r>
              <a:rPr lang="en-US" smtClean="0"/>
              <a:t>Reducing agent induced activation</a:t>
            </a:r>
          </a:p>
          <a:p>
            <a:pPr lvl="1"/>
            <a:r>
              <a:rPr lang="en-US" smtClean="0"/>
              <a:t>Allows catalysts to be added in their stable state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910B2-5BE3-46DB-9F60-6D424950D60E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352800"/>
            <a:ext cx="6691313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243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Arial</vt:lpstr>
      <vt:lpstr>Office Theme</vt:lpstr>
      <vt:lpstr>ATRP</vt:lpstr>
      <vt:lpstr>ATRP</vt:lpstr>
      <vt:lpstr>Formation of induced reversible free radical?</vt:lpstr>
      <vt:lpstr>Slide 4</vt:lpstr>
      <vt:lpstr>Slide 5</vt:lpstr>
      <vt:lpstr>Slide 6</vt:lpstr>
      <vt:lpstr>ATRP types</vt:lpstr>
      <vt:lpstr>Slide 8</vt:lpstr>
      <vt:lpstr>Slide 9</vt:lpstr>
      <vt:lpstr>Why ATRP?</vt:lpstr>
      <vt:lpstr>Composition</vt:lpstr>
      <vt:lpstr>Topology</vt:lpstr>
      <vt:lpstr>Functionality</vt:lpstr>
      <vt:lpstr>Shortcomings of ATRP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ATRP</dc:title>
  <dc:creator>Sandip argekar</dc:creator>
  <cp:lastModifiedBy>Sandip Argekar</cp:lastModifiedBy>
  <cp:revision>3</cp:revision>
  <dcterms:created xsi:type="dcterms:W3CDTF">2008-04-17T02:41:40Z</dcterms:created>
  <dcterms:modified xsi:type="dcterms:W3CDTF">2010-05-20T19:48:02Z</dcterms:modified>
</cp:coreProperties>
</file>