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2" r:id="rId3"/>
    <p:sldId id="259" r:id="rId4"/>
    <p:sldId id="262" r:id="rId5"/>
    <p:sldId id="260" r:id="rId6"/>
    <p:sldId id="269" r:id="rId7"/>
    <p:sldId id="273" r:id="rId8"/>
    <p:sldId id="258" r:id="rId9"/>
    <p:sldId id="263" r:id="rId10"/>
    <p:sldId id="270" r:id="rId11"/>
    <p:sldId id="264" r:id="rId12"/>
    <p:sldId id="265" r:id="rId13"/>
    <p:sldId id="267" r:id="rId14"/>
    <p:sldId id="268" r:id="rId15"/>
    <p:sldId id="271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02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6F7E50C-2C2C-41BF-8EB0-4CC21ACA05D1}" type="datetimeFigureOut">
              <a:rPr lang="en-US"/>
              <a:pPr>
                <a:defRPr/>
              </a:pPr>
              <a:t>5/28/2010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40E154C-40A8-4105-96F3-D1A40375E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2FBE023-D345-4C39-8FAC-C2175180D17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2BF96-A5E0-42B3-AB35-0C73C2AF8AE9}" type="datetimeFigureOut">
              <a:rPr lang="en-US"/>
              <a:pPr>
                <a:defRPr/>
              </a:pPr>
              <a:t>5/28/2010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3C481-FB13-4B3F-9386-6D43CBA5C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598411-403C-4494-B658-FAAC58A28667}" type="datetimeFigureOut">
              <a:rPr lang="en-US"/>
              <a:pPr>
                <a:defRPr/>
              </a:pPr>
              <a:t>5/28/2010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44E21-394B-4A6E-945C-620038BA64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F93318-5CFA-4516-BA03-6957CC6DFE5C}" type="datetimeFigureOut">
              <a:rPr lang="en-US"/>
              <a:pPr>
                <a:defRPr/>
              </a:pPr>
              <a:t>5/28/2010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6F95B-BB62-40F6-9A21-F57C3AA1AB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Project # 06-02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material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B79F4-2A78-4E43-A11C-A76BFFEC7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143062-5D3C-47D3-92A4-DC7CDAC7049F}" type="datetimeFigureOut">
              <a:rPr lang="en-US"/>
              <a:pPr>
                <a:defRPr/>
              </a:pPr>
              <a:t>5/28/2010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F539FA-B1D5-41A4-8ADC-DACC5EF9A8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FA60D-5496-4C7D-9629-EB9F5D927AA7}" type="datetimeFigureOut">
              <a:rPr lang="en-US"/>
              <a:pPr>
                <a:defRPr/>
              </a:pPr>
              <a:t>5/28/2010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1CF53-D00A-4E76-A9BD-423FC1770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1CE3D-AE71-4AE6-A5CF-BD954B7840F4}" type="datetimeFigureOut">
              <a:rPr lang="en-US"/>
              <a:pPr>
                <a:defRPr/>
              </a:pPr>
              <a:t>5/28/2010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9C9D2-2B65-47D0-BA12-55FA42A79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A4816A-1304-49DC-AF0E-DC879A5B6DDD}" type="datetimeFigureOut">
              <a:rPr lang="en-US"/>
              <a:pPr>
                <a:defRPr/>
              </a:pPr>
              <a:t>5/28/2010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39F08-0ACD-4483-9B3F-DD3AFFEC75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F753F-1C05-4405-A96D-5EC67BA4787E}" type="datetimeFigureOut">
              <a:rPr lang="en-US"/>
              <a:pPr>
                <a:defRPr/>
              </a:pPr>
              <a:t>5/28/2010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7D825-E452-4CF9-8BCE-C8C35ED749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A9346-5B72-40A9-9BEC-D2A6E3176ECB}" type="datetimeFigureOut">
              <a:rPr lang="en-US"/>
              <a:pPr>
                <a:defRPr/>
              </a:pPr>
              <a:t>5/28/2010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8DE116-9077-45C6-AC12-93F2606B5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6E3DD-84D6-45E1-944E-70CDE0E394D6}" type="datetimeFigureOut">
              <a:rPr lang="en-US"/>
              <a:pPr>
                <a:defRPr/>
              </a:pPr>
              <a:t>5/28/2010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9F88E1-C6E6-4A5C-8689-7EB7EBA9C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411F1-3E0E-4407-8B39-7239E140AD09}" type="datetimeFigureOut">
              <a:rPr lang="en-US"/>
              <a:pPr>
                <a:defRPr/>
              </a:pPr>
              <a:t>5/28/2010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FC7EC-54E2-44CD-8676-80E3D1DE5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5FD267B-E670-49CB-950D-D5EFC03C7DC5}" type="datetimeFigureOut">
              <a:rPr lang="en-US"/>
              <a:pPr>
                <a:defRPr/>
              </a:pPr>
              <a:t>5/28/2010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288C86-7C0D-4867-9924-BBA6ED2F49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nr.nist.gov/resources/sldcalc.html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image" Target="../media/image8.wmf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9.emf"/><Relationship Id="rId4" Type="http://schemas.openxmlformats.org/officeDocument/2006/relationships/oleObject" Target="../embeddings/oleObject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image" Target="../media/image15.png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9.bin"/><Relationship Id="rId5" Type="http://schemas.openxmlformats.org/officeDocument/2006/relationships/oleObject" Target="../embeddings/oleObject8.bin"/><Relationship Id="rId4" Type="http://schemas.openxmlformats.org/officeDocument/2006/relationships/oleObject" Target="../embeddings/oleObject7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4.bin"/><Relationship Id="rId5" Type="http://schemas.openxmlformats.org/officeDocument/2006/relationships/oleObject" Target="../embeddings/oleObject13.bin"/><Relationship Id="rId4" Type="http://schemas.openxmlformats.org/officeDocument/2006/relationships/oleObject" Target="../embeddings/oleObject1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png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9.png"/><Relationship Id="rId5" Type="http://schemas.openxmlformats.org/officeDocument/2006/relationships/oleObject" Target="../embeddings/oleObject19.bin"/><Relationship Id="rId4" Type="http://schemas.openxmlformats.org/officeDocument/2006/relationships/oleObject" Target="../embeddings/oleObject1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124200"/>
            <a:ext cx="6400800" cy="17526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/>
              <a:t>Sandip Argekar</a:t>
            </a:r>
            <a:endParaRPr lang="en-US" dirty="0"/>
          </a:p>
        </p:txBody>
      </p:sp>
      <p:sp>
        <p:nvSpPr>
          <p:cNvPr id="15362" name="TextBox 3"/>
          <p:cNvSpPr txBox="1">
            <a:spLocks noChangeArrowheads="1"/>
          </p:cNvSpPr>
          <p:nvPr/>
        </p:nvSpPr>
        <p:spPr bwMode="auto">
          <a:xfrm>
            <a:off x="381000" y="1930400"/>
            <a:ext cx="87630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/>
              <a:t>Specular reflectivity – Examples and applications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/>
          <p:cNvPicPr>
            <a:picLocks noChangeAspect="1" noChangeArrowheads="1"/>
          </p:cNvPicPr>
          <p:nvPr/>
        </p:nvPicPr>
        <p:blipFill>
          <a:blip r:embed="rId3"/>
          <a:srcRect l="25702" t="19048" r="23000" b="61481"/>
          <a:stretch>
            <a:fillRect/>
          </a:stretch>
        </p:blipFill>
        <p:spPr bwMode="auto">
          <a:xfrm>
            <a:off x="1908175" y="0"/>
            <a:ext cx="53086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5"/>
          <p:cNvPicPr>
            <a:picLocks noChangeAspect="1" noChangeArrowheads="1"/>
          </p:cNvPicPr>
          <p:nvPr/>
        </p:nvPicPr>
        <p:blipFill>
          <a:blip r:embed="rId4"/>
          <a:srcRect l="16583" t="28789" r="13211"/>
          <a:stretch>
            <a:fillRect/>
          </a:stretch>
        </p:blipFill>
        <p:spPr bwMode="auto">
          <a:xfrm>
            <a:off x="754063" y="1470025"/>
            <a:ext cx="7489825" cy="508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152400" y="6553200"/>
            <a:ext cx="4191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/>
              <a:t>Courtesy - Peng Wang presentation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521" descr="2SNL3 stacked and fitted reflectivity curv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2209800"/>
            <a:ext cx="4038600" cy="4038600"/>
          </a:xfrm>
        </p:spPr>
      </p:pic>
      <p:pic>
        <p:nvPicPr>
          <p:cNvPr id="30722" name="Picture 523" descr="2SNL3 Volume fraction of PNIPAm during swelling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648200" y="2209800"/>
            <a:ext cx="4038600" cy="4038600"/>
          </a:xfrm>
        </p:spPr>
      </p:pic>
      <p:sp>
        <p:nvSpPr>
          <p:cNvPr id="30723" name="TextBox 13"/>
          <p:cNvSpPr txBox="1">
            <a:spLocks noChangeArrowheads="1"/>
          </p:cNvSpPr>
          <p:nvPr/>
        </p:nvSpPr>
        <p:spPr bwMode="auto">
          <a:xfrm>
            <a:off x="152400" y="228600"/>
            <a:ext cx="8305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Temperature dependent swelling of poly (</a:t>
            </a:r>
            <a:r>
              <a:rPr lang="en-US" sz="2400" i="1"/>
              <a:t>N</a:t>
            </a:r>
            <a:r>
              <a:rPr lang="en-US" sz="2400"/>
              <a:t>-isopropylacrylamide)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838200" y="609600"/>
            <a:ext cx="6629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5" name="TextBox 15"/>
          <p:cNvSpPr txBox="1">
            <a:spLocks noChangeArrowheads="1"/>
          </p:cNvSpPr>
          <p:nvPr/>
        </p:nvSpPr>
        <p:spPr bwMode="auto">
          <a:xfrm>
            <a:off x="1066800" y="838200"/>
            <a:ext cx="70104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en-US"/>
              <a:t>  Swelling of a hydrogenated polymer with  D</a:t>
            </a:r>
            <a:r>
              <a:rPr lang="en-US" baseline="-25000"/>
              <a:t>2</a:t>
            </a:r>
            <a:r>
              <a:rPr lang="en-US"/>
              <a:t>O</a:t>
            </a:r>
          </a:p>
          <a:p>
            <a:pPr>
              <a:buFont typeface="Arial" charset="0"/>
              <a:buChar char="•"/>
            </a:pPr>
            <a:r>
              <a:rPr lang="en-US"/>
              <a:t>  Water penetration shows a diffuse profile</a:t>
            </a:r>
          </a:p>
          <a:p>
            <a:pPr>
              <a:buFont typeface="Arial" charset="0"/>
              <a:buChar char="•"/>
            </a:pPr>
            <a:r>
              <a:rPr lang="en-US"/>
              <a:t>  Non-swollen polymer at the substrate interface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10800000" flipV="1">
            <a:off x="7086600" y="4343400"/>
            <a:ext cx="533400" cy="3810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27" name="TextBox 20"/>
          <p:cNvSpPr txBox="1">
            <a:spLocks noChangeArrowheads="1"/>
          </p:cNvSpPr>
          <p:nvPr/>
        </p:nvSpPr>
        <p:spPr bwMode="auto">
          <a:xfrm>
            <a:off x="7543800" y="3925888"/>
            <a:ext cx="914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Diffuse layer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 rot="5400000">
            <a:off x="3351213" y="2819400"/>
            <a:ext cx="1220788" cy="158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2895600" y="3429000"/>
            <a:ext cx="1219200" cy="0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30" name="TextBox 27"/>
          <p:cNvSpPr txBox="1">
            <a:spLocks noChangeArrowheads="1"/>
          </p:cNvSpPr>
          <p:nvPr/>
        </p:nvSpPr>
        <p:spPr bwMode="auto">
          <a:xfrm>
            <a:off x="2667000" y="1828800"/>
            <a:ext cx="2209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Critical temperature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4" descr="Xrr setup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8421688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6" name="TextBox 5"/>
          <p:cNvSpPr txBox="1">
            <a:spLocks noChangeArrowheads="1"/>
          </p:cNvSpPr>
          <p:nvPr/>
        </p:nvSpPr>
        <p:spPr bwMode="auto">
          <a:xfrm>
            <a:off x="838200" y="228600"/>
            <a:ext cx="693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Panalytical XRD pro MD setup – X-ray reflectivity – Goniometer based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>
            <a:lum bright="-10000" contrast="10000"/>
          </a:blip>
          <a:srcRect/>
          <a:stretch>
            <a:fillRect/>
          </a:stretch>
        </p:blipFill>
        <p:spPr bwMode="auto">
          <a:xfrm>
            <a:off x="381000" y="4057650"/>
            <a:ext cx="80772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8" name="TextBox 7"/>
          <p:cNvSpPr txBox="1">
            <a:spLocks noChangeArrowheads="1"/>
          </p:cNvSpPr>
          <p:nvPr/>
        </p:nvSpPr>
        <p:spPr bwMode="auto">
          <a:xfrm>
            <a:off x="762000" y="3516313"/>
            <a:ext cx="69342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LANSCE –SPEAR - Neutron reflectivity – Time of flight approach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838200" y="609600"/>
            <a:ext cx="6629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62000" y="3886200"/>
            <a:ext cx="6629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1809750"/>
            <a:ext cx="8912225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0" name="Rectangle 5"/>
          <p:cNvSpPr>
            <a:spLocks noChangeArrowheads="1"/>
          </p:cNvSpPr>
          <p:nvPr/>
        </p:nvSpPr>
        <p:spPr bwMode="auto">
          <a:xfrm>
            <a:off x="914400" y="5116513"/>
            <a:ext cx="4800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3"/>
              </a:rPr>
              <a:t>http://www.ncnr.nist.gov/resources/sldcalc.html</a:t>
            </a:r>
            <a:endParaRPr lang="en-US"/>
          </a:p>
        </p:txBody>
      </p:sp>
      <p:sp>
        <p:nvSpPr>
          <p:cNvPr id="32771" name="TextBox 6"/>
          <p:cNvSpPr txBox="1">
            <a:spLocks noChangeArrowheads="1"/>
          </p:cNvSpPr>
          <p:nvPr/>
        </p:nvSpPr>
        <p:spPr bwMode="auto">
          <a:xfrm>
            <a:off x="685800" y="300038"/>
            <a:ext cx="6400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Handy tools – SLD calculator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87413"/>
            <a:ext cx="7467600" cy="558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4" name="TextBox 3"/>
          <p:cNvSpPr txBox="1">
            <a:spLocks noChangeArrowheads="1"/>
          </p:cNvSpPr>
          <p:nvPr/>
        </p:nvSpPr>
        <p:spPr bwMode="auto">
          <a:xfrm>
            <a:off x="685800" y="300038"/>
            <a:ext cx="6400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Handy tools – Reflectivity data fitting Parratt 32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Parratt based 2 layer fit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42900"/>
            <a:ext cx="9144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0" name="TextBox 3"/>
          <p:cNvSpPr txBox="1">
            <a:spLocks noChangeArrowheads="1"/>
          </p:cNvSpPr>
          <p:nvPr/>
        </p:nvSpPr>
        <p:spPr bwMode="auto">
          <a:xfrm>
            <a:off x="685800" y="228600"/>
            <a:ext cx="480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Specular reflectivity</a:t>
            </a:r>
          </a:p>
        </p:txBody>
      </p:sp>
      <p:pic>
        <p:nvPicPr>
          <p:cNvPr id="16411" name="Picture 5" descr="perfect Si wafer reflectivity data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24263" y="1295400"/>
            <a:ext cx="524827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12" name="Line 4"/>
          <p:cNvSpPr>
            <a:spLocks noChangeShapeType="1"/>
          </p:cNvSpPr>
          <p:nvPr/>
        </p:nvSpPr>
        <p:spPr bwMode="auto">
          <a:xfrm>
            <a:off x="457200" y="1600200"/>
            <a:ext cx="1219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13" name="Line 5"/>
          <p:cNvSpPr>
            <a:spLocks noChangeShapeType="1"/>
          </p:cNvSpPr>
          <p:nvPr/>
        </p:nvSpPr>
        <p:spPr bwMode="auto">
          <a:xfrm flipV="1">
            <a:off x="1676400" y="1676400"/>
            <a:ext cx="1524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14" name="Line 6"/>
          <p:cNvSpPr>
            <a:spLocks noChangeShapeType="1"/>
          </p:cNvSpPr>
          <p:nvPr/>
        </p:nvSpPr>
        <p:spPr bwMode="auto">
          <a:xfrm flipV="1">
            <a:off x="1676400" y="12954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15" name="Line 7"/>
          <p:cNvSpPr>
            <a:spLocks noChangeShapeType="1"/>
          </p:cNvSpPr>
          <p:nvPr/>
        </p:nvSpPr>
        <p:spPr bwMode="auto">
          <a:xfrm>
            <a:off x="280988" y="2211388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6392" name="Object 8"/>
          <p:cNvGraphicFramePr>
            <a:graphicFrameLocks noChangeAspect="1"/>
          </p:cNvGraphicFramePr>
          <p:nvPr/>
        </p:nvGraphicFramePr>
        <p:xfrm>
          <a:off x="1752600" y="1066800"/>
          <a:ext cx="349250" cy="457200"/>
        </p:xfrm>
        <a:graphic>
          <a:graphicData uri="http://schemas.openxmlformats.org/presentationml/2006/ole">
            <p:oleObj spid="_x0000_s16392" name="Equation" r:id="rId4" imgW="164880" imgH="215640" progId="Equation.3">
              <p:embed/>
            </p:oleObj>
          </a:graphicData>
        </a:graphic>
      </p:graphicFrame>
      <p:sp>
        <p:nvSpPr>
          <p:cNvPr id="16416" name="Text Box 9"/>
          <p:cNvSpPr txBox="1">
            <a:spLocks noChangeArrowheads="1"/>
          </p:cNvSpPr>
          <p:nvPr/>
        </p:nvSpPr>
        <p:spPr bwMode="auto">
          <a:xfrm>
            <a:off x="152400" y="2711450"/>
            <a:ext cx="3352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Quantitative information of thickness and SLD in Z direction</a:t>
            </a:r>
          </a:p>
        </p:txBody>
      </p:sp>
      <p:sp>
        <p:nvSpPr>
          <p:cNvPr id="16417" name="Rectangle 10"/>
          <p:cNvSpPr>
            <a:spLocks noChangeArrowheads="1"/>
          </p:cNvSpPr>
          <p:nvPr/>
        </p:nvSpPr>
        <p:spPr bwMode="auto">
          <a:xfrm>
            <a:off x="914400" y="2286000"/>
            <a:ext cx="1309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zh-CN"/>
              <a:t>Ѳ</a:t>
            </a:r>
            <a:r>
              <a:rPr lang="en-US" altLang="zh-CN" baseline="-25000"/>
              <a:t>refl</a:t>
            </a:r>
            <a:r>
              <a:rPr lang="en-US" altLang="zh-CN"/>
              <a:t>=</a:t>
            </a:r>
            <a:r>
              <a:rPr lang="ru-RU" altLang="zh-CN"/>
              <a:t>Ѳ</a:t>
            </a:r>
            <a:r>
              <a:rPr lang="en-US" altLang="zh-CN" baseline="-25000"/>
              <a:t>incident</a:t>
            </a:r>
          </a:p>
        </p:txBody>
      </p:sp>
      <p:sp>
        <p:nvSpPr>
          <p:cNvPr id="16418" name="Oval 11"/>
          <p:cNvSpPr>
            <a:spLocks noChangeArrowheads="1"/>
          </p:cNvSpPr>
          <p:nvPr/>
        </p:nvSpPr>
        <p:spPr bwMode="auto">
          <a:xfrm>
            <a:off x="4191000" y="1295400"/>
            <a:ext cx="457200" cy="4572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19" name="Line 13"/>
          <p:cNvSpPr>
            <a:spLocks noChangeShapeType="1"/>
          </p:cNvSpPr>
          <p:nvPr/>
        </p:nvSpPr>
        <p:spPr bwMode="auto">
          <a:xfrm flipH="1">
            <a:off x="4648200" y="1143000"/>
            <a:ext cx="4572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20" name="Text Box 14"/>
          <p:cNvSpPr txBox="1">
            <a:spLocks noChangeArrowheads="1"/>
          </p:cNvSpPr>
          <p:nvPr/>
        </p:nvSpPr>
        <p:spPr bwMode="auto">
          <a:xfrm>
            <a:off x="5029200" y="9144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Footprint, Critical angle</a:t>
            </a:r>
          </a:p>
        </p:txBody>
      </p:sp>
      <p:sp>
        <p:nvSpPr>
          <p:cNvPr id="16421" name="Line 15"/>
          <p:cNvSpPr>
            <a:spLocks noChangeShapeType="1"/>
          </p:cNvSpPr>
          <p:nvPr/>
        </p:nvSpPr>
        <p:spPr bwMode="auto">
          <a:xfrm flipH="1">
            <a:off x="4953000" y="2667000"/>
            <a:ext cx="1295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22" name="Text Box 16"/>
          <p:cNvSpPr txBox="1">
            <a:spLocks noChangeArrowheads="1"/>
          </p:cNvSpPr>
          <p:nvPr/>
        </p:nvSpPr>
        <p:spPr bwMode="auto">
          <a:xfrm>
            <a:off x="6248400" y="2438400"/>
            <a:ext cx="2133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q</a:t>
            </a:r>
            <a:r>
              <a:rPr lang="en-US" baseline="30000"/>
              <a:t>-4</a:t>
            </a:r>
            <a:r>
              <a:rPr lang="en-US"/>
              <a:t> decay, roughness</a:t>
            </a:r>
          </a:p>
        </p:txBody>
      </p:sp>
      <p:sp>
        <p:nvSpPr>
          <p:cNvPr id="16423" name="AutoShape 17"/>
          <p:cNvSpPr>
            <a:spLocks/>
          </p:cNvSpPr>
          <p:nvPr/>
        </p:nvSpPr>
        <p:spPr bwMode="auto">
          <a:xfrm>
            <a:off x="3048000" y="1371600"/>
            <a:ext cx="1143000" cy="3810000"/>
          </a:xfrm>
          <a:prstGeom prst="leftBrace">
            <a:avLst>
              <a:gd name="adj1" fmla="val 27778"/>
              <a:gd name="adj2" fmla="val 78208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4" name="Text Box 18"/>
          <p:cNvSpPr txBox="1">
            <a:spLocks noChangeArrowheads="1"/>
          </p:cNvSpPr>
          <p:nvPr/>
        </p:nvSpPr>
        <p:spPr bwMode="auto">
          <a:xfrm>
            <a:off x="1066800" y="4037013"/>
            <a:ext cx="25908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7 to 8 orders of magnitude drop in intensity</a:t>
            </a:r>
          </a:p>
        </p:txBody>
      </p:sp>
      <p:sp>
        <p:nvSpPr>
          <p:cNvPr id="16425" name="Line 19"/>
          <p:cNvSpPr>
            <a:spLocks noChangeShapeType="1"/>
          </p:cNvSpPr>
          <p:nvPr/>
        </p:nvSpPr>
        <p:spPr bwMode="auto">
          <a:xfrm flipV="1">
            <a:off x="8001000" y="51816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26" name="Text Box 20"/>
          <p:cNvSpPr txBox="1">
            <a:spLocks noChangeArrowheads="1"/>
          </p:cNvSpPr>
          <p:nvPr/>
        </p:nvSpPr>
        <p:spPr bwMode="auto">
          <a:xfrm>
            <a:off x="7010400" y="6096000"/>
            <a:ext cx="190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Background</a:t>
            </a:r>
          </a:p>
        </p:txBody>
      </p:sp>
      <p:sp>
        <p:nvSpPr>
          <p:cNvPr id="16427" name="Rectangle 21"/>
          <p:cNvSpPr>
            <a:spLocks noChangeArrowheads="1"/>
          </p:cNvSpPr>
          <p:nvPr/>
        </p:nvSpPr>
        <p:spPr bwMode="auto">
          <a:xfrm>
            <a:off x="304800" y="5867400"/>
            <a:ext cx="2819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8" name="Rectangle 22"/>
          <p:cNvSpPr>
            <a:spLocks noChangeArrowheads="1"/>
          </p:cNvSpPr>
          <p:nvPr/>
        </p:nvSpPr>
        <p:spPr bwMode="auto">
          <a:xfrm>
            <a:off x="304800" y="5791200"/>
            <a:ext cx="2819400" cy="7620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29" name="Rectangle 23"/>
          <p:cNvSpPr>
            <a:spLocks noChangeArrowheads="1"/>
          </p:cNvSpPr>
          <p:nvPr/>
        </p:nvSpPr>
        <p:spPr bwMode="auto">
          <a:xfrm>
            <a:off x="304800" y="5638800"/>
            <a:ext cx="2819400" cy="152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430" name="Line 24"/>
          <p:cNvSpPr>
            <a:spLocks noChangeShapeType="1"/>
          </p:cNvSpPr>
          <p:nvPr/>
        </p:nvSpPr>
        <p:spPr bwMode="auto">
          <a:xfrm flipV="1">
            <a:off x="1600200" y="53340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6409" name="Object 25"/>
          <p:cNvGraphicFramePr>
            <a:graphicFrameLocks noChangeAspect="1"/>
          </p:cNvGraphicFramePr>
          <p:nvPr/>
        </p:nvGraphicFramePr>
        <p:xfrm>
          <a:off x="1676400" y="5029200"/>
          <a:ext cx="349250" cy="457200"/>
        </p:xfrm>
        <a:graphic>
          <a:graphicData uri="http://schemas.openxmlformats.org/presentationml/2006/ole">
            <p:oleObj spid="_x0000_s16409" name="Equation" r:id="rId5" imgW="164880" imgH="215640" progId="Equation.3">
              <p:embed/>
            </p:oleObj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4"/>
          <p:cNvSpPr txBox="1">
            <a:spLocks noChangeArrowheads="1"/>
          </p:cNvSpPr>
          <p:nvPr/>
        </p:nvSpPr>
        <p:spPr bwMode="auto">
          <a:xfrm>
            <a:off x="762000" y="2286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Features - Footprint effect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76400" y="3033713"/>
            <a:ext cx="1752600" cy="228600"/>
          </a:xfrm>
          <a:prstGeom prst="rect">
            <a:avLst/>
          </a:prstGeom>
          <a:solidFill>
            <a:srgbClr val="969696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sp>
        <p:nvSpPr>
          <p:cNvPr id="17411" name="TextBox 14"/>
          <p:cNvSpPr txBox="1">
            <a:spLocks noChangeArrowheads="1"/>
          </p:cNvSpPr>
          <p:nvPr/>
        </p:nvSpPr>
        <p:spPr bwMode="auto">
          <a:xfrm>
            <a:off x="1981200" y="2286000"/>
            <a:ext cx="1676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Low q</a:t>
            </a:r>
          </a:p>
        </p:txBody>
      </p:sp>
      <p:sp>
        <p:nvSpPr>
          <p:cNvPr id="17412" name="TextBox 15"/>
          <p:cNvSpPr txBox="1">
            <a:spLocks noChangeArrowheads="1"/>
          </p:cNvSpPr>
          <p:nvPr/>
        </p:nvSpPr>
        <p:spPr bwMode="auto">
          <a:xfrm>
            <a:off x="2209800" y="34290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High q</a:t>
            </a: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1600200" y="4572000"/>
            <a:ext cx="1752600" cy="228600"/>
          </a:xfrm>
          <a:prstGeom prst="rect">
            <a:avLst/>
          </a:prstGeom>
          <a:solidFill>
            <a:srgbClr val="969696"/>
          </a:solidFill>
          <a:ln w="254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</a:endParaRPr>
          </a:p>
        </p:txBody>
      </p:sp>
      <p:cxnSp>
        <p:nvCxnSpPr>
          <p:cNvPr id="17414" name="Straight Connector 18"/>
          <p:cNvCxnSpPr>
            <a:cxnSpLocks noChangeShapeType="1"/>
          </p:cNvCxnSpPr>
          <p:nvPr/>
        </p:nvCxnSpPr>
        <p:spPr bwMode="auto">
          <a:xfrm rot="16200000" flipH="1">
            <a:off x="2228850" y="3778250"/>
            <a:ext cx="838200" cy="72390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15" name="Straight Connector 20"/>
          <p:cNvCxnSpPr>
            <a:cxnSpLocks noChangeShapeType="1"/>
          </p:cNvCxnSpPr>
          <p:nvPr/>
        </p:nvCxnSpPr>
        <p:spPr bwMode="auto">
          <a:xfrm rot="16200000" flipH="1">
            <a:off x="1485900" y="3924300"/>
            <a:ext cx="685800" cy="609600"/>
          </a:xfrm>
          <a:prstGeom prst="line">
            <a:avLst/>
          </a:prstGeom>
          <a:noFill/>
          <a:ln w="158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16" name="Straight Arrow Connector 28"/>
          <p:cNvCxnSpPr>
            <a:cxnSpLocks noChangeShapeType="1"/>
          </p:cNvCxnSpPr>
          <p:nvPr/>
        </p:nvCxnSpPr>
        <p:spPr bwMode="auto">
          <a:xfrm>
            <a:off x="2438400" y="2652713"/>
            <a:ext cx="1181100" cy="3048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17" name="Straight Arrow Connector 30"/>
          <p:cNvCxnSpPr>
            <a:cxnSpLocks noChangeShapeType="1"/>
          </p:cNvCxnSpPr>
          <p:nvPr/>
        </p:nvCxnSpPr>
        <p:spPr bwMode="auto">
          <a:xfrm>
            <a:off x="228600" y="2728913"/>
            <a:ext cx="1371600" cy="3048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418" name="Text Box 16"/>
          <p:cNvSpPr txBox="1">
            <a:spLocks noChangeArrowheads="1"/>
          </p:cNvSpPr>
          <p:nvPr/>
        </p:nvSpPr>
        <p:spPr bwMode="auto">
          <a:xfrm>
            <a:off x="228600" y="1035050"/>
            <a:ext cx="876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In the regime of total external reflection, some intensity is lost as the footprint on the surface is too large</a:t>
            </a:r>
          </a:p>
        </p:txBody>
      </p:sp>
      <p:sp>
        <p:nvSpPr>
          <p:cNvPr id="17419" name="Line 17"/>
          <p:cNvSpPr>
            <a:spLocks noChangeShapeType="1"/>
          </p:cNvSpPr>
          <p:nvPr/>
        </p:nvSpPr>
        <p:spPr bwMode="auto">
          <a:xfrm flipV="1">
            <a:off x="2133600" y="3886200"/>
            <a:ext cx="7620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0" name="Line 18"/>
          <p:cNvSpPr>
            <a:spLocks noChangeShapeType="1"/>
          </p:cNvSpPr>
          <p:nvPr/>
        </p:nvSpPr>
        <p:spPr bwMode="auto">
          <a:xfrm flipV="1">
            <a:off x="2971800" y="3657600"/>
            <a:ext cx="990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1" name="Text Box 20"/>
          <p:cNvSpPr txBox="1">
            <a:spLocks noChangeArrowheads="1"/>
          </p:cNvSpPr>
          <p:nvPr/>
        </p:nvSpPr>
        <p:spPr bwMode="auto">
          <a:xfrm>
            <a:off x="1752600" y="5791200"/>
            <a:ext cx="624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Foot print depends on beam width &amp; sample geometry</a:t>
            </a:r>
          </a:p>
        </p:txBody>
      </p:sp>
      <p:pic>
        <p:nvPicPr>
          <p:cNvPr id="17422" name="Picture 21" descr="Simulated intensity effect and expected beamlengt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981200"/>
            <a:ext cx="4038600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825" y="4740275"/>
            <a:ext cx="18319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Text Box 3"/>
          <p:cNvSpPr txBox="1">
            <a:spLocks noChangeArrowheads="1"/>
          </p:cNvSpPr>
          <p:nvPr/>
        </p:nvSpPr>
        <p:spPr bwMode="auto">
          <a:xfrm>
            <a:off x="609600" y="2286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Critical edge</a:t>
            </a:r>
          </a:p>
        </p:txBody>
      </p:sp>
      <p:sp>
        <p:nvSpPr>
          <p:cNvPr id="18441" name="Text Box 4"/>
          <p:cNvSpPr txBox="1">
            <a:spLocks noChangeArrowheads="1"/>
          </p:cNvSpPr>
          <p:nvPr/>
        </p:nvSpPr>
        <p:spPr bwMode="auto">
          <a:xfrm>
            <a:off x="457200" y="1066800"/>
            <a:ext cx="815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The refractive index for x-rays and neutrons in materials is less than 1.</a:t>
            </a:r>
          </a:p>
        </p:txBody>
      </p:sp>
      <p:graphicFrame>
        <p:nvGraphicFramePr>
          <p:cNvPr id="18438" name="Object 6"/>
          <p:cNvGraphicFramePr>
            <a:graphicFrameLocks noChangeAspect="1"/>
          </p:cNvGraphicFramePr>
          <p:nvPr/>
        </p:nvGraphicFramePr>
        <p:xfrm>
          <a:off x="685800" y="1752600"/>
          <a:ext cx="1295400" cy="319088"/>
        </p:xfrm>
        <a:graphic>
          <a:graphicData uri="http://schemas.openxmlformats.org/presentationml/2006/ole">
            <p:oleObj spid="_x0000_s18438" name="Equation" r:id="rId4" imgW="825480" imgH="203040" progId="Equation.3">
              <p:embed/>
            </p:oleObj>
          </a:graphicData>
        </a:graphic>
      </p:graphicFrame>
      <p:sp>
        <p:nvSpPr>
          <p:cNvPr id="18442" name="Text Box 8"/>
          <p:cNvSpPr txBox="1">
            <a:spLocks noChangeArrowheads="1"/>
          </p:cNvSpPr>
          <p:nvPr/>
        </p:nvSpPr>
        <p:spPr bwMode="auto">
          <a:xfrm>
            <a:off x="381000" y="2209800"/>
            <a:ext cx="5257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Total external reflection occurs</a:t>
            </a:r>
          </a:p>
        </p:txBody>
      </p:sp>
      <p:pic>
        <p:nvPicPr>
          <p:cNvPr id="18443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05200" y="1752600"/>
            <a:ext cx="5159375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rot="5400000">
            <a:off x="4078288" y="4038600"/>
            <a:ext cx="3657600" cy="0"/>
          </a:xfrm>
          <a:prstGeom prst="line">
            <a:avLst/>
          </a:prstGeom>
          <a:noFill/>
          <a:ln w="25400" algn="ctr">
            <a:solidFill>
              <a:schemeClr val="tx1"/>
            </a:solidFill>
            <a:prstDash val="lgDash"/>
            <a:round/>
            <a:headEnd/>
            <a:tailEnd/>
          </a:ln>
        </p:spPr>
      </p:cxn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533400" y="3581400"/>
            <a:ext cx="2667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609600" y="2895600"/>
            <a:ext cx="1066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8" name="Line 16"/>
          <p:cNvSpPr>
            <a:spLocks noChangeShapeType="1"/>
          </p:cNvSpPr>
          <p:nvPr/>
        </p:nvSpPr>
        <p:spPr bwMode="auto">
          <a:xfrm flipV="1">
            <a:off x="1676400" y="3581400"/>
            <a:ext cx="1219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8449" name="Line 17"/>
          <p:cNvSpPr>
            <a:spLocks noChangeShapeType="1"/>
          </p:cNvSpPr>
          <p:nvPr/>
        </p:nvSpPr>
        <p:spPr bwMode="auto">
          <a:xfrm>
            <a:off x="1676400" y="26670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18450" name="Object 18"/>
          <p:cNvGraphicFramePr>
            <a:graphicFrameLocks noChangeAspect="1"/>
          </p:cNvGraphicFramePr>
          <p:nvPr/>
        </p:nvGraphicFramePr>
        <p:xfrm>
          <a:off x="1752600" y="3886200"/>
          <a:ext cx="1255713" cy="339725"/>
        </p:xfrm>
        <a:graphic>
          <a:graphicData uri="http://schemas.openxmlformats.org/presentationml/2006/ole">
            <p:oleObj spid="_x0000_s18450" name="Equation" r:id="rId6" imgW="799920" imgH="215640" progId="Equation.3">
              <p:embed/>
            </p:oleObj>
          </a:graphicData>
        </a:graphic>
      </p:graphicFrame>
      <p:graphicFrame>
        <p:nvGraphicFramePr>
          <p:cNvPr id="18451" name="Object 19"/>
          <p:cNvGraphicFramePr>
            <a:graphicFrameLocks noChangeAspect="1"/>
          </p:cNvGraphicFramePr>
          <p:nvPr/>
        </p:nvGraphicFramePr>
        <p:xfrm>
          <a:off x="661988" y="3124200"/>
          <a:ext cx="269875" cy="381000"/>
        </p:xfrm>
        <a:graphic>
          <a:graphicData uri="http://schemas.openxmlformats.org/presentationml/2006/ole">
            <p:oleObj spid="_x0000_s18451" name="Equation" r:id="rId7" imgW="152280" imgH="215640" progId="Equation.3">
              <p:embed/>
            </p:oleObj>
          </a:graphicData>
        </a:graphic>
      </p:graphicFrame>
      <p:graphicFrame>
        <p:nvGraphicFramePr>
          <p:cNvPr id="18453" name="Object 21"/>
          <p:cNvGraphicFramePr>
            <a:graphicFrameLocks noChangeAspect="1"/>
          </p:cNvGraphicFramePr>
          <p:nvPr/>
        </p:nvGraphicFramePr>
        <p:xfrm>
          <a:off x="762000" y="5334000"/>
          <a:ext cx="1752600" cy="660400"/>
        </p:xfrm>
        <a:graphic>
          <a:graphicData uri="http://schemas.openxmlformats.org/presentationml/2006/ole">
            <p:oleObj spid="_x0000_s18453" name="Equation" r:id="rId8" imgW="1117440" imgH="419040" progId="Equation.3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3" name="Picture 2" descr="Double critical edge example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0400" y="1143000"/>
            <a:ext cx="5791200" cy="532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228600" y="1143000"/>
            <a:ext cx="2743200" cy="9540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 critical edges observed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1243013" y="1816100"/>
          <a:ext cx="736600" cy="349250"/>
        </p:xfrm>
        <a:graphic>
          <a:graphicData uri="http://schemas.openxmlformats.org/presentationml/2006/ole">
            <p:oleObj spid="_x0000_s3075" name="Equation" r:id="rId4" imgW="482400" imgH="228600" progId="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669925" y="3200400"/>
          <a:ext cx="1862138" cy="381000"/>
        </p:xfrm>
        <a:graphic>
          <a:graphicData uri="http://schemas.openxmlformats.org/presentationml/2006/ole">
            <p:oleObj spid="_x0000_s3077" name="Equation" r:id="rId5" imgW="1117440" imgH="228600" progId="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938213" y="2425700"/>
            <a:ext cx="1295400" cy="152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38213" y="2578100"/>
            <a:ext cx="1295400" cy="228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633413" y="2273300"/>
            <a:ext cx="9525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0"/>
          </p:cNvCxnSpPr>
          <p:nvPr/>
        </p:nvCxnSpPr>
        <p:spPr>
          <a:xfrm rot="5400000" flipH="1" flipV="1">
            <a:off x="2024063" y="1835150"/>
            <a:ext cx="152400" cy="1028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ounded Rectangle 18"/>
          <p:cNvSpPr/>
          <p:nvPr/>
        </p:nvSpPr>
        <p:spPr>
          <a:xfrm>
            <a:off x="252413" y="1600200"/>
            <a:ext cx="2667000" cy="1447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246063" y="3200400"/>
            <a:ext cx="2667000" cy="1447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55663" y="4038600"/>
            <a:ext cx="1295400" cy="152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55663" y="4191000"/>
            <a:ext cx="1295400" cy="228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550863" y="3886200"/>
            <a:ext cx="9525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21" idx="0"/>
          </p:cNvCxnSpPr>
          <p:nvPr/>
        </p:nvCxnSpPr>
        <p:spPr>
          <a:xfrm rot="5400000" flipH="1" flipV="1">
            <a:off x="1941513" y="3448050"/>
            <a:ext cx="152400" cy="1028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16200000" flipH="1">
            <a:off x="1465263" y="4038600"/>
            <a:ext cx="1524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flipV="1">
            <a:off x="1617663" y="4038600"/>
            <a:ext cx="2286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5400000" flipH="1" flipV="1">
            <a:off x="2246313" y="3448050"/>
            <a:ext cx="152400" cy="1028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9" name="Object 7"/>
          <p:cNvGraphicFramePr>
            <a:graphicFrameLocks noChangeAspect="1"/>
          </p:cNvGraphicFramePr>
          <p:nvPr/>
        </p:nvGraphicFramePr>
        <p:xfrm>
          <a:off x="1177925" y="4800600"/>
          <a:ext cx="846138" cy="381000"/>
        </p:xfrm>
        <a:graphic>
          <a:graphicData uri="http://schemas.openxmlformats.org/presentationml/2006/ole">
            <p:oleObj spid="_x0000_s3079" name="Equation" r:id="rId6" imgW="507960" imgH="228600" progId="">
              <p:embed/>
            </p:oleObj>
          </a:graphicData>
        </a:graphic>
      </p:graphicFrame>
      <p:sp>
        <p:nvSpPr>
          <p:cNvPr id="36" name="Rounded Rectangle 35"/>
          <p:cNvSpPr/>
          <p:nvPr/>
        </p:nvSpPr>
        <p:spPr>
          <a:xfrm>
            <a:off x="246063" y="4800600"/>
            <a:ext cx="2667000" cy="1447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855663" y="5638800"/>
            <a:ext cx="1295400" cy="1524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855663" y="5791200"/>
            <a:ext cx="1295400" cy="22860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50863" y="5486400"/>
            <a:ext cx="952500" cy="1524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37" idx="0"/>
          </p:cNvCxnSpPr>
          <p:nvPr/>
        </p:nvCxnSpPr>
        <p:spPr>
          <a:xfrm rot="5400000" flipH="1" flipV="1">
            <a:off x="1941513" y="5048250"/>
            <a:ext cx="152400" cy="1028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rot="16200000" flipH="1">
            <a:off x="1465263" y="5638800"/>
            <a:ext cx="1524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1617663" y="5638800"/>
            <a:ext cx="228600" cy="152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 flipH="1" flipV="1">
            <a:off x="2246313" y="5048250"/>
            <a:ext cx="152400" cy="10287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6200000" flipH="1">
            <a:off x="1500982" y="5920581"/>
            <a:ext cx="381000" cy="12223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rot="5400000">
            <a:off x="2895600" y="3657600"/>
            <a:ext cx="4267200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4144963" y="3657600"/>
            <a:ext cx="4267200" cy="0"/>
          </a:xfrm>
          <a:prstGeom prst="line">
            <a:avLst/>
          </a:prstGeom>
          <a:ln w="1905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80" name="Object 8"/>
          <p:cNvGraphicFramePr>
            <a:graphicFrameLocks noChangeAspect="1"/>
          </p:cNvGraphicFramePr>
          <p:nvPr/>
        </p:nvGraphicFramePr>
        <p:xfrm>
          <a:off x="4724400" y="2209800"/>
          <a:ext cx="338138" cy="381000"/>
        </p:xfrm>
        <a:graphic>
          <a:graphicData uri="http://schemas.openxmlformats.org/presentationml/2006/ole">
            <p:oleObj spid="_x0000_s3080" name="Equation" r:id="rId7" imgW="203040" imgH="228600" progId="">
              <p:embed/>
            </p:oleObj>
          </a:graphicData>
        </a:graphic>
      </p:graphicFrame>
      <p:graphicFrame>
        <p:nvGraphicFramePr>
          <p:cNvPr id="3082" name="Object 10"/>
          <p:cNvGraphicFramePr>
            <a:graphicFrameLocks noChangeAspect="1"/>
          </p:cNvGraphicFramePr>
          <p:nvPr/>
        </p:nvGraphicFramePr>
        <p:xfrm>
          <a:off x="5934075" y="1752600"/>
          <a:ext cx="358775" cy="381000"/>
        </p:xfrm>
        <a:graphic>
          <a:graphicData uri="http://schemas.openxmlformats.org/presentationml/2006/ole">
            <p:oleObj spid="_x0000_s3082" name="Equation" r:id="rId8" imgW="215640" imgH="228600" progId="">
              <p:embed/>
            </p:oleObj>
          </a:graphicData>
        </a:graphic>
      </p:graphicFrame>
      <p:sp>
        <p:nvSpPr>
          <p:cNvPr id="3109" name="TextBox 56"/>
          <p:cNvSpPr txBox="1">
            <a:spLocks noChangeArrowheads="1"/>
          </p:cNvSpPr>
          <p:nvPr/>
        </p:nvSpPr>
        <p:spPr bwMode="auto">
          <a:xfrm>
            <a:off x="609600" y="239713"/>
            <a:ext cx="7543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Double critical edge – Better guestimation of layer SLD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35" name="Picture 1" descr="smooth vs rough Si wafer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1143000"/>
            <a:ext cx="5638800" cy="507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36" name="TextBox 2"/>
          <p:cNvSpPr txBox="1">
            <a:spLocks noChangeArrowheads="1"/>
          </p:cNvSpPr>
          <p:nvPr/>
        </p:nvSpPr>
        <p:spPr bwMode="auto">
          <a:xfrm>
            <a:off x="533400" y="1066800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Smooth surface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304800" y="2133600"/>
            <a:ext cx="2514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228600" y="1676400"/>
            <a:ext cx="6858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914400" y="1676400"/>
            <a:ext cx="10668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685800" y="1676400"/>
            <a:ext cx="6858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1371600" y="1676400"/>
            <a:ext cx="10668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1143000" y="1676400"/>
            <a:ext cx="6858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828800" y="1676400"/>
            <a:ext cx="10668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1524000" y="1676400"/>
            <a:ext cx="6858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209800" y="1676400"/>
            <a:ext cx="10668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46" name="TextBox 15"/>
          <p:cNvSpPr txBox="1">
            <a:spLocks noChangeArrowheads="1"/>
          </p:cNvSpPr>
          <p:nvPr/>
        </p:nvSpPr>
        <p:spPr bwMode="auto">
          <a:xfrm>
            <a:off x="533400" y="2514600"/>
            <a:ext cx="2362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Rough surface</a:t>
            </a:r>
          </a:p>
        </p:txBody>
      </p:sp>
      <p:sp>
        <p:nvSpPr>
          <p:cNvPr id="20" name="Freeform 19"/>
          <p:cNvSpPr/>
          <p:nvPr/>
        </p:nvSpPr>
        <p:spPr>
          <a:xfrm>
            <a:off x="381000" y="3505200"/>
            <a:ext cx="2574925" cy="185738"/>
          </a:xfrm>
          <a:custGeom>
            <a:avLst/>
            <a:gdLst>
              <a:gd name="connsiteX0" fmla="*/ 0 w 2574524"/>
              <a:gd name="connsiteY0" fmla="*/ 150921 h 186432"/>
              <a:gd name="connsiteX1" fmla="*/ 26633 w 2574524"/>
              <a:gd name="connsiteY1" fmla="*/ 133166 h 186432"/>
              <a:gd name="connsiteX2" fmla="*/ 35510 w 2574524"/>
              <a:gd name="connsiteY2" fmla="*/ 106532 h 186432"/>
              <a:gd name="connsiteX3" fmla="*/ 79899 w 2574524"/>
              <a:gd name="connsiteY3" fmla="*/ 71022 h 186432"/>
              <a:gd name="connsiteX4" fmla="*/ 150920 w 2574524"/>
              <a:gd name="connsiteY4" fmla="*/ 53266 h 186432"/>
              <a:gd name="connsiteX5" fmla="*/ 204186 w 2574524"/>
              <a:gd name="connsiteY5" fmla="*/ 71022 h 186432"/>
              <a:gd name="connsiteX6" fmla="*/ 230819 w 2574524"/>
              <a:gd name="connsiteY6" fmla="*/ 79899 h 186432"/>
              <a:gd name="connsiteX7" fmla="*/ 266330 w 2574524"/>
              <a:gd name="connsiteY7" fmla="*/ 124288 h 186432"/>
              <a:gd name="connsiteX8" fmla="*/ 284085 w 2574524"/>
              <a:gd name="connsiteY8" fmla="*/ 150921 h 186432"/>
              <a:gd name="connsiteX9" fmla="*/ 310718 w 2574524"/>
              <a:gd name="connsiteY9" fmla="*/ 159799 h 186432"/>
              <a:gd name="connsiteX10" fmla="*/ 435006 w 2574524"/>
              <a:gd name="connsiteY10" fmla="*/ 142043 h 186432"/>
              <a:gd name="connsiteX11" fmla="*/ 461639 w 2574524"/>
              <a:gd name="connsiteY11" fmla="*/ 124288 h 186432"/>
              <a:gd name="connsiteX12" fmla="*/ 470516 w 2574524"/>
              <a:gd name="connsiteY12" fmla="*/ 79899 h 186432"/>
              <a:gd name="connsiteX13" fmla="*/ 523782 w 2574524"/>
              <a:gd name="connsiteY13" fmla="*/ 53266 h 186432"/>
              <a:gd name="connsiteX14" fmla="*/ 541538 w 2574524"/>
              <a:gd name="connsiteY14" fmla="*/ 35511 h 186432"/>
              <a:gd name="connsiteX15" fmla="*/ 594804 w 2574524"/>
              <a:gd name="connsiteY15" fmla="*/ 17756 h 186432"/>
              <a:gd name="connsiteX16" fmla="*/ 656947 w 2574524"/>
              <a:gd name="connsiteY16" fmla="*/ 0 h 186432"/>
              <a:gd name="connsiteX17" fmla="*/ 710213 w 2574524"/>
              <a:gd name="connsiteY17" fmla="*/ 8878 h 186432"/>
              <a:gd name="connsiteX18" fmla="*/ 763479 w 2574524"/>
              <a:gd name="connsiteY18" fmla="*/ 71022 h 186432"/>
              <a:gd name="connsiteX19" fmla="*/ 683580 w 2574524"/>
              <a:gd name="connsiteY19" fmla="*/ 115410 h 186432"/>
              <a:gd name="connsiteX20" fmla="*/ 692458 w 2574524"/>
              <a:gd name="connsiteY20" fmla="*/ 142043 h 186432"/>
              <a:gd name="connsiteX21" fmla="*/ 719091 w 2574524"/>
              <a:gd name="connsiteY21" fmla="*/ 159799 h 186432"/>
              <a:gd name="connsiteX22" fmla="*/ 790112 w 2574524"/>
              <a:gd name="connsiteY22" fmla="*/ 177554 h 186432"/>
              <a:gd name="connsiteX23" fmla="*/ 852256 w 2574524"/>
              <a:gd name="connsiteY23" fmla="*/ 168676 h 186432"/>
              <a:gd name="connsiteX24" fmla="*/ 896644 w 2574524"/>
              <a:gd name="connsiteY24" fmla="*/ 88777 h 186432"/>
              <a:gd name="connsiteX25" fmla="*/ 914400 w 2574524"/>
              <a:gd name="connsiteY25" fmla="*/ 71022 h 186432"/>
              <a:gd name="connsiteX26" fmla="*/ 941033 w 2574524"/>
              <a:gd name="connsiteY26" fmla="*/ 79899 h 186432"/>
              <a:gd name="connsiteX27" fmla="*/ 1003177 w 2574524"/>
              <a:gd name="connsiteY27" fmla="*/ 62144 h 186432"/>
              <a:gd name="connsiteX28" fmla="*/ 1056443 w 2574524"/>
              <a:gd name="connsiteY28" fmla="*/ 97655 h 186432"/>
              <a:gd name="connsiteX29" fmla="*/ 1083076 w 2574524"/>
              <a:gd name="connsiteY29" fmla="*/ 115410 h 186432"/>
              <a:gd name="connsiteX30" fmla="*/ 1127464 w 2574524"/>
              <a:gd name="connsiteY30" fmla="*/ 124288 h 186432"/>
              <a:gd name="connsiteX31" fmla="*/ 1180730 w 2574524"/>
              <a:gd name="connsiteY31" fmla="*/ 142043 h 186432"/>
              <a:gd name="connsiteX32" fmla="*/ 1225118 w 2574524"/>
              <a:gd name="connsiteY32" fmla="*/ 115410 h 186432"/>
              <a:gd name="connsiteX33" fmla="*/ 1251751 w 2574524"/>
              <a:gd name="connsiteY33" fmla="*/ 106532 h 186432"/>
              <a:gd name="connsiteX34" fmla="*/ 1313895 w 2574524"/>
              <a:gd name="connsiteY34" fmla="*/ 71022 h 186432"/>
              <a:gd name="connsiteX35" fmla="*/ 1367161 w 2574524"/>
              <a:gd name="connsiteY35" fmla="*/ 44389 h 186432"/>
              <a:gd name="connsiteX36" fmla="*/ 1393794 w 2574524"/>
              <a:gd name="connsiteY36" fmla="*/ 53266 h 186432"/>
              <a:gd name="connsiteX37" fmla="*/ 1429305 w 2574524"/>
              <a:gd name="connsiteY37" fmla="*/ 88777 h 186432"/>
              <a:gd name="connsiteX38" fmla="*/ 1491448 w 2574524"/>
              <a:gd name="connsiteY38" fmla="*/ 79899 h 186432"/>
              <a:gd name="connsiteX39" fmla="*/ 1518081 w 2574524"/>
              <a:gd name="connsiteY39" fmla="*/ 71022 h 186432"/>
              <a:gd name="connsiteX40" fmla="*/ 1544714 w 2574524"/>
              <a:gd name="connsiteY40" fmla="*/ 79899 h 186432"/>
              <a:gd name="connsiteX41" fmla="*/ 1553592 w 2574524"/>
              <a:gd name="connsiteY41" fmla="*/ 106532 h 186432"/>
              <a:gd name="connsiteX42" fmla="*/ 1580225 w 2574524"/>
              <a:gd name="connsiteY42" fmla="*/ 115410 h 186432"/>
              <a:gd name="connsiteX43" fmla="*/ 1624613 w 2574524"/>
              <a:gd name="connsiteY43" fmla="*/ 124288 h 186432"/>
              <a:gd name="connsiteX44" fmla="*/ 1677879 w 2574524"/>
              <a:gd name="connsiteY44" fmla="*/ 115410 h 186432"/>
              <a:gd name="connsiteX45" fmla="*/ 1731145 w 2574524"/>
              <a:gd name="connsiteY45" fmla="*/ 97655 h 186432"/>
              <a:gd name="connsiteX46" fmla="*/ 1775534 w 2574524"/>
              <a:gd name="connsiteY46" fmla="*/ 71022 h 186432"/>
              <a:gd name="connsiteX47" fmla="*/ 1802167 w 2574524"/>
              <a:gd name="connsiteY47" fmla="*/ 88777 h 186432"/>
              <a:gd name="connsiteX48" fmla="*/ 1855433 w 2574524"/>
              <a:gd name="connsiteY48" fmla="*/ 106532 h 186432"/>
              <a:gd name="connsiteX49" fmla="*/ 1855433 w 2574524"/>
              <a:gd name="connsiteY49" fmla="*/ 106532 h 186432"/>
              <a:gd name="connsiteX50" fmla="*/ 1953087 w 2574524"/>
              <a:gd name="connsiteY50" fmla="*/ 115410 h 186432"/>
              <a:gd name="connsiteX51" fmla="*/ 2032986 w 2574524"/>
              <a:gd name="connsiteY51" fmla="*/ 88777 h 186432"/>
              <a:gd name="connsiteX52" fmla="*/ 2059619 w 2574524"/>
              <a:gd name="connsiteY52" fmla="*/ 79899 h 186432"/>
              <a:gd name="connsiteX53" fmla="*/ 2148396 w 2574524"/>
              <a:gd name="connsiteY53" fmla="*/ 97655 h 186432"/>
              <a:gd name="connsiteX54" fmla="*/ 2175029 w 2574524"/>
              <a:gd name="connsiteY54" fmla="*/ 106532 h 186432"/>
              <a:gd name="connsiteX55" fmla="*/ 2237173 w 2574524"/>
              <a:gd name="connsiteY55" fmla="*/ 115410 h 186432"/>
              <a:gd name="connsiteX56" fmla="*/ 2272683 w 2574524"/>
              <a:gd name="connsiteY56" fmla="*/ 124288 h 186432"/>
              <a:gd name="connsiteX57" fmla="*/ 2317072 w 2574524"/>
              <a:gd name="connsiteY57" fmla="*/ 133166 h 186432"/>
              <a:gd name="connsiteX58" fmla="*/ 2370338 w 2574524"/>
              <a:gd name="connsiteY58" fmla="*/ 150921 h 186432"/>
              <a:gd name="connsiteX59" fmla="*/ 2396971 w 2574524"/>
              <a:gd name="connsiteY59" fmla="*/ 159799 h 186432"/>
              <a:gd name="connsiteX60" fmla="*/ 2512380 w 2574524"/>
              <a:gd name="connsiteY60" fmla="*/ 168676 h 186432"/>
              <a:gd name="connsiteX61" fmla="*/ 2574524 w 2574524"/>
              <a:gd name="connsiteY61" fmla="*/ 186432 h 18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</a:cxnLst>
            <a:rect l="l" t="t" r="r" b="b"/>
            <a:pathLst>
              <a:path w="2574524" h="186432">
                <a:moveTo>
                  <a:pt x="0" y="150921"/>
                </a:moveTo>
                <a:cubicBezTo>
                  <a:pt x="8878" y="145003"/>
                  <a:pt x="19968" y="141498"/>
                  <a:pt x="26633" y="133166"/>
                </a:cubicBezTo>
                <a:cubicBezTo>
                  <a:pt x="32479" y="125858"/>
                  <a:pt x="30695" y="114557"/>
                  <a:pt x="35510" y="106532"/>
                </a:cubicBezTo>
                <a:cubicBezTo>
                  <a:pt x="41736" y="96155"/>
                  <a:pt x="70617" y="74397"/>
                  <a:pt x="79899" y="71022"/>
                </a:cubicBezTo>
                <a:cubicBezTo>
                  <a:pt x="102832" y="62683"/>
                  <a:pt x="150920" y="53266"/>
                  <a:pt x="150920" y="53266"/>
                </a:cubicBezTo>
                <a:lnTo>
                  <a:pt x="204186" y="71022"/>
                </a:lnTo>
                <a:lnTo>
                  <a:pt x="230819" y="79899"/>
                </a:lnTo>
                <a:cubicBezTo>
                  <a:pt x="285480" y="161887"/>
                  <a:pt x="215723" y="61027"/>
                  <a:pt x="266330" y="124288"/>
                </a:cubicBezTo>
                <a:cubicBezTo>
                  <a:pt x="272995" y="132620"/>
                  <a:pt x="275754" y="144256"/>
                  <a:pt x="284085" y="150921"/>
                </a:cubicBezTo>
                <a:cubicBezTo>
                  <a:pt x="291392" y="156767"/>
                  <a:pt x="301840" y="156840"/>
                  <a:pt x="310718" y="159799"/>
                </a:cubicBezTo>
                <a:cubicBezTo>
                  <a:pt x="322393" y="158502"/>
                  <a:pt x="411202" y="150969"/>
                  <a:pt x="435006" y="142043"/>
                </a:cubicBezTo>
                <a:cubicBezTo>
                  <a:pt x="444996" y="138297"/>
                  <a:pt x="452761" y="130206"/>
                  <a:pt x="461639" y="124288"/>
                </a:cubicBezTo>
                <a:cubicBezTo>
                  <a:pt x="464598" y="109492"/>
                  <a:pt x="463030" y="93000"/>
                  <a:pt x="470516" y="79899"/>
                </a:cubicBezTo>
                <a:cubicBezTo>
                  <a:pt x="478614" y="65727"/>
                  <a:pt x="510113" y="57823"/>
                  <a:pt x="523782" y="53266"/>
                </a:cubicBezTo>
                <a:cubicBezTo>
                  <a:pt x="529701" y="47348"/>
                  <a:pt x="534052" y="39254"/>
                  <a:pt x="541538" y="35511"/>
                </a:cubicBezTo>
                <a:cubicBezTo>
                  <a:pt x="558278" y="27141"/>
                  <a:pt x="577049" y="23674"/>
                  <a:pt x="594804" y="17756"/>
                </a:cubicBezTo>
                <a:cubicBezTo>
                  <a:pt x="633018" y="5018"/>
                  <a:pt x="612351" y="11150"/>
                  <a:pt x="656947" y="0"/>
                </a:cubicBezTo>
                <a:cubicBezTo>
                  <a:pt x="674702" y="2959"/>
                  <a:pt x="694113" y="828"/>
                  <a:pt x="710213" y="8878"/>
                </a:cubicBezTo>
                <a:cubicBezTo>
                  <a:pt x="731741" y="19642"/>
                  <a:pt x="750159" y="51042"/>
                  <a:pt x="763479" y="71022"/>
                </a:cubicBezTo>
                <a:cubicBezTo>
                  <a:pt x="698302" y="92747"/>
                  <a:pt x="723447" y="75543"/>
                  <a:pt x="683580" y="115410"/>
                </a:cubicBezTo>
                <a:cubicBezTo>
                  <a:pt x="686539" y="124288"/>
                  <a:pt x="686612" y="134736"/>
                  <a:pt x="692458" y="142043"/>
                </a:cubicBezTo>
                <a:cubicBezTo>
                  <a:pt x="699123" y="150375"/>
                  <a:pt x="709548" y="155027"/>
                  <a:pt x="719091" y="159799"/>
                </a:cubicBezTo>
                <a:cubicBezTo>
                  <a:pt x="737286" y="168896"/>
                  <a:pt x="773236" y="174179"/>
                  <a:pt x="790112" y="177554"/>
                </a:cubicBezTo>
                <a:cubicBezTo>
                  <a:pt x="810827" y="174595"/>
                  <a:pt x="832828" y="176447"/>
                  <a:pt x="852256" y="168676"/>
                </a:cubicBezTo>
                <a:cubicBezTo>
                  <a:pt x="900839" y="149243"/>
                  <a:pt x="861926" y="123493"/>
                  <a:pt x="896644" y="88777"/>
                </a:cubicBezTo>
                <a:lnTo>
                  <a:pt x="914400" y="71022"/>
                </a:lnTo>
                <a:cubicBezTo>
                  <a:pt x="923278" y="73981"/>
                  <a:pt x="931675" y="79899"/>
                  <a:pt x="941033" y="79899"/>
                </a:cubicBezTo>
                <a:cubicBezTo>
                  <a:pt x="952182" y="79899"/>
                  <a:pt x="990617" y="66331"/>
                  <a:pt x="1003177" y="62144"/>
                </a:cubicBezTo>
                <a:lnTo>
                  <a:pt x="1056443" y="97655"/>
                </a:lnTo>
                <a:cubicBezTo>
                  <a:pt x="1065321" y="103573"/>
                  <a:pt x="1072614" y="113317"/>
                  <a:pt x="1083076" y="115410"/>
                </a:cubicBezTo>
                <a:cubicBezTo>
                  <a:pt x="1097872" y="118369"/>
                  <a:pt x="1112907" y="120318"/>
                  <a:pt x="1127464" y="124288"/>
                </a:cubicBezTo>
                <a:cubicBezTo>
                  <a:pt x="1145520" y="129212"/>
                  <a:pt x="1180730" y="142043"/>
                  <a:pt x="1180730" y="142043"/>
                </a:cubicBezTo>
                <a:cubicBezTo>
                  <a:pt x="1256171" y="116898"/>
                  <a:pt x="1164193" y="151967"/>
                  <a:pt x="1225118" y="115410"/>
                </a:cubicBezTo>
                <a:cubicBezTo>
                  <a:pt x="1233142" y="110595"/>
                  <a:pt x="1243150" y="110218"/>
                  <a:pt x="1251751" y="106532"/>
                </a:cubicBezTo>
                <a:cubicBezTo>
                  <a:pt x="1360698" y="59841"/>
                  <a:pt x="1224739" y="115600"/>
                  <a:pt x="1313895" y="71022"/>
                </a:cubicBezTo>
                <a:cubicBezTo>
                  <a:pt x="1387405" y="34267"/>
                  <a:pt x="1290835" y="95272"/>
                  <a:pt x="1367161" y="44389"/>
                </a:cubicBezTo>
                <a:cubicBezTo>
                  <a:pt x="1376039" y="47348"/>
                  <a:pt x="1386179" y="47827"/>
                  <a:pt x="1393794" y="53266"/>
                </a:cubicBezTo>
                <a:cubicBezTo>
                  <a:pt x="1407416" y="62996"/>
                  <a:pt x="1429305" y="88777"/>
                  <a:pt x="1429305" y="88777"/>
                </a:cubicBezTo>
                <a:cubicBezTo>
                  <a:pt x="1450019" y="85818"/>
                  <a:pt x="1470930" y="84003"/>
                  <a:pt x="1491448" y="79899"/>
                </a:cubicBezTo>
                <a:cubicBezTo>
                  <a:pt x="1500624" y="78064"/>
                  <a:pt x="1508723" y="71022"/>
                  <a:pt x="1518081" y="71022"/>
                </a:cubicBezTo>
                <a:cubicBezTo>
                  <a:pt x="1527439" y="71022"/>
                  <a:pt x="1535836" y="76940"/>
                  <a:pt x="1544714" y="79899"/>
                </a:cubicBezTo>
                <a:cubicBezTo>
                  <a:pt x="1547673" y="88777"/>
                  <a:pt x="1546975" y="99915"/>
                  <a:pt x="1553592" y="106532"/>
                </a:cubicBezTo>
                <a:cubicBezTo>
                  <a:pt x="1560209" y="113149"/>
                  <a:pt x="1571147" y="113140"/>
                  <a:pt x="1580225" y="115410"/>
                </a:cubicBezTo>
                <a:cubicBezTo>
                  <a:pt x="1594863" y="119070"/>
                  <a:pt x="1609817" y="121329"/>
                  <a:pt x="1624613" y="124288"/>
                </a:cubicBezTo>
                <a:cubicBezTo>
                  <a:pt x="1642368" y="121329"/>
                  <a:pt x="1660416" y="119776"/>
                  <a:pt x="1677879" y="115410"/>
                </a:cubicBezTo>
                <a:cubicBezTo>
                  <a:pt x="1696036" y="110871"/>
                  <a:pt x="1731145" y="97655"/>
                  <a:pt x="1731145" y="97655"/>
                </a:cubicBezTo>
                <a:cubicBezTo>
                  <a:pt x="1742265" y="86535"/>
                  <a:pt x="1755777" y="67729"/>
                  <a:pt x="1775534" y="71022"/>
                </a:cubicBezTo>
                <a:cubicBezTo>
                  <a:pt x="1786058" y="72776"/>
                  <a:pt x="1792417" y="84444"/>
                  <a:pt x="1802167" y="88777"/>
                </a:cubicBezTo>
                <a:cubicBezTo>
                  <a:pt x="1819270" y="96378"/>
                  <a:pt x="1837678" y="100614"/>
                  <a:pt x="1855433" y="106532"/>
                </a:cubicBezTo>
                <a:lnTo>
                  <a:pt x="1855433" y="106532"/>
                </a:lnTo>
                <a:lnTo>
                  <a:pt x="1953087" y="115410"/>
                </a:lnTo>
                <a:lnTo>
                  <a:pt x="2032986" y="88777"/>
                </a:lnTo>
                <a:lnTo>
                  <a:pt x="2059619" y="79899"/>
                </a:lnTo>
                <a:cubicBezTo>
                  <a:pt x="2101482" y="86876"/>
                  <a:pt x="2111310" y="87059"/>
                  <a:pt x="2148396" y="97655"/>
                </a:cubicBezTo>
                <a:cubicBezTo>
                  <a:pt x="2157394" y="100226"/>
                  <a:pt x="2165853" y="104697"/>
                  <a:pt x="2175029" y="106532"/>
                </a:cubicBezTo>
                <a:cubicBezTo>
                  <a:pt x="2195548" y="110636"/>
                  <a:pt x="2216586" y="111667"/>
                  <a:pt x="2237173" y="115410"/>
                </a:cubicBezTo>
                <a:cubicBezTo>
                  <a:pt x="2249177" y="117593"/>
                  <a:pt x="2260773" y="121641"/>
                  <a:pt x="2272683" y="124288"/>
                </a:cubicBezTo>
                <a:cubicBezTo>
                  <a:pt x="2287413" y="127561"/>
                  <a:pt x="2302514" y="129196"/>
                  <a:pt x="2317072" y="133166"/>
                </a:cubicBezTo>
                <a:cubicBezTo>
                  <a:pt x="2335128" y="138090"/>
                  <a:pt x="2352583" y="145003"/>
                  <a:pt x="2370338" y="150921"/>
                </a:cubicBezTo>
                <a:cubicBezTo>
                  <a:pt x="2379216" y="153880"/>
                  <a:pt x="2387641" y="159081"/>
                  <a:pt x="2396971" y="159799"/>
                </a:cubicBezTo>
                <a:lnTo>
                  <a:pt x="2512380" y="168676"/>
                </a:lnTo>
                <a:cubicBezTo>
                  <a:pt x="2563257" y="178852"/>
                  <a:pt x="2543273" y="170806"/>
                  <a:pt x="2574524" y="186432"/>
                </a:cubicBezTo>
              </a:path>
            </a:pathLst>
          </a:cu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81000" y="3048000"/>
            <a:ext cx="6858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1066800" y="3048000"/>
            <a:ext cx="10668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914400" y="3200400"/>
            <a:ext cx="6858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V="1">
            <a:off x="1181100" y="3238500"/>
            <a:ext cx="685800" cy="152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1057275" y="3114675"/>
            <a:ext cx="6858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743075" y="3114675"/>
            <a:ext cx="10668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1362075" y="3168650"/>
            <a:ext cx="685800" cy="4572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2047875" y="3124200"/>
            <a:ext cx="847725" cy="5016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56" name="TextBox 35"/>
          <p:cNvSpPr txBox="1">
            <a:spLocks noChangeArrowheads="1"/>
          </p:cNvSpPr>
          <p:nvPr/>
        </p:nvSpPr>
        <p:spPr bwMode="auto">
          <a:xfrm>
            <a:off x="76200" y="2133600"/>
            <a:ext cx="3124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Maximum specular reflection</a:t>
            </a:r>
          </a:p>
        </p:txBody>
      </p:sp>
      <p:sp>
        <p:nvSpPr>
          <p:cNvPr id="8257" name="TextBox 36"/>
          <p:cNvSpPr txBox="1">
            <a:spLocks noChangeArrowheads="1"/>
          </p:cNvSpPr>
          <p:nvPr/>
        </p:nvSpPr>
        <p:spPr bwMode="auto">
          <a:xfrm>
            <a:off x="79375" y="3733800"/>
            <a:ext cx="3581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Increased non-specular reflection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685800" y="1371600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609600" y="2819400"/>
            <a:ext cx="1295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>
            <a:off x="1296987" y="4189413"/>
            <a:ext cx="303213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61" name="TextBox 42"/>
          <p:cNvSpPr txBox="1">
            <a:spLocks noChangeArrowheads="1"/>
          </p:cNvSpPr>
          <p:nvPr/>
        </p:nvSpPr>
        <p:spPr bwMode="auto">
          <a:xfrm>
            <a:off x="228600" y="4278313"/>
            <a:ext cx="3124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Loss of intensity and sharpness</a:t>
            </a:r>
          </a:p>
        </p:txBody>
      </p:sp>
      <p:sp>
        <p:nvSpPr>
          <p:cNvPr id="8262" name="TextBox 44"/>
          <p:cNvSpPr txBox="1">
            <a:spLocks noChangeArrowheads="1"/>
          </p:cNvSpPr>
          <p:nvPr/>
        </p:nvSpPr>
        <p:spPr bwMode="auto">
          <a:xfrm>
            <a:off x="152400" y="4648200"/>
            <a:ext cx="3962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Effect of roughness depends on coherence length </a:t>
            </a:r>
            <a:r>
              <a:rPr lang="en-US" i="1"/>
              <a:t>l</a:t>
            </a:r>
            <a:r>
              <a:rPr lang="en-US" i="1" baseline="-25000"/>
              <a:t>c</a:t>
            </a:r>
            <a:endParaRPr lang="en-US"/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838200" y="5292725"/>
          <a:ext cx="838200" cy="574675"/>
        </p:xfrm>
        <a:graphic>
          <a:graphicData uri="http://schemas.openxmlformats.org/presentationml/2006/ole">
            <p:oleObj spid="_x0000_s8195" name="Equation" r:id="rId4" imgW="495000" imgH="393480" progId="">
              <p:embed/>
            </p:oleObj>
          </a:graphicData>
        </a:graphic>
      </p:graphicFrame>
      <p:sp>
        <p:nvSpPr>
          <p:cNvPr id="48" name="Rounded Rectangle 47"/>
          <p:cNvSpPr/>
          <p:nvPr/>
        </p:nvSpPr>
        <p:spPr>
          <a:xfrm>
            <a:off x="76200" y="1066800"/>
            <a:ext cx="3352800" cy="1524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76200" y="2590800"/>
            <a:ext cx="3352800" cy="15240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265" name="TextBox 49"/>
          <p:cNvSpPr txBox="1">
            <a:spLocks noChangeArrowheads="1"/>
          </p:cNvSpPr>
          <p:nvPr/>
        </p:nvSpPr>
        <p:spPr bwMode="auto">
          <a:xfrm>
            <a:off x="152400" y="6019800"/>
            <a:ext cx="6629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Only If roughness features &lt;       , reflectivity profile is affected</a:t>
            </a:r>
          </a:p>
        </p:txBody>
      </p:sp>
      <p:graphicFrame>
        <p:nvGraphicFramePr>
          <p:cNvPr id="8196" name="Object 4"/>
          <p:cNvGraphicFramePr>
            <a:graphicFrameLocks noChangeAspect="1"/>
          </p:cNvGraphicFramePr>
          <p:nvPr/>
        </p:nvGraphicFramePr>
        <p:xfrm>
          <a:off x="2971800" y="6019800"/>
          <a:ext cx="304800" cy="365125"/>
        </p:xfrm>
        <a:graphic>
          <a:graphicData uri="http://schemas.openxmlformats.org/presentationml/2006/ole">
            <p:oleObj spid="_x0000_s8196" name="Equation" r:id="rId5" imgW="126720" imgH="228600" progId="">
              <p:embed/>
            </p:oleObj>
          </a:graphicData>
        </a:graphic>
      </p:graphicFrame>
      <p:sp>
        <p:nvSpPr>
          <p:cNvPr id="8266" name="TextBox 51"/>
          <p:cNvSpPr txBox="1">
            <a:spLocks noChangeArrowheads="1"/>
          </p:cNvSpPr>
          <p:nvPr/>
        </p:nvSpPr>
        <p:spPr bwMode="auto">
          <a:xfrm>
            <a:off x="609600" y="152400"/>
            <a:ext cx="7696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Effect of roughness on the reflectivity profile</a:t>
            </a:r>
          </a:p>
        </p:txBody>
      </p:sp>
      <p:cxnSp>
        <p:nvCxnSpPr>
          <p:cNvPr id="54" name="Straight Connector 53"/>
          <p:cNvCxnSpPr/>
          <p:nvPr/>
        </p:nvCxnSpPr>
        <p:spPr>
          <a:xfrm>
            <a:off x="228600" y="6400800"/>
            <a:ext cx="5715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5400000">
            <a:off x="7467601" y="4648200"/>
            <a:ext cx="609600" cy="3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234" name="Object 42"/>
          <p:cNvGraphicFramePr>
            <a:graphicFrameLocks noChangeAspect="1"/>
          </p:cNvGraphicFramePr>
          <p:nvPr/>
        </p:nvGraphicFramePr>
        <p:xfrm>
          <a:off x="7391400" y="3608388"/>
          <a:ext cx="990600" cy="355600"/>
        </p:xfrm>
        <a:graphic>
          <a:graphicData uri="http://schemas.openxmlformats.org/presentationml/2006/ole">
            <p:oleObj spid="_x0000_s8234" name="Equation" r:id="rId6" imgW="495000" imgH="177480" progId="Equation.3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4"/>
          <p:cNvSpPr txBox="1">
            <a:spLocks noChangeArrowheads="1"/>
          </p:cNvSpPr>
          <p:nvPr/>
        </p:nvSpPr>
        <p:spPr bwMode="auto">
          <a:xfrm>
            <a:off x="457200" y="152400"/>
            <a:ext cx="685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X-ray reflectivity single layered system</a:t>
            </a:r>
          </a:p>
        </p:txBody>
      </p:sp>
      <p:pic>
        <p:nvPicPr>
          <p:cNvPr id="23554" name="Picture 5" descr="2pibyq for thickness 1 film dat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4575" y="1676400"/>
            <a:ext cx="5178425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5562600" y="266700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/>
              <a:t>Kiessig fringes</a:t>
            </a:r>
            <a:endParaRPr lang="en-US"/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304800" y="1676400"/>
            <a:ext cx="365760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Fringes with uniform spacing</a:t>
            </a:r>
          </a:p>
          <a:p>
            <a:pPr>
              <a:spcBef>
                <a:spcPct val="50000"/>
              </a:spcBef>
            </a:pPr>
            <a:r>
              <a:rPr lang="en-US"/>
              <a:t>Thickness of the layer :</a:t>
            </a:r>
          </a:p>
          <a:p>
            <a:pPr>
              <a:spcBef>
                <a:spcPct val="50000"/>
              </a:spcBef>
            </a:pPr>
            <a:endParaRPr lang="en-US"/>
          </a:p>
        </p:txBody>
      </p:sp>
      <p:cxnSp>
        <p:nvCxnSpPr>
          <p:cNvPr id="4" name="Straight Connector 3"/>
          <p:cNvCxnSpPr/>
          <p:nvPr/>
        </p:nvCxnSpPr>
        <p:spPr>
          <a:xfrm rot="5400000">
            <a:off x="5372100" y="4305300"/>
            <a:ext cx="1447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5121275" y="4305300"/>
            <a:ext cx="1447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5219700" y="4816475"/>
            <a:ext cx="125095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5467350" y="4816475"/>
            <a:ext cx="125095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3595" name="Object 43"/>
          <p:cNvGraphicFramePr>
            <a:graphicFrameLocks noChangeAspect="1"/>
          </p:cNvGraphicFramePr>
          <p:nvPr/>
        </p:nvGraphicFramePr>
        <p:xfrm>
          <a:off x="1066800" y="2590800"/>
          <a:ext cx="1219200" cy="1036638"/>
        </p:xfrm>
        <a:graphic>
          <a:graphicData uri="http://schemas.openxmlformats.org/presentationml/2006/ole">
            <p:oleObj spid="_x0000_s23595" name="Equation" r:id="rId4" imgW="507960" imgH="431640" progId="Equation.3">
              <p:embed/>
            </p:oleObj>
          </a:graphicData>
        </a:graphic>
      </p:graphicFrame>
      <p:sp>
        <p:nvSpPr>
          <p:cNvPr id="23596" name="Text Box 44"/>
          <p:cNvSpPr txBox="1">
            <a:spLocks noChangeArrowheads="1"/>
          </p:cNvSpPr>
          <p:nvPr/>
        </p:nvSpPr>
        <p:spPr bwMode="auto">
          <a:xfrm>
            <a:off x="457200" y="4191000"/>
            <a:ext cx="327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SLD of the layer pushes the curve up or down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" descr="reflectivity multilayered ps 19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1295400"/>
            <a:ext cx="5638800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 rot="5400000">
            <a:off x="4976813" y="4838700"/>
            <a:ext cx="1447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5400000">
            <a:off x="6134100" y="4838700"/>
            <a:ext cx="1447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700713" y="5789613"/>
            <a:ext cx="1143000" cy="1587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5400000">
            <a:off x="3757613" y="3086100"/>
            <a:ext cx="1447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5400000">
            <a:off x="4238625" y="3552825"/>
            <a:ext cx="14478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5400000">
            <a:off x="3381375" y="4870450"/>
            <a:ext cx="22098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5400000">
            <a:off x="3857625" y="4872038"/>
            <a:ext cx="22098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495800" y="4724400"/>
            <a:ext cx="457200" cy="1588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6232525" y="5349875"/>
            <a:ext cx="125095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rot="5400000">
            <a:off x="5072063" y="5349875"/>
            <a:ext cx="125095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9" name="TextBox 29"/>
          <p:cNvSpPr txBox="1">
            <a:spLocks noChangeArrowheads="1"/>
          </p:cNvSpPr>
          <p:nvPr/>
        </p:nvSpPr>
        <p:spPr bwMode="auto">
          <a:xfrm>
            <a:off x="4267200" y="5181600"/>
            <a:ext cx="914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7 crests 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572000" y="2286000"/>
          <a:ext cx="1246188" cy="581025"/>
        </p:xfrm>
        <a:graphic>
          <a:graphicData uri="http://schemas.openxmlformats.org/presentationml/2006/ole">
            <p:oleObj spid="_x0000_s2050" name="Equation" r:id="rId4" imgW="927000" imgH="431640" progId="">
              <p:embed/>
            </p:oleObj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5778500" y="3714750"/>
          <a:ext cx="1079500" cy="622300"/>
        </p:xfrm>
        <a:graphic>
          <a:graphicData uri="http://schemas.openxmlformats.org/presentationml/2006/ole">
            <p:oleObj spid="_x0000_s2051" name="Equation" r:id="rId5" imgW="749160" imgH="431640" progId="">
              <p:embed/>
            </p:oleObj>
          </a:graphicData>
        </a:graphic>
      </p:graphicFrame>
      <p:pic>
        <p:nvPicPr>
          <p:cNvPr id="2053" name="Picture 36" descr="PS 19 critical edge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850" y="3819525"/>
            <a:ext cx="274955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8" name="Straight Connector 37"/>
          <p:cNvCxnSpPr/>
          <p:nvPr/>
        </p:nvCxnSpPr>
        <p:spPr>
          <a:xfrm rot="5400000">
            <a:off x="935038" y="4914900"/>
            <a:ext cx="2209800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5" name="TextBox 39"/>
          <p:cNvSpPr txBox="1">
            <a:spLocks noChangeArrowheads="1"/>
          </p:cNvSpPr>
          <p:nvPr/>
        </p:nvSpPr>
        <p:spPr bwMode="auto">
          <a:xfrm>
            <a:off x="990600" y="228600"/>
            <a:ext cx="739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/>
              <a:t>Multilayered systems – PS 19</a:t>
            </a:r>
          </a:p>
        </p:txBody>
      </p:sp>
      <p:sp>
        <p:nvSpPr>
          <p:cNvPr id="2056" name="TextBox 40"/>
          <p:cNvSpPr txBox="1">
            <a:spLocks noChangeArrowheads="1"/>
          </p:cNvSpPr>
          <p:nvPr/>
        </p:nvSpPr>
        <p:spPr bwMode="auto">
          <a:xfrm>
            <a:off x="152400" y="1143000"/>
            <a:ext cx="35052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/>
              <a:t>Identify critical edge</a:t>
            </a:r>
          </a:p>
          <a:p>
            <a:pPr marL="800100" lvl="1" indent="-342900">
              <a:buFontTx/>
              <a:buChar char="-"/>
            </a:pPr>
            <a:r>
              <a:rPr lang="en-US"/>
              <a:t>Calculate substrate SLD</a:t>
            </a:r>
          </a:p>
          <a:p>
            <a:pPr marL="800100" lvl="1" indent="-342900">
              <a:buFontTx/>
              <a:buChar char="-"/>
            </a:pPr>
            <a:endParaRPr lang="en-US"/>
          </a:p>
          <a:p>
            <a:pPr marL="800100" lvl="1" indent="-342900"/>
            <a:endParaRPr lang="en-US"/>
          </a:p>
          <a:p>
            <a:pPr marL="342900" indent="-342900">
              <a:buFontTx/>
              <a:buAutoNum type="arabicPeriod" startAt="2"/>
            </a:pPr>
            <a:r>
              <a:rPr lang="en-US"/>
              <a:t>Guess number of layers</a:t>
            </a:r>
          </a:p>
          <a:p>
            <a:pPr marL="800100" lvl="1" indent="-342900">
              <a:buFontTx/>
              <a:buChar char="-"/>
            </a:pPr>
            <a:r>
              <a:rPr lang="en-US"/>
              <a:t>Based on practical expt</a:t>
            </a:r>
          </a:p>
          <a:p>
            <a:pPr marL="800100" lvl="1" indent="-342900">
              <a:buFontTx/>
              <a:buChar char="-"/>
            </a:pPr>
            <a:r>
              <a:rPr lang="en-US"/>
              <a:t>Calculate approx SLD</a:t>
            </a:r>
          </a:p>
          <a:p>
            <a:pPr marL="342900" indent="-342900"/>
            <a:endParaRPr lang="en-US"/>
          </a:p>
          <a:p>
            <a:pPr marL="342900" indent="-342900">
              <a:buFontTx/>
              <a:buAutoNum type="arabicPeriod" startAt="3"/>
            </a:pPr>
            <a:r>
              <a:rPr lang="en-US"/>
              <a:t>Guess preliminary thickness</a:t>
            </a:r>
          </a:p>
          <a:p>
            <a:pPr marL="342900" indent="-342900">
              <a:buFontTx/>
              <a:buAutoNum type="arabicPeriod" startAt="3"/>
            </a:pPr>
            <a:endParaRPr lang="en-US"/>
          </a:p>
        </p:txBody>
      </p:sp>
      <p:pic>
        <p:nvPicPr>
          <p:cNvPr id="2057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14400" y="1752600"/>
            <a:ext cx="13684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52"/>
          <p:cNvSpPr>
            <a:spLocks noGrp="1"/>
          </p:cNvSpPr>
          <p:nvPr>
            <p:ph type="title" idx="4294967295"/>
          </p:nvPr>
        </p:nvSpPr>
        <p:spPr>
          <a:xfrm>
            <a:off x="414338" y="0"/>
            <a:ext cx="8229600" cy="762000"/>
          </a:xfrm>
        </p:spPr>
        <p:txBody>
          <a:bodyPr/>
          <a:lstStyle/>
          <a:p>
            <a:pPr eaLnBrk="1" hangingPunct="1"/>
            <a:r>
              <a:rPr lang="en-US" sz="2400" b="1" smtClean="0"/>
              <a:t>Neutron reflectivity</a:t>
            </a:r>
          </a:p>
        </p:txBody>
      </p:sp>
      <p:grpSp>
        <p:nvGrpSpPr>
          <p:cNvPr id="4105" name="Group 366"/>
          <p:cNvGrpSpPr>
            <a:grpSpLocks/>
          </p:cNvGrpSpPr>
          <p:nvPr/>
        </p:nvGrpSpPr>
        <p:grpSpPr bwMode="auto">
          <a:xfrm>
            <a:off x="-1066800" y="3505200"/>
            <a:ext cx="46037" cy="525463"/>
            <a:chOff x="2640" y="2064"/>
            <a:chExt cx="672" cy="288"/>
          </a:xfrm>
        </p:grpSpPr>
        <p:sp>
          <p:nvSpPr>
            <p:cNvPr id="4124" name="Line 368"/>
            <p:cNvSpPr>
              <a:spLocks noChangeShapeType="1"/>
            </p:cNvSpPr>
            <p:nvPr/>
          </p:nvSpPr>
          <p:spPr bwMode="auto">
            <a:xfrm>
              <a:off x="2784" y="2352"/>
              <a:ext cx="528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5" name="Line 370"/>
            <p:cNvSpPr>
              <a:spLocks noChangeShapeType="1"/>
            </p:cNvSpPr>
            <p:nvPr/>
          </p:nvSpPr>
          <p:spPr bwMode="auto">
            <a:xfrm flipH="1" flipV="1">
              <a:off x="3120" y="2256"/>
              <a:ext cx="192" cy="0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6" name="Line 372"/>
            <p:cNvSpPr>
              <a:spLocks noChangeShapeType="1"/>
            </p:cNvSpPr>
            <p:nvPr/>
          </p:nvSpPr>
          <p:spPr bwMode="auto">
            <a:xfrm flipH="1">
              <a:off x="2640" y="2064"/>
              <a:ext cx="480" cy="0"/>
            </a:xfrm>
            <a:prstGeom prst="line">
              <a:avLst/>
            </a:prstGeom>
            <a:noFill/>
            <a:ln w="28575">
              <a:solidFill>
                <a:srgbClr val="FF66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6" name="Rectangle 2"/>
          <p:cNvSpPr txBox="1"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en-US" sz="3600"/>
          </a:p>
        </p:txBody>
      </p:sp>
      <p:sp>
        <p:nvSpPr>
          <p:cNvPr id="4107" name="TextBox 61"/>
          <p:cNvSpPr txBox="1">
            <a:spLocks noChangeArrowheads="1"/>
          </p:cNvSpPr>
          <p:nvPr/>
        </p:nvSpPr>
        <p:spPr bwMode="auto">
          <a:xfrm>
            <a:off x="304800" y="836613"/>
            <a:ext cx="8153400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Utilize contrast between H and D to understand polymeric and biological systems</a:t>
            </a:r>
          </a:p>
          <a:p>
            <a:endParaRPr lang="en-US"/>
          </a:p>
          <a:p>
            <a:r>
              <a:rPr lang="en-US"/>
              <a:t>Swelling studies under dueterated solvents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51" name="Rectangle 50"/>
          <p:cNvSpPr/>
          <p:nvPr/>
        </p:nvSpPr>
        <p:spPr>
          <a:xfrm>
            <a:off x="685800" y="4267200"/>
            <a:ext cx="2971800" cy="53340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2" name="Rectangle 51"/>
          <p:cNvSpPr/>
          <p:nvPr/>
        </p:nvSpPr>
        <p:spPr>
          <a:xfrm>
            <a:off x="685800" y="4800600"/>
            <a:ext cx="2971800" cy="762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4" name="Rectangle 53"/>
          <p:cNvSpPr/>
          <p:nvPr/>
        </p:nvSpPr>
        <p:spPr>
          <a:xfrm>
            <a:off x="685800" y="4876800"/>
            <a:ext cx="2971800" cy="1143000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6" name="Straight Arrow Connector 55"/>
          <p:cNvCxnSpPr>
            <a:endCxn id="51" idx="2"/>
          </p:cNvCxnSpPr>
          <p:nvPr/>
        </p:nvCxnSpPr>
        <p:spPr>
          <a:xfrm>
            <a:off x="152400" y="3962400"/>
            <a:ext cx="2019300" cy="8382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52" idx="0"/>
          </p:cNvCxnSpPr>
          <p:nvPr/>
        </p:nvCxnSpPr>
        <p:spPr>
          <a:xfrm rot="5400000" flipH="1" flipV="1">
            <a:off x="2762250" y="3295650"/>
            <a:ext cx="914400" cy="20955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 rot="5400000" flipH="1" flipV="1">
            <a:off x="1467644" y="4077494"/>
            <a:ext cx="1447800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4" name="TextBox 62"/>
          <p:cNvSpPr txBox="1">
            <a:spLocks noChangeArrowheads="1"/>
          </p:cNvSpPr>
          <p:nvPr/>
        </p:nvSpPr>
        <p:spPr bwMode="auto">
          <a:xfrm>
            <a:off x="2895600" y="53340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D</a:t>
            </a:r>
            <a:r>
              <a:rPr lang="en-US" baseline="-25000"/>
              <a:t>2</a:t>
            </a:r>
            <a:r>
              <a:rPr lang="en-US"/>
              <a:t>O</a:t>
            </a:r>
          </a:p>
        </p:txBody>
      </p:sp>
      <p:sp>
        <p:nvSpPr>
          <p:cNvPr id="4115" name="TextBox 64"/>
          <p:cNvSpPr txBox="1">
            <a:spLocks noChangeArrowheads="1"/>
          </p:cNvSpPr>
          <p:nvPr/>
        </p:nvSpPr>
        <p:spPr bwMode="auto">
          <a:xfrm>
            <a:off x="3200400" y="4419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Si</a:t>
            </a:r>
          </a:p>
        </p:txBody>
      </p:sp>
      <p:sp>
        <p:nvSpPr>
          <p:cNvPr id="4116" name="TextBox 66"/>
          <p:cNvSpPr txBox="1">
            <a:spLocks noChangeArrowheads="1"/>
          </p:cNvSpPr>
          <p:nvPr/>
        </p:nvSpPr>
        <p:spPr bwMode="auto">
          <a:xfrm>
            <a:off x="762000" y="2667000"/>
            <a:ext cx="3657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Liquid cell configuration</a:t>
            </a:r>
          </a:p>
        </p:txBody>
      </p:sp>
      <p:grpSp>
        <p:nvGrpSpPr>
          <p:cNvPr id="4117" name="Group 77"/>
          <p:cNvGrpSpPr>
            <a:grpSpLocks/>
          </p:cNvGrpSpPr>
          <p:nvPr/>
        </p:nvGrpSpPr>
        <p:grpSpPr bwMode="auto">
          <a:xfrm>
            <a:off x="5257800" y="1676400"/>
            <a:ext cx="3657600" cy="1511300"/>
            <a:chOff x="5715000" y="914400"/>
            <a:chExt cx="3657600" cy="1511300"/>
          </a:xfrm>
        </p:grpSpPr>
        <p:sp>
          <p:nvSpPr>
            <p:cNvPr id="4122" name="TextBox 68"/>
            <p:cNvSpPr txBox="1">
              <a:spLocks noChangeArrowheads="1"/>
            </p:cNvSpPr>
            <p:nvPr/>
          </p:nvSpPr>
          <p:spPr bwMode="auto">
            <a:xfrm>
              <a:off x="5791200" y="914400"/>
              <a:ext cx="3581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Neutrons penetrate through Si</a:t>
              </a:r>
            </a:p>
          </p:txBody>
        </p:sp>
        <p:sp>
          <p:nvSpPr>
            <p:cNvPr id="4123" name="Rectangle 69"/>
            <p:cNvSpPr>
              <a:spLocks noChangeArrowheads="1"/>
            </p:cNvSpPr>
            <p:nvPr/>
          </p:nvSpPr>
          <p:spPr bwMode="auto">
            <a:xfrm>
              <a:off x="5715000" y="1447800"/>
              <a:ext cx="3199787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D</a:t>
              </a:r>
              <a:r>
                <a:rPr lang="en-US" baseline="-25000"/>
                <a:t>2</a:t>
              </a:r>
              <a:r>
                <a:rPr lang="en-US"/>
                <a:t>O becomes the new substrate</a:t>
              </a:r>
            </a:p>
            <a:p>
              <a:endParaRPr lang="en-US"/>
            </a:p>
            <a:p>
              <a:endParaRPr lang="en-US"/>
            </a:p>
          </p:txBody>
        </p:sp>
        <p:graphicFrame>
          <p:nvGraphicFramePr>
            <p:cNvPr id="4100" name="Object 4"/>
            <p:cNvGraphicFramePr>
              <a:graphicFrameLocks noChangeAspect="1"/>
            </p:cNvGraphicFramePr>
            <p:nvPr/>
          </p:nvGraphicFramePr>
          <p:xfrm>
            <a:off x="6105236" y="1981200"/>
            <a:ext cx="2505364" cy="444500"/>
          </p:xfrm>
          <a:graphic>
            <a:graphicData uri="http://schemas.openxmlformats.org/presentationml/2006/ole">
              <p:oleObj spid="_x0000_s4100" name="Equation" r:id="rId4" imgW="1574640" imgH="279360" progId="">
                <p:embed/>
              </p:oleObj>
            </a:graphicData>
          </a:graphic>
        </p:graphicFrame>
      </p:grpSp>
      <p:cxnSp>
        <p:nvCxnSpPr>
          <p:cNvPr id="73" name="Straight Connector 72"/>
          <p:cNvCxnSpPr/>
          <p:nvPr/>
        </p:nvCxnSpPr>
        <p:spPr>
          <a:xfrm>
            <a:off x="762000" y="3048000"/>
            <a:ext cx="23622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9" name="TextBox 75"/>
          <p:cNvSpPr txBox="1">
            <a:spLocks noChangeArrowheads="1"/>
          </p:cNvSpPr>
          <p:nvPr/>
        </p:nvSpPr>
        <p:spPr bwMode="auto">
          <a:xfrm>
            <a:off x="304800" y="1905000"/>
            <a:ext cx="495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For Neutrons</a:t>
            </a: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1905000" y="1905000"/>
          <a:ext cx="2762250" cy="404813"/>
        </p:xfrm>
        <a:graphic>
          <a:graphicData uri="http://schemas.openxmlformats.org/presentationml/2006/ole">
            <p:oleObj spid="_x0000_s4103" name="Equation" r:id="rId5" imgW="1473120" imgH="215640" progId="">
              <p:embed/>
            </p:oleObj>
          </a:graphicData>
        </a:graphic>
      </p:graphicFrame>
      <p:pic>
        <p:nvPicPr>
          <p:cNvPr id="412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34000" y="3733800"/>
            <a:ext cx="3087688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" name="Rounded Rectangle 78"/>
          <p:cNvSpPr/>
          <p:nvPr/>
        </p:nvSpPr>
        <p:spPr>
          <a:xfrm>
            <a:off x="5181600" y="1524000"/>
            <a:ext cx="3352800" cy="17526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</TotalTime>
  <Words>292</Words>
  <Application>Microsoft Office PowerPoint</Application>
  <PresentationFormat>On-screen Show (4:3)</PresentationFormat>
  <Paragraphs>66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Design Template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Arial</vt:lpstr>
      <vt:lpstr>宋体</vt:lpstr>
      <vt:lpstr>Office Theme</vt:lpstr>
      <vt:lpstr>Office Theme</vt:lpstr>
      <vt:lpstr>Equation</vt:lpstr>
      <vt:lpstr>Microsoft Equation 3.0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Neutron reflectivity</vt:lpstr>
      <vt:lpstr>Slide 10</vt:lpstr>
      <vt:lpstr>Slide 11</vt:lpstr>
      <vt:lpstr>Slide 12</vt:lpstr>
      <vt:lpstr>Slide 13</vt:lpstr>
      <vt:lpstr>Slide 14</vt:lpstr>
      <vt:lpstr>Slide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Sandip argekar</dc:creator>
  <cp:lastModifiedBy>Sandip Argekar</cp:lastModifiedBy>
  <cp:revision>13</cp:revision>
  <dcterms:created xsi:type="dcterms:W3CDTF">2010-05-28T06:40:34Z</dcterms:created>
  <dcterms:modified xsi:type="dcterms:W3CDTF">2010-05-28T14:07:49Z</dcterms:modified>
</cp:coreProperties>
</file>