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56" r:id="rId2"/>
    <p:sldId id="336" r:id="rId3"/>
    <p:sldId id="319" r:id="rId4"/>
    <p:sldId id="349" r:id="rId5"/>
    <p:sldId id="257" r:id="rId6"/>
    <p:sldId id="258" r:id="rId7"/>
    <p:sldId id="259" r:id="rId8"/>
    <p:sldId id="260" r:id="rId9"/>
    <p:sldId id="261" r:id="rId10"/>
    <p:sldId id="262" r:id="rId11"/>
    <p:sldId id="263" r:id="rId12"/>
    <p:sldId id="264" r:id="rId13"/>
    <p:sldId id="265" r:id="rId14"/>
    <p:sldId id="266" r:id="rId15"/>
    <p:sldId id="267" r:id="rId16"/>
    <p:sldId id="347" r:id="rId17"/>
    <p:sldId id="346" r:id="rId18"/>
    <p:sldId id="268" r:id="rId19"/>
    <p:sldId id="269" r:id="rId20"/>
    <p:sldId id="316" r:id="rId21"/>
    <p:sldId id="317" r:id="rId22"/>
    <p:sldId id="348" r:id="rId23"/>
    <p:sldId id="318" r:id="rId24"/>
    <p:sldId id="271" r:id="rId25"/>
    <p:sldId id="270" r:id="rId26"/>
    <p:sldId id="272" r:id="rId27"/>
    <p:sldId id="273" r:id="rId28"/>
    <p:sldId id="274" r:id="rId29"/>
    <p:sldId id="275" r:id="rId30"/>
    <p:sldId id="276" r:id="rId31"/>
    <p:sldId id="278" r:id="rId32"/>
    <p:sldId id="280" r:id="rId33"/>
    <p:sldId id="277" r:id="rId34"/>
    <p:sldId id="345" r:id="rId35"/>
    <p:sldId id="279" r:id="rId36"/>
    <p:sldId id="350" r:id="rId37"/>
    <p:sldId id="281" r:id="rId38"/>
    <p:sldId id="283" r:id="rId39"/>
    <p:sldId id="282" r:id="rId40"/>
    <p:sldId id="320" r:id="rId41"/>
    <p:sldId id="322" r:id="rId42"/>
    <p:sldId id="323" r:id="rId43"/>
    <p:sldId id="324" r:id="rId44"/>
    <p:sldId id="284" r:id="rId45"/>
    <p:sldId id="285" r:id="rId46"/>
    <p:sldId id="286" r:id="rId47"/>
    <p:sldId id="341" r:id="rId48"/>
    <p:sldId id="325" r:id="rId49"/>
    <p:sldId id="333" r:id="rId50"/>
    <p:sldId id="334" r:id="rId51"/>
    <p:sldId id="335" r:id="rId52"/>
    <p:sldId id="337" r:id="rId53"/>
    <p:sldId id="351" r:id="rId54"/>
    <p:sldId id="338" r:id="rId55"/>
    <p:sldId id="339" r:id="rId56"/>
    <p:sldId id="340" r:id="rId57"/>
    <p:sldId id="342" r:id="rId58"/>
    <p:sldId id="343" r:id="rId59"/>
    <p:sldId id="300" r:id="rId60"/>
    <p:sldId id="301" r:id="rId61"/>
    <p:sldId id="312" r:id="rId62"/>
    <p:sldId id="313" r:id="rId63"/>
    <p:sldId id="314" r:id="rId64"/>
    <p:sldId id="321" r:id="rId65"/>
    <p:sldId id="352" r:id="rId66"/>
    <p:sldId id="296" r:id="rId67"/>
    <p:sldId id="287" r:id="rId68"/>
    <p:sldId id="344" r:id="rId69"/>
    <p:sldId id="288" r:id="rId70"/>
    <p:sldId id="289" r:id="rId71"/>
    <p:sldId id="290" r:id="rId72"/>
    <p:sldId id="291" r:id="rId73"/>
    <p:sldId id="292" r:id="rId74"/>
    <p:sldId id="293" r:id="rId75"/>
    <p:sldId id="294" r:id="rId76"/>
    <p:sldId id="295" r:id="rId77"/>
    <p:sldId id="35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00"/>
    <p:restoredTop sz="94637"/>
  </p:normalViewPr>
  <p:slideViewPr>
    <p:cSldViewPr snapToGrid="0" snapToObjects="1">
      <p:cViewPr varScale="1">
        <p:scale>
          <a:sx n="136" d="100"/>
          <a:sy n="136" d="100"/>
        </p:scale>
        <p:origin x="3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14:26:11.454"/>
    </inkml:context>
    <inkml:brush xml:id="br0">
      <inkml:brushProperty name="width" value="0.035" units="cm"/>
      <inkml:brushProperty name="height" value="0.035" units="cm"/>
      <inkml:brushProperty name="color" value="#E71224"/>
    </inkml:brush>
  </inkml:definitions>
  <inkml:trace contextRef="#ctx0" brushRef="#br0">1118 96 24575,'-9'-3'0,"-9"-3"0,-42 0 0,8 1 0,-33 0 0,11 4 0,-1 2 0,-16 4-532,11-5 0,4 2 532,5 8 260,8-9-260,2 9 0,23-6 0,-5 10 0,22-6 0,-6 6 804,11-5-804,-2 1 0,2 1 0,-4-4 0,5 4 0,0-4 0,5 2 0,2-3 0,0 4 0,3 2 0,-1-1 0,0 8 0,3-4 0,-3 5 0,2-1 0,1 1 0,0 7 0,-2 10 0,4 1 0,-4-2 0,5-1 0,3-13 0,-2 5 0,4-8 0,-4 1 0,7 15 0,-3-5 0,5 14 0,-5-15 0,4 14 0,1-5 0,-3 8 0,11-2 0,-16-19 0,6-3 0,-6-12 0,-1 5 0,3-4 0,-3 3 0,16 11 0,-11-7 0,12 12 0,-12-15 0,-1 0 0,0-7 0,1 1 0,1-1 0,-1 0 0,1-3 0,-2 2 0,3-3 0,-3 3 0,5-2 0,2 1 0,3 3 0,20 4 0,-4 0 0,21 11 0,1-5 0,-5 1 0,3 0 0,-22-11 0,6 4 0,-14-9 0,7 3 0,-9-7 0,1 3 0,7-3 0,-6 0 0,6 0 0,-7 0 0,7-4 0,2-1 0,-4-2 0,1-4 0,5-7 0,9-12 0,3-2 0,10-6 0,-7-11 0,18 4 0,-9-13 0,-5 19 0,-14-2 0,-16 7 0,3-5 0,-12 2 0,2 1 0,3-24 0,-5 18 0,5-17 0,-11 7 0,-1 4 0,-4-5 0,-9 1 0,1 6 0,-10 0 0,1-6 0,1 21 0,1-11 0,6 25 0,-4-17 0,6 21 0,-14-17 0,13 18 0,-10-10 0,9 13 0,-2-5 0,-11 2 0,9 3 0,-9-2 0,-1 4 0,12 4 0,-14-4 0,12 6 0,-7-2 0,0 0 0,-14 2 0,3-6 0,0 6 0,12-3 0,16 4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2D628-56C5-2E4E-BF7A-AB970FE6E2E4}" type="datetimeFigureOut">
              <a:rPr lang="en-US" smtClean="0"/>
              <a:t>10/22/24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156D-3144-E541-A8F2-C5A396E3D563}" type="slidenum">
              <a:rPr lang="en-US" smtClean="0"/>
              <a:t>‹#›</a:t>
            </a:fld>
            <a:endParaRPr lang="en-US"/>
          </a:p>
        </p:txBody>
      </p:sp>
    </p:spTree>
    <p:extLst>
      <p:ext uri="{BB962C8B-B14F-4D97-AF65-F5344CB8AC3E}">
        <p14:creationId xmlns:p14="http://schemas.microsoft.com/office/powerpoint/2010/main" val="295523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E929-E1BD-D14D-8184-AE9696FE9B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D9243E-F50D-0D4C-BA39-9EAB2BB47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2FC67-595A-6648-A062-D4E570FFB97A}"/>
              </a:ext>
            </a:extLst>
          </p:cNvPr>
          <p:cNvSpPr>
            <a:spLocks noGrp="1"/>
          </p:cNvSpPr>
          <p:nvPr>
            <p:ph type="dt" sz="half" idx="10"/>
          </p:nvPr>
        </p:nvSpPr>
        <p:spPr/>
        <p:txBody>
          <a:bodyPr/>
          <a:lstStyle/>
          <a:p>
            <a:fld id="{8F25E2E3-74EB-4547-AF0D-C0D1C784BA31}" type="datetime1">
              <a:rPr lang="en-US" smtClean="0"/>
              <a:t>10/22/24</a:t>
            </a:fld>
            <a:endParaRPr lang="en-US"/>
          </a:p>
        </p:txBody>
      </p:sp>
      <p:sp>
        <p:nvSpPr>
          <p:cNvPr id="5" name="Footer Placeholder 4">
            <a:extLst>
              <a:ext uri="{FF2B5EF4-FFF2-40B4-BE49-F238E27FC236}">
                <a16:creationId xmlns:a16="http://schemas.microsoft.com/office/drawing/2014/main" id="{B1C8A694-1429-F244-977F-93984FCC1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FF7FF-5377-ED43-AAF1-E5D312A15F79}"/>
              </a:ext>
            </a:extLst>
          </p:cNvPr>
          <p:cNvSpPr>
            <a:spLocks noGrp="1"/>
          </p:cNvSpPr>
          <p:nvPr>
            <p:ph type="sldNum" sz="quarter" idx="12"/>
          </p:nvPr>
        </p:nvSpPr>
        <p:spPr/>
        <p:txBody>
          <a:bodyPr/>
          <a:lstStyle/>
          <a:p>
            <a:fld id="{F330A13A-245F-CF4A-9D4D-0D02FAFE269F}" type="slidenum">
              <a:rPr lang="en-US" smtClean="0"/>
              <a:t>‹#›</a:t>
            </a:fld>
            <a:endParaRPr lang="en-US"/>
          </a:p>
        </p:txBody>
      </p:sp>
    </p:spTree>
    <p:extLst>
      <p:ext uri="{BB962C8B-B14F-4D97-AF65-F5344CB8AC3E}">
        <p14:creationId xmlns:p14="http://schemas.microsoft.com/office/powerpoint/2010/main" val="403472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BDAA-38E0-B740-AD80-1815AEB37F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6A58BF-1BEF-2E4E-BEC6-A863EB6B59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52CD9-151C-B54B-83C3-26DA668DE40A}"/>
              </a:ext>
            </a:extLst>
          </p:cNvPr>
          <p:cNvSpPr>
            <a:spLocks noGrp="1"/>
          </p:cNvSpPr>
          <p:nvPr>
            <p:ph type="dt" sz="half" idx="10"/>
          </p:nvPr>
        </p:nvSpPr>
        <p:spPr/>
        <p:txBody>
          <a:bodyPr/>
          <a:lstStyle/>
          <a:p>
            <a:fld id="{9356A63A-3674-4743-AFE0-7BF266F9A3E0}" type="datetime1">
              <a:rPr lang="en-US" smtClean="0"/>
              <a:t>10/22/24</a:t>
            </a:fld>
            <a:endParaRPr lang="en-US"/>
          </a:p>
        </p:txBody>
      </p:sp>
      <p:sp>
        <p:nvSpPr>
          <p:cNvPr id="5" name="Footer Placeholder 4">
            <a:extLst>
              <a:ext uri="{FF2B5EF4-FFF2-40B4-BE49-F238E27FC236}">
                <a16:creationId xmlns:a16="http://schemas.microsoft.com/office/drawing/2014/main" id="{6A39A2D8-8283-DF4D-84F8-046E895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993BB-D03B-9249-8086-88D944DBEF37}"/>
              </a:ext>
            </a:extLst>
          </p:cNvPr>
          <p:cNvSpPr>
            <a:spLocks noGrp="1"/>
          </p:cNvSpPr>
          <p:nvPr>
            <p:ph type="sldNum" sz="quarter" idx="12"/>
          </p:nvPr>
        </p:nvSpPr>
        <p:spPr/>
        <p:txBody>
          <a:bodyPr/>
          <a:lstStyle/>
          <a:p>
            <a:fld id="{F330A13A-245F-CF4A-9D4D-0D02FAFE269F}" type="slidenum">
              <a:rPr lang="en-US" smtClean="0"/>
              <a:t>‹#›</a:t>
            </a:fld>
            <a:endParaRPr lang="en-US"/>
          </a:p>
        </p:txBody>
      </p:sp>
    </p:spTree>
    <p:extLst>
      <p:ext uri="{BB962C8B-B14F-4D97-AF65-F5344CB8AC3E}">
        <p14:creationId xmlns:p14="http://schemas.microsoft.com/office/powerpoint/2010/main" val="330329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A197F-39C2-2249-9554-A7D71D2CF4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DB4C23-94BE-E94F-A167-1BC2893902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AA617-D460-604E-8C6F-E0C636FD5E99}"/>
              </a:ext>
            </a:extLst>
          </p:cNvPr>
          <p:cNvSpPr>
            <a:spLocks noGrp="1"/>
          </p:cNvSpPr>
          <p:nvPr>
            <p:ph type="dt" sz="half" idx="10"/>
          </p:nvPr>
        </p:nvSpPr>
        <p:spPr/>
        <p:txBody>
          <a:bodyPr/>
          <a:lstStyle/>
          <a:p>
            <a:fld id="{AEB71160-2620-274D-8DA2-B75B8F53E92F}" type="datetime1">
              <a:rPr lang="en-US" smtClean="0"/>
              <a:t>10/22/24</a:t>
            </a:fld>
            <a:endParaRPr lang="en-US"/>
          </a:p>
        </p:txBody>
      </p:sp>
      <p:sp>
        <p:nvSpPr>
          <p:cNvPr id="5" name="Footer Placeholder 4">
            <a:extLst>
              <a:ext uri="{FF2B5EF4-FFF2-40B4-BE49-F238E27FC236}">
                <a16:creationId xmlns:a16="http://schemas.microsoft.com/office/drawing/2014/main" id="{C1527A5D-A317-9B4C-869D-CC84DDD8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731BF-D274-A449-BF0D-79D67E4CF9BE}"/>
              </a:ext>
            </a:extLst>
          </p:cNvPr>
          <p:cNvSpPr>
            <a:spLocks noGrp="1"/>
          </p:cNvSpPr>
          <p:nvPr>
            <p:ph type="sldNum" sz="quarter" idx="12"/>
          </p:nvPr>
        </p:nvSpPr>
        <p:spPr/>
        <p:txBody>
          <a:bodyPr/>
          <a:lstStyle/>
          <a:p>
            <a:fld id="{F330A13A-245F-CF4A-9D4D-0D02FAFE269F}" type="slidenum">
              <a:rPr lang="en-US" smtClean="0"/>
              <a:t>‹#›</a:t>
            </a:fld>
            <a:endParaRPr lang="en-US"/>
          </a:p>
        </p:txBody>
      </p:sp>
    </p:spTree>
    <p:extLst>
      <p:ext uri="{BB962C8B-B14F-4D97-AF65-F5344CB8AC3E}">
        <p14:creationId xmlns:p14="http://schemas.microsoft.com/office/powerpoint/2010/main" val="38898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06EDA-0FD0-EE49-BD36-2B6EAF066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98824-8153-F945-ACC1-BED965FAF0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F0B1E-476B-8A41-90A1-D1B37F13F02B}"/>
              </a:ext>
            </a:extLst>
          </p:cNvPr>
          <p:cNvSpPr>
            <a:spLocks noGrp="1"/>
          </p:cNvSpPr>
          <p:nvPr>
            <p:ph type="dt" sz="half" idx="10"/>
          </p:nvPr>
        </p:nvSpPr>
        <p:spPr/>
        <p:txBody>
          <a:bodyPr/>
          <a:lstStyle/>
          <a:p>
            <a:fld id="{E8944DC2-E7D1-804D-A5DA-E4D3B02C86B1}" type="datetime1">
              <a:rPr lang="en-US" smtClean="0"/>
              <a:t>10/22/24</a:t>
            </a:fld>
            <a:endParaRPr lang="en-US"/>
          </a:p>
        </p:txBody>
      </p:sp>
      <p:sp>
        <p:nvSpPr>
          <p:cNvPr id="5" name="Footer Placeholder 4">
            <a:extLst>
              <a:ext uri="{FF2B5EF4-FFF2-40B4-BE49-F238E27FC236}">
                <a16:creationId xmlns:a16="http://schemas.microsoft.com/office/drawing/2014/main" id="{BF3D0F46-69BD-1649-9647-BB9C09755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846BA-BF0C-DC48-B084-648ED79FA96D}"/>
              </a:ext>
            </a:extLst>
          </p:cNvPr>
          <p:cNvSpPr>
            <a:spLocks noGrp="1"/>
          </p:cNvSpPr>
          <p:nvPr>
            <p:ph type="sldNum" sz="quarter" idx="12"/>
          </p:nvPr>
        </p:nvSpPr>
        <p:spPr/>
        <p:txBody>
          <a:bodyPr/>
          <a:lstStyle/>
          <a:p>
            <a:fld id="{F330A13A-245F-CF4A-9D4D-0D02FAFE269F}" type="slidenum">
              <a:rPr lang="en-US" smtClean="0"/>
              <a:t>‹#›</a:t>
            </a:fld>
            <a:endParaRPr lang="en-US"/>
          </a:p>
        </p:txBody>
      </p:sp>
    </p:spTree>
    <p:extLst>
      <p:ext uri="{BB962C8B-B14F-4D97-AF65-F5344CB8AC3E}">
        <p14:creationId xmlns:p14="http://schemas.microsoft.com/office/powerpoint/2010/main" val="247418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3A27-E56E-D44A-8428-32BE49458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69ED79-7465-8B47-99EF-62FAA2C645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9A548F-1F9C-9D4E-AEF5-B6D857165494}"/>
              </a:ext>
            </a:extLst>
          </p:cNvPr>
          <p:cNvSpPr>
            <a:spLocks noGrp="1"/>
          </p:cNvSpPr>
          <p:nvPr>
            <p:ph type="dt" sz="half" idx="10"/>
          </p:nvPr>
        </p:nvSpPr>
        <p:spPr/>
        <p:txBody>
          <a:bodyPr/>
          <a:lstStyle/>
          <a:p>
            <a:fld id="{38EF3B4E-DBAB-F849-A0D8-C6B17B633215}" type="datetime1">
              <a:rPr lang="en-US" smtClean="0"/>
              <a:t>10/22/24</a:t>
            </a:fld>
            <a:endParaRPr lang="en-US"/>
          </a:p>
        </p:txBody>
      </p:sp>
      <p:sp>
        <p:nvSpPr>
          <p:cNvPr id="5" name="Footer Placeholder 4">
            <a:extLst>
              <a:ext uri="{FF2B5EF4-FFF2-40B4-BE49-F238E27FC236}">
                <a16:creationId xmlns:a16="http://schemas.microsoft.com/office/drawing/2014/main" id="{4B741134-5632-C54F-9B2E-213E93E0B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B50FA-C08E-4545-BB78-B2D128FF9520}"/>
              </a:ext>
            </a:extLst>
          </p:cNvPr>
          <p:cNvSpPr>
            <a:spLocks noGrp="1"/>
          </p:cNvSpPr>
          <p:nvPr>
            <p:ph type="sldNum" sz="quarter" idx="12"/>
          </p:nvPr>
        </p:nvSpPr>
        <p:spPr/>
        <p:txBody>
          <a:bodyPr/>
          <a:lstStyle/>
          <a:p>
            <a:fld id="{F330A13A-245F-CF4A-9D4D-0D02FAFE269F}" type="slidenum">
              <a:rPr lang="en-US" smtClean="0"/>
              <a:t>‹#›</a:t>
            </a:fld>
            <a:endParaRPr lang="en-US"/>
          </a:p>
        </p:txBody>
      </p:sp>
    </p:spTree>
    <p:extLst>
      <p:ext uri="{BB962C8B-B14F-4D97-AF65-F5344CB8AC3E}">
        <p14:creationId xmlns:p14="http://schemas.microsoft.com/office/powerpoint/2010/main" val="255109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9362-09F0-284C-86A1-F8ED8B7B9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21570-DA44-F64A-81AA-11F642E845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28E9BF-022F-BA44-A506-57105035C7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F700E-552B-C34E-B0C7-781C11B15F82}"/>
              </a:ext>
            </a:extLst>
          </p:cNvPr>
          <p:cNvSpPr>
            <a:spLocks noGrp="1"/>
          </p:cNvSpPr>
          <p:nvPr>
            <p:ph type="dt" sz="half" idx="10"/>
          </p:nvPr>
        </p:nvSpPr>
        <p:spPr/>
        <p:txBody>
          <a:bodyPr/>
          <a:lstStyle/>
          <a:p>
            <a:fld id="{479D65DD-DB05-AC4F-BF82-6481DB1D6FEC}" type="datetime1">
              <a:rPr lang="en-US" smtClean="0"/>
              <a:t>10/22/24</a:t>
            </a:fld>
            <a:endParaRPr lang="en-US"/>
          </a:p>
        </p:txBody>
      </p:sp>
      <p:sp>
        <p:nvSpPr>
          <p:cNvPr id="6" name="Footer Placeholder 5">
            <a:extLst>
              <a:ext uri="{FF2B5EF4-FFF2-40B4-BE49-F238E27FC236}">
                <a16:creationId xmlns:a16="http://schemas.microsoft.com/office/drawing/2014/main" id="{AEE8B03C-57DB-ED4F-9F5C-A0A499045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AA600-0F82-554E-8522-D866329438A1}"/>
              </a:ext>
            </a:extLst>
          </p:cNvPr>
          <p:cNvSpPr>
            <a:spLocks noGrp="1"/>
          </p:cNvSpPr>
          <p:nvPr>
            <p:ph type="sldNum" sz="quarter" idx="12"/>
          </p:nvPr>
        </p:nvSpPr>
        <p:spPr/>
        <p:txBody>
          <a:bodyPr/>
          <a:lstStyle/>
          <a:p>
            <a:fld id="{F330A13A-245F-CF4A-9D4D-0D02FAFE269F}" type="slidenum">
              <a:rPr lang="en-US" smtClean="0"/>
              <a:t>‹#›</a:t>
            </a:fld>
            <a:endParaRPr lang="en-US"/>
          </a:p>
        </p:txBody>
      </p:sp>
    </p:spTree>
    <p:extLst>
      <p:ext uri="{BB962C8B-B14F-4D97-AF65-F5344CB8AC3E}">
        <p14:creationId xmlns:p14="http://schemas.microsoft.com/office/powerpoint/2010/main" val="308066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431C-84FA-F644-BCA7-52B7D4E3DD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7D3857-2D21-614A-BB80-2EB005395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9ADF52-D6EB-6E42-8287-90FC5C10B8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6BD2D3-DF1F-2F44-9623-B9BA7299C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4D6A7D-CC41-5345-8E0A-6F49681BDB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C4337C-95FE-3F4D-8F7B-0AB31BB2CF4D}"/>
              </a:ext>
            </a:extLst>
          </p:cNvPr>
          <p:cNvSpPr>
            <a:spLocks noGrp="1"/>
          </p:cNvSpPr>
          <p:nvPr>
            <p:ph type="dt" sz="half" idx="10"/>
          </p:nvPr>
        </p:nvSpPr>
        <p:spPr/>
        <p:txBody>
          <a:bodyPr/>
          <a:lstStyle/>
          <a:p>
            <a:fld id="{362DACA5-7F5E-BD49-AEC8-0A472E5200F9}" type="datetime1">
              <a:rPr lang="en-US" smtClean="0"/>
              <a:t>10/22/24</a:t>
            </a:fld>
            <a:endParaRPr lang="en-US"/>
          </a:p>
        </p:txBody>
      </p:sp>
      <p:sp>
        <p:nvSpPr>
          <p:cNvPr id="8" name="Footer Placeholder 7">
            <a:extLst>
              <a:ext uri="{FF2B5EF4-FFF2-40B4-BE49-F238E27FC236}">
                <a16:creationId xmlns:a16="http://schemas.microsoft.com/office/drawing/2014/main" id="{000529A0-C2D2-1642-9D1B-961CFB3DC3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85CF63-D4E6-1844-9643-F362CC13945F}"/>
              </a:ext>
            </a:extLst>
          </p:cNvPr>
          <p:cNvSpPr>
            <a:spLocks noGrp="1"/>
          </p:cNvSpPr>
          <p:nvPr>
            <p:ph type="sldNum" sz="quarter" idx="12"/>
          </p:nvPr>
        </p:nvSpPr>
        <p:spPr/>
        <p:txBody>
          <a:bodyPr/>
          <a:lstStyle/>
          <a:p>
            <a:fld id="{F330A13A-245F-CF4A-9D4D-0D02FAFE269F}" type="slidenum">
              <a:rPr lang="en-US" smtClean="0"/>
              <a:t>‹#›</a:t>
            </a:fld>
            <a:endParaRPr lang="en-US"/>
          </a:p>
        </p:txBody>
      </p:sp>
    </p:spTree>
    <p:extLst>
      <p:ext uri="{BB962C8B-B14F-4D97-AF65-F5344CB8AC3E}">
        <p14:creationId xmlns:p14="http://schemas.microsoft.com/office/powerpoint/2010/main" val="84365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AE40-96A6-6E4E-A218-0BE3C93491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32759E-77FF-9444-81DB-0C54349A120F}"/>
              </a:ext>
            </a:extLst>
          </p:cNvPr>
          <p:cNvSpPr>
            <a:spLocks noGrp="1"/>
          </p:cNvSpPr>
          <p:nvPr>
            <p:ph type="dt" sz="half" idx="10"/>
          </p:nvPr>
        </p:nvSpPr>
        <p:spPr/>
        <p:txBody>
          <a:bodyPr/>
          <a:lstStyle/>
          <a:p>
            <a:fld id="{2CC89B31-1D9D-A249-9D55-14237C0CEBA7}" type="datetime1">
              <a:rPr lang="en-US" smtClean="0"/>
              <a:t>10/22/24</a:t>
            </a:fld>
            <a:endParaRPr lang="en-US"/>
          </a:p>
        </p:txBody>
      </p:sp>
      <p:sp>
        <p:nvSpPr>
          <p:cNvPr id="4" name="Footer Placeholder 3">
            <a:extLst>
              <a:ext uri="{FF2B5EF4-FFF2-40B4-BE49-F238E27FC236}">
                <a16:creationId xmlns:a16="http://schemas.microsoft.com/office/drawing/2014/main" id="{00E04424-33A0-8347-9BD9-33924D31C0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2533E4-1A40-6249-A5B2-79444EE85A8B}"/>
              </a:ext>
            </a:extLst>
          </p:cNvPr>
          <p:cNvSpPr>
            <a:spLocks noGrp="1"/>
          </p:cNvSpPr>
          <p:nvPr>
            <p:ph type="sldNum" sz="quarter" idx="12"/>
          </p:nvPr>
        </p:nvSpPr>
        <p:spPr/>
        <p:txBody>
          <a:bodyPr/>
          <a:lstStyle/>
          <a:p>
            <a:fld id="{F330A13A-245F-CF4A-9D4D-0D02FAFE269F}" type="slidenum">
              <a:rPr lang="en-US" smtClean="0"/>
              <a:t>‹#›</a:t>
            </a:fld>
            <a:endParaRPr lang="en-US"/>
          </a:p>
        </p:txBody>
      </p:sp>
    </p:spTree>
    <p:extLst>
      <p:ext uri="{BB962C8B-B14F-4D97-AF65-F5344CB8AC3E}">
        <p14:creationId xmlns:p14="http://schemas.microsoft.com/office/powerpoint/2010/main" val="49558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832600-1CB9-9245-B359-49805E60A6A4}"/>
              </a:ext>
            </a:extLst>
          </p:cNvPr>
          <p:cNvSpPr>
            <a:spLocks noGrp="1"/>
          </p:cNvSpPr>
          <p:nvPr>
            <p:ph type="dt" sz="half" idx="10"/>
          </p:nvPr>
        </p:nvSpPr>
        <p:spPr/>
        <p:txBody>
          <a:bodyPr/>
          <a:lstStyle/>
          <a:p>
            <a:fld id="{080745BA-D293-E448-80D6-DFA992A3408B}" type="datetime1">
              <a:rPr lang="en-US" smtClean="0"/>
              <a:t>10/22/24</a:t>
            </a:fld>
            <a:endParaRPr lang="en-US"/>
          </a:p>
        </p:txBody>
      </p:sp>
      <p:sp>
        <p:nvSpPr>
          <p:cNvPr id="3" name="Footer Placeholder 2">
            <a:extLst>
              <a:ext uri="{FF2B5EF4-FFF2-40B4-BE49-F238E27FC236}">
                <a16:creationId xmlns:a16="http://schemas.microsoft.com/office/drawing/2014/main" id="{423D537A-8705-4743-8AE1-2FCFFF4363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EE04A6-374A-C842-A9D5-0AF68DEB4C9B}"/>
              </a:ext>
            </a:extLst>
          </p:cNvPr>
          <p:cNvSpPr>
            <a:spLocks noGrp="1"/>
          </p:cNvSpPr>
          <p:nvPr>
            <p:ph type="sldNum" sz="quarter" idx="12"/>
          </p:nvPr>
        </p:nvSpPr>
        <p:spPr/>
        <p:txBody>
          <a:bodyPr/>
          <a:lstStyle/>
          <a:p>
            <a:fld id="{F330A13A-245F-CF4A-9D4D-0D02FAFE269F}" type="slidenum">
              <a:rPr lang="en-US" smtClean="0"/>
              <a:t>‹#›</a:t>
            </a:fld>
            <a:endParaRPr lang="en-US"/>
          </a:p>
        </p:txBody>
      </p:sp>
    </p:spTree>
    <p:extLst>
      <p:ext uri="{BB962C8B-B14F-4D97-AF65-F5344CB8AC3E}">
        <p14:creationId xmlns:p14="http://schemas.microsoft.com/office/powerpoint/2010/main" val="164955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DF97-7031-4840-9278-2D392C8A6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83A3BE-CE37-D340-A4DB-469A44F2F3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294B8-0E9A-DE4D-9C23-344FF1101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7A3750-66AF-4646-B92F-EC5D2385CAF0}"/>
              </a:ext>
            </a:extLst>
          </p:cNvPr>
          <p:cNvSpPr>
            <a:spLocks noGrp="1"/>
          </p:cNvSpPr>
          <p:nvPr>
            <p:ph type="dt" sz="half" idx="10"/>
          </p:nvPr>
        </p:nvSpPr>
        <p:spPr/>
        <p:txBody>
          <a:bodyPr/>
          <a:lstStyle/>
          <a:p>
            <a:fld id="{C888C6ED-3131-354B-AFCA-81EF06C5E720}" type="datetime1">
              <a:rPr lang="en-US" smtClean="0"/>
              <a:t>10/22/24</a:t>
            </a:fld>
            <a:endParaRPr lang="en-US"/>
          </a:p>
        </p:txBody>
      </p:sp>
      <p:sp>
        <p:nvSpPr>
          <p:cNvPr id="6" name="Footer Placeholder 5">
            <a:extLst>
              <a:ext uri="{FF2B5EF4-FFF2-40B4-BE49-F238E27FC236}">
                <a16:creationId xmlns:a16="http://schemas.microsoft.com/office/drawing/2014/main" id="{C61E6E15-42DA-A14F-A9B4-7F3F11FCC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45C86-D49A-3147-AE92-94D84133EDD4}"/>
              </a:ext>
            </a:extLst>
          </p:cNvPr>
          <p:cNvSpPr>
            <a:spLocks noGrp="1"/>
          </p:cNvSpPr>
          <p:nvPr>
            <p:ph type="sldNum" sz="quarter" idx="12"/>
          </p:nvPr>
        </p:nvSpPr>
        <p:spPr/>
        <p:txBody>
          <a:bodyPr/>
          <a:lstStyle/>
          <a:p>
            <a:fld id="{F330A13A-245F-CF4A-9D4D-0D02FAFE269F}" type="slidenum">
              <a:rPr lang="en-US" smtClean="0"/>
              <a:t>‹#›</a:t>
            </a:fld>
            <a:endParaRPr lang="en-US"/>
          </a:p>
        </p:txBody>
      </p:sp>
    </p:spTree>
    <p:extLst>
      <p:ext uri="{BB962C8B-B14F-4D97-AF65-F5344CB8AC3E}">
        <p14:creationId xmlns:p14="http://schemas.microsoft.com/office/powerpoint/2010/main" val="286726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4773-7C39-714F-925E-69DD36E12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8A4D3-D876-AD40-9AD3-EECD06FF84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7AAE6B-4174-DD4D-83E7-D4F79C4AD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C39D43-737F-FA42-88F0-E18764602996}"/>
              </a:ext>
            </a:extLst>
          </p:cNvPr>
          <p:cNvSpPr>
            <a:spLocks noGrp="1"/>
          </p:cNvSpPr>
          <p:nvPr>
            <p:ph type="dt" sz="half" idx="10"/>
          </p:nvPr>
        </p:nvSpPr>
        <p:spPr/>
        <p:txBody>
          <a:bodyPr/>
          <a:lstStyle/>
          <a:p>
            <a:fld id="{B04830E5-F0E9-C74C-87EB-7665C0F6994B}" type="datetime1">
              <a:rPr lang="en-US" smtClean="0"/>
              <a:t>10/22/24</a:t>
            </a:fld>
            <a:endParaRPr lang="en-US"/>
          </a:p>
        </p:txBody>
      </p:sp>
      <p:sp>
        <p:nvSpPr>
          <p:cNvPr id="6" name="Footer Placeholder 5">
            <a:extLst>
              <a:ext uri="{FF2B5EF4-FFF2-40B4-BE49-F238E27FC236}">
                <a16:creationId xmlns:a16="http://schemas.microsoft.com/office/drawing/2014/main" id="{B45E4248-DDE5-9F45-8F9F-066A951E9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F1E60A-6794-324D-9232-44C2C66841E7}"/>
              </a:ext>
            </a:extLst>
          </p:cNvPr>
          <p:cNvSpPr>
            <a:spLocks noGrp="1"/>
          </p:cNvSpPr>
          <p:nvPr>
            <p:ph type="sldNum" sz="quarter" idx="12"/>
          </p:nvPr>
        </p:nvSpPr>
        <p:spPr/>
        <p:txBody>
          <a:bodyPr/>
          <a:lstStyle/>
          <a:p>
            <a:fld id="{F330A13A-245F-CF4A-9D4D-0D02FAFE269F}" type="slidenum">
              <a:rPr lang="en-US" smtClean="0"/>
              <a:t>‹#›</a:t>
            </a:fld>
            <a:endParaRPr lang="en-US"/>
          </a:p>
        </p:txBody>
      </p:sp>
    </p:spTree>
    <p:extLst>
      <p:ext uri="{BB962C8B-B14F-4D97-AF65-F5344CB8AC3E}">
        <p14:creationId xmlns:p14="http://schemas.microsoft.com/office/powerpoint/2010/main" val="119797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EAE7A3-6BF2-EB43-830D-2C4A192E6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D1EBF2-4153-FB45-8265-F94BEAE6D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C9E4E-903B-7546-B70C-F27C52A389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3CBFF-4D2E-F345-BBD7-4C0202B62F6C}" type="datetime1">
              <a:rPr lang="en-US" smtClean="0"/>
              <a:t>10/22/24</a:t>
            </a:fld>
            <a:endParaRPr lang="en-US"/>
          </a:p>
        </p:txBody>
      </p:sp>
      <p:sp>
        <p:nvSpPr>
          <p:cNvPr id="5" name="Footer Placeholder 4">
            <a:extLst>
              <a:ext uri="{FF2B5EF4-FFF2-40B4-BE49-F238E27FC236}">
                <a16:creationId xmlns:a16="http://schemas.microsoft.com/office/drawing/2014/main" id="{5B682DB1-6F38-1B45-BC5F-D506F181F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A6A7D3-7796-9844-B5AC-5D8D141D9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0A13A-245F-CF4A-9D4D-0D02FAFE269F}" type="slidenum">
              <a:rPr lang="en-US" smtClean="0"/>
              <a:t>‹#›</a:t>
            </a:fld>
            <a:endParaRPr lang="en-US"/>
          </a:p>
        </p:txBody>
      </p:sp>
    </p:spTree>
    <p:extLst>
      <p:ext uri="{BB962C8B-B14F-4D97-AF65-F5344CB8AC3E}">
        <p14:creationId xmlns:p14="http://schemas.microsoft.com/office/powerpoint/2010/main" val="204445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 Id="rId5" Type="http://schemas.openxmlformats.org/officeDocument/2006/relationships/image" Target="../media/image85.pn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1.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35.png"/><Relationship Id="rId2" Type="http://schemas.openxmlformats.org/officeDocument/2006/relationships/image" Target="../media/image107.png"/><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3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xml"/><Relationship Id="rId5" Type="http://schemas.openxmlformats.org/officeDocument/2006/relationships/image" Target="../media/image114.png"/><Relationship Id="rId4" Type="http://schemas.openxmlformats.org/officeDocument/2006/relationships/image" Target="../media/image119.png"/></Relationships>
</file>

<file path=ppt/slides/_rels/slide3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xml"/><Relationship Id="rId4" Type="http://schemas.openxmlformats.org/officeDocument/2006/relationships/image" Target="../media/image123.png"/></Relationships>
</file>

<file path=ppt/slides/_rels/slide3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1.xml"/><Relationship Id="rId5" Type="http://schemas.openxmlformats.org/officeDocument/2006/relationships/image" Target="../media/image127.png"/><Relationship Id="rId4" Type="http://schemas.openxmlformats.org/officeDocument/2006/relationships/image" Target="../media/image126.png"/></Relationships>
</file>

<file path=ppt/slides/_rels/slide38.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image" Target="../media/image128.png"/><Relationship Id="rId1" Type="http://schemas.openxmlformats.org/officeDocument/2006/relationships/slideLayout" Target="../slideLayouts/slideLayout1.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3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xml"/><Relationship Id="rId5" Type="http://schemas.openxmlformats.org/officeDocument/2006/relationships/image" Target="../media/image139.png"/><Relationship Id="rId4" Type="http://schemas.openxmlformats.org/officeDocument/2006/relationships/image" Target="../media/image13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42.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image" Target="../media/image150.png"/><Relationship Id="rId1" Type="http://schemas.openxmlformats.org/officeDocument/2006/relationships/slideLayout" Target="../slideLayouts/slideLayout1.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4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23.png"/><Relationship Id="rId2"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50.png"/><Relationship Id="rId4" Type="http://schemas.openxmlformats.org/officeDocument/2006/relationships/image" Target="../media/image156.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5.png"/><Relationship Id="rId7" Type="http://schemas.openxmlformats.org/officeDocument/2006/relationships/image" Target="../media/image169.png"/><Relationship Id="rId12" Type="http://schemas.openxmlformats.org/officeDocument/2006/relationships/image" Target="../media/image174.png"/><Relationship Id="rId2"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68.png"/><Relationship Id="rId11" Type="http://schemas.openxmlformats.org/officeDocument/2006/relationships/image" Target="../media/image173.png"/><Relationship Id="rId5" Type="http://schemas.openxmlformats.org/officeDocument/2006/relationships/image" Target="../media/image167.png"/><Relationship Id="rId10" Type="http://schemas.openxmlformats.org/officeDocument/2006/relationships/image" Target="../media/image172.png"/><Relationship Id="rId4" Type="http://schemas.openxmlformats.org/officeDocument/2006/relationships/image" Target="../media/image166.png"/><Relationship Id="rId9" Type="http://schemas.openxmlformats.org/officeDocument/2006/relationships/image" Target="../media/image171.png"/></Relationships>
</file>

<file path=ppt/slides/_rels/slide51.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1.xml"/><Relationship Id="rId4" Type="http://schemas.openxmlformats.org/officeDocument/2006/relationships/image" Target="../media/image181.png"/></Relationships>
</file>

<file path=ppt/slides/_rels/slide56.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1.xml"/><Relationship Id="rId5" Type="http://schemas.openxmlformats.org/officeDocument/2006/relationships/image" Target="../media/image187.png"/><Relationship Id="rId4" Type="http://schemas.openxmlformats.org/officeDocument/2006/relationships/image" Target="../media/image18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eng.uc.edu/~beaucag/Classes/AdvancedMaterialsThermodynamics/view_video.html?id=XWaDXanE1WA"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1.xml"/><Relationship Id="rId5" Type="http://schemas.openxmlformats.org/officeDocument/2006/relationships/image" Target="../media/image191.png"/><Relationship Id="rId4" Type="http://schemas.openxmlformats.org/officeDocument/2006/relationships/image" Target="../media/image190.png"/></Relationships>
</file>

<file path=ppt/slides/_rels/slide61.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_rels/slide62.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5.png"/><Relationship Id="rId7" Type="http://schemas.openxmlformats.org/officeDocument/2006/relationships/image" Target="../media/image199.png"/><Relationship Id="rId2"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image" Target="../media/image196.png"/><Relationship Id="rId9" Type="http://schemas.openxmlformats.org/officeDocument/2006/relationships/image" Target="../media/image201.png"/></Relationships>
</file>

<file path=ppt/slides/_rels/slide63.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04.png"/><Relationship Id="rId7" Type="http://schemas.openxmlformats.org/officeDocument/2006/relationships/image" Target="../media/image210.png"/><Relationship Id="rId2" Type="http://schemas.openxmlformats.org/officeDocument/2006/relationships/image" Target="../media/image206.png"/><Relationship Id="rId1" Type="http://schemas.openxmlformats.org/officeDocument/2006/relationships/slideLayout" Target="../slideLayouts/slideLayout1.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11.png"/><Relationship Id="rId1" Type="http://schemas.openxmlformats.org/officeDocument/2006/relationships/slideLayout" Target="../slideLayouts/slideLayout1.xml"/><Relationship Id="rId5" Type="http://schemas.openxmlformats.org/officeDocument/2006/relationships/image" Target="../media/image213.png"/><Relationship Id="rId4" Type="http://schemas.openxmlformats.org/officeDocument/2006/relationships/image" Target="../media/image212.png"/></Relationships>
</file>

<file path=ppt/slides/_rels/slide71.xml.rels><?xml version="1.0" encoding="UTF-8" standalone="yes"?>
<Relationships xmlns="http://schemas.openxmlformats.org/package/2006/relationships"><Relationship Id="rId3" Type="http://schemas.openxmlformats.org/officeDocument/2006/relationships/image" Target="../media/image205.png"/><Relationship Id="rId7" Type="http://schemas.openxmlformats.org/officeDocument/2006/relationships/image" Target="../media/image217.png"/><Relationship Id="rId2" Type="http://schemas.openxmlformats.org/officeDocument/2006/relationships/image" Target="../media/image204.png"/><Relationship Id="rId1" Type="http://schemas.openxmlformats.org/officeDocument/2006/relationships/slideLayout" Target="../slideLayouts/slideLayout1.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4.png"/></Relationships>
</file>

<file path=ppt/slides/_rels/slide72.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1.xml"/><Relationship Id="rId5" Type="http://schemas.openxmlformats.org/officeDocument/2006/relationships/image" Target="../media/image223.png"/><Relationship Id="rId4" Type="http://schemas.openxmlformats.org/officeDocument/2006/relationships/image" Target="../media/image222.png"/></Relationships>
</file>

<file path=ppt/slides/_rels/slide74.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223.png"/><Relationship Id="rId7" Type="http://schemas.openxmlformats.org/officeDocument/2006/relationships/image" Target="../media/image228.png"/><Relationship Id="rId2" Type="http://schemas.openxmlformats.org/officeDocument/2006/relationships/image" Target="../media/image224.png"/><Relationship Id="rId1" Type="http://schemas.openxmlformats.org/officeDocument/2006/relationships/slideLayout" Target="../slideLayouts/slideLayout1.xml"/><Relationship Id="rId6" Type="http://schemas.openxmlformats.org/officeDocument/2006/relationships/image" Target="../media/image227.png"/><Relationship Id="rId5" Type="http://schemas.openxmlformats.org/officeDocument/2006/relationships/image" Target="../media/image226.png"/><Relationship Id="rId4" Type="http://schemas.openxmlformats.org/officeDocument/2006/relationships/image" Target="../media/image225.png"/><Relationship Id="rId9" Type="http://schemas.openxmlformats.org/officeDocument/2006/relationships/image" Target="../media/image230.png"/></Relationships>
</file>

<file path=ppt/slides/_rels/slide75.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5FD24-84D4-5D4C-8A76-E152048C2F82}"/>
              </a:ext>
            </a:extLst>
          </p:cNvPr>
          <p:cNvPicPr>
            <a:picLocks noChangeAspect="1"/>
          </p:cNvPicPr>
          <p:nvPr/>
        </p:nvPicPr>
        <p:blipFill>
          <a:blip r:embed="rId2"/>
          <a:stretch>
            <a:fillRect/>
          </a:stretch>
        </p:blipFill>
        <p:spPr>
          <a:xfrm>
            <a:off x="421688" y="1508759"/>
            <a:ext cx="9237424" cy="4812975"/>
          </a:xfrm>
          <a:prstGeom prst="rect">
            <a:avLst/>
          </a:prstGeom>
        </p:spPr>
      </p:pic>
      <p:sp>
        <p:nvSpPr>
          <p:cNvPr id="5" name="TextBox 4">
            <a:extLst>
              <a:ext uri="{FF2B5EF4-FFF2-40B4-BE49-F238E27FC236}">
                <a16:creationId xmlns:a16="http://schemas.microsoft.com/office/drawing/2014/main" id="{5746ED03-E431-8848-BE22-74BD30A60746}"/>
              </a:ext>
            </a:extLst>
          </p:cNvPr>
          <p:cNvSpPr txBox="1"/>
          <p:nvPr/>
        </p:nvSpPr>
        <p:spPr>
          <a:xfrm>
            <a:off x="4144369" y="492945"/>
            <a:ext cx="4330866"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Surfaces impact the free energy</a:t>
            </a:r>
          </a:p>
        </p:txBody>
      </p:sp>
      <p:sp>
        <p:nvSpPr>
          <p:cNvPr id="6" name="TextBox 5">
            <a:extLst>
              <a:ext uri="{FF2B5EF4-FFF2-40B4-BE49-F238E27FC236}">
                <a16:creationId xmlns:a16="http://schemas.microsoft.com/office/drawing/2014/main" id="{CD8B8D57-2C27-234A-8B1D-2B5D99A03960}"/>
              </a:ext>
            </a:extLst>
          </p:cNvPr>
          <p:cNvSpPr txBox="1"/>
          <p:nvPr/>
        </p:nvSpPr>
        <p:spPr>
          <a:xfrm>
            <a:off x="9537192" y="1755648"/>
            <a:ext cx="1883664"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It takes energy to form surfaces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Small particles dissolve easier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are limits to grinding, fine powdered sugar is about 50µm</a:t>
            </a:r>
          </a:p>
        </p:txBody>
      </p:sp>
      <p:sp>
        <p:nvSpPr>
          <p:cNvPr id="7" name="Slide Number Placeholder 6">
            <a:extLst>
              <a:ext uri="{FF2B5EF4-FFF2-40B4-BE49-F238E27FC236}">
                <a16:creationId xmlns:a16="http://schemas.microsoft.com/office/drawing/2014/main" id="{9CA415DB-2020-7D45-8FC7-1FB280BC6FB1}"/>
              </a:ext>
            </a:extLst>
          </p:cNvPr>
          <p:cNvSpPr>
            <a:spLocks noGrp="1"/>
          </p:cNvSpPr>
          <p:nvPr>
            <p:ph type="sldNum" sz="quarter" idx="12"/>
          </p:nvPr>
        </p:nvSpPr>
        <p:spPr/>
        <p:txBody>
          <a:bodyPr/>
          <a:lstStyle/>
          <a:p>
            <a:fld id="{F330A13A-245F-CF4A-9D4D-0D02FAFE269F}" type="slidenum">
              <a:rPr lang="en-US" smtClean="0"/>
              <a:t>1</a:t>
            </a:fld>
            <a:endParaRPr lang="en-US"/>
          </a:p>
        </p:txBody>
      </p:sp>
    </p:spTree>
    <p:extLst>
      <p:ext uri="{BB962C8B-B14F-4D97-AF65-F5344CB8AC3E}">
        <p14:creationId xmlns:p14="http://schemas.microsoft.com/office/powerpoint/2010/main" val="35326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BFE788-9829-5046-8F8E-B82EAC3A2EFD}"/>
              </a:ext>
            </a:extLst>
          </p:cNvPr>
          <p:cNvPicPr>
            <a:picLocks noChangeAspect="1"/>
          </p:cNvPicPr>
          <p:nvPr/>
        </p:nvPicPr>
        <p:blipFill>
          <a:blip r:embed="rId2"/>
          <a:stretch>
            <a:fillRect/>
          </a:stretch>
        </p:blipFill>
        <p:spPr>
          <a:xfrm>
            <a:off x="3371850" y="1851152"/>
            <a:ext cx="4076700" cy="558800"/>
          </a:xfrm>
          <a:prstGeom prst="rect">
            <a:avLst/>
          </a:prstGeom>
        </p:spPr>
      </p:pic>
      <p:grpSp>
        <p:nvGrpSpPr>
          <p:cNvPr id="5" name="Group 4">
            <a:extLst>
              <a:ext uri="{FF2B5EF4-FFF2-40B4-BE49-F238E27FC236}">
                <a16:creationId xmlns:a16="http://schemas.microsoft.com/office/drawing/2014/main" id="{6C69CD60-2B10-0A43-ADEC-35754C98CB5F}"/>
              </a:ext>
            </a:extLst>
          </p:cNvPr>
          <p:cNvGrpSpPr/>
          <p:nvPr/>
        </p:nvGrpSpPr>
        <p:grpSpPr>
          <a:xfrm>
            <a:off x="3197843" y="763058"/>
            <a:ext cx="4971051" cy="889000"/>
            <a:chOff x="2713211" y="799634"/>
            <a:chExt cx="4971051" cy="889000"/>
          </a:xfrm>
        </p:grpSpPr>
        <p:pic>
          <p:nvPicPr>
            <p:cNvPr id="3" name="Picture 2">
              <a:extLst>
                <a:ext uri="{FF2B5EF4-FFF2-40B4-BE49-F238E27FC236}">
                  <a16:creationId xmlns:a16="http://schemas.microsoft.com/office/drawing/2014/main" id="{2019764F-327B-0147-9C7C-E7AD12F7EDDA}"/>
                </a:ext>
              </a:extLst>
            </p:cNvPr>
            <p:cNvPicPr>
              <a:picLocks noChangeAspect="1"/>
            </p:cNvPicPr>
            <p:nvPr/>
          </p:nvPicPr>
          <p:blipFill rotWithShape="1">
            <a:blip r:embed="rId3"/>
            <a:srcRect l="56690"/>
            <a:stretch/>
          </p:blipFill>
          <p:spPr>
            <a:xfrm>
              <a:off x="3520440" y="799634"/>
              <a:ext cx="4163822" cy="889000"/>
            </a:xfrm>
            <a:prstGeom prst="rect">
              <a:avLst/>
            </a:prstGeom>
          </p:spPr>
        </p:pic>
        <p:pic>
          <p:nvPicPr>
            <p:cNvPr id="4" name="Picture 3">
              <a:extLst>
                <a:ext uri="{FF2B5EF4-FFF2-40B4-BE49-F238E27FC236}">
                  <a16:creationId xmlns:a16="http://schemas.microsoft.com/office/drawing/2014/main" id="{1E8EC421-C68D-734C-83A9-E7E0013E71AE}"/>
                </a:ext>
              </a:extLst>
            </p:cNvPr>
            <p:cNvPicPr>
              <a:picLocks noChangeAspect="1"/>
            </p:cNvPicPr>
            <p:nvPr/>
          </p:nvPicPr>
          <p:blipFill>
            <a:blip r:embed="rId4"/>
            <a:stretch>
              <a:fillRect/>
            </a:stretch>
          </p:blipFill>
          <p:spPr>
            <a:xfrm>
              <a:off x="2713211" y="1141518"/>
              <a:ext cx="807229" cy="467826"/>
            </a:xfrm>
            <a:prstGeom prst="rect">
              <a:avLst/>
            </a:prstGeom>
          </p:spPr>
        </p:pic>
      </p:grpSp>
      <p:pic>
        <p:nvPicPr>
          <p:cNvPr id="6" name="Picture 5">
            <a:extLst>
              <a:ext uri="{FF2B5EF4-FFF2-40B4-BE49-F238E27FC236}">
                <a16:creationId xmlns:a16="http://schemas.microsoft.com/office/drawing/2014/main" id="{12DD9FA1-3ABD-2642-AF2A-78E0188A9B92}"/>
              </a:ext>
            </a:extLst>
          </p:cNvPr>
          <p:cNvPicPr>
            <a:picLocks noChangeAspect="1"/>
          </p:cNvPicPr>
          <p:nvPr/>
        </p:nvPicPr>
        <p:blipFill>
          <a:blip r:embed="rId5"/>
          <a:stretch>
            <a:fillRect/>
          </a:stretch>
        </p:blipFill>
        <p:spPr>
          <a:xfrm>
            <a:off x="2880360" y="2688336"/>
            <a:ext cx="4876800" cy="1358900"/>
          </a:xfrm>
          <a:prstGeom prst="rect">
            <a:avLst/>
          </a:prstGeom>
        </p:spPr>
      </p:pic>
      <p:sp>
        <p:nvSpPr>
          <p:cNvPr id="7" name="TextBox 6">
            <a:extLst>
              <a:ext uri="{FF2B5EF4-FFF2-40B4-BE49-F238E27FC236}">
                <a16:creationId xmlns:a16="http://schemas.microsoft.com/office/drawing/2014/main" id="{F9C9BB69-98AC-5D43-A235-8595D8EE3A50}"/>
              </a:ext>
            </a:extLst>
          </p:cNvPr>
          <p:cNvSpPr txBox="1"/>
          <p:nvPr/>
        </p:nvSpPr>
        <p:spPr>
          <a:xfrm>
            <a:off x="4069080" y="4047236"/>
            <a:ext cx="251863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Laplace Equation</a:t>
            </a:r>
          </a:p>
        </p:txBody>
      </p:sp>
      <p:sp>
        <p:nvSpPr>
          <p:cNvPr id="8" name="TextBox 7">
            <a:extLst>
              <a:ext uri="{FF2B5EF4-FFF2-40B4-BE49-F238E27FC236}">
                <a16:creationId xmlns:a16="http://schemas.microsoft.com/office/drawing/2014/main" id="{F5025405-6D73-9F4C-956B-4517B18444E0}"/>
              </a:ext>
            </a:extLst>
          </p:cNvPr>
          <p:cNvSpPr txBox="1"/>
          <p:nvPr/>
        </p:nvSpPr>
        <p:spPr>
          <a:xfrm>
            <a:off x="2816352" y="4626864"/>
            <a:ext cx="6928179"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100 nm (1e</a:t>
            </a:r>
            <a:r>
              <a:rPr lang="en-US" baseline="30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cm) droplet of water in air (72 e</a:t>
            </a:r>
            <a:r>
              <a:rPr lang="en-US" baseline="30000"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J/cm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or 7.2 Pa-cm)</a:t>
            </a:r>
          </a:p>
          <a:p>
            <a:r>
              <a:rPr lang="en-US" dirty="0">
                <a:latin typeface="Times New Roman" panose="02020603050405020304" pitchFamily="18" charset="0"/>
                <a:cs typeface="Times New Roman" panose="02020603050405020304" pitchFamily="18" charset="0"/>
              </a:rPr>
              <a:t>Pressure is 720 </a:t>
            </a:r>
            <a:r>
              <a:rPr lang="en-US" dirty="0" err="1">
                <a:latin typeface="Times New Roman" panose="02020603050405020304" pitchFamily="18" charset="0"/>
                <a:cs typeface="Times New Roman" panose="02020603050405020304" pitchFamily="18" charset="0"/>
              </a:rPr>
              <a:t>MPa</a:t>
            </a:r>
            <a:r>
              <a:rPr lang="en-US" dirty="0">
                <a:latin typeface="Times New Roman" panose="02020603050405020304" pitchFamily="18" charset="0"/>
                <a:cs typeface="Times New Roman" panose="02020603050405020304" pitchFamily="18" charset="0"/>
              </a:rPr>
              <a:t> (7,200 Atmospheres)</a:t>
            </a:r>
          </a:p>
        </p:txBody>
      </p:sp>
      <p:pic>
        <p:nvPicPr>
          <p:cNvPr id="9" name="Picture 8">
            <a:extLst>
              <a:ext uri="{FF2B5EF4-FFF2-40B4-BE49-F238E27FC236}">
                <a16:creationId xmlns:a16="http://schemas.microsoft.com/office/drawing/2014/main" id="{1F637A88-DAD7-3648-9DCA-8C36E10BBBDF}"/>
              </a:ext>
            </a:extLst>
          </p:cNvPr>
          <p:cNvPicPr>
            <a:picLocks noChangeAspect="1"/>
          </p:cNvPicPr>
          <p:nvPr/>
        </p:nvPicPr>
        <p:blipFill>
          <a:blip r:embed="rId6"/>
          <a:stretch>
            <a:fillRect/>
          </a:stretch>
        </p:blipFill>
        <p:spPr>
          <a:xfrm>
            <a:off x="8637270" y="1267502"/>
            <a:ext cx="3258051" cy="3145536"/>
          </a:xfrm>
          <a:prstGeom prst="rect">
            <a:avLst/>
          </a:prstGeom>
        </p:spPr>
      </p:pic>
      <p:sp>
        <p:nvSpPr>
          <p:cNvPr id="10" name="Slide Number Placeholder 9">
            <a:extLst>
              <a:ext uri="{FF2B5EF4-FFF2-40B4-BE49-F238E27FC236}">
                <a16:creationId xmlns:a16="http://schemas.microsoft.com/office/drawing/2014/main" id="{C0801BC9-F3C9-3F4B-B737-220CA4E8CD40}"/>
              </a:ext>
            </a:extLst>
          </p:cNvPr>
          <p:cNvSpPr>
            <a:spLocks noGrp="1"/>
          </p:cNvSpPr>
          <p:nvPr>
            <p:ph type="sldNum" sz="quarter" idx="12"/>
          </p:nvPr>
        </p:nvSpPr>
        <p:spPr/>
        <p:txBody>
          <a:bodyPr/>
          <a:lstStyle/>
          <a:p>
            <a:fld id="{F330A13A-245F-CF4A-9D4D-0D02FAFE269F}" type="slidenum">
              <a:rPr lang="en-US" smtClean="0"/>
              <a:t>10</a:t>
            </a:fld>
            <a:endParaRPr lang="en-US"/>
          </a:p>
        </p:txBody>
      </p:sp>
    </p:spTree>
    <p:extLst>
      <p:ext uri="{BB962C8B-B14F-4D97-AF65-F5344CB8AC3E}">
        <p14:creationId xmlns:p14="http://schemas.microsoft.com/office/powerpoint/2010/main" val="129301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58F76E-2F7F-4646-8D1C-F82AD514B350}"/>
              </a:ext>
            </a:extLst>
          </p:cNvPr>
          <p:cNvSpPr txBox="1"/>
          <p:nvPr/>
        </p:nvSpPr>
        <p:spPr>
          <a:xfrm>
            <a:off x="3291840" y="603505"/>
            <a:ext cx="552297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Solid interface in a 1-component system</a:t>
            </a:r>
          </a:p>
        </p:txBody>
      </p:sp>
      <p:pic>
        <p:nvPicPr>
          <p:cNvPr id="3" name="Picture 2">
            <a:extLst>
              <a:ext uri="{FF2B5EF4-FFF2-40B4-BE49-F238E27FC236}">
                <a16:creationId xmlns:a16="http://schemas.microsoft.com/office/drawing/2014/main" id="{DC2FBFFD-23E5-4941-9438-E1F7F846816F}"/>
              </a:ext>
            </a:extLst>
          </p:cNvPr>
          <p:cNvPicPr>
            <a:picLocks noChangeAspect="1"/>
          </p:cNvPicPr>
          <p:nvPr/>
        </p:nvPicPr>
        <p:blipFill>
          <a:blip r:embed="rId2"/>
          <a:stretch>
            <a:fillRect/>
          </a:stretch>
        </p:blipFill>
        <p:spPr>
          <a:xfrm>
            <a:off x="3423920" y="1304544"/>
            <a:ext cx="3022600" cy="510862"/>
          </a:xfrm>
          <a:prstGeom prst="rect">
            <a:avLst/>
          </a:prstGeom>
        </p:spPr>
      </p:pic>
      <p:pic>
        <p:nvPicPr>
          <p:cNvPr id="4" name="Picture 3">
            <a:extLst>
              <a:ext uri="{FF2B5EF4-FFF2-40B4-BE49-F238E27FC236}">
                <a16:creationId xmlns:a16="http://schemas.microsoft.com/office/drawing/2014/main" id="{B0995B8F-E9C9-354C-AF41-F5457D1325F3}"/>
              </a:ext>
            </a:extLst>
          </p:cNvPr>
          <p:cNvPicPr>
            <a:picLocks noChangeAspect="1"/>
          </p:cNvPicPr>
          <p:nvPr/>
        </p:nvPicPr>
        <p:blipFill>
          <a:blip r:embed="rId3"/>
          <a:stretch>
            <a:fillRect/>
          </a:stretch>
        </p:blipFill>
        <p:spPr>
          <a:xfrm>
            <a:off x="3822192" y="1822823"/>
            <a:ext cx="1655064" cy="510822"/>
          </a:xfrm>
          <a:prstGeom prst="rect">
            <a:avLst/>
          </a:prstGeom>
        </p:spPr>
      </p:pic>
      <p:sp>
        <p:nvSpPr>
          <p:cNvPr id="5" name="TextBox 4">
            <a:extLst>
              <a:ext uri="{FF2B5EF4-FFF2-40B4-BE49-F238E27FC236}">
                <a16:creationId xmlns:a16="http://schemas.microsoft.com/office/drawing/2014/main" id="{82C71795-41BC-614B-B9B8-6D9B430015AA}"/>
              </a:ext>
            </a:extLst>
          </p:cNvPr>
          <p:cNvSpPr txBox="1"/>
          <p:nvPr/>
        </p:nvSpPr>
        <p:spPr>
          <a:xfrm>
            <a:off x="5760720" y="1892808"/>
            <a:ext cx="2829814"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Work to create the interface</a:t>
            </a:r>
          </a:p>
          <a:p>
            <a:r>
              <a:rPr lang="en-US" dirty="0">
                <a:latin typeface="Times New Roman" panose="02020603050405020304" pitchFamily="18" charset="0"/>
                <a:cs typeface="Times New Roman" panose="02020603050405020304" pitchFamily="18" charset="0"/>
              </a:rPr>
              <a:t>Interfacial energy, </a:t>
            </a:r>
            <a:r>
              <a:rPr lang="en-US" dirty="0">
                <a:latin typeface="Symbol" pitchFamily="2" charset="2"/>
              </a:rPr>
              <a:t>g</a:t>
            </a:r>
          </a:p>
        </p:txBody>
      </p:sp>
      <p:sp>
        <p:nvSpPr>
          <p:cNvPr id="6" name="TextBox 5">
            <a:extLst>
              <a:ext uri="{FF2B5EF4-FFF2-40B4-BE49-F238E27FC236}">
                <a16:creationId xmlns:a16="http://schemas.microsoft.com/office/drawing/2014/main" id="{B1138F68-6424-6845-98AF-B6E7E5C475D7}"/>
              </a:ext>
            </a:extLst>
          </p:cNvPr>
          <p:cNvSpPr txBox="1"/>
          <p:nvPr/>
        </p:nvSpPr>
        <p:spPr>
          <a:xfrm>
            <a:off x="2531938" y="2870821"/>
            <a:ext cx="8925328"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Surface creation always has an energy penalty. </a:t>
            </a:r>
          </a:p>
          <a:p>
            <a:pPr marL="285750" indent="-285750">
              <a:buFont typeface="Symbol" pitchFamily="2" charset="2"/>
              <a:buChar char="g"/>
            </a:pPr>
            <a:r>
              <a:rPr lang="en-US" dirty="0">
                <a:latin typeface="Times New Roman" panose="02020603050405020304" pitchFamily="18" charset="0"/>
                <a:cs typeface="Times New Roman" panose="02020603050405020304" pitchFamily="18" charset="0"/>
              </a:rPr>
              <a:t>is always positive </a:t>
            </a:r>
          </a:p>
          <a:p>
            <a:r>
              <a:rPr lang="en-US" dirty="0">
                <a:latin typeface="Times New Roman" panose="02020603050405020304" pitchFamily="18" charset="0"/>
                <a:cs typeface="Times New Roman" panose="02020603050405020304" pitchFamily="18" charset="0"/>
              </a:rPr>
              <a:t>Nano-particles are unstable (increase in free energy with a surface)</a:t>
            </a:r>
          </a:p>
          <a:p>
            <a:r>
              <a:rPr lang="en-US" dirty="0">
                <a:latin typeface="Times New Roman" panose="02020603050405020304" pitchFamily="18" charset="0"/>
                <a:cs typeface="Times New Roman" panose="02020603050405020304" pitchFamily="18" charset="0"/>
              </a:rPr>
              <a:t>Differences in surface energy for different crystal surfaces leads to fibrous or lamellar crystals</a:t>
            </a:r>
          </a:p>
        </p:txBody>
      </p:sp>
      <p:sp>
        <p:nvSpPr>
          <p:cNvPr id="7" name="Slide Number Placeholder 6">
            <a:extLst>
              <a:ext uri="{FF2B5EF4-FFF2-40B4-BE49-F238E27FC236}">
                <a16:creationId xmlns:a16="http://schemas.microsoft.com/office/drawing/2014/main" id="{995DCCEE-D215-B143-A6A4-C845FC40E5B4}"/>
              </a:ext>
            </a:extLst>
          </p:cNvPr>
          <p:cNvSpPr>
            <a:spLocks noGrp="1"/>
          </p:cNvSpPr>
          <p:nvPr>
            <p:ph type="sldNum" sz="quarter" idx="12"/>
          </p:nvPr>
        </p:nvSpPr>
        <p:spPr/>
        <p:txBody>
          <a:bodyPr/>
          <a:lstStyle/>
          <a:p>
            <a:fld id="{F330A13A-245F-CF4A-9D4D-0D02FAFE269F}" type="slidenum">
              <a:rPr lang="en-US" smtClean="0"/>
              <a:t>11</a:t>
            </a:fld>
            <a:endParaRPr lang="en-US"/>
          </a:p>
        </p:txBody>
      </p:sp>
      <p:sp>
        <p:nvSpPr>
          <p:cNvPr id="8" name="TextBox 7">
            <a:extLst>
              <a:ext uri="{FF2B5EF4-FFF2-40B4-BE49-F238E27FC236}">
                <a16:creationId xmlns:a16="http://schemas.microsoft.com/office/drawing/2014/main" id="{08DDB933-4C89-0A43-94D4-AB08995F1664}"/>
              </a:ext>
            </a:extLst>
          </p:cNvPr>
          <p:cNvSpPr txBox="1"/>
          <p:nvPr/>
        </p:nvSpPr>
        <p:spPr>
          <a:xfrm>
            <a:off x="10153403" y="899493"/>
            <a:ext cx="73616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pGT</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E12BF4C-7393-A491-9E67-BF4FFB886528}"/>
              </a:ext>
            </a:extLst>
          </p:cNvPr>
          <p:cNvSpPr txBox="1"/>
          <p:nvPr/>
        </p:nvSpPr>
        <p:spPr>
          <a:xfrm>
            <a:off x="105440" y="141840"/>
            <a:ext cx="242649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For S/S, S/L, L/L</a:t>
            </a:r>
          </a:p>
        </p:txBody>
      </p:sp>
    </p:spTree>
    <p:extLst>
      <p:ext uri="{BB962C8B-B14F-4D97-AF65-F5344CB8AC3E}">
        <p14:creationId xmlns:p14="http://schemas.microsoft.com/office/powerpoint/2010/main" val="347762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D18BF0-B409-0E4E-A37C-7E04AA3ACB29}"/>
              </a:ext>
            </a:extLst>
          </p:cNvPr>
          <p:cNvSpPr txBox="1"/>
          <p:nvPr/>
        </p:nvSpPr>
        <p:spPr>
          <a:xfrm>
            <a:off x="4299224" y="360534"/>
            <a:ext cx="5782993"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Crystal surface energy ~ number of bonds * bond energy</a:t>
            </a:r>
          </a:p>
          <a:p>
            <a:r>
              <a:rPr lang="en-US" b="1" dirty="0">
                <a:latin typeface="Times New Roman" panose="02020603050405020304" pitchFamily="18" charset="0"/>
                <a:cs typeface="Times New Roman" panose="02020603050405020304" pitchFamily="18" charset="0"/>
              </a:rPr>
              <a:t>Density of bonds decreases with Miller Indices</a:t>
            </a:r>
          </a:p>
        </p:txBody>
      </p:sp>
      <p:sp>
        <p:nvSpPr>
          <p:cNvPr id="3" name="TextBox 2">
            <a:extLst>
              <a:ext uri="{FF2B5EF4-FFF2-40B4-BE49-F238E27FC236}">
                <a16:creationId xmlns:a16="http://schemas.microsoft.com/office/drawing/2014/main" id="{C767C7C9-D4D3-3B47-BAD1-78A7FEFA5432}"/>
              </a:ext>
            </a:extLst>
          </p:cNvPr>
          <p:cNvSpPr txBox="1"/>
          <p:nvPr/>
        </p:nvSpPr>
        <p:spPr>
          <a:xfrm>
            <a:off x="4664984" y="1457814"/>
            <a:ext cx="4626588" cy="1200329"/>
          </a:xfrm>
          <a:prstGeom prst="rect">
            <a:avLst/>
          </a:prstGeom>
          <a:noFill/>
        </p:spPr>
        <p:txBody>
          <a:bodyPr wrap="none" rtlCol="0">
            <a:spAutoFit/>
          </a:bodyPr>
          <a:lstStyle/>
          <a:p>
            <a:r>
              <a:rPr lang="en-US" b="1" dirty="0"/>
              <a:t>FCC         Nearest Neighbors 	Number of bonds</a:t>
            </a:r>
          </a:p>
          <a:p>
            <a:r>
              <a:rPr lang="en-US" dirty="0"/>
              <a:t>[111]	6			3</a:t>
            </a:r>
          </a:p>
          <a:p>
            <a:r>
              <a:rPr lang="en-US" dirty="0"/>
              <a:t>[110]	12			6</a:t>
            </a:r>
          </a:p>
          <a:p>
            <a:r>
              <a:rPr lang="en-US" dirty="0"/>
              <a:t>[100]	8			4</a:t>
            </a:r>
          </a:p>
        </p:txBody>
      </p:sp>
      <p:sp>
        <p:nvSpPr>
          <p:cNvPr id="4" name="TextBox 3">
            <a:extLst>
              <a:ext uri="{FF2B5EF4-FFF2-40B4-BE49-F238E27FC236}">
                <a16:creationId xmlns:a16="http://schemas.microsoft.com/office/drawing/2014/main" id="{489974D2-21F6-364D-9D2C-F18405ECE114}"/>
              </a:ext>
            </a:extLst>
          </p:cNvPr>
          <p:cNvSpPr txBox="1"/>
          <p:nvPr/>
        </p:nvSpPr>
        <p:spPr>
          <a:xfrm>
            <a:off x="4299224" y="2994006"/>
            <a:ext cx="5477397"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Liquid droplets minimize surface area for a given volume</a:t>
            </a:r>
          </a:p>
          <a:p>
            <a:r>
              <a:rPr lang="en-US" dirty="0">
                <a:latin typeface="Times New Roman" panose="02020603050405020304" pitchFamily="18" charset="0"/>
                <a:cs typeface="Times New Roman" panose="02020603050405020304" pitchFamily="18" charset="0"/>
              </a:rPr>
              <a:t>So, Spheres form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high temperatures crystalline solids also form spheres</a:t>
            </a:r>
          </a:p>
          <a:p>
            <a:r>
              <a:rPr lang="en-US" dirty="0">
                <a:latin typeface="Times New Roman" panose="02020603050405020304" pitchFamily="18" charset="0"/>
                <a:cs typeface="Times New Roman" panose="02020603050405020304" pitchFamily="18" charset="0"/>
              </a:rPr>
              <a:t>Because surface energy becomes less important</a:t>
            </a:r>
          </a:p>
        </p:txBody>
      </p:sp>
      <p:grpSp>
        <p:nvGrpSpPr>
          <p:cNvPr id="7" name="Group 6">
            <a:extLst>
              <a:ext uri="{FF2B5EF4-FFF2-40B4-BE49-F238E27FC236}">
                <a16:creationId xmlns:a16="http://schemas.microsoft.com/office/drawing/2014/main" id="{2343EA3C-40BC-0B45-8570-E34EF48AF280}"/>
              </a:ext>
            </a:extLst>
          </p:cNvPr>
          <p:cNvGrpSpPr/>
          <p:nvPr/>
        </p:nvGrpSpPr>
        <p:grpSpPr>
          <a:xfrm>
            <a:off x="3997472" y="4709292"/>
            <a:ext cx="7321235" cy="987787"/>
            <a:chOff x="2935224" y="4961406"/>
            <a:chExt cx="7321235" cy="987787"/>
          </a:xfrm>
        </p:grpSpPr>
        <p:sp>
          <p:nvSpPr>
            <p:cNvPr id="5" name="TextBox 4">
              <a:extLst>
                <a:ext uri="{FF2B5EF4-FFF2-40B4-BE49-F238E27FC236}">
                  <a16:creationId xmlns:a16="http://schemas.microsoft.com/office/drawing/2014/main" id="{D437A961-5812-C248-A2DE-704280DFCA1D}"/>
                </a:ext>
              </a:extLst>
            </p:cNvPr>
            <p:cNvSpPr txBox="1"/>
            <p:nvPr/>
          </p:nvSpPr>
          <p:spPr>
            <a:xfrm>
              <a:off x="2935224" y="5248656"/>
              <a:ext cx="732123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Consider a crystal with constant volume                                    with N facets. </a:t>
              </a:r>
            </a:p>
          </p:txBody>
        </p:sp>
        <p:pic>
          <p:nvPicPr>
            <p:cNvPr id="6" name="Picture 5">
              <a:extLst>
                <a:ext uri="{FF2B5EF4-FFF2-40B4-BE49-F238E27FC236}">
                  <a16:creationId xmlns:a16="http://schemas.microsoft.com/office/drawing/2014/main" id="{67847F2E-5373-0D40-B67F-19E72419D0C5}"/>
                </a:ext>
              </a:extLst>
            </p:cNvPr>
            <p:cNvPicPr>
              <a:picLocks noChangeAspect="1"/>
            </p:cNvPicPr>
            <p:nvPr/>
          </p:nvPicPr>
          <p:blipFill>
            <a:blip r:embed="rId2"/>
            <a:stretch>
              <a:fillRect/>
            </a:stretch>
          </p:blipFill>
          <p:spPr>
            <a:xfrm>
              <a:off x="6898894" y="4961406"/>
              <a:ext cx="1659890" cy="987787"/>
            </a:xfrm>
            <a:prstGeom prst="rect">
              <a:avLst/>
            </a:prstGeom>
          </p:spPr>
        </p:pic>
      </p:grpSp>
      <p:sp>
        <p:nvSpPr>
          <p:cNvPr id="12" name="Slide Number Placeholder 11">
            <a:extLst>
              <a:ext uri="{FF2B5EF4-FFF2-40B4-BE49-F238E27FC236}">
                <a16:creationId xmlns:a16="http://schemas.microsoft.com/office/drawing/2014/main" id="{13C237A8-4BE5-2444-B257-C4B4D843C770}"/>
              </a:ext>
            </a:extLst>
          </p:cNvPr>
          <p:cNvSpPr>
            <a:spLocks noGrp="1"/>
          </p:cNvSpPr>
          <p:nvPr>
            <p:ph type="sldNum" sz="quarter" idx="12"/>
          </p:nvPr>
        </p:nvSpPr>
        <p:spPr/>
        <p:txBody>
          <a:bodyPr/>
          <a:lstStyle/>
          <a:p>
            <a:fld id="{F330A13A-245F-CF4A-9D4D-0D02FAFE269F}" type="slidenum">
              <a:rPr lang="en-US" smtClean="0"/>
              <a:t>12</a:t>
            </a:fld>
            <a:endParaRPr lang="en-US"/>
          </a:p>
        </p:txBody>
      </p:sp>
      <p:sp>
        <p:nvSpPr>
          <p:cNvPr id="8" name="Rectangle 7">
            <a:extLst>
              <a:ext uri="{FF2B5EF4-FFF2-40B4-BE49-F238E27FC236}">
                <a16:creationId xmlns:a16="http://schemas.microsoft.com/office/drawing/2014/main" id="{F4111266-8C61-2147-A4BC-E38AAC5B803B}"/>
              </a:ext>
            </a:extLst>
          </p:cNvPr>
          <p:cNvSpPr/>
          <p:nvPr/>
        </p:nvSpPr>
        <p:spPr>
          <a:xfrm>
            <a:off x="4665974" y="5799663"/>
            <a:ext cx="528862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Draw a vector from the center of a crystal to a face, </a:t>
            </a:r>
            <a:r>
              <a:rPr lang="en-US" i="1" dirty="0" err="1">
                <a:latin typeface="Times New Roman" panose="02020603050405020304" pitchFamily="18" charset="0"/>
                <a:cs typeface="Times New Roman" panose="02020603050405020304" pitchFamily="18" charset="0"/>
              </a:rPr>
              <a:t>h</a:t>
            </a:r>
            <a:r>
              <a:rPr lang="en-US" baseline="-25000" dirty="0" err="1">
                <a:latin typeface="Symbol" pitchFamily="2" charset="2"/>
                <a:cs typeface="Times New Roman" panose="02020603050405020304" pitchFamily="18" charset="0"/>
              </a:rPr>
              <a:t>n</a:t>
            </a:r>
            <a:r>
              <a:rPr lang="en-US" dirty="0" err="1">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C91BEDC-FBEC-354D-805B-2A6DDD33A40D}"/>
              </a:ext>
            </a:extLst>
          </p:cNvPr>
          <p:cNvSpPr txBox="1"/>
          <p:nvPr/>
        </p:nvSpPr>
        <p:spPr>
          <a:xfrm>
            <a:off x="9134144" y="1457814"/>
            <a:ext cx="2441694" cy="369332"/>
          </a:xfrm>
          <a:prstGeom prst="rect">
            <a:avLst/>
          </a:prstGeom>
          <a:noFill/>
        </p:spPr>
        <p:txBody>
          <a:bodyPr wrap="none" rtlCol="0">
            <a:spAutoFit/>
          </a:bodyPr>
          <a:lstStyle/>
          <a:p>
            <a:r>
              <a:rPr lang="en-US" dirty="0">
                <a:latin typeface="Times" pitchFamily="2" charset="0"/>
              </a:rPr>
              <a:t>(Each pair share a bond)</a:t>
            </a:r>
          </a:p>
        </p:txBody>
      </p:sp>
      <p:pic>
        <p:nvPicPr>
          <p:cNvPr id="10" name="Picture 9">
            <a:extLst>
              <a:ext uri="{FF2B5EF4-FFF2-40B4-BE49-F238E27FC236}">
                <a16:creationId xmlns:a16="http://schemas.microsoft.com/office/drawing/2014/main" id="{07CC762E-0C08-3441-9A42-831B9781BA0F}"/>
              </a:ext>
            </a:extLst>
          </p:cNvPr>
          <p:cNvPicPr>
            <a:picLocks noChangeAspect="1"/>
          </p:cNvPicPr>
          <p:nvPr/>
        </p:nvPicPr>
        <p:blipFill>
          <a:blip r:embed="rId3"/>
          <a:stretch>
            <a:fillRect/>
          </a:stretch>
        </p:blipFill>
        <p:spPr>
          <a:xfrm>
            <a:off x="314266" y="3264951"/>
            <a:ext cx="3683206" cy="3273961"/>
          </a:xfrm>
          <a:prstGeom prst="rect">
            <a:avLst/>
          </a:prstGeom>
        </p:spPr>
      </p:pic>
      <p:sp>
        <p:nvSpPr>
          <p:cNvPr id="13" name="TextBox 12">
            <a:extLst>
              <a:ext uri="{FF2B5EF4-FFF2-40B4-BE49-F238E27FC236}">
                <a16:creationId xmlns:a16="http://schemas.microsoft.com/office/drawing/2014/main" id="{E78A7F32-1773-321D-26FC-7841FE3508AC}"/>
              </a:ext>
            </a:extLst>
          </p:cNvPr>
          <p:cNvSpPr txBox="1"/>
          <p:nvPr/>
        </p:nvSpPr>
        <p:spPr>
          <a:xfrm>
            <a:off x="143634" y="134422"/>
            <a:ext cx="2534830"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Gibbs-Wulff Theorem</a:t>
            </a:r>
            <a:r>
              <a:rPr lang="en-US"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65525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E3D69D-A3E9-1346-BADC-18C48AFF2390}"/>
              </a:ext>
            </a:extLst>
          </p:cNvPr>
          <p:cNvSpPr txBox="1"/>
          <p:nvPr/>
        </p:nvSpPr>
        <p:spPr>
          <a:xfrm>
            <a:off x="4517136" y="146832"/>
            <a:ext cx="211051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Wulff Construction</a:t>
            </a:r>
          </a:p>
        </p:txBody>
      </p:sp>
      <p:grpSp>
        <p:nvGrpSpPr>
          <p:cNvPr id="3" name="Group 2">
            <a:extLst>
              <a:ext uri="{FF2B5EF4-FFF2-40B4-BE49-F238E27FC236}">
                <a16:creationId xmlns:a16="http://schemas.microsoft.com/office/drawing/2014/main" id="{5B17874D-1018-8841-BC7A-FC70A8E598FC}"/>
              </a:ext>
            </a:extLst>
          </p:cNvPr>
          <p:cNvGrpSpPr/>
          <p:nvPr/>
        </p:nvGrpSpPr>
        <p:grpSpPr>
          <a:xfrm>
            <a:off x="3511296" y="647641"/>
            <a:ext cx="4489704" cy="702310"/>
            <a:chOff x="3236976" y="5932345"/>
            <a:chExt cx="4489704" cy="702310"/>
          </a:xfrm>
        </p:grpSpPr>
        <p:sp>
          <p:nvSpPr>
            <p:cNvPr id="4" name="TextBox 3">
              <a:extLst>
                <a:ext uri="{FF2B5EF4-FFF2-40B4-BE49-F238E27FC236}">
                  <a16:creationId xmlns:a16="http://schemas.microsoft.com/office/drawing/2014/main" id="{5748FFC1-C666-D044-910B-459816966515}"/>
                </a:ext>
              </a:extLst>
            </p:cNvPr>
            <p:cNvSpPr txBox="1"/>
            <p:nvPr/>
          </p:nvSpPr>
          <p:spPr>
            <a:xfrm>
              <a:off x="3236976" y="6002485"/>
              <a:ext cx="448970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Surface excess energy </a:t>
              </a:r>
            </a:p>
          </p:txBody>
        </p:sp>
        <p:pic>
          <p:nvPicPr>
            <p:cNvPr id="5" name="Picture 4">
              <a:extLst>
                <a:ext uri="{FF2B5EF4-FFF2-40B4-BE49-F238E27FC236}">
                  <a16:creationId xmlns:a16="http://schemas.microsoft.com/office/drawing/2014/main" id="{796C9EB4-5350-5544-A391-BC4AEE100A49}"/>
                </a:ext>
              </a:extLst>
            </p:cNvPr>
            <p:cNvPicPr>
              <a:picLocks noChangeAspect="1"/>
            </p:cNvPicPr>
            <p:nvPr/>
          </p:nvPicPr>
          <p:blipFill>
            <a:blip r:embed="rId2"/>
            <a:stretch>
              <a:fillRect/>
            </a:stretch>
          </p:blipFill>
          <p:spPr>
            <a:xfrm>
              <a:off x="5421984" y="5932345"/>
              <a:ext cx="1706880" cy="702310"/>
            </a:xfrm>
            <a:prstGeom prst="rect">
              <a:avLst/>
            </a:prstGeom>
          </p:spPr>
        </p:pic>
      </p:grpSp>
      <p:sp>
        <p:nvSpPr>
          <p:cNvPr id="6" name="Slide Number Placeholder 5">
            <a:extLst>
              <a:ext uri="{FF2B5EF4-FFF2-40B4-BE49-F238E27FC236}">
                <a16:creationId xmlns:a16="http://schemas.microsoft.com/office/drawing/2014/main" id="{9EA31E16-754F-0C4B-ABF6-FF8FDC305BA5}"/>
              </a:ext>
            </a:extLst>
          </p:cNvPr>
          <p:cNvSpPr>
            <a:spLocks noGrp="1"/>
          </p:cNvSpPr>
          <p:nvPr>
            <p:ph type="sldNum" sz="quarter" idx="12"/>
          </p:nvPr>
        </p:nvSpPr>
        <p:spPr/>
        <p:txBody>
          <a:bodyPr/>
          <a:lstStyle/>
          <a:p>
            <a:fld id="{F330A13A-245F-CF4A-9D4D-0D02FAFE269F}" type="slidenum">
              <a:rPr lang="en-US" smtClean="0"/>
              <a:t>13</a:t>
            </a:fld>
            <a:endParaRPr lang="en-US"/>
          </a:p>
        </p:txBody>
      </p:sp>
      <p:sp>
        <p:nvSpPr>
          <p:cNvPr id="7" name="TextBox 6">
            <a:extLst>
              <a:ext uri="{FF2B5EF4-FFF2-40B4-BE49-F238E27FC236}">
                <a16:creationId xmlns:a16="http://schemas.microsoft.com/office/drawing/2014/main" id="{D6704996-7943-1E44-B9E9-983D622D9B87}"/>
              </a:ext>
            </a:extLst>
          </p:cNvPr>
          <p:cNvSpPr txBox="1"/>
          <p:nvPr/>
        </p:nvSpPr>
        <p:spPr>
          <a:xfrm>
            <a:off x="1225853" y="1411899"/>
            <a:ext cx="898643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Draw a vector from the center of a crystal to a face.</a:t>
            </a:r>
          </a:p>
          <a:p>
            <a:r>
              <a:rPr lang="en-US" b="1" dirty="0">
                <a:latin typeface="Times New Roman" panose="02020603050405020304" pitchFamily="18" charset="0"/>
                <a:cs typeface="Times New Roman" panose="02020603050405020304" pitchFamily="18" charset="0"/>
              </a:rPr>
              <a:t>Gibbs-Wulff Theorem</a:t>
            </a:r>
            <a:r>
              <a:rPr lang="en-US" dirty="0">
                <a:latin typeface="Times New Roman" panose="02020603050405020304" pitchFamily="18" charset="0"/>
                <a:cs typeface="Times New Roman" panose="02020603050405020304" pitchFamily="18" charset="0"/>
              </a:rPr>
              <a:t> states that the length of the vector is proportional to the surface energy</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 </a:t>
            </a:r>
            <a:r>
              <a:rPr lang="en-US" dirty="0">
                <a:latin typeface="Symbol" pitchFamily="2" charset="2"/>
              </a:rPr>
              <a:t>l</a:t>
            </a:r>
            <a:r>
              <a:rPr lang="en-US" dirty="0"/>
              <a:t> </a:t>
            </a:r>
            <a:r>
              <a:rPr lang="en-US" dirty="0" err="1">
                <a:latin typeface="Symbol" pitchFamily="2" charset="2"/>
              </a:rPr>
              <a:t>g</a:t>
            </a:r>
            <a:r>
              <a:rPr lang="en-US" baseline="-25000" dirty="0" err="1"/>
              <a:t>j</a:t>
            </a:r>
            <a:endParaRPr lang="en-US" baseline="-25000" dirty="0"/>
          </a:p>
        </p:txBody>
      </p:sp>
      <p:pic>
        <p:nvPicPr>
          <p:cNvPr id="8" name="Picture 7">
            <a:extLst>
              <a:ext uri="{FF2B5EF4-FFF2-40B4-BE49-F238E27FC236}">
                <a16:creationId xmlns:a16="http://schemas.microsoft.com/office/drawing/2014/main" id="{1198851F-E78D-794D-80A4-921106F9427A}"/>
              </a:ext>
            </a:extLst>
          </p:cNvPr>
          <p:cNvPicPr>
            <a:picLocks noChangeAspect="1"/>
          </p:cNvPicPr>
          <p:nvPr/>
        </p:nvPicPr>
        <p:blipFill>
          <a:blip r:embed="rId3"/>
          <a:stretch>
            <a:fillRect/>
          </a:stretch>
        </p:blipFill>
        <p:spPr>
          <a:xfrm>
            <a:off x="6024427" y="2458371"/>
            <a:ext cx="2672895" cy="708094"/>
          </a:xfrm>
          <a:prstGeom prst="rect">
            <a:avLst/>
          </a:prstGeom>
        </p:spPr>
      </p:pic>
      <p:sp>
        <p:nvSpPr>
          <p:cNvPr id="9" name="TextBox 8">
            <a:extLst>
              <a:ext uri="{FF2B5EF4-FFF2-40B4-BE49-F238E27FC236}">
                <a16:creationId xmlns:a16="http://schemas.microsoft.com/office/drawing/2014/main" id="{B81DFA18-89DA-024B-B3AA-E1446917EE5F}"/>
              </a:ext>
            </a:extLst>
          </p:cNvPr>
          <p:cNvSpPr txBox="1"/>
          <p:nvPr/>
        </p:nvSpPr>
        <p:spPr>
          <a:xfrm>
            <a:off x="1775188" y="2573187"/>
            <a:ext cx="424924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Minimization to find the lowest free energy</a:t>
            </a:r>
          </a:p>
        </p:txBody>
      </p:sp>
      <p:pic>
        <p:nvPicPr>
          <p:cNvPr id="10" name="Picture 9">
            <a:extLst>
              <a:ext uri="{FF2B5EF4-FFF2-40B4-BE49-F238E27FC236}">
                <a16:creationId xmlns:a16="http://schemas.microsoft.com/office/drawing/2014/main" id="{16C86A0B-6888-E04D-8D70-015A4B793B3E}"/>
              </a:ext>
            </a:extLst>
          </p:cNvPr>
          <p:cNvPicPr>
            <a:picLocks noChangeAspect="1"/>
          </p:cNvPicPr>
          <p:nvPr/>
        </p:nvPicPr>
        <p:blipFill>
          <a:blip r:embed="rId4"/>
          <a:stretch>
            <a:fillRect/>
          </a:stretch>
        </p:blipFill>
        <p:spPr>
          <a:xfrm>
            <a:off x="8402556" y="3250873"/>
            <a:ext cx="2832608" cy="861048"/>
          </a:xfrm>
          <a:prstGeom prst="rect">
            <a:avLst/>
          </a:prstGeom>
        </p:spPr>
      </p:pic>
      <p:sp>
        <p:nvSpPr>
          <p:cNvPr id="11" name="TextBox 10">
            <a:extLst>
              <a:ext uri="{FF2B5EF4-FFF2-40B4-BE49-F238E27FC236}">
                <a16:creationId xmlns:a16="http://schemas.microsoft.com/office/drawing/2014/main" id="{6E2147E2-8F0F-BA4E-8938-00FA5923DF81}"/>
              </a:ext>
            </a:extLst>
          </p:cNvPr>
          <p:cNvSpPr txBox="1"/>
          <p:nvPr/>
        </p:nvSpPr>
        <p:spPr>
          <a:xfrm>
            <a:off x="1775188" y="3496731"/>
            <a:ext cx="6733190"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a:t>
            </a:r>
            <a:r>
              <a:rPr lang="en-US" baseline="-25000" dirty="0" err="1">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is proportional to the volume of a facet so for constant volume: </a:t>
            </a:r>
          </a:p>
        </p:txBody>
      </p:sp>
      <p:pic>
        <p:nvPicPr>
          <p:cNvPr id="12" name="Picture 11">
            <a:extLst>
              <a:ext uri="{FF2B5EF4-FFF2-40B4-BE49-F238E27FC236}">
                <a16:creationId xmlns:a16="http://schemas.microsoft.com/office/drawing/2014/main" id="{A923DFC3-762F-D748-90EA-13EE3C6BC048}"/>
              </a:ext>
            </a:extLst>
          </p:cNvPr>
          <p:cNvPicPr>
            <a:picLocks noChangeAspect="1"/>
          </p:cNvPicPr>
          <p:nvPr/>
        </p:nvPicPr>
        <p:blipFill>
          <a:blip r:embed="rId5"/>
          <a:stretch>
            <a:fillRect/>
          </a:stretch>
        </p:blipFill>
        <p:spPr>
          <a:xfrm>
            <a:off x="2623122" y="4119097"/>
            <a:ext cx="2361266" cy="434970"/>
          </a:xfrm>
          <a:prstGeom prst="rect">
            <a:avLst/>
          </a:prstGeom>
        </p:spPr>
      </p:pic>
      <p:sp>
        <p:nvSpPr>
          <p:cNvPr id="13" name="TextBox 12">
            <a:extLst>
              <a:ext uri="{FF2B5EF4-FFF2-40B4-BE49-F238E27FC236}">
                <a16:creationId xmlns:a16="http://schemas.microsoft.com/office/drawing/2014/main" id="{1EA9D522-7F7D-D648-90AF-5DE797DC28EF}"/>
              </a:ext>
            </a:extLst>
          </p:cNvPr>
          <p:cNvSpPr txBox="1"/>
          <p:nvPr/>
        </p:nvSpPr>
        <p:spPr>
          <a:xfrm>
            <a:off x="5228035" y="4120205"/>
            <a:ext cx="260962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And for constant volume: </a:t>
            </a:r>
          </a:p>
        </p:txBody>
      </p:sp>
      <p:pic>
        <p:nvPicPr>
          <p:cNvPr id="14" name="Picture 13">
            <a:extLst>
              <a:ext uri="{FF2B5EF4-FFF2-40B4-BE49-F238E27FC236}">
                <a16:creationId xmlns:a16="http://schemas.microsoft.com/office/drawing/2014/main" id="{BD4765A0-FFB2-6142-8B5E-59AFC01C149A}"/>
              </a:ext>
            </a:extLst>
          </p:cNvPr>
          <p:cNvPicPr>
            <a:picLocks noChangeAspect="1"/>
          </p:cNvPicPr>
          <p:nvPr/>
        </p:nvPicPr>
        <p:blipFill>
          <a:blip r:embed="rId6"/>
          <a:stretch>
            <a:fillRect/>
          </a:stretch>
        </p:blipFill>
        <p:spPr>
          <a:xfrm>
            <a:off x="7869056" y="4115977"/>
            <a:ext cx="2637334" cy="413420"/>
          </a:xfrm>
          <a:prstGeom prst="rect">
            <a:avLst/>
          </a:prstGeom>
        </p:spPr>
      </p:pic>
      <p:pic>
        <p:nvPicPr>
          <p:cNvPr id="15" name="Picture 14">
            <a:extLst>
              <a:ext uri="{FF2B5EF4-FFF2-40B4-BE49-F238E27FC236}">
                <a16:creationId xmlns:a16="http://schemas.microsoft.com/office/drawing/2014/main" id="{00C54125-07B2-3A45-97C8-8D93D8D1F614}"/>
              </a:ext>
            </a:extLst>
          </p:cNvPr>
          <p:cNvPicPr>
            <a:picLocks noChangeAspect="1"/>
          </p:cNvPicPr>
          <p:nvPr/>
        </p:nvPicPr>
        <p:blipFill>
          <a:blip r:embed="rId7"/>
          <a:stretch>
            <a:fillRect/>
          </a:stretch>
        </p:blipFill>
        <p:spPr>
          <a:xfrm>
            <a:off x="2690858" y="4650907"/>
            <a:ext cx="1507045" cy="542822"/>
          </a:xfrm>
          <a:prstGeom prst="rect">
            <a:avLst/>
          </a:prstGeom>
        </p:spPr>
      </p:pic>
      <p:sp>
        <p:nvSpPr>
          <p:cNvPr id="16" name="TextBox 15">
            <a:extLst>
              <a:ext uri="{FF2B5EF4-FFF2-40B4-BE49-F238E27FC236}">
                <a16:creationId xmlns:a16="http://schemas.microsoft.com/office/drawing/2014/main" id="{866AC938-9FA2-194F-A8C5-4C68A1A508FE}"/>
              </a:ext>
            </a:extLst>
          </p:cNvPr>
          <p:cNvSpPr txBox="1"/>
          <p:nvPr/>
        </p:nvSpPr>
        <p:spPr>
          <a:xfrm>
            <a:off x="4618355" y="4650907"/>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And</a:t>
            </a:r>
          </a:p>
        </p:txBody>
      </p:sp>
      <p:pic>
        <p:nvPicPr>
          <p:cNvPr id="17" name="Picture 16">
            <a:extLst>
              <a:ext uri="{FF2B5EF4-FFF2-40B4-BE49-F238E27FC236}">
                <a16:creationId xmlns:a16="http://schemas.microsoft.com/office/drawing/2014/main" id="{C6919732-7A56-1C4A-A73D-E30700F08A30}"/>
              </a:ext>
            </a:extLst>
          </p:cNvPr>
          <p:cNvPicPr>
            <a:picLocks noChangeAspect="1"/>
          </p:cNvPicPr>
          <p:nvPr/>
        </p:nvPicPr>
        <p:blipFill>
          <a:blip r:embed="rId8"/>
          <a:stretch>
            <a:fillRect/>
          </a:stretch>
        </p:blipFill>
        <p:spPr>
          <a:xfrm>
            <a:off x="5349004" y="4649663"/>
            <a:ext cx="1399868" cy="502865"/>
          </a:xfrm>
          <a:prstGeom prst="rect">
            <a:avLst/>
          </a:prstGeom>
        </p:spPr>
      </p:pic>
      <p:sp>
        <p:nvSpPr>
          <p:cNvPr id="18" name="TextBox 17">
            <a:extLst>
              <a:ext uri="{FF2B5EF4-FFF2-40B4-BE49-F238E27FC236}">
                <a16:creationId xmlns:a16="http://schemas.microsoft.com/office/drawing/2014/main" id="{375EC0AB-A13A-F243-92A6-146D5DFCF7CB}"/>
              </a:ext>
            </a:extLst>
          </p:cNvPr>
          <p:cNvSpPr txBox="1"/>
          <p:nvPr/>
        </p:nvSpPr>
        <p:spPr>
          <a:xfrm>
            <a:off x="2815228" y="5444403"/>
            <a:ext cx="55015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 </a:t>
            </a:r>
          </a:p>
        </p:txBody>
      </p:sp>
      <p:pic>
        <p:nvPicPr>
          <p:cNvPr id="19" name="Picture 18">
            <a:extLst>
              <a:ext uri="{FF2B5EF4-FFF2-40B4-BE49-F238E27FC236}">
                <a16:creationId xmlns:a16="http://schemas.microsoft.com/office/drawing/2014/main" id="{25E2C2CA-317D-9B4D-9235-316B99B7C0EB}"/>
              </a:ext>
            </a:extLst>
          </p:cNvPr>
          <p:cNvPicPr>
            <a:picLocks noChangeAspect="1"/>
          </p:cNvPicPr>
          <p:nvPr/>
        </p:nvPicPr>
        <p:blipFill>
          <a:blip r:embed="rId9"/>
          <a:stretch>
            <a:fillRect/>
          </a:stretch>
        </p:blipFill>
        <p:spPr>
          <a:xfrm>
            <a:off x="3342937" y="5446763"/>
            <a:ext cx="1741170" cy="436788"/>
          </a:xfrm>
          <a:prstGeom prst="rect">
            <a:avLst/>
          </a:prstGeom>
        </p:spPr>
      </p:pic>
      <p:sp>
        <p:nvSpPr>
          <p:cNvPr id="20" name="TextBox 19">
            <a:extLst>
              <a:ext uri="{FF2B5EF4-FFF2-40B4-BE49-F238E27FC236}">
                <a16:creationId xmlns:a16="http://schemas.microsoft.com/office/drawing/2014/main" id="{89F27A40-317B-F947-B57D-EEBE68017865}"/>
              </a:ext>
            </a:extLst>
          </p:cNvPr>
          <p:cNvSpPr txBox="1"/>
          <p:nvPr/>
        </p:nvSpPr>
        <p:spPr>
          <a:xfrm>
            <a:off x="5141783" y="5418196"/>
            <a:ext cx="5822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And</a:t>
            </a:r>
          </a:p>
        </p:txBody>
      </p:sp>
      <p:pic>
        <p:nvPicPr>
          <p:cNvPr id="21" name="Picture 20">
            <a:extLst>
              <a:ext uri="{FF2B5EF4-FFF2-40B4-BE49-F238E27FC236}">
                <a16:creationId xmlns:a16="http://schemas.microsoft.com/office/drawing/2014/main" id="{3916F8B4-E7A8-8F4B-909F-D539DF37BB40}"/>
              </a:ext>
            </a:extLst>
          </p:cNvPr>
          <p:cNvPicPr>
            <a:picLocks noChangeAspect="1"/>
          </p:cNvPicPr>
          <p:nvPr/>
        </p:nvPicPr>
        <p:blipFill>
          <a:blip r:embed="rId10"/>
          <a:stretch>
            <a:fillRect/>
          </a:stretch>
        </p:blipFill>
        <p:spPr>
          <a:xfrm>
            <a:off x="5881606" y="5436754"/>
            <a:ext cx="824484" cy="355660"/>
          </a:xfrm>
          <a:prstGeom prst="rect">
            <a:avLst/>
          </a:prstGeom>
        </p:spPr>
      </p:pic>
      <p:pic>
        <p:nvPicPr>
          <p:cNvPr id="22" name="Picture 21">
            <a:extLst>
              <a:ext uri="{FF2B5EF4-FFF2-40B4-BE49-F238E27FC236}">
                <a16:creationId xmlns:a16="http://schemas.microsoft.com/office/drawing/2014/main" id="{C0266AB7-0767-CA4D-9347-42263EE19533}"/>
              </a:ext>
            </a:extLst>
          </p:cNvPr>
          <p:cNvPicPr>
            <a:picLocks noChangeAspect="1"/>
          </p:cNvPicPr>
          <p:nvPr/>
        </p:nvPicPr>
        <p:blipFill>
          <a:blip r:embed="rId11"/>
          <a:stretch>
            <a:fillRect/>
          </a:stretch>
        </p:blipFill>
        <p:spPr>
          <a:xfrm>
            <a:off x="4517136" y="5945415"/>
            <a:ext cx="6081268" cy="200862"/>
          </a:xfrm>
          <a:prstGeom prst="rect">
            <a:avLst/>
          </a:prstGeom>
        </p:spPr>
      </p:pic>
      <p:sp>
        <p:nvSpPr>
          <p:cNvPr id="23" name="TextBox 22">
            <a:extLst>
              <a:ext uri="{FF2B5EF4-FFF2-40B4-BE49-F238E27FC236}">
                <a16:creationId xmlns:a16="http://schemas.microsoft.com/office/drawing/2014/main" id="{F0C06AC4-DEC3-4147-8848-8FD2EC87D1B8}"/>
              </a:ext>
            </a:extLst>
          </p:cNvPr>
          <p:cNvSpPr txBox="1"/>
          <p:nvPr/>
        </p:nvSpPr>
        <p:spPr>
          <a:xfrm>
            <a:off x="1572768" y="6337320"/>
            <a:ext cx="691708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Diffusion rates and twinning can alter the crystal shape for large crystals</a:t>
            </a:r>
          </a:p>
        </p:txBody>
      </p:sp>
      <p:sp>
        <p:nvSpPr>
          <p:cNvPr id="24" name="TextBox 23">
            <a:extLst>
              <a:ext uri="{FF2B5EF4-FFF2-40B4-BE49-F238E27FC236}">
                <a16:creationId xmlns:a16="http://schemas.microsoft.com/office/drawing/2014/main" id="{43BC49CD-230B-244C-A6C4-039AFEC7F1AD}"/>
              </a:ext>
            </a:extLst>
          </p:cNvPr>
          <p:cNvSpPr txBox="1"/>
          <p:nvPr/>
        </p:nvSpPr>
        <p:spPr>
          <a:xfrm>
            <a:off x="5929751" y="1955718"/>
            <a:ext cx="608134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Higher energy surfaces grow preferentially (</a:t>
            </a:r>
            <a:r>
              <a:rPr lang="en-US" b="1" dirty="0">
                <a:latin typeface="Symbol" pitchFamily="2" charset="2"/>
                <a:cs typeface="Times New Roman" panose="02020603050405020304" pitchFamily="18" charset="0"/>
              </a:rPr>
              <a:t>l</a:t>
            </a:r>
            <a:r>
              <a:rPr lang="en-US" b="1" dirty="0">
                <a:latin typeface="Times New Roman" panose="02020603050405020304" pitchFamily="18" charset="0"/>
                <a:cs typeface="Times New Roman" panose="02020603050405020304" pitchFamily="18" charset="0"/>
              </a:rPr>
              <a:t> is a constant)</a:t>
            </a:r>
          </a:p>
        </p:txBody>
      </p:sp>
      <p:sp>
        <p:nvSpPr>
          <p:cNvPr id="25" name="TextBox 24">
            <a:extLst>
              <a:ext uri="{FF2B5EF4-FFF2-40B4-BE49-F238E27FC236}">
                <a16:creationId xmlns:a16="http://schemas.microsoft.com/office/drawing/2014/main" id="{A2DD580F-6689-3545-6B4D-BF485955B483}"/>
              </a:ext>
            </a:extLst>
          </p:cNvPr>
          <p:cNvSpPr txBox="1"/>
          <p:nvPr/>
        </p:nvSpPr>
        <p:spPr>
          <a:xfrm>
            <a:off x="7869056" y="624877"/>
            <a:ext cx="1685718"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 is area</a:t>
            </a:r>
          </a:p>
          <a:p>
            <a:r>
              <a:rPr lang="en-US"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surface energy</a:t>
            </a:r>
          </a:p>
        </p:txBody>
      </p:sp>
    </p:spTree>
    <p:extLst>
      <p:ext uri="{BB962C8B-B14F-4D97-AF65-F5344CB8AC3E}">
        <p14:creationId xmlns:p14="http://schemas.microsoft.com/office/powerpoint/2010/main" val="203294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D90FDF-BD88-E74C-B52F-0884E8DE7745}"/>
              </a:ext>
            </a:extLst>
          </p:cNvPr>
          <p:cNvSpPr>
            <a:spLocks noGrp="1"/>
          </p:cNvSpPr>
          <p:nvPr>
            <p:ph type="sldNum" sz="quarter" idx="12"/>
          </p:nvPr>
        </p:nvSpPr>
        <p:spPr/>
        <p:txBody>
          <a:bodyPr/>
          <a:lstStyle/>
          <a:p>
            <a:fld id="{F330A13A-245F-CF4A-9D4D-0D02FAFE269F}" type="slidenum">
              <a:rPr lang="en-US" smtClean="0"/>
              <a:t>14</a:t>
            </a:fld>
            <a:endParaRPr lang="en-US"/>
          </a:p>
        </p:txBody>
      </p:sp>
      <p:sp>
        <p:nvSpPr>
          <p:cNvPr id="3" name="TextBox 2">
            <a:extLst>
              <a:ext uri="{FF2B5EF4-FFF2-40B4-BE49-F238E27FC236}">
                <a16:creationId xmlns:a16="http://schemas.microsoft.com/office/drawing/2014/main" id="{C2B1BF39-51EB-4F4E-AF94-F11A26BFD46E}"/>
              </a:ext>
            </a:extLst>
          </p:cNvPr>
          <p:cNvSpPr txBox="1"/>
          <p:nvPr/>
        </p:nvSpPr>
        <p:spPr>
          <a:xfrm>
            <a:off x="4001681" y="320040"/>
            <a:ext cx="429091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Pressure difference for solid crystal facets</a:t>
            </a:r>
          </a:p>
        </p:txBody>
      </p:sp>
      <p:pic>
        <p:nvPicPr>
          <p:cNvPr id="4" name="Picture 3">
            <a:extLst>
              <a:ext uri="{FF2B5EF4-FFF2-40B4-BE49-F238E27FC236}">
                <a16:creationId xmlns:a16="http://schemas.microsoft.com/office/drawing/2014/main" id="{4CC2F144-9E42-CD4A-A856-D797BA5FB576}"/>
              </a:ext>
            </a:extLst>
          </p:cNvPr>
          <p:cNvPicPr>
            <a:picLocks noChangeAspect="1"/>
          </p:cNvPicPr>
          <p:nvPr/>
        </p:nvPicPr>
        <p:blipFill>
          <a:blip r:embed="rId2"/>
          <a:stretch>
            <a:fillRect/>
          </a:stretch>
        </p:blipFill>
        <p:spPr>
          <a:xfrm>
            <a:off x="4441952" y="689372"/>
            <a:ext cx="3202432" cy="866638"/>
          </a:xfrm>
          <a:prstGeom prst="rect">
            <a:avLst/>
          </a:prstGeom>
        </p:spPr>
      </p:pic>
      <p:pic>
        <p:nvPicPr>
          <p:cNvPr id="5" name="Picture 4">
            <a:extLst>
              <a:ext uri="{FF2B5EF4-FFF2-40B4-BE49-F238E27FC236}">
                <a16:creationId xmlns:a16="http://schemas.microsoft.com/office/drawing/2014/main" id="{D873A62D-E284-A348-B7BD-D5148BFD77A5}"/>
              </a:ext>
            </a:extLst>
          </p:cNvPr>
          <p:cNvPicPr>
            <a:picLocks noChangeAspect="1"/>
          </p:cNvPicPr>
          <p:nvPr/>
        </p:nvPicPr>
        <p:blipFill>
          <a:blip r:embed="rId3"/>
          <a:stretch>
            <a:fillRect/>
          </a:stretch>
        </p:blipFill>
        <p:spPr>
          <a:xfrm>
            <a:off x="3923291" y="1697212"/>
            <a:ext cx="4369308" cy="301332"/>
          </a:xfrm>
          <a:prstGeom prst="rect">
            <a:avLst/>
          </a:prstGeom>
        </p:spPr>
      </p:pic>
      <p:sp>
        <p:nvSpPr>
          <p:cNvPr id="6" name="TextBox 5">
            <a:extLst>
              <a:ext uri="{FF2B5EF4-FFF2-40B4-BE49-F238E27FC236}">
                <a16:creationId xmlns:a16="http://schemas.microsoft.com/office/drawing/2014/main" id="{7BC482CE-5293-4949-A494-C74D80484CF7}"/>
              </a:ext>
            </a:extLst>
          </p:cNvPr>
          <p:cNvSpPr txBox="1"/>
          <p:nvPr/>
        </p:nvSpPr>
        <p:spPr>
          <a:xfrm>
            <a:off x="8084655" y="938025"/>
            <a:ext cx="346223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(Force/length)/length = Force/Area</a:t>
            </a:r>
          </a:p>
        </p:txBody>
      </p:sp>
      <p:pic>
        <p:nvPicPr>
          <p:cNvPr id="7" name="Picture 6">
            <a:extLst>
              <a:ext uri="{FF2B5EF4-FFF2-40B4-BE49-F238E27FC236}">
                <a16:creationId xmlns:a16="http://schemas.microsoft.com/office/drawing/2014/main" id="{148538EE-889D-D84F-9613-4E16FE2DAF57}"/>
              </a:ext>
            </a:extLst>
          </p:cNvPr>
          <p:cNvPicPr>
            <a:picLocks noChangeAspect="1"/>
          </p:cNvPicPr>
          <p:nvPr/>
        </p:nvPicPr>
        <p:blipFill>
          <a:blip r:embed="rId4"/>
          <a:stretch>
            <a:fillRect/>
          </a:stretch>
        </p:blipFill>
        <p:spPr>
          <a:xfrm>
            <a:off x="3708740" y="3401056"/>
            <a:ext cx="4876800" cy="1358900"/>
          </a:xfrm>
          <a:prstGeom prst="rect">
            <a:avLst/>
          </a:prstGeom>
        </p:spPr>
      </p:pic>
      <p:sp>
        <p:nvSpPr>
          <p:cNvPr id="8" name="TextBox 7">
            <a:extLst>
              <a:ext uri="{FF2B5EF4-FFF2-40B4-BE49-F238E27FC236}">
                <a16:creationId xmlns:a16="http://schemas.microsoft.com/office/drawing/2014/main" id="{FC3F835B-A361-C347-982B-8F4C488BBC07}"/>
              </a:ext>
            </a:extLst>
          </p:cNvPr>
          <p:cNvSpPr txBox="1"/>
          <p:nvPr/>
        </p:nvSpPr>
        <p:spPr>
          <a:xfrm>
            <a:off x="5011387" y="3426373"/>
            <a:ext cx="1832553"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Laplace Equation</a:t>
            </a:r>
          </a:p>
        </p:txBody>
      </p:sp>
      <p:pic>
        <p:nvPicPr>
          <p:cNvPr id="9" name="Picture 8">
            <a:extLst>
              <a:ext uri="{FF2B5EF4-FFF2-40B4-BE49-F238E27FC236}">
                <a16:creationId xmlns:a16="http://schemas.microsoft.com/office/drawing/2014/main" id="{65F7DA52-7DF7-3402-E0F5-5876D3F67ED0}"/>
              </a:ext>
            </a:extLst>
          </p:cNvPr>
          <p:cNvPicPr>
            <a:picLocks noChangeAspect="1"/>
          </p:cNvPicPr>
          <p:nvPr/>
        </p:nvPicPr>
        <p:blipFill>
          <a:blip r:embed="rId5"/>
          <a:stretch>
            <a:fillRect/>
          </a:stretch>
        </p:blipFill>
        <p:spPr>
          <a:xfrm>
            <a:off x="506201" y="504706"/>
            <a:ext cx="2336800" cy="349250"/>
          </a:xfrm>
          <a:prstGeom prst="rect">
            <a:avLst/>
          </a:prstGeom>
        </p:spPr>
      </p:pic>
      <p:sp>
        <p:nvSpPr>
          <p:cNvPr id="10" name="TextBox 9">
            <a:extLst>
              <a:ext uri="{FF2B5EF4-FFF2-40B4-BE49-F238E27FC236}">
                <a16:creationId xmlns:a16="http://schemas.microsoft.com/office/drawing/2014/main" id="{36CE9383-3693-E0B0-9C68-EDA28883715E}"/>
              </a:ext>
            </a:extLst>
          </p:cNvPr>
          <p:cNvSpPr txBox="1"/>
          <p:nvPr/>
        </p:nvSpPr>
        <p:spPr>
          <a:xfrm>
            <a:off x="484022" y="868038"/>
            <a:ext cx="2358979"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Isothermal</a:t>
            </a:r>
          </a:p>
          <a:p>
            <a:r>
              <a:rPr lang="en-US" dirty="0">
                <a:latin typeface="Times New Roman" panose="02020603050405020304" pitchFamily="18" charset="0"/>
                <a:cs typeface="Times New Roman" panose="02020603050405020304" pitchFamily="18" charset="0"/>
              </a:rPr>
              <a:t>Equilibrium </a:t>
            </a:r>
          </a:p>
          <a:p>
            <a:r>
              <a:rPr lang="en-US" dirty="0" err="1">
                <a:latin typeface="Symbol" pitchFamily="2" charset="2"/>
                <a:cs typeface="Times New Roman" panose="02020603050405020304" pitchFamily="18" charset="0"/>
              </a:rPr>
              <a:t>g</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/V = 2</a:t>
            </a:r>
            <a:r>
              <a:rPr lang="en-US"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d(</a:t>
            </a:r>
            <a:r>
              <a:rPr lang="en-US" dirty="0">
                <a:latin typeface="Symbol" pitchFamily="2" charset="2"/>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/h) = -</a:t>
            </a:r>
            <a:r>
              <a:rPr lang="en-US" dirty="0" err="1">
                <a:latin typeface="Times New Roman" panose="02020603050405020304" pitchFamily="18" charset="0"/>
                <a:cs typeface="Times New Roman" panose="02020603050405020304" pitchFamily="18" charset="0"/>
              </a:rPr>
              <a:t>dp</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643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51C8CA-C034-6C45-8276-A252BC104A19}"/>
              </a:ext>
            </a:extLst>
          </p:cNvPr>
          <p:cNvSpPr>
            <a:spLocks noGrp="1"/>
          </p:cNvSpPr>
          <p:nvPr>
            <p:ph type="sldNum" sz="quarter" idx="12"/>
          </p:nvPr>
        </p:nvSpPr>
        <p:spPr/>
        <p:txBody>
          <a:bodyPr/>
          <a:lstStyle/>
          <a:p>
            <a:fld id="{F330A13A-245F-CF4A-9D4D-0D02FAFE269F}" type="slidenum">
              <a:rPr lang="en-US" smtClean="0"/>
              <a:t>15</a:t>
            </a:fld>
            <a:endParaRPr lang="en-US"/>
          </a:p>
        </p:txBody>
      </p:sp>
      <p:sp>
        <p:nvSpPr>
          <p:cNvPr id="6" name="TextBox 5">
            <a:extLst>
              <a:ext uri="{FF2B5EF4-FFF2-40B4-BE49-F238E27FC236}">
                <a16:creationId xmlns:a16="http://schemas.microsoft.com/office/drawing/2014/main" id="{6D8AAECC-B55B-8547-AE30-F001E02CB2D5}"/>
              </a:ext>
            </a:extLst>
          </p:cNvPr>
          <p:cNvSpPr txBox="1"/>
          <p:nvPr/>
        </p:nvSpPr>
        <p:spPr>
          <a:xfrm>
            <a:off x="6436426" y="926275"/>
            <a:ext cx="4256293"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Strength of bonding impacts surface tension</a:t>
            </a:r>
          </a:p>
          <a:p>
            <a:r>
              <a:rPr lang="en-US" dirty="0">
                <a:latin typeface="Times New Roman" panose="02020603050405020304" pitchFamily="18" charset="0"/>
                <a:cs typeface="Times New Roman" panose="02020603050405020304" pitchFamily="18" charset="0"/>
              </a:rPr>
              <a:t>d-block transition metals have strong bonds</a:t>
            </a:r>
          </a:p>
        </p:txBody>
      </p:sp>
      <p:pic>
        <p:nvPicPr>
          <p:cNvPr id="1026" name="Picture 2" descr="Periodic Table Groups and Periods">
            <a:extLst>
              <a:ext uri="{FF2B5EF4-FFF2-40B4-BE49-F238E27FC236}">
                <a16:creationId xmlns:a16="http://schemas.microsoft.com/office/drawing/2014/main" id="{722C8BF3-D473-AA0A-63E5-8AEEB84AF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6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51C8CA-C034-6C45-8276-A252BC104A19}"/>
              </a:ext>
            </a:extLst>
          </p:cNvPr>
          <p:cNvSpPr>
            <a:spLocks noGrp="1"/>
          </p:cNvSpPr>
          <p:nvPr>
            <p:ph type="sldNum" sz="quarter" idx="12"/>
          </p:nvPr>
        </p:nvSpPr>
        <p:spPr/>
        <p:txBody>
          <a:bodyPr/>
          <a:lstStyle/>
          <a:p>
            <a:fld id="{F330A13A-245F-CF4A-9D4D-0D02FAFE269F}" type="slidenum">
              <a:rPr lang="en-US" smtClean="0"/>
              <a:t>16</a:t>
            </a:fld>
            <a:endParaRPr lang="en-US" dirty="0"/>
          </a:p>
        </p:txBody>
      </p:sp>
      <p:sp>
        <p:nvSpPr>
          <p:cNvPr id="6" name="TextBox 5">
            <a:extLst>
              <a:ext uri="{FF2B5EF4-FFF2-40B4-BE49-F238E27FC236}">
                <a16:creationId xmlns:a16="http://schemas.microsoft.com/office/drawing/2014/main" id="{6D8AAECC-B55B-8547-AE30-F001E02CB2D5}"/>
              </a:ext>
            </a:extLst>
          </p:cNvPr>
          <p:cNvSpPr txBox="1"/>
          <p:nvPr/>
        </p:nvSpPr>
        <p:spPr>
          <a:xfrm>
            <a:off x="6436426" y="926275"/>
            <a:ext cx="4256293"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Strength of bonding impacts surface tension</a:t>
            </a:r>
          </a:p>
          <a:p>
            <a:r>
              <a:rPr lang="en-US" dirty="0">
                <a:latin typeface="Times New Roman" panose="02020603050405020304" pitchFamily="18" charset="0"/>
                <a:cs typeface="Times New Roman" panose="02020603050405020304" pitchFamily="18" charset="0"/>
              </a:rPr>
              <a:t>d-block transition metals have strong bonds</a:t>
            </a:r>
          </a:p>
        </p:txBody>
      </p:sp>
      <p:pic>
        <p:nvPicPr>
          <p:cNvPr id="1026" name="Picture 2" descr="Periodic Table Groups and Periods">
            <a:extLst>
              <a:ext uri="{FF2B5EF4-FFF2-40B4-BE49-F238E27FC236}">
                <a16:creationId xmlns:a16="http://schemas.microsoft.com/office/drawing/2014/main" id="{722C8BF3-D473-AA0A-63E5-8AEEB84AF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76523FB9-798E-D61E-5120-3D52A1896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768" y="1152144"/>
            <a:ext cx="6350000" cy="168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697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51C8CA-C034-6C45-8276-A252BC104A19}"/>
              </a:ext>
            </a:extLst>
          </p:cNvPr>
          <p:cNvSpPr>
            <a:spLocks noGrp="1"/>
          </p:cNvSpPr>
          <p:nvPr>
            <p:ph type="sldNum" sz="quarter" idx="12"/>
          </p:nvPr>
        </p:nvSpPr>
        <p:spPr/>
        <p:txBody>
          <a:bodyPr/>
          <a:lstStyle/>
          <a:p>
            <a:fld id="{F330A13A-245F-CF4A-9D4D-0D02FAFE269F}" type="slidenum">
              <a:rPr lang="en-US" smtClean="0"/>
              <a:t>17</a:t>
            </a:fld>
            <a:endParaRPr lang="en-US"/>
          </a:p>
        </p:txBody>
      </p:sp>
      <p:pic>
        <p:nvPicPr>
          <p:cNvPr id="3" name="Picture 2">
            <a:extLst>
              <a:ext uri="{FF2B5EF4-FFF2-40B4-BE49-F238E27FC236}">
                <a16:creationId xmlns:a16="http://schemas.microsoft.com/office/drawing/2014/main" id="{E171BFCD-5C29-274C-8585-F90B8D799189}"/>
              </a:ext>
            </a:extLst>
          </p:cNvPr>
          <p:cNvPicPr>
            <a:picLocks noChangeAspect="1"/>
          </p:cNvPicPr>
          <p:nvPr/>
        </p:nvPicPr>
        <p:blipFill>
          <a:blip r:embed="rId2"/>
          <a:stretch>
            <a:fillRect/>
          </a:stretch>
        </p:blipFill>
        <p:spPr>
          <a:xfrm>
            <a:off x="5739892" y="2246122"/>
            <a:ext cx="6133484" cy="3459734"/>
          </a:xfrm>
          <a:prstGeom prst="rect">
            <a:avLst/>
          </a:prstGeom>
        </p:spPr>
      </p:pic>
      <p:pic>
        <p:nvPicPr>
          <p:cNvPr id="4" name="Picture 3">
            <a:extLst>
              <a:ext uri="{FF2B5EF4-FFF2-40B4-BE49-F238E27FC236}">
                <a16:creationId xmlns:a16="http://schemas.microsoft.com/office/drawing/2014/main" id="{9F413C75-8B6E-B64C-8DB6-53FDE57E6871}"/>
              </a:ext>
            </a:extLst>
          </p:cNvPr>
          <p:cNvPicPr>
            <a:picLocks noChangeAspect="1"/>
          </p:cNvPicPr>
          <p:nvPr/>
        </p:nvPicPr>
        <p:blipFill>
          <a:blip r:embed="rId3"/>
          <a:stretch>
            <a:fillRect/>
          </a:stretch>
        </p:blipFill>
        <p:spPr>
          <a:xfrm>
            <a:off x="463550" y="514350"/>
            <a:ext cx="6339267" cy="3280410"/>
          </a:xfrm>
          <a:prstGeom prst="rect">
            <a:avLst/>
          </a:prstGeom>
        </p:spPr>
      </p:pic>
      <p:pic>
        <p:nvPicPr>
          <p:cNvPr id="5" name="Picture 4">
            <a:extLst>
              <a:ext uri="{FF2B5EF4-FFF2-40B4-BE49-F238E27FC236}">
                <a16:creationId xmlns:a16="http://schemas.microsoft.com/office/drawing/2014/main" id="{BED153B3-A67A-6442-97CA-CE1D046BCB1E}"/>
              </a:ext>
            </a:extLst>
          </p:cNvPr>
          <p:cNvPicPr>
            <a:picLocks noChangeAspect="1"/>
          </p:cNvPicPr>
          <p:nvPr/>
        </p:nvPicPr>
        <p:blipFill>
          <a:blip r:embed="rId4"/>
          <a:stretch>
            <a:fillRect/>
          </a:stretch>
        </p:blipFill>
        <p:spPr>
          <a:xfrm>
            <a:off x="343807" y="3932783"/>
            <a:ext cx="5178219" cy="2788692"/>
          </a:xfrm>
          <a:prstGeom prst="rect">
            <a:avLst/>
          </a:prstGeom>
        </p:spPr>
      </p:pic>
      <p:sp>
        <p:nvSpPr>
          <p:cNvPr id="6" name="TextBox 5">
            <a:extLst>
              <a:ext uri="{FF2B5EF4-FFF2-40B4-BE49-F238E27FC236}">
                <a16:creationId xmlns:a16="http://schemas.microsoft.com/office/drawing/2014/main" id="{6D8AAECC-B55B-8547-AE30-F001E02CB2D5}"/>
              </a:ext>
            </a:extLst>
          </p:cNvPr>
          <p:cNvSpPr txBox="1"/>
          <p:nvPr/>
        </p:nvSpPr>
        <p:spPr>
          <a:xfrm>
            <a:off x="6436426" y="926275"/>
            <a:ext cx="4256293"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Strength of bonding impacts surface tension</a:t>
            </a:r>
          </a:p>
          <a:p>
            <a:r>
              <a:rPr lang="en-US" dirty="0">
                <a:latin typeface="Times New Roman" panose="02020603050405020304" pitchFamily="18" charset="0"/>
                <a:cs typeface="Times New Roman" panose="02020603050405020304" pitchFamily="18" charset="0"/>
              </a:rPr>
              <a:t>d-block transition metals have strong bonds</a:t>
            </a:r>
          </a:p>
        </p:txBody>
      </p:sp>
    </p:spTree>
    <p:extLst>
      <p:ext uri="{BB962C8B-B14F-4D97-AF65-F5344CB8AC3E}">
        <p14:creationId xmlns:p14="http://schemas.microsoft.com/office/powerpoint/2010/main" val="146399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A77D0E-2A3C-3344-9372-C072A91FA634}"/>
              </a:ext>
            </a:extLst>
          </p:cNvPr>
          <p:cNvSpPr>
            <a:spLocks noGrp="1"/>
          </p:cNvSpPr>
          <p:nvPr>
            <p:ph type="sldNum" sz="quarter" idx="12"/>
          </p:nvPr>
        </p:nvSpPr>
        <p:spPr/>
        <p:txBody>
          <a:bodyPr/>
          <a:lstStyle/>
          <a:p>
            <a:fld id="{F330A13A-245F-CF4A-9D4D-0D02FAFE269F}" type="slidenum">
              <a:rPr lang="en-US" smtClean="0"/>
              <a:t>18</a:t>
            </a:fld>
            <a:endParaRPr lang="en-US"/>
          </a:p>
        </p:txBody>
      </p:sp>
      <p:pic>
        <p:nvPicPr>
          <p:cNvPr id="3" name="Picture 2">
            <a:extLst>
              <a:ext uri="{FF2B5EF4-FFF2-40B4-BE49-F238E27FC236}">
                <a16:creationId xmlns:a16="http://schemas.microsoft.com/office/drawing/2014/main" id="{BC24F619-0188-3840-84F9-5F96ABC61D9F}"/>
              </a:ext>
            </a:extLst>
          </p:cNvPr>
          <p:cNvPicPr>
            <a:picLocks noChangeAspect="1"/>
          </p:cNvPicPr>
          <p:nvPr/>
        </p:nvPicPr>
        <p:blipFill>
          <a:blip r:embed="rId2"/>
          <a:stretch>
            <a:fillRect/>
          </a:stretch>
        </p:blipFill>
        <p:spPr>
          <a:xfrm>
            <a:off x="817684" y="1143000"/>
            <a:ext cx="3500154" cy="4617720"/>
          </a:xfrm>
          <a:prstGeom prst="rect">
            <a:avLst/>
          </a:prstGeom>
        </p:spPr>
      </p:pic>
      <p:pic>
        <p:nvPicPr>
          <p:cNvPr id="4" name="Picture 3">
            <a:extLst>
              <a:ext uri="{FF2B5EF4-FFF2-40B4-BE49-F238E27FC236}">
                <a16:creationId xmlns:a16="http://schemas.microsoft.com/office/drawing/2014/main" id="{18067267-FC77-EE4C-8D22-C98777B4C4A2}"/>
              </a:ext>
            </a:extLst>
          </p:cNvPr>
          <p:cNvPicPr>
            <a:picLocks noChangeAspect="1"/>
          </p:cNvPicPr>
          <p:nvPr/>
        </p:nvPicPr>
        <p:blipFill>
          <a:blip r:embed="rId3"/>
          <a:stretch>
            <a:fillRect/>
          </a:stretch>
        </p:blipFill>
        <p:spPr>
          <a:xfrm>
            <a:off x="4575048" y="1585468"/>
            <a:ext cx="6184902" cy="3544316"/>
          </a:xfrm>
          <a:prstGeom prst="rect">
            <a:avLst/>
          </a:prstGeom>
        </p:spPr>
      </p:pic>
    </p:spTree>
    <p:extLst>
      <p:ext uri="{BB962C8B-B14F-4D97-AF65-F5344CB8AC3E}">
        <p14:creationId xmlns:p14="http://schemas.microsoft.com/office/powerpoint/2010/main" val="109273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3ED456-AB6A-4248-ACD2-F474C4305538}"/>
              </a:ext>
            </a:extLst>
          </p:cNvPr>
          <p:cNvSpPr>
            <a:spLocks noGrp="1"/>
          </p:cNvSpPr>
          <p:nvPr>
            <p:ph type="sldNum" sz="quarter" idx="12"/>
          </p:nvPr>
        </p:nvSpPr>
        <p:spPr/>
        <p:txBody>
          <a:bodyPr/>
          <a:lstStyle/>
          <a:p>
            <a:fld id="{F330A13A-245F-CF4A-9D4D-0D02FAFE269F}" type="slidenum">
              <a:rPr lang="en-US" smtClean="0"/>
              <a:t>19</a:t>
            </a:fld>
            <a:endParaRPr lang="en-US"/>
          </a:p>
        </p:txBody>
      </p:sp>
      <p:pic>
        <p:nvPicPr>
          <p:cNvPr id="3" name="Picture 2">
            <a:extLst>
              <a:ext uri="{FF2B5EF4-FFF2-40B4-BE49-F238E27FC236}">
                <a16:creationId xmlns:a16="http://schemas.microsoft.com/office/drawing/2014/main" id="{DCE33111-BBF3-5549-9D11-BB732FCA8F08}"/>
              </a:ext>
            </a:extLst>
          </p:cNvPr>
          <p:cNvPicPr>
            <a:picLocks noChangeAspect="1"/>
          </p:cNvPicPr>
          <p:nvPr/>
        </p:nvPicPr>
        <p:blipFill>
          <a:blip r:embed="rId2"/>
          <a:stretch>
            <a:fillRect/>
          </a:stretch>
        </p:blipFill>
        <p:spPr>
          <a:xfrm>
            <a:off x="457200" y="317500"/>
            <a:ext cx="5589086" cy="3084068"/>
          </a:xfrm>
          <a:prstGeom prst="rect">
            <a:avLst/>
          </a:prstGeom>
        </p:spPr>
      </p:pic>
      <p:pic>
        <p:nvPicPr>
          <p:cNvPr id="4" name="Picture 3">
            <a:extLst>
              <a:ext uri="{FF2B5EF4-FFF2-40B4-BE49-F238E27FC236}">
                <a16:creationId xmlns:a16="http://schemas.microsoft.com/office/drawing/2014/main" id="{D9F27499-96DB-354F-807F-DD5C89C3B02F}"/>
              </a:ext>
            </a:extLst>
          </p:cNvPr>
          <p:cNvPicPr>
            <a:picLocks noChangeAspect="1"/>
          </p:cNvPicPr>
          <p:nvPr/>
        </p:nvPicPr>
        <p:blipFill>
          <a:blip r:embed="rId3"/>
          <a:stretch>
            <a:fillRect/>
          </a:stretch>
        </p:blipFill>
        <p:spPr>
          <a:xfrm>
            <a:off x="2389632" y="4382468"/>
            <a:ext cx="2895600" cy="1320800"/>
          </a:xfrm>
          <a:prstGeom prst="rect">
            <a:avLst/>
          </a:prstGeom>
        </p:spPr>
      </p:pic>
      <p:sp>
        <p:nvSpPr>
          <p:cNvPr id="5" name="TextBox 4">
            <a:extLst>
              <a:ext uri="{FF2B5EF4-FFF2-40B4-BE49-F238E27FC236}">
                <a16:creationId xmlns:a16="http://schemas.microsoft.com/office/drawing/2014/main" id="{8A80A277-7455-E94D-99E1-6F8C8FDF926E}"/>
              </a:ext>
            </a:extLst>
          </p:cNvPr>
          <p:cNvSpPr txBox="1"/>
          <p:nvPr/>
        </p:nvSpPr>
        <p:spPr>
          <a:xfrm>
            <a:off x="1737128" y="3967191"/>
            <a:ext cx="961667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Empirical relationship for the temperature dependence, entropy at interface is high, n ~ 1.2 for metals.</a:t>
            </a:r>
          </a:p>
        </p:txBody>
      </p:sp>
      <p:sp>
        <p:nvSpPr>
          <p:cNvPr id="6" name="TextBox 5">
            <a:extLst>
              <a:ext uri="{FF2B5EF4-FFF2-40B4-BE49-F238E27FC236}">
                <a16:creationId xmlns:a16="http://schemas.microsoft.com/office/drawing/2014/main" id="{51D63EE4-B968-AB4D-9039-038EC8FB585F}"/>
              </a:ext>
            </a:extLst>
          </p:cNvPr>
          <p:cNvSpPr txBox="1"/>
          <p:nvPr/>
        </p:nvSpPr>
        <p:spPr>
          <a:xfrm flipH="1">
            <a:off x="5605272" y="4709901"/>
            <a:ext cx="4151376"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 liquid with its own vapor</a:t>
            </a:r>
          </a:p>
          <a:p>
            <a:r>
              <a:rPr lang="en-US" dirty="0">
                <a:latin typeface="Times New Roman" panose="02020603050405020304" pitchFamily="18" charset="0"/>
                <a:cs typeface="Times New Roman" panose="02020603050405020304" pitchFamily="18" charset="0"/>
              </a:rPr>
              <a:t>Reminiscent of </a:t>
            </a:r>
            <a:r>
              <a:rPr lang="en-US" dirty="0">
                <a:latin typeface="Symbol" pitchFamily="2" charset="2"/>
              </a:rPr>
              <a:t>D</a:t>
            </a:r>
            <a:r>
              <a:rPr lang="en-US" dirty="0"/>
              <a:t>G = </a:t>
            </a:r>
            <a:r>
              <a:rPr lang="en-US" dirty="0">
                <a:latin typeface="Symbol" pitchFamily="2" charset="2"/>
              </a:rPr>
              <a:t>D</a:t>
            </a:r>
            <a:r>
              <a:rPr lang="en-US" dirty="0"/>
              <a:t>H(1-T/T</a:t>
            </a:r>
            <a:r>
              <a:rPr lang="en-US" baseline="30000" dirty="0"/>
              <a:t>*</a:t>
            </a:r>
            <a:r>
              <a:rPr lang="en-US" dirty="0"/>
              <a:t>)</a:t>
            </a:r>
          </a:p>
        </p:txBody>
      </p:sp>
      <p:sp>
        <p:nvSpPr>
          <p:cNvPr id="7" name="TextBox 6">
            <a:extLst>
              <a:ext uri="{FF2B5EF4-FFF2-40B4-BE49-F238E27FC236}">
                <a16:creationId xmlns:a16="http://schemas.microsoft.com/office/drawing/2014/main" id="{54D08AAF-DBD7-9B49-A8A6-099B14516A80}"/>
              </a:ext>
            </a:extLst>
          </p:cNvPr>
          <p:cNvSpPr txBox="1"/>
          <p:nvPr/>
        </p:nvSpPr>
        <p:spPr>
          <a:xfrm>
            <a:off x="3313216" y="5795158"/>
            <a:ext cx="229453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Liquid/Vapor surface</a:t>
            </a:r>
          </a:p>
        </p:txBody>
      </p:sp>
    </p:spTree>
    <p:extLst>
      <p:ext uri="{BB962C8B-B14F-4D97-AF65-F5344CB8AC3E}">
        <p14:creationId xmlns:p14="http://schemas.microsoft.com/office/powerpoint/2010/main" val="413117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5FD24-84D4-5D4C-8A76-E152048C2F82}"/>
              </a:ext>
            </a:extLst>
          </p:cNvPr>
          <p:cNvPicPr>
            <a:picLocks noChangeAspect="1"/>
          </p:cNvPicPr>
          <p:nvPr/>
        </p:nvPicPr>
        <p:blipFill>
          <a:blip r:embed="rId2"/>
          <a:stretch>
            <a:fillRect/>
          </a:stretch>
        </p:blipFill>
        <p:spPr>
          <a:xfrm>
            <a:off x="421688" y="1508759"/>
            <a:ext cx="9237424" cy="4812975"/>
          </a:xfrm>
          <a:prstGeom prst="rect">
            <a:avLst/>
          </a:prstGeom>
        </p:spPr>
      </p:pic>
      <p:sp>
        <p:nvSpPr>
          <p:cNvPr id="5" name="TextBox 4">
            <a:extLst>
              <a:ext uri="{FF2B5EF4-FFF2-40B4-BE49-F238E27FC236}">
                <a16:creationId xmlns:a16="http://schemas.microsoft.com/office/drawing/2014/main" id="{5746ED03-E431-8848-BE22-74BD30A60746}"/>
              </a:ext>
            </a:extLst>
          </p:cNvPr>
          <p:cNvSpPr txBox="1"/>
          <p:nvPr/>
        </p:nvSpPr>
        <p:spPr>
          <a:xfrm>
            <a:off x="4144369" y="492945"/>
            <a:ext cx="4330866"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Surfaces impact the free energy</a:t>
            </a:r>
          </a:p>
        </p:txBody>
      </p:sp>
      <p:sp>
        <p:nvSpPr>
          <p:cNvPr id="6" name="TextBox 5">
            <a:extLst>
              <a:ext uri="{FF2B5EF4-FFF2-40B4-BE49-F238E27FC236}">
                <a16:creationId xmlns:a16="http://schemas.microsoft.com/office/drawing/2014/main" id="{CD8B8D57-2C27-234A-8B1D-2B5D99A03960}"/>
              </a:ext>
            </a:extLst>
          </p:cNvPr>
          <p:cNvSpPr txBox="1"/>
          <p:nvPr/>
        </p:nvSpPr>
        <p:spPr>
          <a:xfrm>
            <a:off x="9537192" y="1755648"/>
            <a:ext cx="1883664"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It takes energy to form surfaces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Small particles dissolve easier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are limits to grinding, fine powdered sugar; about 50µm</a:t>
            </a:r>
          </a:p>
        </p:txBody>
      </p:sp>
      <p:sp>
        <p:nvSpPr>
          <p:cNvPr id="7" name="Slide Number Placeholder 6">
            <a:extLst>
              <a:ext uri="{FF2B5EF4-FFF2-40B4-BE49-F238E27FC236}">
                <a16:creationId xmlns:a16="http://schemas.microsoft.com/office/drawing/2014/main" id="{9CA415DB-2020-7D45-8FC7-1FB280BC6FB1}"/>
              </a:ext>
            </a:extLst>
          </p:cNvPr>
          <p:cNvSpPr>
            <a:spLocks noGrp="1"/>
          </p:cNvSpPr>
          <p:nvPr>
            <p:ph type="sldNum" sz="quarter" idx="12"/>
          </p:nvPr>
        </p:nvSpPr>
        <p:spPr/>
        <p:txBody>
          <a:bodyPr/>
          <a:lstStyle/>
          <a:p>
            <a:fld id="{F330A13A-245F-CF4A-9D4D-0D02FAFE269F}" type="slidenum">
              <a:rPr lang="en-US" smtClean="0"/>
              <a:t>2</a:t>
            </a:fld>
            <a:endParaRPr lang="en-US"/>
          </a:p>
        </p:txBody>
      </p:sp>
      <p:sp>
        <p:nvSpPr>
          <p:cNvPr id="3" name="TextBox 2">
            <a:extLst>
              <a:ext uri="{FF2B5EF4-FFF2-40B4-BE49-F238E27FC236}">
                <a16:creationId xmlns:a16="http://schemas.microsoft.com/office/drawing/2014/main" id="{63EA9FF3-8433-6BFE-528F-8BC01D9008B7}"/>
              </a:ext>
            </a:extLst>
          </p:cNvPr>
          <p:cNvSpPr txBox="1"/>
          <p:nvPr/>
        </p:nvSpPr>
        <p:spPr>
          <a:xfrm>
            <a:off x="515287" y="631444"/>
            <a:ext cx="2486858" cy="646331"/>
          </a:xfrm>
          <a:prstGeom prst="rect">
            <a:avLst/>
          </a:prstGeom>
          <a:noFill/>
        </p:spPr>
        <p:txBody>
          <a:bodyPr wrap="square">
            <a:spAutoFit/>
          </a:bodyPr>
          <a:lstStyle/>
          <a:p>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H/r</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r</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/r</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/r</a:t>
            </a:r>
            <a:r>
              <a:rPr lang="en-US" baseline="30000" dirty="0">
                <a:latin typeface="Times New Roman" panose="02020603050405020304" pitchFamily="18" charset="0"/>
                <a:cs typeface="Times New Roman" panose="02020603050405020304" pitchFamily="18" charset="0"/>
              </a:rPr>
              <a:t>3</a:t>
            </a:r>
          </a:p>
          <a:p>
            <a:r>
              <a:rPr lang="en-US" dirty="0">
                <a:latin typeface="Times New Roman" panose="02020603050405020304" pitchFamily="18" charset="0"/>
                <a:cs typeface="Times New Roman" panose="02020603050405020304" pitchFamily="18" charset="0"/>
              </a:rPr>
              <a:t>        =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/r</a:t>
            </a:r>
            <a:endParaRPr lang="en-US" dirty="0"/>
          </a:p>
        </p:txBody>
      </p:sp>
      <p:pic>
        <p:nvPicPr>
          <p:cNvPr id="2" name="Picture 1">
            <a:extLst>
              <a:ext uri="{FF2B5EF4-FFF2-40B4-BE49-F238E27FC236}">
                <a16:creationId xmlns:a16="http://schemas.microsoft.com/office/drawing/2014/main" id="{995585AC-24AA-41A9-4291-C2A051DD49EA}"/>
              </a:ext>
            </a:extLst>
          </p:cNvPr>
          <p:cNvPicPr>
            <a:picLocks noChangeAspect="1"/>
          </p:cNvPicPr>
          <p:nvPr/>
        </p:nvPicPr>
        <p:blipFill>
          <a:blip r:embed="rId3"/>
          <a:stretch>
            <a:fillRect/>
          </a:stretch>
        </p:blipFill>
        <p:spPr>
          <a:xfrm>
            <a:off x="4335814" y="1827451"/>
            <a:ext cx="2486858" cy="2312106"/>
          </a:xfrm>
          <a:prstGeom prst="rect">
            <a:avLst/>
          </a:prstGeom>
        </p:spPr>
      </p:pic>
    </p:spTree>
    <p:extLst>
      <p:ext uri="{BB962C8B-B14F-4D97-AF65-F5344CB8AC3E}">
        <p14:creationId xmlns:p14="http://schemas.microsoft.com/office/powerpoint/2010/main" val="2473319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3EAD8F-E293-6047-93C5-66AD6EC23EBC}"/>
              </a:ext>
            </a:extLst>
          </p:cNvPr>
          <p:cNvSpPr>
            <a:spLocks noGrp="1"/>
          </p:cNvSpPr>
          <p:nvPr>
            <p:ph type="sldNum" sz="quarter" idx="12"/>
          </p:nvPr>
        </p:nvSpPr>
        <p:spPr/>
        <p:txBody>
          <a:bodyPr/>
          <a:lstStyle/>
          <a:p>
            <a:fld id="{F330A13A-245F-CF4A-9D4D-0D02FAFE269F}" type="slidenum">
              <a:rPr lang="en-US" smtClean="0"/>
              <a:t>20</a:t>
            </a:fld>
            <a:endParaRPr lang="en-US"/>
          </a:p>
        </p:txBody>
      </p:sp>
      <p:sp>
        <p:nvSpPr>
          <p:cNvPr id="5" name="TextBox 4">
            <a:extLst>
              <a:ext uri="{FF2B5EF4-FFF2-40B4-BE49-F238E27FC236}">
                <a16:creationId xmlns:a16="http://schemas.microsoft.com/office/drawing/2014/main" id="{AD49DB8B-B7C3-EE43-B796-1A9D91CC0110}"/>
              </a:ext>
            </a:extLst>
          </p:cNvPr>
          <p:cNvSpPr txBox="1"/>
          <p:nvPr/>
        </p:nvSpPr>
        <p:spPr>
          <a:xfrm>
            <a:off x="3631059" y="296883"/>
            <a:ext cx="228787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From </a:t>
            </a:r>
            <a:r>
              <a:rPr lang="en-US" dirty="0" err="1">
                <a:latin typeface="Times New Roman" panose="02020603050405020304" pitchFamily="18" charset="0"/>
                <a:cs typeface="Times New Roman" panose="02020603050405020304" pitchFamily="18" charset="0"/>
              </a:rPr>
              <a:t>Hiemenz’s</a:t>
            </a:r>
            <a:r>
              <a:rPr lang="en-US" dirty="0">
                <a:latin typeface="Times New Roman" panose="02020603050405020304" pitchFamily="18" charset="0"/>
                <a:cs typeface="Times New Roman" panose="02020603050405020304" pitchFamily="18" charset="0"/>
              </a:rPr>
              <a:t> Book</a:t>
            </a:r>
          </a:p>
        </p:txBody>
      </p:sp>
      <p:pic>
        <p:nvPicPr>
          <p:cNvPr id="6" name="Picture 5">
            <a:extLst>
              <a:ext uri="{FF2B5EF4-FFF2-40B4-BE49-F238E27FC236}">
                <a16:creationId xmlns:a16="http://schemas.microsoft.com/office/drawing/2014/main" id="{486AB841-8597-194F-A438-669BB77242BF}"/>
              </a:ext>
            </a:extLst>
          </p:cNvPr>
          <p:cNvPicPr>
            <a:picLocks noChangeAspect="1"/>
          </p:cNvPicPr>
          <p:nvPr/>
        </p:nvPicPr>
        <p:blipFill>
          <a:blip r:embed="rId2"/>
          <a:stretch>
            <a:fillRect/>
          </a:stretch>
        </p:blipFill>
        <p:spPr>
          <a:xfrm>
            <a:off x="1642902" y="1036205"/>
            <a:ext cx="6264184" cy="5320145"/>
          </a:xfrm>
          <a:prstGeom prst="rect">
            <a:avLst/>
          </a:prstGeom>
        </p:spPr>
      </p:pic>
      <p:sp>
        <p:nvSpPr>
          <p:cNvPr id="7" name="TextBox 6">
            <a:extLst>
              <a:ext uri="{FF2B5EF4-FFF2-40B4-BE49-F238E27FC236}">
                <a16:creationId xmlns:a16="http://schemas.microsoft.com/office/drawing/2014/main" id="{170AFEF5-D40E-BF46-B7AF-EC5613827A8C}"/>
              </a:ext>
            </a:extLst>
          </p:cNvPr>
          <p:cNvSpPr txBox="1"/>
          <p:nvPr/>
        </p:nvSpPr>
        <p:spPr>
          <a:xfrm>
            <a:off x="6448302" y="1805050"/>
            <a:ext cx="5204749"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Force to increase a 2d film area </a:t>
            </a:r>
          </a:p>
          <a:p>
            <a:r>
              <a:rPr lang="en-US" dirty="0">
                <a:latin typeface="Times New Roman" panose="02020603050405020304" pitchFamily="18" charset="0"/>
                <a:cs typeface="Times New Roman" panose="02020603050405020304" pitchFamily="18" charset="0"/>
              </a:rPr>
              <a:t>You apply the force to the the side </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and the opposite side l so 2l.  F ~ 2</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or F/(2</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g</a:t>
            </a:r>
          </a:p>
        </p:txBody>
      </p:sp>
    </p:spTree>
    <p:extLst>
      <p:ext uri="{BB962C8B-B14F-4D97-AF65-F5344CB8AC3E}">
        <p14:creationId xmlns:p14="http://schemas.microsoft.com/office/powerpoint/2010/main" val="3207435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3EAD8F-E293-6047-93C5-66AD6EC23EBC}"/>
              </a:ext>
            </a:extLst>
          </p:cNvPr>
          <p:cNvSpPr>
            <a:spLocks noGrp="1"/>
          </p:cNvSpPr>
          <p:nvPr>
            <p:ph type="sldNum" sz="quarter" idx="12"/>
          </p:nvPr>
        </p:nvSpPr>
        <p:spPr/>
        <p:txBody>
          <a:bodyPr/>
          <a:lstStyle/>
          <a:p>
            <a:fld id="{F330A13A-245F-CF4A-9D4D-0D02FAFE269F}" type="slidenum">
              <a:rPr lang="en-US" smtClean="0"/>
              <a:t>21</a:t>
            </a:fld>
            <a:endParaRPr lang="en-US"/>
          </a:p>
        </p:txBody>
      </p:sp>
      <p:pic>
        <p:nvPicPr>
          <p:cNvPr id="2" name="Picture 1">
            <a:extLst>
              <a:ext uri="{FF2B5EF4-FFF2-40B4-BE49-F238E27FC236}">
                <a16:creationId xmlns:a16="http://schemas.microsoft.com/office/drawing/2014/main" id="{F6CC7C4C-2FA8-EA47-8BD4-0C252990BF4B}"/>
              </a:ext>
            </a:extLst>
          </p:cNvPr>
          <p:cNvPicPr>
            <a:picLocks noChangeAspect="1"/>
          </p:cNvPicPr>
          <p:nvPr/>
        </p:nvPicPr>
        <p:blipFill>
          <a:blip r:embed="rId2"/>
          <a:stretch>
            <a:fillRect/>
          </a:stretch>
        </p:blipFill>
        <p:spPr>
          <a:xfrm>
            <a:off x="401370" y="862012"/>
            <a:ext cx="9156700" cy="5676900"/>
          </a:xfrm>
          <a:prstGeom prst="rect">
            <a:avLst/>
          </a:prstGeom>
        </p:spPr>
      </p:pic>
      <p:pic>
        <p:nvPicPr>
          <p:cNvPr id="3" name="Picture 2">
            <a:extLst>
              <a:ext uri="{FF2B5EF4-FFF2-40B4-BE49-F238E27FC236}">
                <a16:creationId xmlns:a16="http://schemas.microsoft.com/office/drawing/2014/main" id="{AAED0034-4CAD-0349-8B59-7BF3E08BAA61}"/>
              </a:ext>
            </a:extLst>
          </p:cNvPr>
          <p:cNvPicPr>
            <a:picLocks noChangeAspect="1"/>
          </p:cNvPicPr>
          <p:nvPr/>
        </p:nvPicPr>
        <p:blipFill>
          <a:blip r:embed="rId3"/>
          <a:stretch>
            <a:fillRect/>
          </a:stretch>
        </p:blipFill>
        <p:spPr>
          <a:xfrm>
            <a:off x="1165761" y="554564"/>
            <a:ext cx="1524000" cy="419100"/>
          </a:xfrm>
          <a:prstGeom prst="rect">
            <a:avLst/>
          </a:prstGeom>
        </p:spPr>
      </p:pic>
      <p:pic>
        <p:nvPicPr>
          <p:cNvPr id="9" name="Picture 8">
            <a:extLst>
              <a:ext uri="{FF2B5EF4-FFF2-40B4-BE49-F238E27FC236}">
                <a16:creationId xmlns:a16="http://schemas.microsoft.com/office/drawing/2014/main" id="{2D909975-99B7-974E-A998-EEB28890CE2C}"/>
              </a:ext>
            </a:extLst>
          </p:cNvPr>
          <p:cNvPicPr>
            <a:picLocks noChangeAspect="1"/>
          </p:cNvPicPr>
          <p:nvPr/>
        </p:nvPicPr>
        <p:blipFill>
          <a:blip r:embed="rId4"/>
          <a:stretch>
            <a:fillRect/>
          </a:stretch>
        </p:blipFill>
        <p:spPr>
          <a:xfrm>
            <a:off x="1254661" y="973664"/>
            <a:ext cx="1346200" cy="292100"/>
          </a:xfrm>
          <a:prstGeom prst="rect">
            <a:avLst/>
          </a:prstGeom>
        </p:spPr>
      </p:pic>
      <p:pic>
        <p:nvPicPr>
          <p:cNvPr id="10" name="Picture 9">
            <a:extLst>
              <a:ext uri="{FF2B5EF4-FFF2-40B4-BE49-F238E27FC236}">
                <a16:creationId xmlns:a16="http://schemas.microsoft.com/office/drawing/2014/main" id="{FBADD90C-3F70-784C-A6BF-EA64E0A13818}"/>
              </a:ext>
            </a:extLst>
          </p:cNvPr>
          <p:cNvPicPr>
            <a:picLocks noChangeAspect="1"/>
          </p:cNvPicPr>
          <p:nvPr/>
        </p:nvPicPr>
        <p:blipFill>
          <a:blip r:embed="rId5"/>
          <a:stretch>
            <a:fillRect/>
          </a:stretch>
        </p:blipFill>
        <p:spPr>
          <a:xfrm>
            <a:off x="4481616" y="238388"/>
            <a:ext cx="2540000" cy="469900"/>
          </a:xfrm>
          <a:prstGeom prst="rect">
            <a:avLst/>
          </a:prstGeom>
        </p:spPr>
      </p:pic>
      <p:pic>
        <p:nvPicPr>
          <p:cNvPr id="11" name="Picture 10">
            <a:extLst>
              <a:ext uri="{FF2B5EF4-FFF2-40B4-BE49-F238E27FC236}">
                <a16:creationId xmlns:a16="http://schemas.microsoft.com/office/drawing/2014/main" id="{38862303-796E-4646-A311-0F7B2A23E2FB}"/>
              </a:ext>
            </a:extLst>
          </p:cNvPr>
          <p:cNvPicPr>
            <a:picLocks noChangeAspect="1"/>
          </p:cNvPicPr>
          <p:nvPr/>
        </p:nvPicPr>
        <p:blipFill>
          <a:blip r:embed="rId6"/>
          <a:stretch>
            <a:fillRect/>
          </a:stretch>
        </p:blipFill>
        <p:spPr>
          <a:xfrm>
            <a:off x="6214671" y="973664"/>
            <a:ext cx="1282700" cy="622300"/>
          </a:xfrm>
          <a:prstGeom prst="rect">
            <a:avLst/>
          </a:prstGeom>
        </p:spPr>
      </p:pic>
      <p:sp>
        <p:nvSpPr>
          <p:cNvPr id="5" name="TextBox 4">
            <a:extLst>
              <a:ext uri="{FF2B5EF4-FFF2-40B4-BE49-F238E27FC236}">
                <a16:creationId xmlns:a16="http://schemas.microsoft.com/office/drawing/2014/main" id="{96383709-4C1E-33BF-AF94-90E37771B7F5}"/>
              </a:ext>
            </a:extLst>
          </p:cNvPr>
          <p:cNvSpPr txBox="1"/>
          <p:nvPr/>
        </p:nvSpPr>
        <p:spPr>
          <a:xfrm>
            <a:off x="2628293" y="551000"/>
            <a:ext cx="1499193" cy="830997"/>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w = Force</a:t>
            </a:r>
          </a:p>
          <a:p>
            <a:r>
              <a:rPr lang="en-US" sz="1200" dirty="0">
                <a:latin typeface="Times New Roman" panose="02020603050405020304" pitchFamily="18" charset="0"/>
                <a:cs typeface="Times New Roman" panose="02020603050405020304" pitchFamily="18" charset="0"/>
              </a:rPr>
              <a:t>P = Wetted Perimeter</a:t>
            </a:r>
          </a:p>
          <a:p>
            <a:r>
              <a:rPr lang="en-US" sz="1200" dirty="0">
                <a:latin typeface="Times New Roman" panose="02020603050405020304" pitchFamily="18" charset="0"/>
                <a:cs typeface="Times New Roman" panose="02020603050405020304" pitchFamily="18" charset="0"/>
              </a:rPr>
              <a:t>t = Thickness</a:t>
            </a:r>
          </a:p>
          <a:p>
            <a:r>
              <a:rPr lang="en-US" sz="1200" dirty="0">
                <a:latin typeface="Times New Roman" panose="02020603050405020304" pitchFamily="18" charset="0"/>
                <a:cs typeface="Times New Roman" panose="02020603050405020304" pitchFamily="18" charset="0"/>
              </a:rPr>
              <a:t>l = Plate Length</a:t>
            </a:r>
          </a:p>
        </p:txBody>
      </p:sp>
      <p:sp>
        <p:nvSpPr>
          <p:cNvPr id="6" name="TextBox 5">
            <a:extLst>
              <a:ext uri="{FF2B5EF4-FFF2-40B4-BE49-F238E27FC236}">
                <a16:creationId xmlns:a16="http://schemas.microsoft.com/office/drawing/2014/main" id="{319802AD-FB66-48A3-D706-228ADDDFAA9A}"/>
              </a:ext>
            </a:extLst>
          </p:cNvPr>
          <p:cNvSpPr txBox="1"/>
          <p:nvPr/>
        </p:nvSpPr>
        <p:spPr>
          <a:xfrm>
            <a:off x="7947053" y="292789"/>
            <a:ext cx="1999265"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Perimeter gamma </a:t>
            </a:r>
            <a:r>
              <a:rPr lang="en-US" sz="1200" dirty="0" err="1">
                <a:latin typeface="Times New Roman" panose="02020603050405020304" pitchFamily="18" charset="0"/>
                <a:cs typeface="Times New Roman" panose="02020603050405020304" pitchFamily="18" charset="0"/>
              </a:rPr>
              <a:t>cos</a:t>
            </a:r>
            <a:r>
              <a:rPr lang="en-US" sz="1200" dirty="0" err="1">
                <a:latin typeface="Symbol" pitchFamily="2" charset="2"/>
                <a:cs typeface="Times New Roman" panose="02020603050405020304" pitchFamily="18" charset="0"/>
              </a:rPr>
              <a:t>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mgh</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E1267B2-BCD3-38C3-F1BA-C4A7F1B9941F}"/>
              </a:ext>
            </a:extLst>
          </p:cNvPr>
          <p:cNvSpPr txBox="1"/>
          <p:nvPr/>
        </p:nvSpPr>
        <p:spPr>
          <a:xfrm>
            <a:off x="7153359" y="2273862"/>
            <a:ext cx="1218282" cy="369332"/>
          </a:xfrm>
          <a:prstGeom prst="rect">
            <a:avLst/>
          </a:prstGeom>
          <a:noFill/>
        </p:spPr>
        <p:txBody>
          <a:bodyPr wrap="none" rtlCol="0">
            <a:spAutoFit/>
          </a:bodyPr>
          <a:lstStyle/>
          <a:p>
            <a:r>
              <a:rPr lang="en-US" b="1" dirty="0" err="1"/>
              <a:t>Jurin’s</a:t>
            </a:r>
            <a:r>
              <a:rPr lang="en-US" b="1" dirty="0"/>
              <a:t> Law</a:t>
            </a:r>
          </a:p>
        </p:txBody>
      </p:sp>
    </p:spTree>
    <p:extLst>
      <p:ext uri="{BB962C8B-B14F-4D97-AF65-F5344CB8AC3E}">
        <p14:creationId xmlns:p14="http://schemas.microsoft.com/office/powerpoint/2010/main" val="84261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3EAD8F-E293-6047-93C5-66AD6EC23EBC}"/>
              </a:ext>
            </a:extLst>
          </p:cNvPr>
          <p:cNvSpPr>
            <a:spLocks noGrp="1"/>
          </p:cNvSpPr>
          <p:nvPr>
            <p:ph type="sldNum" sz="quarter" idx="12"/>
          </p:nvPr>
        </p:nvSpPr>
        <p:spPr/>
        <p:txBody>
          <a:bodyPr/>
          <a:lstStyle/>
          <a:p>
            <a:fld id="{F330A13A-245F-CF4A-9D4D-0D02FAFE269F}" type="slidenum">
              <a:rPr lang="en-US" smtClean="0"/>
              <a:t>22</a:t>
            </a:fld>
            <a:endParaRPr lang="en-US"/>
          </a:p>
        </p:txBody>
      </p:sp>
      <p:sp>
        <p:nvSpPr>
          <p:cNvPr id="7" name="TextBox 6">
            <a:extLst>
              <a:ext uri="{FF2B5EF4-FFF2-40B4-BE49-F238E27FC236}">
                <a16:creationId xmlns:a16="http://schemas.microsoft.com/office/drawing/2014/main" id="{EE1267B2-BCD3-38C3-F1BA-C4A7F1B9941F}"/>
              </a:ext>
            </a:extLst>
          </p:cNvPr>
          <p:cNvSpPr txBox="1"/>
          <p:nvPr/>
        </p:nvSpPr>
        <p:spPr>
          <a:xfrm>
            <a:off x="4244948" y="385122"/>
            <a:ext cx="1218282" cy="369332"/>
          </a:xfrm>
          <a:prstGeom prst="rect">
            <a:avLst/>
          </a:prstGeom>
          <a:noFill/>
        </p:spPr>
        <p:txBody>
          <a:bodyPr wrap="none" rtlCol="0">
            <a:spAutoFit/>
          </a:bodyPr>
          <a:lstStyle/>
          <a:p>
            <a:r>
              <a:rPr lang="en-US" b="1" dirty="0" err="1"/>
              <a:t>Jurin’s</a:t>
            </a:r>
            <a:r>
              <a:rPr lang="en-US" b="1" dirty="0"/>
              <a:t> Law</a:t>
            </a:r>
          </a:p>
        </p:txBody>
      </p:sp>
      <p:pic>
        <p:nvPicPr>
          <p:cNvPr id="8" name="Picture 7">
            <a:extLst>
              <a:ext uri="{FF2B5EF4-FFF2-40B4-BE49-F238E27FC236}">
                <a16:creationId xmlns:a16="http://schemas.microsoft.com/office/drawing/2014/main" id="{70A02CAC-C4CF-CD69-DD9D-19453687E51B}"/>
              </a:ext>
            </a:extLst>
          </p:cNvPr>
          <p:cNvPicPr>
            <a:picLocks noChangeAspect="1"/>
          </p:cNvPicPr>
          <p:nvPr/>
        </p:nvPicPr>
        <p:blipFill>
          <a:blip r:embed="rId2"/>
          <a:stretch>
            <a:fillRect/>
          </a:stretch>
        </p:blipFill>
        <p:spPr>
          <a:xfrm>
            <a:off x="8169185" y="883739"/>
            <a:ext cx="1737248" cy="1955256"/>
          </a:xfrm>
          <a:prstGeom prst="rect">
            <a:avLst/>
          </a:prstGeom>
        </p:spPr>
      </p:pic>
      <p:sp>
        <p:nvSpPr>
          <p:cNvPr id="12" name="TextBox 11">
            <a:extLst>
              <a:ext uri="{FF2B5EF4-FFF2-40B4-BE49-F238E27FC236}">
                <a16:creationId xmlns:a16="http://schemas.microsoft.com/office/drawing/2014/main" id="{E7EDB2CC-64C3-896C-A630-798741AFAC4C}"/>
              </a:ext>
            </a:extLst>
          </p:cNvPr>
          <p:cNvSpPr txBox="1"/>
          <p:nvPr/>
        </p:nvSpPr>
        <p:spPr>
          <a:xfrm>
            <a:off x="1998733" y="1189529"/>
            <a:ext cx="5534952" cy="2585323"/>
          </a:xfrm>
          <a:prstGeom prst="rect">
            <a:avLst/>
          </a:prstGeom>
          <a:noFill/>
        </p:spPr>
        <p:txBody>
          <a:bodyPr wrap="square" rtlCol="0">
            <a:spAutoFit/>
          </a:bodyPr>
          <a:lstStyle/>
          <a:p>
            <a:r>
              <a:rPr lang="en-US" dirty="0"/>
              <a:t>1) Atmospheric Pressure above, Liquid pressure below</a:t>
            </a:r>
          </a:p>
          <a:p>
            <a:r>
              <a:rPr lang="en-US" dirty="0"/>
              <a:t>Laplace law indicates</a:t>
            </a:r>
          </a:p>
          <a:p>
            <a:r>
              <a:rPr lang="en-US" dirty="0" err="1">
                <a:latin typeface="Symbol" pitchFamily="2" charset="2"/>
              </a:rPr>
              <a:t>D</a:t>
            </a:r>
            <a:r>
              <a:rPr lang="en-US" dirty="0" err="1"/>
              <a:t>p</a:t>
            </a:r>
            <a:r>
              <a:rPr lang="en-US" dirty="0"/>
              <a:t> = 2</a:t>
            </a:r>
            <a:r>
              <a:rPr lang="en-US" dirty="0">
                <a:latin typeface="Symbol" pitchFamily="2" charset="2"/>
              </a:rPr>
              <a:t>s</a:t>
            </a:r>
            <a:r>
              <a:rPr lang="en-US" dirty="0"/>
              <a:t>/r where r is r</a:t>
            </a:r>
            <a:r>
              <a:rPr lang="en-US" baseline="-25000" dirty="0"/>
              <a:t>0</a:t>
            </a:r>
            <a:r>
              <a:rPr lang="en-US" dirty="0"/>
              <a:t>/</a:t>
            </a:r>
            <a:r>
              <a:rPr lang="en-US" dirty="0" err="1"/>
              <a:t>cos</a:t>
            </a:r>
            <a:r>
              <a:rPr lang="en-US" dirty="0" err="1">
                <a:latin typeface="Symbol" pitchFamily="2" charset="2"/>
              </a:rPr>
              <a:t>q</a:t>
            </a:r>
            <a:r>
              <a:rPr lang="en-US" dirty="0"/>
              <a:t> </a:t>
            </a:r>
            <a:r>
              <a:rPr lang="en-US" i="1" dirty="0"/>
              <a:t>if the meniscus is circular</a:t>
            </a:r>
          </a:p>
          <a:p>
            <a:endParaRPr lang="en-US" dirty="0"/>
          </a:p>
          <a:p>
            <a:r>
              <a:rPr lang="en-US" dirty="0"/>
              <a:t>2) Pressure in the tube follows p = p</a:t>
            </a:r>
            <a:r>
              <a:rPr lang="en-US" baseline="-25000" dirty="0"/>
              <a:t>0</a:t>
            </a:r>
            <a:r>
              <a:rPr lang="en-US" dirty="0"/>
              <a:t> - </a:t>
            </a:r>
            <a:r>
              <a:rPr lang="en-US" dirty="0" err="1">
                <a:latin typeface="Symbol" pitchFamily="2" charset="2"/>
              </a:rPr>
              <a:t>r</a:t>
            </a:r>
            <a:r>
              <a:rPr lang="en-US" dirty="0" err="1"/>
              <a:t>gh</a:t>
            </a:r>
            <a:r>
              <a:rPr lang="en-US" dirty="0"/>
              <a:t> where p</a:t>
            </a:r>
            <a:r>
              <a:rPr lang="en-US" baseline="-25000" dirty="0"/>
              <a:t>0</a:t>
            </a:r>
            <a:r>
              <a:rPr lang="en-US" dirty="0"/>
              <a:t> is atmospheric pressure (hydrostatic pressure)</a:t>
            </a:r>
          </a:p>
          <a:p>
            <a:endParaRPr lang="en-US" dirty="0"/>
          </a:p>
          <a:p>
            <a:r>
              <a:rPr lang="en-US" dirty="0"/>
              <a:t>3) At equilibrium </a:t>
            </a:r>
            <a:r>
              <a:rPr lang="en-US" dirty="0" err="1">
                <a:latin typeface="Symbol" pitchFamily="2" charset="2"/>
              </a:rPr>
              <a:t>r</a:t>
            </a:r>
            <a:r>
              <a:rPr lang="en-US" dirty="0" err="1"/>
              <a:t>gh</a:t>
            </a:r>
            <a:r>
              <a:rPr lang="en-US" dirty="0"/>
              <a:t> = 2</a:t>
            </a:r>
            <a:r>
              <a:rPr lang="en-US" dirty="0">
                <a:latin typeface="Symbol" pitchFamily="2" charset="2"/>
              </a:rPr>
              <a:t>s</a:t>
            </a:r>
            <a:r>
              <a:rPr lang="en-US" dirty="0"/>
              <a:t> </a:t>
            </a:r>
            <a:r>
              <a:rPr lang="en-US" dirty="0" err="1"/>
              <a:t>cos</a:t>
            </a:r>
            <a:r>
              <a:rPr lang="en-US" dirty="0" err="1">
                <a:latin typeface="Symbol" pitchFamily="2" charset="2"/>
              </a:rPr>
              <a:t>q</a:t>
            </a:r>
            <a:r>
              <a:rPr lang="en-US" dirty="0">
                <a:latin typeface="Symbol" pitchFamily="2" charset="2"/>
              </a:rPr>
              <a:t> </a:t>
            </a:r>
            <a:r>
              <a:rPr lang="en-US" dirty="0"/>
              <a:t>/ r</a:t>
            </a:r>
            <a:r>
              <a:rPr lang="en-US" baseline="-25000" dirty="0"/>
              <a:t>0</a:t>
            </a:r>
            <a:endParaRPr lang="en-US" dirty="0"/>
          </a:p>
          <a:p>
            <a:r>
              <a:rPr lang="en-US" dirty="0"/>
              <a:t>So, h = 2</a:t>
            </a:r>
            <a:r>
              <a:rPr lang="en-US" dirty="0">
                <a:latin typeface="Symbol" pitchFamily="2" charset="2"/>
              </a:rPr>
              <a:t>s</a:t>
            </a:r>
            <a:r>
              <a:rPr lang="en-US" dirty="0"/>
              <a:t> </a:t>
            </a:r>
            <a:r>
              <a:rPr lang="en-US" dirty="0" err="1"/>
              <a:t>cos</a:t>
            </a:r>
            <a:r>
              <a:rPr lang="en-US" dirty="0" err="1">
                <a:latin typeface="Symbol" pitchFamily="2" charset="2"/>
              </a:rPr>
              <a:t>q</a:t>
            </a:r>
            <a:r>
              <a:rPr lang="en-US" dirty="0">
                <a:latin typeface="Symbol" pitchFamily="2" charset="2"/>
              </a:rPr>
              <a:t> </a:t>
            </a:r>
            <a:r>
              <a:rPr lang="en-US" dirty="0"/>
              <a:t>/(</a:t>
            </a:r>
            <a:r>
              <a:rPr lang="en-US" dirty="0" err="1">
                <a:latin typeface="Symbol" pitchFamily="2" charset="2"/>
              </a:rPr>
              <a:t>r</a:t>
            </a:r>
            <a:r>
              <a:rPr lang="en-US" dirty="0" err="1"/>
              <a:t>g</a:t>
            </a:r>
            <a:r>
              <a:rPr lang="en-US" dirty="0"/>
              <a:t> r</a:t>
            </a:r>
            <a:r>
              <a:rPr lang="en-US" baseline="-25000" dirty="0"/>
              <a:t>0</a:t>
            </a:r>
            <a:r>
              <a:rPr lang="en-US" dirty="0"/>
              <a:t>)</a:t>
            </a:r>
          </a:p>
        </p:txBody>
      </p:sp>
      <p:pic>
        <p:nvPicPr>
          <p:cNvPr id="13" name="Picture 12">
            <a:extLst>
              <a:ext uri="{FF2B5EF4-FFF2-40B4-BE49-F238E27FC236}">
                <a16:creationId xmlns:a16="http://schemas.microsoft.com/office/drawing/2014/main" id="{8A48C12A-9C90-1992-7439-FB4D12013151}"/>
              </a:ext>
            </a:extLst>
          </p:cNvPr>
          <p:cNvPicPr>
            <a:picLocks noChangeAspect="1"/>
          </p:cNvPicPr>
          <p:nvPr/>
        </p:nvPicPr>
        <p:blipFill>
          <a:blip r:embed="rId3"/>
          <a:stretch>
            <a:fillRect/>
          </a:stretch>
        </p:blipFill>
        <p:spPr>
          <a:xfrm>
            <a:off x="6719199" y="2990727"/>
            <a:ext cx="2006600" cy="1219200"/>
          </a:xfrm>
          <a:prstGeom prst="rect">
            <a:avLst/>
          </a:prstGeom>
        </p:spPr>
      </p:pic>
      <p:pic>
        <p:nvPicPr>
          <p:cNvPr id="1026" name="Picture 2" descr="undefined">
            <a:extLst>
              <a:ext uri="{FF2B5EF4-FFF2-40B4-BE49-F238E27FC236}">
                <a16:creationId xmlns:a16="http://schemas.microsoft.com/office/drawing/2014/main" id="{2A43ECC0-9552-7EC7-8AEC-AE71C19A5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698" y="3939856"/>
            <a:ext cx="4151116" cy="268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229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3EAD8F-E293-6047-93C5-66AD6EC23EBC}"/>
              </a:ext>
            </a:extLst>
          </p:cNvPr>
          <p:cNvSpPr>
            <a:spLocks noGrp="1"/>
          </p:cNvSpPr>
          <p:nvPr>
            <p:ph type="sldNum" sz="quarter" idx="12"/>
          </p:nvPr>
        </p:nvSpPr>
        <p:spPr/>
        <p:txBody>
          <a:bodyPr/>
          <a:lstStyle/>
          <a:p>
            <a:fld id="{F330A13A-245F-CF4A-9D4D-0D02FAFE269F}" type="slidenum">
              <a:rPr lang="en-US" smtClean="0"/>
              <a:t>23</a:t>
            </a:fld>
            <a:endParaRPr lang="en-US"/>
          </a:p>
        </p:txBody>
      </p:sp>
      <p:pic>
        <p:nvPicPr>
          <p:cNvPr id="5" name="Picture 4">
            <a:extLst>
              <a:ext uri="{FF2B5EF4-FFF2-40B4-BE49-F238E27FC236}">
                <a16:creationId xmlns:a16="http://schemas.microsoft.com/office/drawing/2014/main" id="{8CE2EBEB-CE62-024F-8CB7-61E7BE58CA63}"/>
              </a:ext>
            </a:extLst>
          </p:cNvPr>
          <p:cNvPicPr>
            <a:picLocks noChangeAspect="1"/>
          </p:cNvPicPr>
          <p:nvPr/>
        </p:nvPicPr>
        <p:blipFill>
          <a:blip r:embed="rId2"/>
          <a:stretch>
            <a:fillRect/>
          </a:stretch>
        </p:blipFill>
        <p:spPr>
          <a:xfrm>
            <a:off x="2419350" y="1716242"/>
            <a:ext cx="7353300" cy="3441700"/>
          </a:xfrm>
          <a:prstGeom prst="rect">
            <a:avLst/>
          </a:prstGeom>
        </p:spPr>
      </p:pic>
      <p:pic>
        <p:nvPicPr>
          <p:cNvPr id="6" name="Picture 5">
            <a:extLst>
              <a:ext uri="{FF2B5EF4-FFF2-40B4-BE49-F238E27FC236}">
                <a16:creationId xmlns:a16="http://schemas.microsoft.com/office/drawing/2014/main" id="{5C6E7235-1357-BD4F-BDB9-FAB6EE2CA209}"/>
              </a:ext>
            </a:extLst>
          </p:cNvPr>
          <p:cNvPicPr>
            <a:picLocks noChangeAspect="1"/>
          </p:cNvPicPr>
          <p:nvPr/>
        </p:nvPicPr>
        <p:blipFill>
          <a:blip r:embed="rId3"/>
          <a:stretch>
            <a:fillRect/>
          </a:stretch>
        </p:blipFill>
        <p:spPr>
          <a:xfrm>
            <a:off x="1879682" y="717550"/>
            <a:ext cx="8978900" cy="990600"/>
          </a:xfrm>
          <a:prstGeom prst="rect">
            <a:avLst/>
          </a:prstGeom>
        </p:spPr>
      </p:pic>
      <p:sp>
        <p:nvSpPr>
          <p:cNvPr id="7" name="TextBox 6">
            <a:extLst>
              <a:ext uri="{FF2B5EF4-FFF2-40B4-BE49-F238E27FC236}">
                <a16:creationId xmlns:a16="http://schemas.microsoft.com/office/drawing/2014/main" id="{20F3E66A-CE22-0448-BC9B-BFB1B2267182}"/>
              </a:ext>
            </a:extLst>
          </p:cNvPr>
          <p:cNvSpPr txBox="1"/>
          <p:nvPr/>
        </p:nvSpPr>
        <p:spPr>
          <a:xfrm>
            <a:off x="5135428" y="1292860"/>
            <a:ext cx="246740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Young-</a:t>
            </a:r>
            <a:r>
              <a:rPr lang="en-US" b="1" dirty="0" err="1">
                <a:latin typeface="Times New Roman" panose="02020603050405020304" pitchFamily="18" charset="0"/>
                <a:cs typeface="Times New Roman" panose="02020603050405020304" pitchFamily="18" charset="0"/>
              </a:rPr>
              <a:t>Dupré</a:t>
            </a:r>
            <a:r>
              <a:rPr lang="en-US" b="1" dirty="0">
                <a:latin typeface="Times New Roman" panose="02020603050405020304" pitchFamily="18" charset="0"/>
                <a:cs typeface="Times New Roman" panose="02020603050405020304" pitchFamily="18" charset="0"/>
              </a:rPr>
              <a:t> Equation</a:t>
            </a:r>
          </a:p>
        </p:txBody>
      </p:sp>
      <p:pic>
        <p:nvPicPr>
          <p:cNvPr id="8" name="Picture 7">
            <a:extLst>
              <a:ext uri="{FF2B5EF4-FFF2-40B4-BE49-F238E27FC236}">
                <a16:creationId xmlns:a16="http://schemas.microsoft.com/office/drawing/2014/main" id="{9A05AF85-00F5-EC4F-886A-0049F1BFBC81}"/>
              </a:ext>
            </a:extLst>
          </p:cNvPr>
          <p:cNvPicPr>
            <a:picLocks noChangeAspect="1"/>
          </p:cNvPicPr>
          <p:nvPr/>
        </p:nvPicPr>
        <p:blipFill>
          <a:blip r:embed="rId4"/>
          <a:stretch>
            <a:fillRect/>
          </a:stretch>
        </p:blipFill>
        <p:spPr>
          <a:xfrm>
            <a:off x="2731066" y="5043219"/>
            <a:ext cx="6304725" cy="1713345"/>
          </a:xfrm>
          <a:prstGeom prst="rect">
            <a:avLst/>
          </a:prstGeom>
        </p:spPr>
      </p:pic>
    </p:spTree>
    <p:extLst>
      <p:ext uri="{BB962C8B-B14F-4D97-AF65-F5344CB8AC3E}">
        <p14:creationId xmlns:p14="http://schemas.microsoft.com/office/powerpoint/2010/main" val="267628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60E7F4-449D-CA46-9770-5571BD514A70}"/>
              </a:ext>
            </a:extLst>
          </p:cNvPr>
          <p:cNvSpPr>
            <a:spLocks noGrp="1"/>
          </p:cNvSpPr>
          <p:nvPr>
            <p:ph type="sldNum" sz="quarter" idx="12"/>
          </p:nvPr>
        </p:nvSpPr>
        <p:spPr/>
        <p:txBody>
          <a:bodyPr/>
          <a:lstStyle/>
          <a:p>
            <a:fld id="{F330A13A-245F-CF4A-9D4D-0D02FAFE269F}" type="slidenum">
              <a:rPr lang="en-US" smtClean="0"/>
              <a:t>24</a:t>
            </a:fld>
            <a:endParaRPr lang="en-US"/>
          </a:p>
        </p:txBody>
      </p:sp>
      <p:pic>
        <p:nvPicPr>
          <p:cNvPr id="3" name="Picture 2">
            <a:extLst>
              <a:ext uri="{FF2B5EF4-FFF2-40B4-BE49-F238E27FC236}">
                <a16:creationId xmlns:a16="http://schemas.microsoft.com/office/drawing/2014/main" id="{4B9F6174-2B84-F146-ABF8-8E4E187F125A}"/>
              </a:ext>
            </a:extLst>
          </p:cNvPr>
          <p:cNvPicPr>
            <a:picLocks noChangeAspect="1"/>
          </p:cNvPicPr>
          <p:nvPr/>
        </p:nvPicPr>
        <p:blipFill>
          <a:blip r:embed="rId2"/>
          <a:stretch>
            <a:fillRect/>
          </a:stretch>
        </p:blipFill>
        <p:spPr>
          <a:xfrm>
            <a:off x="1380490" y="658368"/>
            <a:ext cx="8732774" cy="3896937"/>
          </a:xfrm>
          <a:prstGeom prst="rect">
            <a:avLst/>
          </a:prstGeom>
        </p:spPr>
      </p:pic>
      <p:pic>
        <p:nvPicPr>
          <p:cNvPr id="4" name="Picture 3">
            <a:extLst>
              <a:ext uri="{FF2B5EF4-FFF2-40B4-BE49-F238E27FC236}">
                <a16:creationId xmlns:a16="http://schemas.microsoft.com/office/drawing/2014/main" id="{5DF0DBED-0533-1F43-9AD2-0347EB053F9B}"/>
              </a:ext>
            </a:extLst>
          </p:cNvPr>
          <p:cNvPicPr>
            <a:picLocks noChangeAspect="1"/>
          </p:cNvPicPr>
          <p:nvPr/>
        </p:nvPicPr>
        <p:blipFill>
          <a:blip r:embed="rId3"/>
          <a:stretch>
            <a:fillRect/>
          </a:stretch>
        </p:blipFill>
        <p:spPr>
          <a:xfrm>
            <a:off x="1661922" y="4828540"/>
            <a:ext cx="3619500" cy="838200"/>
          </a:xfrm>
          <a:prstGeom prst="rect">
            <a:avLst/>
          </a:prstGeom>
        </p:spPr>
      </p:pic>
      <p:sp>
        <p:nvSpPr>
          <p:cNvPr id="5" name="TextBox 4">
            <a:extLst>
              <a:ext uri="{FF2B5EF4-FFF2-40B4-BE49-F238E27FC236}">
                <a16:creationId xmlns:a16="http://schemas.microsoft.com/office/drawing/2014/main" id="{C3EFCC20-2F2B-E64D-BEA4-C837178E9755}"/>
              </a:ext>
            </a:extLst>
          </p:cNvPr>
          <p:cNvSpPr txBox="1"/>
          <p:nvPr/>
        </p:nvSpPr>
        <p:spPr>
          <a:xfrm>
            <a:off x="5934456" y="5148072"/>
            <a:ext cx="231601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Young-Dupre Equation</a:t>
            </a:r>
          </a:p>
        </p:txBody>
      </p:sp>
    </p:spTree>
    <p:extLst>
      <p:ext uri="{BB962C8B-B14F-4D97-AF65-F5344CB8AC3E}">
        <p14:creationId xmlns:p14="http://schemas.microsoft.com/office/powerpoint/2010/main" val="605480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C42D10-F816-5D41-AAD6-ABA06F140C40}"/>
              </a:ext>
            </a:extLst>
          </p:cNvPr>
          <p:cNvSpPr>
            <a:spLocks noGrp="1"/>
          </p:cNvSpPr>
          <p:nvPr>
            <p:ph type="sldNum" sz="quarter" idx="12"/>
          </p:nvPr>
        </p:nvSpPr>
        <p:spPr/>
        <p:txBody>
          <a:bodyPr/>
          <a:lstStyle/>
          <a:p>
            <a:fld id="{F330A13A-245F-CF4A-9D4D-0D02FAFE269F}" type="slidenum">
              <a:rPr lang="en-US" smtClean="0"/>
              <a:t>25</a:t>
            </a:fld>
            <a:endParaRPr lang="en-US"/>
          </a:p>
        </p:txBody>
      </p:sp>
      <p:pic>
        <p:nvPicPr>
          <p:cNvPr id="3" name="Picture 2">
            <a:extLst>
              <a:ext uri="{FF2B5EF4-FFF2-40B4-BE49-F238E27FC236}">
                <a16:creationId xmlns:a16="http://schemas.microsoft.com/office/drawing/2014/main" id="{370B432A-95AF-F24F-A351-A27770C9757E}"/>
              </a:ext>
            </a:extLst>
          </p:cNvPr>
          <p:cNvPicPr>
            <a:picLocks noChangeAspect="1"/>
          </p:cNvPicPr>
          <p:nvPr/>
        </p:nvPicPr>
        <p:blipFill>
          <a:blip r:embed="rId2"/>
          <a:stretch>
            <a:fillRect/>
          </a:stretch>
        </p:blipFill>
        <p:spPr>
          <a:xfrm>
            <a:off x="2844546" y="467106"/>
            <a:ext cx="6500622" cy="3151149"/>
          </a:xfrm>
          <a:prstGeom prst="rect">
            <a:avLst/>
          </a:prstGeom>
        </p:spPr>
      </p:pic>
      <p:pic>
        <p:nvPicPr>
          <p:cNvPr id="4" name="Picture 3">
            <a:extLst>
              <a:ext uri="{FF2B5EF4-FFF2-40B4-BE49-F238E27FC236}">
                <a16:creationId xmlns:a16="http://schemas.microsoft.com/office/drawing/2014/main" id="{A9A06B3D-A81D-4043-8F1F-F20C4D5A41AC}"/>
              </a:ext>
            </a:extLst>
          </p:cNvPr>
          <p:cNvPicPr>
            <a:picLocks noChangeAspect="1"/>
          </p:cNvPicPr>
          <p:nvPr/>
        </p:nvPicPr>
        <p:blipFill>
          <a:blip r:embed="rId3"/>
          <a:stretch>
            <a:fillRect/>
          </a:stretch>
        </p:blipFill>
        <p:spPr>
          <a:xfrm>
            <a:off x="4098290" y="3724402"/>
            <a:ext cx="3728974" cy="745795"/>
          </a:xfrm>
          <a:prstGeom prst="rect">
            <a:avLst/>
          </a:prstGeom>
        </p:spPr>
      </p:pic>
      <p:pic>
        <p:nvPicPr>
          <p:cNvPr id="5" name="Picture 4">
            <a:extLst>
              <a:ext uri="{FF2B5EF4-FFF2-40B4-BE49-F238E27FC236}">
                <a16:creationId xmlns:a16="http://schemas.microsoft.com/office/drawing/2014/main" id="{BF20819C-B24A-2C47-A0B1-D428144D1D86}"/>
              </a:ext>
            </a:extLst>
          </p:cNvPr>
          <p:cNvPicPr>
            <a:picLocks noChangeAspect="1"/>
          </p:cNvPicPr>
          <p:nvPr/>
        </p:nvPicPr>
        <p:blipFill>
          <a:blip r:embed="rId4"/>
          <a:stretch>
            <a:fillRect/>
          </a:stretch>
        </p:blipFill>
        <p:spPr>
          <a:xfrm>
            <a:off x="4327525" y="4442218"/>
            <a:ext cx="3270504" cy="1090168"/>
          </a:xfrm>
          <a:prstGeom prst="rect">
            <a:avLst/>
          </a:prstGeom>
        </p:spPr>
      </p:pic>
      <p:sp>
        <p:nvSpPr>
          <p:cNvPr id="6" name="TextBox 5">
            <a:extLst>
              <a:ext uri="{FF2B5EF4-FFF2-40B4-BE49-F238E27FC236}">
                <a16:creationId xmlns:a16="http://schemas.microsoft.com/office/drawing/2014/main" id="{25D1A31F-0DB3-5940-870C-BF53E85E5880}"/>
              </a:ext>
            </a:extLst>
          </p:cNvPr>
          <p:cNvSpPr txBox="1"/>
          <p:nvPr/>
        </p:nvSpPr>
        <p:spPr>
          <a:xfrm>
            <a:off x="8610600" y="1163782"/>
            <a:ext cx="2743200" cy="1477328"/>
          </a:xfrm>
          <a:prstGeom prst="rect">
            <a:avLst/>
          </a:prstGeom>
          <a:noFill/>
        </p:spPr>
        <p:txBody>
          <a:bodyPr wrap="square" rtlCol="0">
            <a:spAutoFit/>
          </a:bodyPr>
          <a:lstStyle/>
          <a:p>
            <a:r>
              <a:rPr lang="en-US" b="1" u="sng" dirty="0">
                <a:latin typeface="Times New Roman" panose="02020603050405020304" pitchFamily="18" charset="0"/>
                <a:cs typeface="Times New Roman" panose="02020603050405020304" pitchFamily="18" charset="0"/>
              </a:rPr>
              <a:t>t</a:t>
            </a:r>
            <a:r>
              <a:rPr lang="en-US" b="1" dirty="0">
                <a:latin typeface="Times New Roman" panose="02020603050405020304" pitchFamily="18" charset="0"/>
                <a:cs typeface="Times New Roman" panose="02020603050405020304" pitchFamily="18" charset="0"/>
              </a:rPr>
              <a:t> is the tangent vector along the surface at the point of contact, </a:t>
            </a:r>
            <a:r>
              <a:rPr lang="en-US" b="1" u="sng" dirty="0" err="1">
                <a:latin typeface="Times New Roman" panose="02020603050405020304" pitchFamily="18" charset="0"/>
                <a:cs typeface="Times New Roman" panose="02020603050405020304" pitchFamily="18" charset="0"/>
              </a:rPr>
              <a:t>t</a:t>
            </a:r>
            <a:r>
              <a:rPr lang="en-US" b="1" dirty="0" err="1">
                <a:latin typeface="Symbol" pitchFamily="2" charset="2"/>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 is a force in the tangent direction</a:t>
            </a:r>
          </a:p>
        </p:txBody>
      </p:sp>
      <p:sp>
        <p:nvSpPr>
          <p:cNvPr id="7" name="TextBox 6">
            <a:extLst>
              <a:ext uri="{FF2B5EF4-FFF2-40B4-BE49-F238E27FC236}">
                <a16:creationId xmlns:a16="http://schemas.microsoft.com/office/drawing/2014/main" id="{3A7468D2-B004-0E4A-9B44-7364AF1EBEBB}"/>
              </a:ext>
            </a:extLst>
          </p:cNvPr>
          <p:cNvSpPr txBox="1"/>
          <p:nvPr/>
        </p:nvSpPr>
        <p:spPr>
          <a:xfrm>
            <a:off x="8610600" y="3509974"/>
            <a:ext cx="2743200"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Larger angle means smaller displacement t, t ~ 1/sin(</a:t>
            </a:r>
            <a:r>
              <a:rPr lang="en-US" b="1" dirty="0">
                <a:latin typeface="Symbol" pitchFamily="2" charset="2"/>
                <a:cs typeface="Times New Roman" panose="02020603050405020304" pitchFamily="18" charset="0"/>
              </a:rPr>
              <a:t>q</a:t>
            </a:r>
            <a:r>
              <a:rPr lang="en-US"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74FB4D8C-313B-7A49-850E-8AFC5EC81AC7}"/>
              </a:ext>
            </a:extLst>
          </p:cNvPr>
          <p:cNvSpPr txBox="1"/>
          <p:nvPr/>
        </p:nvSpPr>
        <p:spPr>
          <a:xfrm>
            <a:off x="7980218" y="4916384"/>
            <a:ext cx="3645725"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defines the observed angles in a micrograph in terms of the surface tension for the various phases</a:t>
            </a:r>
          </a:p>
        </p:txBody>
      </p:sp>
      <p:pic>
        <p:nvPicPr>
          <p:cNvPr id="9" name="Picture 8">
            <a:extLst>
              <a:ext uri="{FF2B5EF4-FFF2-40B4-BE49-F238E27FC236}">
                <a16:creationId xmlns:a16="http://schemas.microsoft.com/office/drawing/2014/main" id="{0280998E-A62C-CD42-AFD8-F47B5723B0F9}"/>
              </a:ext>
            </a:extLst>
          </p:cNvPr>
          <p:cNvPicPr>
            <a:picLocks noChangeAspect="1"/>
          </p:cNvPicPr>
          <p:nvPr/>
        </p:nvPicPr>
        <p:blipFill>
          <a:blip r:embed="rId5"/>
          <a:stretch>
            <a:fillRect/>
          </a:stretch>
        </p:blipFill>
        <p:spPr>
          <a:xfrm>
            <a:off x="345394" y="3971639"/>
            <a:ext cx="2986342" cy="1395424"/>
          </a:xfrm>
          <a:prstGeom prst="rect">
            <a:avLst/>
          </a:prstGeom>
        </p:spPr>
      </p:pic>
      <p:pic>
        <p:nvPicPr>
          <p:cNvPr id="10" name="Picture 9">
            <a:extLst>
              <a:ext uri="{FF2B5EF4-FFF2-40B4-BE49-F238E27FC236}">
                <a16:creationId xmlns:a16="http://schemas.microsoft.com/office/drawing/2014/main" id="{C9BDE8CE-E081-B243-9B5C-6537AE10C282}"/>
              </a:ext>
            </a:extLst>
          </p:cNvPr>
          <p:cNvPicPr>
            <a:picLocks noChangeAspect="1"/>
          </p:cNvPicPr>
          <p:nvPr/>
        </p:nvPicPr>
        <p:blipFill>
          <a:blip r:embed="rId6"/>
          <a:stretch>
            <a:fillRect/>
          </a:stretch>
        </p:blipFill>
        <p:spPr>
          <a:xfrm>
            <a:off x="618376" y="5340908"/>
            <a:ext cx="1626061" cy="471041"/>
          </a:xfrm>
          <a:prstGeom prst="rect">
            <a:avLst/>
          </a:prstGeom>
        </p:spPr>
      </p:pic>
      <p:sp>
        <p:nvSpPr>
          <p:cNvPr id="11" name="TextBox 10">
            <a:extLst>
              <a:ext uri="{FF2B5EF4-FFF2-40B4-BE49-F238E27FC236}">
                <a16:creationId xmlns:a16="http://schemas.microsoft.com/office/drawing/2014/main" id="{DCABB44B-8793-63C6-70E4-5DF3D8E1515C}"/>
              </a:ext>
            </a:extLst>
          </p:cNvPr>
          <p:cNvSpPr txBox="1"/>
          <p:nvPr/>
        </p:nvSpPr>
        <p:spPr>
          <a:xfrm>
            <a:off x="618376" y="5931462"/>
            <a:ext cx="1324402" cy="369332"/>
          </a:xfrm>
          <a:prstGeom prst="rect">
            <a:avLst/>
          </a:prstGeom>
          <a:noFill/>
        </p:spPr>
        <p:txBody>
          <a:bodyPr wrap="none" rtlCol="0">
            <a:spAutoFit/>
          </a:bodyPr>
          <a:lstStyle/>
          <a:p>
            <a:r>
              <a:rPr lang="en-US" dirty="0"/>
              <a:t>Law of sines</a:t>
            </a:r>
          </a:p>
        </p:txBody>
      </p:sp>
    </p:spTree>
    <p:extLst>
      <p:ext uri="{BB962C8B-B14F-4D97-AF65-F5344CB8AC3E}">
        <p14:creationId xmlns:p14="http://schemas.microsoft.com/office/powerpoint/2010/main" val="411846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289DD0-A1B6-F44A-9020-5250A321EA65}"/>
              </a:ext>
            </a:extLst>
          </p:cNvPr>
          <p:cNvSpPr>
            <a:spLocks noGrp="1"/>
          </p:cNvSpPr>
          <p:nvPr>
            <p:ph type="sldNum" sz="quarter" idx="12"/>
          </p:nvPr>
        </p:nvSpPr>
        <p:spPr/>
        <p:txBody>
          <a:bodyPr/>
          <a:lstStyle/>
          <a:p>
            <a:fld id="{F330A13A-245F-CF4A-9D4D-0D02FAFE269F}" type="slidenum">
              <a:rPr lang="en-US" smtClean="0"/>
              <a:t>26</a:t>
            </a:fld>
            <a:endParaRPr lang="en-US" dirty="0"/>
          </a:p>
        </p:txBody>
      </p:sp>
      <p:pic>
        <p:nvPicPr>
          <p:cNvPr id="3" name="Picture 2">
            <a:extLst>
              <a:ext uri="{FF2B5EF4-FFF2-40B4-BE49-F238E27FC236}">
                <a16:creationId xmlns:a16="http://schemas.microsoft.com/office/drawing/2014/main" id="{56832365-DD08-0449-B703-D04147199348}"/>
              </a:ext>
            </a:extLst>
          </p:cNvPr>
          <p:cNvPicPr>
            <a:picLocks noChangeAspect="1"/>
          </p:cNvPicPr>
          <p:nvPr/>
        </p:nvPicPr>
        <p:blipFill>
          <a:blip r:embed="rId2"/>
          <a:stretch>
            <a:fillRect/>
          </a:stretch>
        </p:blipFill>
        <p:spPr>
          <a:xfrm>
            <a:off x="4450842" y="299466"/>
            <a:ext cx="3175254" cy="2321404"/>
          </a:xfrm>
          <a:prstGeom prst="rect">
            <a:avLst/>
          </a:prstGeom>
        </p:spPr>
      </p:pic>
      <p:sp>
        <p:nvSpPr>
          <p:cNvPr id="4" name="TextBox 3">
            <a:extLst>
              <a:ext uri="{FF2B5EF4-FFF2-40B4-BE49-F238E27FC236}">
                <a16:creationId xmlns:a16="http://schemas.microsoft.com/office/drawing/2014/main" id="{D3DE98C6-F75A-F74E-B447-D7C8FFA0AE37}"/>
              </a:ext>
            </a:extLst>
          </p:cNvPr>
          <p:cNvSpPr txBox="1"/>
          <p:nvPr/>
        </p:nvSpPr>
        <p:spPr>
          <a:xfrm>
            <a:off x="7691905" y="1088136"/>
            <a:ext cx="3048014" cy="646331"/>
          </a:xfrm>
          <a:prstGeom prst="rect">
            <a:avLst/>
          </a:prstGeom>
          <a:noFill/>
        </p:spPr>
        <p:txBody>
          <a:bodyPr wrap="none" rtlCol="0">
            <a:spAutoFit/>
          </a:bodyPr>
          <a:lstStyle/>
          <a:p>
            <a:r>
              <a:rPr lang="en-US" dirty="0">
                <a:latin typeface="Times" pitchFamily="2" charset="0"/>
              </a:rPr>
              <a:t>Three phases and three angles</a:t>
            </a:r>
          </a:p>
          <a:p>
            <a:r>
              <a:rPr lang="en-US" dirty="0">
                <a:latin typeface="Times" pitchFamily="2" charset="0"/>
              </a:rPr>
              <a:t>Define the phase by the angle</a:t>
            </a:r>
          </a:p>
        </p:txBody>
      </p:sp>
      <p:sp>
        <p:nvSpPr>
          <p:cNvPr id="5" name="TextBox 4">
            <a:extLst>
              <a:ext uri="{FF2B5EF4-FFF2-40B4-BE49-F238E27FC236}">
                <a16:creationId xmlns:a16="http://schemas.microsoft.com/office/drawing/2014/main" id="{EE5D4214-CCBF-D143-A066-CDF8C2BC3A30}"/>
              </a:ext>
            </a:extLst>
          </p:cNvPr>
          <p:cNvSpPr txBox="1"/>
          <p:nvPr/>
        </p:nvSpPr>
        <p:spPr>
          <a:xfrm>
            <a:off x="1781302" y="2588716"/>
            <a:ext cx="6361037" cy="2031325"/>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Take the </a:t>
            </a:r>
            <a:r>
              <a:rPr lang="en-US" dirty="0">
                <a:latin typeface="Symbol" pitchFamily="2" charset="2"/>
              </a:rPr>
              <a:t>a, q</a:t>
            </a:r>
            <a:r>
              <a:rPr lang="en-US" dirty="0"/>
              <a:t> </a:t>
            </a:r>
            <a:r>
              <a:rPr lang="en-US" dirty="0">
                <a:latin typeface="Times New Roman" panose="02020603050405020304" pitchFamily="18" charset="0"/>
                <a:cs typeface="Times New Roman" panose="02020603050405020304" pitchFamily="18" charset="0"/>
              </a:rPr>
              <a:t>line as the vector direction then</a:t>
            </a:r>
          </a:p>
          <a:p>
            <a:r>
              <a:rPr lang="en-US" dirty="0" err="1">
                <a:latin typeface="Symbol" pitchFamily="2" charset="2"/>
              </a:rPr>
              <a:t>g</a:t>
            </a:r>
            <a:r>
              <a:rPr lang="en-US" baseline="30000" dirty="0" err="1">
                <a:latin typeface="Symbol" pitchFamily="2" charset="2"/>
              </a:rPr>
              <a:t>aq</a:t>
            </a:r>
            <a:r>
              <a:rPr lang="en-US" dirty="0"/>
              <a:t> + </a:t>
            </a:r>
            <a:r>
              <a:rPr lang="en-US" dirty="0" err="1">
                <a:latin typeface="Symbol" pitchFamily="2" charset="2"/>
              </a:rPr>
              <a:t>g</a:t>
            </a:r>
            <a:r>
              <a:rPr lang="en-US" baseline="30000" dirty="0" err="1">
                <a:latin typeface="Symbol" pitchFamily="2" charset="2"/>
              </a:rPr>
              <a:t>qb</a:t>
            </a:r>
            <a:r>
              <a:rPr lang="en-US" dirty="0" err="1">
                <a:latin typeface="Calibri" panose="020F0502020204030204" pitchFamily="34" charset="0"/>
                <a:cs typeface="Calibri" panose="020F0502020204030204" pitchFamily="34" charset="0"/>
              </a:rPr>
              <a:t>cos</a:t>
            </a:r>
            <a:r>
              <a:rPr lang="en-US" dirty="0">
                <a:latin typeface="Calibri" panose="020F0502020204030204" pitchFamily="34" charset="0"/>
                <a:cs typeface="Calibri" panose="020F0502020204030204" pitchFamily="34" charset="0"/>
              </a:rPr>
              <a:t>(</a:t>
            </a:r>
            <a:r>
              <a:rPr lang="en-US" dirty="0">
                <a:latin typeface="Symbol" pitchFamily="2" charset="2"/>
              </a:rPr>
              <a:t>q</a:t>
            </a:r>
            <a:r>
              <a:rPr lang="en-US" dirty="0">
                <a:latin typeface="Calibri" panose="020F0502020204030204" pitchFamily="34" charset="0"/>
                <a:cs typeface="Calibri" panose="020F0502020204030204" pitchFamily="34" charset="0"/>
              </a:rPr>
              <a:t>) + </a:t>
            </a:r>
            <a:r>
              <a:rPr lang="en-US" dirty="0" err="1">
                <a:latin typeface="Symbol" pitchFamily="2" charset="2"/>
              </a:rPr>
              <a:t>g</a:t>
            </a:r>
            <a:r>
              <a:rPr lang="en-US" baseline="30000" dirty="0" err="1">
                <a:latin typeface="Symbol" pitchFamily="2" charset="2"/>
              </a:rPr>
              <a:t>ba</a:t>
            </a:r>
            <a:r>
              <a:rPr lang="en-US" dirty="0" err="1">
                <a:latin typeface="Calibri" panose="020F0502020204030204" pitchFamily="34" charset="0"/>
                <a:cs typeface="Calibri" panose="020F0502020204030204" pitchFamily="34" charset="0"/>
              </a:rPr>
              <a:t>cos</a:t>
            </a:r>
            <a:r>
              <a:rPr lang="en-US" dirty="0">
                <a:latin typeface="Calibri" panose="020F0502020204030204" pitchFamily="34" charset="0"/>
                <a:cs typeface="Calibri" panose="020F0502020204030204" pitchFamily="34" charset="0"/>
              </a:rPr>
              <a:t>(</a:t>
            </a:r>
            <a:r>
              <a:rPr lang="en-US" dirty="0">
                <a:latin typeface="Symbol" pitchFamily="2" charset="2"/>
              </a:rPr>
              <a:t>a</a:t>
            </a:r>
            <a:r>
              <a:rPr lang="en-US" dirty="0">
                <a:latin typeface="Calibri" panose="020F0502020204030204" pitchFamily="34" charset="0"/>
                <a:cs typeface="Calibri" panose="020F0502020204030204" pitchFamily="34" charset="0"/>
              </a:rPr>
              <a:t>) = 0 </a:t>
            </a:r>
            <a:r>
              <a:rPr lang="en-US" dirty="0">
                <a:latin typeface="Times New Roman" panose="02020603050405020304" pitchFamily="18" charset="0"/>
                <a:cs typeface="Times New Roman" panose="02020603050405020304" pitchFamily="18" charset="0"/>
              </a:rPr>
              <a:t>using the dot product of the vectors</a:t>
            </a:r>
          </a:p>
          <a:p>
            <a:r>
              <a:rPr lang="en-US" dirty="0">
                <a:latin typeface="Times New Roman" panose="02020603050405020304" pitchFamily="18" charset="0"/>
                <a:cs typeface="Times New Roman" panose="02020603050405020304" pitchFamily="18" charset="0"/>
              </a:rPr>
              <a:t>For the </a:t>
            </a:r>
            <a:r>
              <a:rPr lang="en-US" dirty="0">
                <a:latin typeface="Symbol" pitchFamily="2" charset="2"/>
              </a:rPr>
              <a:t>q, b</a:t>
            </a:r>
            <a:r>
              <a:rPr lang="en-US" dirty="0"/>
              <a:t> </a:t>
            </a:r>
            <a:r>
              <a:rPr lang="en-US" dirty="0">
                <a:latin typeface="Times New Roman" panose="02020603050405020304" pitchFamily="18" charset="0"/>
                <a:cs typeface="Times New Roman" panose="02020603050405020304" pitchFamily="18" charset="0"/>
              </a:rPr>
              <a:t>line as the vector direction then</a:t>
            </a:r>
          </a:p>
          <a:p>
            <a:r>
              <a:rPr lang="en-US" dirty="0" err="1">
                <a:latin typeface="Symbol" pitchFamily="2" charset="2"/>
              </a:rPr>
              <a:t>g</a:t>
            </a:r>
            <a:r>
              <a:rPr lang="en-US" baseline="30000" dirty="0" err="1">
                <a:latin typeface="Symbol" pitchFamily="2" charset="2"/>
              </a:rPr>
              <a:t>aq</a:t>
            </a:r>
            <a:r>
              <a:rPr lang="en-US" dirty="0" err="1">
                <a:latin typeface="Calibri" panose="020F0502020204030204" pitchFamily="34" charset="0"/>
                <a:cs typeface="Calibri" panose="020F0502020204030204" pitchFamily="34" charset="0"/>
              </a:rPr>
              <a:t>cos</a:t>
            </a:r>
            <a:r>
              <a:rPr lang="en-US" dirty="0">
                <a:latin typeface="Calibri" panose="020F0502020204030204" pitchFamily="34" charset="0"/>
                <a:cs typeface="Calibri" panose="020F0502020204030204" pitchFamily="34" charset="0"/>
              </a:rPr>
              <a:t>(</a:t>
            </a:r>
            <a:r>
              <a:rPr lang="en-US" dirty="0">
                <a:latin typeface="Symbol" pitchFamily="2" charset="2"/>
              </a:rPr>
              <a:t>q</a:t>
            </a:r>
            <a:r>
              <a:rPr lang="en-US" dirty="0">
                <a:latin typeface="Calibri" panose="020F0502020204030204" pitchFamily="34" charset="0"/>
                <a:cs typeface="Calibri" panose="020F0502020204030204" pitchFamily="34" charset="0"/>
              </a:rPr>
              <a:t>)</a:t>
            </a:r>
            <a:r>
              <a:rPr lang="en-US" dirty="0"/>
              <a:t> + </a:t>
            </a:r>
            <a:r>
              <a:rPr lang="en-US" dirty="0" err="1">
                <a:latin typeface="Symbol" pitchFamily="2" charset="2"/>
              </a:rPr>
              <a:t>g</a:t>
            </a:r>
            <a:r>
              <a:rPr lang="en-US" baseline="30000" dirty="0" err="1">
                <a:latin typeface="Symbol" pitchFamily="2" charset="2"/>
              </a:rPr>
              <a:t>qb</a:t>
            </a:r>
            <a:r>
              <a:rPr lang="en-US" dirty="0">
                <a:latin typeface="Calibri" panose="020F0502020204030204" pitchFamily="34" charset="0"/>
                <a:cs typeface="Calibri" panose="020F0502020204030204" pitchFamily="34" charset="0"/>
              </a:rPr>
              <a:t> + </a:t>
            </a:r>
            <a:r>
              <a:rPr lang="en-US" dirty="0" err="1">
                <a:latin typeface="Symbol" pitchFamily="2" charset="2"/>
              </a:rPr>
              <a:t>g</a:t>
            </a:r>
            <a:r>
              <a:rPr lang="en-US" baseline="30000" dirty="0" err="1">
                <a:latin typeface="Symbol" pitchFamily="2" charset="2"/>
              </a:rPr>
              <a:t>ab</a:t>
            </a:r>
            <a:r>
              <a:rPr lang="en-US" dirty="0" err="1">
                <a:latin typeface="Calibri" panose="020F0502020204030204" pitchFamily="34" charset="0"/>
                <a:cs typeface="Calibri" panose="020F0502020204030204" pitchFamily="34" charset="0"/>
              </a:rPr>
              <a:t>cos</a:t>
            </a:r>
            <a:r>
              <a:rPr lang="en-US" dirty="0">
                <a:latin typeface="Calibri" panose="020F0502020204030204" pitchFamily="34" charset="0"/>
                <a:cs typeface="Calibri" panose="020F0502020204030204" pitchFamily="34" charset="0"/>
              </a:rPr>
              <a:t>(</a:t>
            </a:r>
            <a:r>
              <a:rPr lang="en-US" dirty="0">
                <a:latin typeface="Symbol" pitchFamily="2" charset="2"/>
              </a:rPr>
              <a:t>b</a:t>
            </a:r>
            <a:r>
              <a:rPr lang="en-US" dirty="0">
                <a:latin typeface="Calibri" panose="020F0502020204030204" pitchFamily="34" charset="0"/>
                <a:cs typeface="Calibri" panose="020F0502020204030204" pitchFamily="34" charset="0"/>
              </a:rPr>
              <a:t>) = 0 </a:t>
            </a:r>
            <a:r>
              <a:rPr lang="en-US" dirty="0">
                <a:latin typeface="Times New Roman" panose="02020603050405020304" pitchFamily="18" charset="0"/>
                <a:cs typeface="Times New Roman" panose="02020603050405020304" pitchFamily="18" charset="0"/>
              </a:rPr>
              <a:t>using the dot product of the vectors</a:t>
            </a:r>
          </a:p>
          <a:p>
            <a:r>
              <a:rPr lang="en-US" dirty="0">
                <a:latin typeface="Times New Roman" panose="02020603050405020304" pitchFamily="18" charset="0"/>
                <a:cs typeface="Times New Roman" panose="02020603050405020304" pitchFamily="18" charset="0"/>
              </a:rPr>
              <a:t>For the </a:t>
            </a:r>
            <a:r>
              <a:rPr lang="en-US" dirty="0">
                <a:latin typeface="Symbol" pitchFamily="2" charset="2"/>
              </a:rPr>
              <a:t>a, b</a:t>
            </a:r>
            <a:r>
              <a:rPr lang="en-US" dirty="0"/>
              <a:t> </a:t>
            </a:r>
            <a:r>
              <a:rPr lang="en-US" dirty="0">
                <a:latin typeface="Times New Roman" panose="02020603050405020304" pitchFamily="18" charset="0"/>
                <a:cs typeface="Times New Roman" panose="02020603050405020304" pitchFamily="18" charset="0"/>
              </a:rPr>
              <a:t>line as the vector direction then</a:t>
            </a:r>
          </a:p>
          <a:p>
            <a:r>
              <a:rPr lang="en-US" dirty="0" err="1">
                <a:latin typeface="Symbol" pitchFamily="2" charset="2"/>
              </a:rPr>
              <a:t>g</a:t>
            </a:r>
            <a:r>
              <a:rPr lang="en-US" baseline="30000" dirty="0" err="1">
                <a:latin typeface="Symbol" pitchFamily="2" charset="2"/>
              </a:rPr>
              <a:t>aq</a:t>
            </a:r>
            <a:r>
              <a:rPr lang="en-US" dirty="0" err="1">
                <a:latin typeface="Calibri" panose="020F0502020204030204" pitchFamily="34" charset="0"/>
                <a:cs typeface="Calibri" panose="020F0502020204030204" pitchFamily="34" charset="0"/>
              </a:rPr>
              <a:t>cos</a:t>
            </a:r>
            <a:r>
              <a:rPr lang="en-US" dirty="0">
                <a:latin typeface="Calibri" panose="020F0502020204030204" pitchFamily="34" charset="0"/>
                <a:cs typeface="Calibri" panose="020F0502020204030204" pitchFamily="34" charset="0"/>
              </a:rPr>
              <a:t>(</a:t>
            </a:r>
            <a:r>
              <a:rPr lang="en-US" dirty="0">
                <a:latin typeface="Symbol" pitchFamily="2" charset="2"/>
              </a:rPr>
              <a:t>a</a:t>
            </a:r>
            <a:r>
              <a:rPr lang="en-US" dirty="0">
                <a:latin typeface="Calibri" panose="020F0502020204030204" pitchFamily="34" charset="0"/>
                <a:cs typeface="Calibri" panose="020F0502020204030204" pitchFamily="34" charset="0"/>
              </a:rPr>
              <a:t>)</a:t>
            </a:r>
            <a:r>
              <a:rPr lang="en-US" dirty="0"/>
              <a:t> + </a:t>
            </a:r>
            <a:r>
              <a:rPr lang="en-US" dirty="0" err="1">
                <a:latin typeface="Symbol" pitchFamily="2" charset="2"/>
              </a:rPr>
              <a:t>g</a:t>
            </a:r>
            <a:r>
              <a:rPr lang="en-US" baseline="30000" dirty="0" err="1">
                <a:latin typeface="Symbol" pitchFamily="2" charset="2"/>
              </a:rPr>
              <a:t>qb</a:t>
            </a:r>
            <a:r>
              <a:rPr lang="en-US" dirty="0" err="1">
                <a:latin typeface="Calibri" panose="020F0502020204030204" pitchFamily="34" charset="0"/>
                <a:cs typeface="Calibri" panose="020F0502020204030204" pitchFamily="34" charset="0"/>
              </a:rPr>
              <a:t>cos</a:t>
            </a:r>
            <a:r>
              <a:rPr lang="en-US" dirty="0">
                <a:latin typeface="Calibri" panose="020F0502020204030204" pitchFamily="34" charset="0"/>
                <a:cs typeface="Calibri" panose="020F0502020204030204" pitchFamily="34" charset="0"/>
              </a:rPr>
              <a:t>(</a:t>
            </a:r>
            <a:r>
              <a:rPr lang="en-US" dirty="0">
                <a:latin typeface="Symbol" pitchFamily="2" charset="2"/>
              </a:rPr>
              <a:t>b</a:t>
            </a:r>
            <a:r>
              <a:rPr lang="en-US" dirty="0">
                <a:latin typeface="Calibri" panose="020F0502020204030204" pitchFamily="34" charset="0"/>
                <a:cs typeface="Calibri" panose="020F0502020204030204" pitchFamily="34" charset="0"/>
              </a:rPr>
              <a:t>) + </a:t>
            </a:r>
            <a:r>
              <a:rPr lang="en-US" dirty="0">
                <a:latin typeface="Symbol" pitchFamily="2" charset="2"/>
              </a:rPr>
              <a:t>g</a:t>
            </a:r>
            <a:r>
              <a:rPr lang="en-US" baseline="30000" dirty="0">
                <a:latin typeface="Symbol" pitchFamily="2" charset="2"/>
              </a:rPr>
              <a:t>ab</a:t>
            </a:r>
            <a:r>
              <a:rPr lang="en-US" dirty="0">
                <a:latin typeface="Calibri" panose="020F0502020204030204" pitchFamily="34" charset="0"/>
                <a:cs typeface="Calibri" panose="020F0502020204030204" pitchFamily="34" charset="0"/>
              </a:rPr>
              <a:t> = 0 </a:t>
            </a:r>
            <a:r>
              <a:rPr lang="en-US" dirty="0">
                <a:latin typeface="Times New Roman" panose="02020603050405020304" pitchFamily="18" charset="0"/>
                <a:cs typeface="Times New Roman" panose="02020603050405020304" pitchFamily="18" charset="0"/>
              </a:rPr>
              <a:t>using the dot product of the vectors</a:t>
            </a:r>
          </a:p>
          <a:p>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A2CCB18-B4A5-494F-B30C-ECD26463B320}"/>
              </a:ext>
            </a:extLst>
          </p:cNvPr>
          <p:cNvPicPr>
            <a:picLocks noChangeAspect="1"/>
          </p:cNvPicPr>
          <p:nvPr/>
        </p:nvPicPr>
        <p:blipFill>
          <a:blip r:embed="rId3"/>
          <a:stretch>
            <a:fillRect/>
          </a:stretch>
        </p:blipFill>
        <p:spPr>
          <a:xfrm>
            <a:off x="1483106" y="4433261"/>
            <a:ext cx="3117467" cy="2142023"/>
          </a:xfrm>
          <a:prstGeom prst="rect">
            <a:avLst/>
          </a:prstGeom>
        </p:spPr>
      </p:pic>
      <p:sp>
        <p:nvSpPr>
          <p:cNvPr id="7" name="Rectangle 6">
            <a:extLst>
              <a:ext uri="{FF2B5EF4-FFF2-40B4-BE49-F238E27FC236}">
                <a16:creationId xmlns:a16="http://schemas.microsoft.com/office/drawing/2014/main" id="{F6365697-4120-4C47-B73D-571948E018FA}"/>
              </a:ext>
            </a:extLst>
          </p:cNvPr>
          <p:cNvSpPr/>
          <p:nvPr/>
        </p:nvSpPr>
        <p:spPr>
          <a:xfrm>
            <a:off x="5172050" y="4652195"/>
            <a:ext cx="2918748" cy="1200329"/>
          </a:xfrm>
          <a:prstGeom prst="rect">
            <a:avLst/>
          </a:prstGeom>
        </p:spPr>
        <p:txBody>
          <a:bodyPr wrap="none">
            <a:spAutoFit/>
          </a:bodyPr>
          <a:lstStyle/>
          <a:p>
            <a:r>
              <a:rPr lang="en-US" dirty="0">
                <a:latin typeface="Symbol" pitchFamily="2" charset="2"/>
                <a:cs typeface="Calibri" panose="020F0502020204030204" pitchFamily="34" charset="0"/>
              </a:rPr>
              <a:t>b</a:t>
            </a:r>
            <a:r>
              <a:rPr lang="en-US" dirty="0">
                <a:latin typeface="Calibri" panose="020F0502020204030204" pitchFamily="34" charset="0"/>
                <a:cs typeface="Calibri" panose="020F0502020204030204" pitchFamily="34" charset="0"/>
              </a:rPr>
              <a:t> </a:t>
            </a:r>
            <a:r>
              <a:rPr lang="en-US" dirty="0">
                <a:latin typeface="Times New Roman" panose="02020603050405020304" pitchFamily="18" charset="0"/>
                <a:cs typeface="Times New Roman" panose="02020603050405020304" pitchFamily="18" charset="0"/>
              </a:rPr>
              <a:t>is a flat rigid surface, </a:t>
            </a:r>
            <a:r>
              <a:rPr lang="en-US" dirty="0">
                <a:latin typeface="Symbol" pitchFamily="2" charset="2"/>
                <a:cs typeface="Calibri" panose="020F0502020204030204" pitchFamily="34" charset="0"/>
              </a:rPr>
              <a:t>b = p</a:t>
            </a:r>
            <a:endParaRPr lang="en-US" dirty="0">
              <a:latin typeface="Symbol" pitchFamily="2" charset="2"/>
            </a:endParaRPr>
          </a:p>
          <a:p>
            <a:r>
              <a:rPr lang="en-US" dirty="0" err="1">
                <a:latin typeface="Symbol" pitchFamily="2" charset="2"/>
              </a:rPr>
              <a:t>g</a:t>
            </a:r>
            <a:r>
              <a:rPr lang="en-US" baseline="30000" dirty="0" err="1">
                <a:latin typeface="Symbol" pitchFamily="2" charset="2"/>
              </a:rPr>
              <a:t>aq</a:t>
            </a:r>
            <a:r>
              <a:rPr lang="en-US" dirty="0" err="1">
                <a:latin typeface="Calibri" panose="020F0502020204030204" pitchFamily="34" charset="0"/>
                <a:cs typeface="Calibri" panose="020F0502020204030204" pitchFamily="34" charset="0"/>
              </a:rPr>
              <a:t>cos</a:t>
            </a:r>
            <a:r>
              <a:rPr lang="en-US" dirty="0">
                <a:latin typeface="Calibri" panose="020F0502020204030204" pitchFamily="34" charset="0"/>
                <a:cs typeface="Calibri" panose="020F0502020204030204" pitchFamily="34" charset="0"/>
              </a:rPr>
              <a:t>(</a:t>
            </a:r>
            <a:r>
              <a:rPr lang="en-US" dirty="0">
                <a:latin typeface="Symbol" pitchFamily="2" charset="2"/>
              </a:rPr>
              <a:t>q</a:t>
            </a:r>
            <a:r>
              <a:rPr lang="en-US" dirty="0">
                <a:latin typeface="Calibri" panose="020F0502020204030204" pitchFamily="34" charset="0"/>
                <a:cs typeface="Calibri" panose="020F0502020204030204" pitchFamily="34" charset="0"/>
              </a:rPr>
              <a:t>)</a:t>
            </a:r>
            <a:r>
              <a:rPr lang="en-US" dirty="0"/>
              <a:t> + </a:t>
            </a:r>
            <a:r>
              <a:rPr lang="en-US" dirty="0" err="1">
                <a:latin typeface="Symbol" pitchFamily="2" charset="2"/>
              </a:rPr>
              <a:t>g</a:t>
            </a:r>
            <a:r>
              <a:rPr lang="en-US" baseline="30000" dirty="0" err="1">
                <a:latin typeface="Symbol" pitchFamily="2" charset="2"/>
              </a:rPr>
              <a:t>qb</a:t>
            </a:r>
            <a:r>
              <a:rPr lang="en-US" dirty="0">
                <a:latin typeface="Calibri" panose="020F0502020204030204" pitchFamily="34" charset="0"/>
                <a:cs typeface="Calibri" panose="020F0502020204030204" pitchFamily="34" charset="0"/>
              </a:rPr>
              <a:t> + </a:t>
            </a:r>
            <a:r>
              <a:rPr lang="en-US" dirty="0" err="1">
                <a:latin typeface="Symbol" pitchFamily="2" charset="2"/>
              </a:rPr>
              <a:t>g</a:t>
            </a:r>
            <a:r>
              <a:rPr lang="en-US" baseline="30000" dirty="0" err="1">
                <a:latin typeface="Symbol" pitchFamily="2" charset="2"/>
              </a:rPr>
              <a:t>ab</a:t>
            </a:r>
            <a:r>
              <a:rPr lang="en-US" dirty="0" err="1">
                <a:latin typeface="Calibri" panose="020F0502020204030204" pitchFamily="34" charset="0"/>
                <a:cs typeface="Calibri" panose="020F0502020204030204" pitchFamily="34" charset="0"/>
              </a:rPr>
              <a:t>cos</a:t>
            </a:r>
            <a:r>
              <a:rPr lang="en-US" dirty="0">
                <a:latin typeface="Calibri" panose="020F0502020204030204" pitchFamily="34" charset="0"/>
                <a:cs typeface="Calibri" panose="020F0502020204030204" pitchFamily="34" charset="0"/>
              </a:rPr>
              <a:t>(</a:t>
            </a:r>
            <a:r>
              <a:rPr lang="en-US" dirty="0">
                <a:latin typeface="Symbol" pitchFamily="2" charset="2"/>
              </a:rPr>
              <a:t>b</a:t>
            </a:r>
            <a:r>
              <a:rPr lang="en-US" dirty="0">
                <a:latin typeface="Calibri" panose="020F0502020204030204" pitchFamily="34" charset="0"/>
                <a:cs typeface="Calibri" panose="020F0502020204030204" pitchFamily="34" charset="0"/>
              </a:rPr>
              <a:t>) = 0</a:t>
            </a:r>
          </a:p>
          <a:p>
            <a:r>
              <a:rPr lang="en-US" dirty="0" err="1">
                <a:latin typeface="Symbol" pitchFamily="2" charset="2"/>
              </a:rPr>
              <a:t>g</a:t>
            </a:r>
            <a:r>
              <a:rPr lang="en-US" baseline="30000" dirty="0" err="1">
                <a:latin typeface="Calibri" panose="020F0502020204030204" pitchFamily="34" charset="0"/>
                <a:cs typeface="Calibri" panose="020F0502020204030204" pitchFamily="34" charset="0"/>
              </a:rPr>
              <a:t>gl</a:t>
            </a:r>
            <a:r>
              <a:rPr lang="en-US" dirty="0" err="1">
                <a:latin typeface="Calibri" panose="020F0502020204030204" pitchFamily="34" charset="0"/>
                <a:cs typeface="Calibri" panose="020F0502020204030204" pitchFamily="34" charset="0"/>
              </a:rPr>
              <a:t>cos</a:t>
            </a:r>
            <a:r>
              <a:rPr lang="en-US" dirty="0">
                <a:latin typeface="Calibri" panose="020F0502020204030204" pitchFamily="34" charset="0"/>
                <a:cs typeface="Calibri" panose="020F0502020204030204" pitchFamily="34" charset="0"/>
              </a:rPr>
              <a:t>(</a:t>
            </a:r>
            <a:r>
              <a:rPr lang="en-US" dirty="0">
                <a:latin typeface="Symbol" pitchFamily="2" charset="2"/>
              </a:rPr>
              <a:t>q</a:t>
            </a:r>
            <a:r>
              <a:rPr lang="en-US" dirty="0">
                <a:latin typeface="Calibri" panose="020F0502020204030204" pitchFamily="34" charset="0"/>
                <a:cs typeface="Calibri" panose="020F0502020204030204" pitchFamily="34" charset="0"/>
              </a:rPr>
              <a:t>)</a:t>
            </a:r>
            <a:r>
              <a:rPr lang="en-US" dirty="0"/>
              <a:t> + </a:t>
            </a:r>
            <a:r>
              <a:rPr lang="en-US" dirty="0" err="1">
                <a:latin typeface="Symbol" pitchFamily="2" charset="2"/>
              </a:rPr>
              <a:t>g</a:t>
            </a:r>
            <a:r>
              <a:rPr lang="en-US" baseline="30000" dirty="0" err="1">
                <a:latin typeface="Calibri" panose="020F0502020204030204" pitchFamily="34" charset="0"/>
                <a:cs typeface="Calibri" panose="020F0502020204030204" pitchFamily="34" charset="0"/>
              </a:rPr>
              <a:t>ls</a:t>
            </a:r>
            <a:r>
              <a:rPr lang="en-US" dirty="0">
                <a:latin typeface="Calibri" panose="020F0502020204030204" pitchFamily="34" charset="0"/>
                <a:cs typeface="Calibri" panose="020F0502020204030204" pitchFamily="34" charset="0"/>
              </a:rPr>
              <a:t> - </a:t>
            </a:r>
            <a:r>
              <a:rPr lang="en-US" dirty="0" err="1">
                <a:latin typeface="Symbol" pitchFamily="2" charset="2"/>
              </a:rPr>
              <a:t>g</a:t>
            </a:r>
            <a:r>
              <a:rPr lang="en-US" baseline="30000" dirty="0" err="1">
                <a:latin typeface="Calibri" panose="020F0502020204030204" pitchFamily="34" charset="0"/>
                <a:cs typeface="Calibri" panose="020F0502020204030204" pitchFamily="34" charset="0"/>
              </a:rPr>
              <a:t>gs</a:t>
            </a:r>
            <a:r>
              <a:rPr lang="en-US" dirty="0">
                <a:latin typeface="Calibri" panose="020F0502020204030204" pitchFamily="34" charset="0"/>
                <a:cs typeface="Calibri" panose="020F0502020204030204" pitchFamily="34" charset="0"/>
              </a:rPr>
              <a:t> = 0</a:t>
            </a:r>
          </a:p>
          <a:p>
            <a:endParaRPr lang="en-US" dirty="0"/>
          </a:p>
        </p:txBody>
      </p:sp>
      <p:pic>
        <p:nvPicPr>
          <p:cNvPr id="8" name="Picture 7">
            <a:extLst>
              <a:ext uri="{FF2B5EF4-FFF2-40B4-BE49-F238E27FC236}">
                <a16:creationId xmlns:a16="http://schemas.microsoft.com/office/drawing/2014/main" id="{D1C54774-E57E-0C46-81CB-10952CC8C388}"/>
              </a:ext>
            </a:extLst>
          </p:cNvPr>
          <p:cNvPicPr>
            <a:picLocks noChangeAspect="1"/>
          </p:cNvPicPr>
          <p:nvPr/>
        </p:nvPicPr>
        <p:blipFill>
          <a:blip r:embed="rId4"/>
          <a:stretch>
            <a:fillRect/>
          </a:stretch>
        </p:blipFill>
        <p:spPr>
          <a:xfrm>
            <a:off x="5107940" y="5538598"/>
            <a:ext cx="2179828" cy="407738"/>
          </a:xfrm>
          <a:prstGeom prst="rect">
            <a:avLst/>
          </a:prstGeom>
        </p:spPr>
      </p:pic>
      <p:sp>
        <p:nvSpPr>
          <p:cNvPr id="9" name="TextBox 8">
            <a:extLst>
              <a:ext uri="{FF2B5EF4-FFF2-40B4-BE49-F238E27FC236}">
                <a16:creationId xmlns:a16="http://schemas.microsoft.com/office/drawing/2014/main" id="{13B98A14-B15D-E445-977E-926A42AAC5E7}"/>
              </a:ext>
            </a:extLst>
          </p:cNvPr>
          <p:cNvSpPr txBox="1"/>
          <p:nvPr/>
        </p:nvSpPr>
        <p:spPr>
          <a:xfrm>
            <a:off x="7287768" y="5577004"/>
            <a:ext cx="48697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Spreading Parameter: S&gt;0 wets; S&lt;0 partially wets</a:t>
            </a:r>
          </a:p>
        </p:txBody>
      </p:sp>
      <p:pic>
        <p:nvPicPr>
          <p:cNvPr id="10" name="Picture 9">
            <a:extLst>
              <a:ext uri="{FF2B5EF4-FFF2-40B4-BE49-F238E27FC236}">
                <a16:creationId xmlns:a16="http://schemas.microsoft.com/office/drawing/2014/main" id="{96F8DC37-DA4C-9D40-A973-7E0755E383FD}"/>
              </a:ext>
            </a:extLst>
          </p:cNvPr>
          <p:cNvPicPr>
            <a:picLocks noChangeAspect="1"/>
          </p:cNvPicPr>
          <p:nvPr/>
        </p:nvPicPr>
        <p:blipFill>
          <a:blip r:embed="rId5"/>
          <a:stretch>
            <a:fillRect/>
          </a:stretch>
        </p:blipFill>
        <p:spPr>
          <a:xfrm>
            <a:off x="5107940" y="5984742"/>
            <a:ext cx="2411222" cy="450228"/>
          </a:xfrm>
          <a:prstGeom prst="rect">
            <a:avLst/>
          </a:prstGeom>
        </p:spPr>
      </p:pic>
      <p:sp>
        <p:nvSpPr>
          <p:cNvPr id="11" name="Rectangle 10">
            <a:extLst>
              <a:ext uri="{FF2B5EF4-FFF2-40B4-BE49-F238E27FC236}">
                <a16:creationId xmlns:a16="http://schemas.microsoft.com/office/drawing/2014/main" id="{47CBD731-8283-6F47-82B6-0C569D9A644A}"/>
              </a:ext>
            </a:extLst>
          </p:cNvPr>
          <p:cNvSpPr/>
          <p:nvPr/>
        </p:nvSpPr>
        <p:spPr>
          <a:xfrm>
            <a:off x="7829348" y="5987018"/>
            <a:ext cx="93647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For S&lt;0</a:t>
            </a:r>
          </a:p>
        </p:txBody>
      </p:sp>
      <p:sp>
        <p:nvSpPr>
          <p:cNvPr id="12" name="TextBox 11">
            <a:extLst>
              <a:ext uri="{FF2B5EF4-FFF2-40B4-BE49-F238E27FC236}">
                <a16:creationId xmlns:a16="http://schemas.microsoft.com/office/drawing/2014/main" id="{42F77F78-252D-894E-4F96-B5EF48164A92}"/>
              </a:ext>
            </a:extLst>
          </p:cNvPr>
          <p:cNvSpPr txBox="1"/>
          <p:nvPr/>
        </p:nvSpPr>
        <p:spPr>
          <a:xfrm>
            <a:off x="8418848" y="2768609"/>
            <a:ext cx="2290046" cy="147732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3 equations and </a:t>
            </a:r>
          </a:p>
          <a:p>
            <a:r>
              <a:rPr lang="en-US" b="1" dirty="0">
                <a:latin typeface="Times New Roman" panose="02020603050405020304" pitchFamily="18" charset="0"/>
                <a:cs typeface="Times New Roman" panose="02020603050405020304" pitchFamily="18" charset="0"/>
              </a:rPr>
              <a:t>3 unknowns</a:t>
            </a:r>
          </a:p>
          <a:p>
            <a:r>
              <a:rPr lang="en-US" b="1" dirty="0">
                <a:latin typeface="Times New Roman" panose="02020603050405020304" pitchFamily="18" charset="0"/>
                <a:cs typeface="Times New Roman" panose="02020603050405020304" pitchFamily="18" charset="0"/>
              </a:rPr>
              <a:t>You can solve for three interfacial tensions</a:t>
            </a:r>
          </a:p>
        </p:txBody>
      </p:sp>
    </p:spTree>
    <p:extLst>
      <p:ext uri="{BB962C8B-B14F-4D97-AF65-F5344CB8AC3E}">
        <p14:creationId xmlns:p14="http://schemas.microsoft.com/office/powerpoint/2010/main" val="3649307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55A837-5806-0640-9A96-A88B99C4F0E4}"/>
              </a:ext>
            </a:extLst>
          </p:cNvPr>
          <p:cNvSpPr>
            <a:spLocks noGrp="1"/>
          </p:cNvSpPr>
          <p:nvPr>
            <p:ph type="sldNum" sz="quarter" idx="12"/>
          </p:nvPr>
        </p:nvSpPr>
        <p:spPr/>
        <p:txBody>
          <a:bodyPr/>
          <a:lstStyle/>
          <a:p>
            <a:fld id="{F330A13A-245F-CF4A-9D4D-0D02FAFE269F}" type="slidenum">
              <a:rPr lang="en-US" smtClean="0"/>
              <a:t>27</a:t>
            </a:fld>
            <a:endParaRPr lang="en-US"/>
          </a:p>
        </p:txBody>
      </p:sp>
      <p:pic>
        <p:nvPicPr>
          <p:cNvPr id="3" name="Picture 2">
            <a:extLst>
              <a:ext uri="{FF2B5EF4-FFF2-40B4-BE49-F238E27FC236}">
                <a16:creationId xmlns:a16="http://schemas.microsoft.com/office/drawing/2014/main" id="{F11C91CB-9F95-F247-BF7C-C368047F1291}"/>
              </a:ext>
            </a:extLst>
          </p:cNvPr>
          <p:cNvPicPr>
            <a:picLocks noChangeAspect="1"/>
          </p:cNvPicPr>
          <p:nvPr/>
        </p:nvPicPr>
        <p:blipFill>
          <a:blip r:embed="rId2"/>
          <a:stretch>
            <a:fillRect/>
          </a:stretch>
        </p:blipFill>
        <p:spPr>
          <a:xfrm>
            <a:off x="2674679" y="0"/>
            <a:ext cx="6842641" cy="6858000"/>
          </a:xfrm>
          <a:prstGeom prst="rect">
            <a:avLst/>
          </a:prstGeom>
        </p:spPr>
      </p:pic>
      <p:pic>
        <p:nvPicPr>
          <p:cNvPr id="4" name="Picture 3">
            <a:extLst>
              <a:ext uri="{FF2B5EF4-FFF2-40B4-BE49-F238E27FC236}">
                <a16:creationId xmlns:a16="http://schemas.microsoft.com/office/drawing/2014/main" id="{06663871-05D9-1D4B-91C6-8EA2D18D197C}"/>
              </a:ext>
            </a:extLst>
          </p:cNvPr>
          <p:cNvPicPr>
            <a:picLocks noChangeAspect="1"/>
          </p:cNvPicPr>
          <p:nvPr/>
        </p:nvPicPr>
        <p:blipFill>
          <a:blip r:embed="rId3"/>
          <a:stretch>
            <a:fillRect/>
          </a:stretch>
        </p:blipFill>
        <p:spPr>
          <a:xfrm>
            <a:off x="340614" y="2874772"/>
            <a:ext cx="2334065" cy="816538"/>
          </a:xfrm>
          <a:prstGeom prst="rect">
            <a:avLst/>
          </a:prstGeom>
        </p:spPr>
      </p:pic>
      <p:sp>
        <p:nvSpPr>
          <p:cNvPr id="5" name="TextBox 4">
            <a:extLst>
              <a:ext uri="{FF2B5EF4-FFF2-40B4-BE49-F238E27FC236}">
                <a16:creationId xmlns:a16="http://schemas.microsoft.com/office/drawing/2014/main" id="{D5D8FF76-7B74-7148-9E70-89F1B4D07605}"/>
              </a:ext>
            </a:extLst>
          </p:cNvPr>
          <p:cNvSpPr txBox="1"/>
          <p:nvPr/>
        </p:nvSpPr>
        <p:spPr>
          <a:xfrm>
            <a:off x="1307592" y="429768"/>
            <a:ext cx="399592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Dihedral Angle</a:t>
            </a:r>
          </a:p>
        </p:txBody>
      </p:sp>
    </p:spTree>
    <p:extLst>
      <p:ext uri="{BB962C8B-B14F-4D97-AF65-F5344CB8AC3E}">
        <p14:creationId xmlns:p14="http://schemas.microsoft.com/office/powerpoint/2010/main" val="106793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6A272E-62FF-1A48-8D34-545C9FEDBFC3}"/>
              </a:ext>
            </a:extLst>
          </p:cNvPr>
          <p:cNvSpPr>
            <a:spLocks noGrp="1"/>
          </p:cNvSpPr>
          <p:nvPr>
            <p:ph type="sldNum" sz="quarter" idx="12"/>
          </p:nvPr>
        </p:nvSpPr>
        <p:spPr/>
        <p:txBody>
          <a:bodyPr/>
          <a:lstStyle/>
          <a:p>
            <a:fld id="{F330A13A-245F-CF4A-9D4D-0D02FAFE269F}" type="slidenum">
              <a:rPr lang="en-US" smtClean="0"/>
              <a:t>28</a:t>
            </a:fld>
            <a:endParaRPr lang="en-US"/>
          </a:p>
        </p:txBody>
      </p:sp>
      <p:pic>
        <p:nvPicPr>
          <p:cNvPr id="3" name="Picture 2">
            <a:extLst>
              <a:ext uri="{FF2B5EF4-FFF2-40B4-BE49-F238E27FC236}">
                <a16:creationId xmlns:a16="http://schemas.microsoft.com/office/drawing/2014/main" id="{0167FA53-3ACD-8542-8129-78D1CFA2A00A}"/>
              </a:ext>
            </a:extLst>
          </p:cNvPr>
          <p:cNvPicPr>
            <a:picLocks noChangeAspect="1"/>
          </p:cNvPicPr>
          <p:nvPr/>
        </p:nvPicPr>
        <p:blipFill>
          <a:blip r:embed="rId2"/>
          <a:stretch>
            <a:fillRect/>
          </a:stretch>
        </p:blipFill>
        <p:spPr>
          <a:xfrm>
            <a:off x="337312" y="2660396"/>
            <a:ext cx="6170538" cy="3511804"/>
          </a:xfrm>
          <a:prstGeom prst="rect">
            <a:avLst/>
          </a:prstGeom>
        </p:spPr>
      </p:pic>
      <p:pic>
        <p:nvPicPr>
          <p:cNvPr id="4" name="Picture 3">
            <a:extLst>
              <a:ext uri="{FF2B5EF4-FFF2-40B4-BE49-F238E27FC236}">
                <a16:creationId xmlns:a16="http://schemas.microsoft.com/office/drawing/2014/main" id="{E9AB0CF7-96D9-3442-84B5-911AFFF162C4}"/>
              </a:ext>
            </a:extLst>
          </p:cNvPr>
          <p:cNvPicPr>
            <a:picLocks noChangeAspect="1"/>
          </p:cNvPicPr>
          <p:nvPr/>
        </p:nvPicPr>
        <p:blipFill>
          <a:blip r:embed="rId3"/>
          <a:stretch>
            <a:fillRect/>
          </a:stretch>
        </p:blipFill>
        <p:spPr>
          <a:xfrm>
            <a:off x="5968492" y="3256788"/>
            <a:ext cx="5141468" cy="2082471"/>
          </a:xfrm>
          <a:prstGeom prst="rect">
            <a:avLst/>
          </a:prstGeom>
        </p:spPr>
      </p:pic>
      <p:pic>
        <p:nvPicPr>
          <p:cNvPr id="5" name="Picture 4">
            <a:extLst>
              <a:ext uri="{FF2B5EF4-FFF2-40B4-BE49-F238E27FC236}">
                <a16:creationId xmlns:a16="http://schemas.microsoft.com/office/drawing/2014/main" id="{641EEAB5-9088-7146-A0C0-0B25BEF260AC}"/>
              </a:ext>
            </a:extLst>
          </p:cNvPr>
          <p:cNvPicPr>
            <a:picLocks noChangeAspect="1"/>
          </p:cNvPicPr>
          <p:nvPr/>
        </p:nvPicPr>
        <p:blipFill>
          <a:blip r:embed="rId4"/>
          <a:stretch>
            <a:fillRect/>
          </a:stretch>
        </p:blipFill>
        <p:spPr>
          <a:xfrm>
            <a:off x="6496166" y="2120646"/>
            <a:ext cx="3390900" cy="1079500"/>
          </a:xfrm>
          <a:prstGeom prst="rect">
            <a:avLst/>
          </a:prstGeom>
        </p:spPr>
      </p:pic>
      <p:sp>
        <p:nvSpPr>
          <p:cNvPr id="6" name="TextBox 5">
            <a:extLst>
              <a:ext uri="{FF2B5EF4-FFF2-40B4-BE49-F238E27FC236}">
                <a16:creationId xmlns:a16="http://schemas.microsoft.com/office/drawing/2014/main" id="{5BEA82CD-67A0-8E46-8E00-71DBE728C05D}"/>
              </a:ext>
            </a:extLst>
          </p:cNvPr>
          <p:cNvSpPr txBox="1"/>
          <p:nvPr/>
        </p:nvSpPr>
        <p:spPr>
          <a:xfrm>
            <a:off x="4352544" y="918889"/>
            <a:ext cx="313650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Dihedral Angle in Microscopy</a:t>
            </a:r>
          </a:p>
        </p:txBody>
      </p:sp>
    </p:spTree>
    <p:extLst>
      <p:ext uri="{BB962C8B-B14F-4D97-AF65-F5344CB8AC3E}">
        <p14:creationId xmlns:p14="http://schemas.microsoft.com/office/powerpoint/2010/main" val="2010482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56F17C-47B0-AD41-8D5B-9641E5ACC92E}"/>
              </a:ext>
            </a:extLst>
          </p:cNvPr>
          <p:cNvSpPr>
            <a:spLocks noGrp="1"/>
          </p:cNvSpPr>
          <p:nvPr>
            <p:ph type="sldNum" sz="quarter" idx="12"/>
          </p:nvPr>
        </p:nvSpPr>
        <p:spPr/>
        <p:txBody>
          <a:bodyPr/>
          <a:lstStyle/>
          <a:p>
            <a:fld id="{F330A13A-245F-CF4A-9D4D-0D02FAFE269F}" type="slidenum">
              <a:rPr lang="en-US" smtClean="0">
                <a:latin typeface="Times New Roman" panose="02020603050405020304" pitchFamily="18" charset="0"/>
                <a:cs typeface="Times New Roman" panose="02020603050405020304" pitchFamily="18" charset="0"/>
              </a:rPr>
              <a:t>29</a:t>
            </a:fld>
            <a:endParaRPr lang="en-US">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D7DCBC2-084A-2D4F-A6D5-1ACDADA1CCD1}"/>
              </a:ext>
            </a:extLst>
          </p:cNvPr>
          <p:cNvPicPr>
            <a:picLocks noChangeAspect="1"/>
          </p:cNvPicPr>
          <p:nvPr/>
        </p:nvPicPr>
        <p:blipFill>
          <a:blip r:embed="rId2"/>
          <a:stretch>
            <a:fillRect/>
          </a:stretch>
        </p:blipFill>
        <p:spPr>
          <a:xfrm>
            <a:off x="6554470" y="889762"/>
            <a:ext cx="4660900" cy="469900"/>
          </a:xfrm>
          <a:prstGeom prst="rect">
            <a:avLst/>
          </a:prstGeom>
        </p:spPr>
      </p:pic>
      <p:pic>
        <p:nvPicPr>
          <p:cNvPr id="4" name="Picture 3">
            <a:extLst>
              <a:ext uri="{FF2B5EF4-FFF2-40B4-BE49-F238E27FC236}">
                <a16:creationId xmlns:a16="http://schemas.microsoft.com/office/drawing/2014/main" id="{8C064878-BCAD-7E4A-8ABD-D2AEF48F7B01}"/>
              </a:ext>
            </a:extLst>
          </p:cNvPr>
          <p:cNvPicPr>
            <a:picLocks noChangeAspect="1"/>
          </p:cNvPicPr>
          <p:nvPr/>
        </p:nvPicPr>
        <p:blipFill>
          <a:blip r:embed="rId3"/>
          <a:stretch>
            <a:fillRect/>
          </a:stretch>
        </p:blipFill>
        <p:spPr>
          <a:xfrm>
            <a:off x="2519172" y="1124712"/>
            <a:ext cx="2819400" cy="1219200"/>
          </a:xfrm>
          <a:prstGeom prst="rect">
            <a:avLst/>
          </a:prstGeom>
        </p:spPr>
      </p:pic>
      <p:pic>
        <p:nvPicPr>
          <p:cNvPr id="5" name="Picture 4">
            <a:extLst>
              <a:ext uri="{FF2B5EF4-FFF2-40B4-BE49-F238E27FC236}">
                <a16:creationId xmlns:a16="http://schemas.microsoft.com/office/drawing/2014/main" id="{A26658D9-7910-4041-A57C-5BFE68619152}"/>
              </a:ext>
            </a:extLst>
          </p:cNvPr>
          <p:cNvPicPr>
            <a:picLocks noChangeAspect="1"/>
          </p:cNvPicPr>
          <p:nvPr/>
        </p:nvPicPr>
        <p:blipFill>
          <a:blip r:embed="rId4"/>
          <a:stretch>
            <a:fillRect/>
          </a:stretch>
        </p:blipFill>
        <p:spPr>
          <a:xfrm>
            <a:off x="693596" y="2755900"/>
            <a:ext cx="5978476" cy="3379724"/>
          </a:xfrm>
          <a:prstGeom prst="rect">
            <a:avLst/>
          </a:prstGeom>
        </p:spPr>
      </p:pic>
      <p:sp>
        <p:nvSpPr>
          <p:cNvPr id="6" name="TextBox 5">
            <a:extLst>
              <a:ext uri="{FF2B5EF4-FFF2-40B4-BE49-F238E27FC236}">
                <a16:creationId xmlns:a16="http://schemas.microsoft.com/office/drawing/2014/main" id="{A5150167-9F17-6242-966F-82CD93004143}"/>
              </a:ext>
            </a:extLst>
          </p:cNvPr>
          <p:cNvSpPr txBox="1"/>
          <p:nvPr/>
        </p:nvSpPr>
        <p:spPr>
          <a:xfrm>
            <a:off x="5961888" y="1627632"/>
            <a:ext cx="512627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Pressure for equilibrium of a liquid droplet of size ”r”</a:t>
            </a:r>
          </a:p>
        </p:txBody>
      </p:sp>
      <p:pic>
        <p:nvPicPr>
          <p:cNvPr id="7" name="Picture 6">
            <a:extLst>
              <a:ext uri="{FF2B5EF4-FFF2-40B4-BE49-F238E27FC236}">
                <a16:creationId xmlns:a16="http://schemas.microsoft.com/office/drawing/2014/main" id="{4844DC95-49DB-0B48-ABDA-DD143CF215E5}"/>
              </a:ext>
            </a:extLst>
          </p:cNvPr>
          <p:cNvPicPr>
            <a:picLocks noChangeAspect="1"/>
          </p:cNvPicPr>
          <p:nvPr/>
        </p:nvPicPr>
        <p:blipFill>
          <a:blip r:embed="rId5"/>
          <a:stretch>
            <a:fillRect/>
          </a:stretch>
        </p:blipFill>
        <p:spPr>
          <a:xfrm>
            <a:off x="7637526" y="2264934"/>
            <a:ext cx="759421" cy="321056"/>
          </a:xfrm>
          <a:prstGeom prst="rect">
            <a:avLst/>
          </a:prstGeom>
        </p:spPr>
      </p:pic>
      <p:sp>
        <p:nvSpPr>
          <p:cNvPr id="8" name="TextBox 7">
            <a:extLst>
              <a:ext uri="{FF2B5EF4-FFF2-40B4-BE49-F238E27FC236}">
                <a16:creationId xmlns:a16="http://schemas.microsoft.com/office/drawing/2014/main" id="{A6C85D04-035B-5F4A-A7CE-B2369BB207AE}"/>
              </a:ext>
            </a:extLst>
          </p:cNvPr>
          <p:cNvSpPr txBox="1"/>
          <p:nvPr/>
        </p:nvSpPr>
        <p:spPr>
          <a:xfrm>
            <a:off x="8610600" y="2240796"/>
            <a:ext cx="230704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Reversible equilibrium</a:t>
            </a:r>
          </a:p>
        </p:txBody>
      </p:sp>
      <p:sp>
        <p:nvSpPr>
          <p:cNvPr id="9" name="TextBox 8">
            <a:extLst>
              <a:ext uri="{FF2B5EF4-FFF2-40B4-BE49-F238E27FC236}">
                <a16:creationId xmlns:a16="http://schemas.microsoft.com/office/drawing/2014/main" id="{668E6C46-6070-6F4C-95FD-6D60F7F78E00}"/>
              </a:ext>
            </a:extLst>
          </p:cNvPr>
          <p:cNvSpPr txBox="1"/>
          <p:nvPr/>
        </p:nvSpPr>
        <p:spPr>
          <a:xfrm>
            <a:off x="8610600" y="2678775"/>
            <a:ext cx="2403222" cy="55399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constant temperature</a:t>
            </a:r>
          </a:p>
          <a:p>
            <a:r>
              <a:rPr lang="en-US" sz="1200" dirty="0" err="1">
                <a:latin typeface="Times New Roman" panose="02020603050405020304" pitchFamily="18" charset="0"/>
                <a:cs typeface="Times New Roman" panose="02020603050405020304" pitchFamily="18" charset="0"/>
              </a:rPr>
              <a:t>dp</a:t>
            </a:r>
            <a:r>
              <a:rPr lang="en-US" sz="1200" baseline="30000" dirty="0" err="1">
                <a:latin typeface="Times New Roman" panose="02020603050405020304" pitchFamily="18" charset="0"/>
                <a:cs typeface="Times New Roman" panose="02020603050405020304" pitchFamily="18" charset="0"/>
              </a:rPr>
              <a:t>l</a:t>
            </a:r>
            <a:r>
              <a:rPr lang="en-US" sz="1200" dirty="0">
                <a:latin typeface="Times New Roman" panose="02020603050405020304" pitchFamily="18" charset="0"/>
                <a:cs typeface="Times New Roman" panose="02020603050405020304" pitchFamily="18" charset="0"/>
              </a:rPr>
              <a:t> =V</a:t>
            </a:r>
            <a:r>
              <a:rPr lang="en-US" sz="1200" baseline="30000" dirty="0">
                <a:latin typeface="Times New Roman" panose="02020603050405020304" pitchFamily="18" charset="0"/>
                <a:cs typeface="Times New Roman" panose="02020603050405020304" pitchFamily="18" charset="0"/>
              </a:rPr>
              <a:t>g</a:t>
            </a:r>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V</a:t>
            </a:r>
            <a:r>
              <a:rPr lang="en-US" sz="1200" baseline="30000" dirty="0" err="1">
                <a:latin typeface="Times New Roman" panose="02020603050405020304" pitchFamily="18" charset="0"/>
                <a:cs typeface="Times New Roman" panose="02020603050405020304" pitchFamily="18" charset="0"/>
              </a:rPr>
              <a:t>l</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dp</a:t>
            </a:r>
            <a:r>
              <a:rPr lang="en-US" sz="1200" baseline="30000" dirty="0" err="1">
                <a:latin typeface="Times New Roman" panose="02020603050405020304" pitchFamily="18" charset="0"/>
                <a:cs typeface="Times New Roman" panose="02020603050405020304" pitchFamily="18" charset="0"/>
              </a:rPr>
              <a:t>g</a:t>
            </a:r>
            <a:endParaRPr lang="en-US" sz="1200" baseline="30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AF4446E-EE9C-4648-8DAE-5945494A2110}"/>
              </a:ext>
            </a:extLst>
          </p:cNvPr>
          <p:cNvPicPr>
            <a:picLocks noChangeAspect="1"/>
          </p:cNvPicPr>
          <p:nvPr/>
        </p:nvPicPr>
        <p:blipFill>
          <a:blip r:embed="rId6"/>
          <a:stretch>
            <a:fillRect/>
          </a:stretch>
        </p:blipFill>
        <p:spPr>
          <a:xfrm>
            <a:off x="7443685" y="2757307"/>
            <a:ext cx="989838" cy="290800"/>
          </a:xfrm>
          <a:prstGeom prst="rect">
            <a:avLst/>
          </a:prstGeom>
        </p:spPr>
      </p:pic>
      <p:pic>
        <p:nvPicPr>
          <p:cNvPr id="11" name="Picture 10">
            <a:extLst>
              <a:ext uri="{FF2B5EF4-FFF2-40B4-BE49-F238E27FC236}">
                <a16:creationId xmlns:a16="http://schemas.microsoft.com/office/drawing/2014/main" id="{E4CE426B-849D-C347-A85B-9951341A7576}"/>
              </a:ext>
            </a:extLst>
          </p:cNvPr>
          <p:cNvPicPr>
            <a:picLocks noChangeAspect="1"/>
          </p:cNvPicPr>
          <p:nvPr/>
        </p:nvPicPr>
        <p:blipFill>
          <a:blip r:embed="rId7"/>
          <a:stretch>
            <a:fillRect/>
          </a:stretch>
        </p:blipFill>
        <p:spPr>
          <a:xfrm>
            <a:off x="6995437" y="3177659"/>
            <a:ext cx="1529588" cy="624679"/>
          </a:xfrm>
          <a:prstGeom prst="rect">
            <a:avLst/>
          </a:prstGeom>
        </p:spPr>
      </p:pic>
      <p:sp>
        <p:nvSpPr>
          <p:cNvPr id="12" name="TextBox 11">
            <a:extLst>
              <a:ext uri="{FF2B5EF4-FFF2-40B4-BE49-F238E27FC236}">
                <a16:creationId xmlns:a16="http://schemas.microsoft.com/office/drawing/2014/main" id="{22B45AA5-FF01-BE4D-829E-4A0AE6D7F2BB}"/>
              </a:ext>
            </a:extLst>
          </p:cNvPr>
          <p:cNvSpPr txBox="1"/>
          <p:nvPr/>
        </p:nvSpPr>
        <p:spPr>
          <a:xfrm>
            <a:off x="8605098" y="3281753"/>
            <a:ext cx="288809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Differential Laplace equation</a:t>
            </a:r>
          </a:p>
        </p:txBody>
      </p:sp>
      <p:pic>
        <p:nvPicPr>
          <p:cNvPr id="13" name="Picture 12">
            <a:extLst>
              <a:ext uri="{FF2B5EF4-FFF2-40B4-BE49-F238E27FC236}">
                <a16:creationId xmlns:a16="http://schemas.microsoft.com/office/drawing/2014/main" id="{0F01513F-FF27-8F43-9F0D-1B31736C015F}"/>
              </a:ext>
            </a:extLst>
          </p:cNvPr>
          <p:cNvPicPr>
            <a:picLocks noChangeAspect="1"/>
          </p:cNvPicPr>
          <p:nvPr/>
        </p:nvPicPr>
        <p:blipFill>
          <a:blip r:embed="rId8"/>
          <a:stretch>
            <a:fillRect/>
          </a:stretch>
        </p:blipFill>
        <p:spPr>
          <a:xfrm>
            <a:off x="7074431" y="3802338"/>
            <a:ext cx="1371600" cy="496957"/>
          </a:xfrm>
          <a:prstGeom prst="rect">
            <a:avLst/>
          </a:prstGeom>
        </p:spPr>
      </p:pic>
      <p:pic>
        <p:nvPicPr>
          <p:cNvPr id="14" name="Picture 13">
            <a:extLst>
              <a:ext uri="{FF2B5EF4-FFF2-40B4-BE49-F238E27FC236}">
                <a16:creationId xmlns:a16="http://schemas.microsoft.com/office/drawing/2014/main" id="{604ECD17-BFDF-E742-9E11-A01E70441615}"/>
              </a:ext>
            </a:extLst>
          </p:cNvPr>
          <p:cNvPicPr>
            <a:picLocks noChangeAspect="1"/>
          </p:cNvPicPr>
          <p:nvPr/>
        </p:nvPicPr>
        <p:blipFill>
          <a:blip r:embed="rId9"/>
          <a:stretch>
            <a:fillRect/>
          </a:stretch>
        </p:blipFill>
        <p:spPr>
          <a:xfrm>
            <a:off x="7097991" y="4416930"/>
            <a:ext cx="691388" cy="186143"/>
          </a:xfrm>
          <a:prstGeom prst="rect">
            <a:avLst/>
          </a:prstGeom>
        </p:spPr>
      </p:pic>
      <p:pic>
        <p:nvPicPr>
          <p:cNvPr id="15" name="Picture 14">
            <a:extLst>
              <a:ext uri="{FF2B5EF4-FFF2-40B4-BE49-F238E27FC236}">
                <a16:creationId xmlns:a16="http://schemas.microsoft.com/office/drawing/2014/main" id="{A7CAEAE4-E02B-AD49-A2E0-EBB81937F14D}"/>
              </a:ext>
            </a:extLst>
          </p:cNvPr>
          <p:cNvPicPr>
            <a:picLocks noChangeAspect="1"/>
          </p:cNvPicPr>
          <p:nvPr/>
        </p:nvPicPr>
        <p:blipFill>
          <a:blip r:embed="rId10"/>
          <a:stretch>
            <a:fillRect/>
          </a:stretch>
        </p:blipFill>
        <p:spPr>
          <a:xfrm>
            <a:off x="8052458" y="4366612"/>
            <a:ext cx="945134" cy="282938"/>
          </a:xfrm>
          <a:prstGeom prst="rect">
            <a:avLst/>
          </a:prstGeom>
        </p:spPr>
      </p:pic>
      <p:pic>
        <p:nvPicPr>
          <p:cNvPr id="16" name="Picture 15">
            <a:extLst>
              <a:ext uri="{FF2B5EF4-FFF2-40B4-BE49-F238E27FC236}">
                <a16:creationId xmlns:a16="http://schemas.microsoft.com/office/drawing/2014/main" id="{73C3BCC7-69F4-994E-A1FD-F851CD687E37}"/>
              </a:ext>
            </a:extLst>
          </p:cNvPr>
          <p:cNvPicPr>
            <a:picLocks noChangeAspect="1"/>
          </p:cNvPicPr>
          <p:nvPr/>
        </p:nvPicPr>
        <p:blipFill>
          <a:blip r:embed="rId11"/>
          <a:stretch>
            <a:fillRect/>
          </a:stretch>
        </p:blipFill>
        <p:spPr>
          <a:xfrm>
            <a:off x="7131962" y="4767185"/>
            <a:ext cx="1256538" cy="510648"/>
          </a:xfrm>
          <a:prstGeom prst="rect">
            <a:avLst/>
          </a:prstGeom>
        </p:spPr>
      </p:pic>
      <p:sp>
        <p:nvSpPr>
          <p:cNvPr id="17" name="TextBox 16">
            <a:extLst>
              <a:ext uri="{FF2B5EF4-FFF2-40B4-BE49-F238E27FC236}">
                <a16:creationId xmlns:a16="http://schemas.microsoft.com/office/drawing/2014/main" id="{8530ED98-1ACA-4143-A00E-64873860CECD}"/>
              </a:ext>
            </a:extLst>
          </p:cNvPr>
          <p:cNvSpPr txBox="1"/>
          <p:nvPr/>
        </p:nvSpPr>
        <p:spPr>
          <a:xfrm>
            <a:off x="7360920" y="5623560"/>
            <a:ext cx="4372531"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Small drops evaporate, large drops grow</a:t>
            </a:r>
          </a:p>
          <a:p>
            <a:r>
              <a:rPr lang="en-US" b="1" dirty="0">
                <a:latin typeface="Times New Roman" panose="02020603050405020304" pitchFamily="18" charset="0"/>
                <a:cs typeface="Times New Roman" panose="02020603050405020304" pitchFamily="18" charset="0"/>
              </a:rPr>
              <a:t>Large excursions away form the equilibrium pressure makes nanoparticles (deep quench far from equilibrium)</a:t>
            </a:r>
          </a:p>
        </p:txBody>
      </p:sp>
      <p:sp>
        <p:nvSpPr>
          <p:cNvPr id="18" name="TextBox 17">
            <a:extLst>
              <a:ext uri="{FF2B5EF4-FFF2-40B4-BE49-F238E27FC236}">
                <a16:creationId xmlns:a16="http://schemas.microsoft.com/office/drawing/2014/main" id="{74F09F93-C00A-4781-24A5-16C44CF11C24}"/>
              </a:ext>
            </a:extLst>
          </p:cNvPr>
          <p:cNvSpPr txBox="1"/>
          <p:nvPr/>
        </p:nvSpPr>
        <p:spPr>
          <a:xfrm>
            <a:off x="2743018" y="111606"/>
            <a:ext cx="687720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How do you make small particles?  (Nanoparticles)</a:t>
            </a:r>
          </a:p>
        </p:txBody>
      </p:sp>
      <p:sp>
        <p:nvSpPr>
          <p:cNvPr id="19" name="TextBox 18">
            <a:extLst>
              <a:ext uri="{FF2B5EF4-FFF2-40B4-BE49-F238E27FC236}">
                <a16:creationId xmlns:a16="http://schemas.microsoft.com/office/drawing/2014/main" id="{7430EE1F-974E-14EF-9C66-8389AAD10018}"/>
              </a:ext>
            </a:extLst>
          </p:cNvPr>
          <p:cNvSpPr txBox="1"/>
          <p:nvPr/>
        </p:nvSpPr>
        <p:spPr>
          <a:xfrm>
            <a:off x="11365369" y="47180"/>
            <a:ext cx="73616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pGT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59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470F51-D256-5D47-AD8E-8647A9F7F2DB}"/>
              </a:ext>
            </a:extLst>
          </p:cNvPr>
          <p:cNvSpPr>
            <a:spLocks noGrp="1"/>
          </p:cNvSpPr>
          <p:nvPr>
            <p:ph type="sldNum" sz="quarter" idx="12"/>
          </p:nvPr>
        </p:nvSpPr>
        <p:spPr/>
        <p:txBody>
          <a:bodyPr/>
          <a:lstStyle/>
          <a:p>
            <a:fld id="{F330A13A-245F-CF4A-9D4D-0D02FAFE269F}" type="slidenum">
              <a:rPr lang="en-US" smtClean="0"/>
              <a:t>3</a:t>
            </a:fld>
            <a:endParaRPr lang="en-US"/>
          </a:p>
        </p:txBody>
      </p:sp>
      <p:pic>
        <p:nvPicPr>
          <p:cNvPr id="5" name="Picture 4">
            <a:extLst>
              <a:ext uri="{FF2B5EF4-FFF2-40B4-BE49-F238E27FC236}">
                <a16:creationId xmlns:a16="http://schemas.microsoft.com/office/drawing/2014/main" id="{98A6A742-8C70-434D-956E-FB788437066A}"/>
              </a:ext>
            </a:extLst>
          </p:cNvPr>
          <p:cNvPicPr>
            <a:picLocks noChangeAspect="1"/>
          </p:cNvPicPr>
          <p:nvPr/>
        </p:nvPicPr>
        <p:blipFill>
          <a:blip r:embed="rId2"/>
          <a:stretch>
            <a:fillRect/>
          </a:stretch>
        </p:blipFill>
        <p:spPr>
          <a:xfrm>
            <a:off x="972738" y="0"/>
            <a:ext cx="10246523" cy="6858000"/>
          </a:xfrm>
          <a:prstGeom prst="rect">
            <a:avLst/>
          </a:prstGeom>
        </p:spPr>
      </p:pic>
      <p:sp>
        <p:nvSpPr>
          <p:cNvPr id="6" name="TextBox 5">
            <a:extLst>
              <a:ext uri="{FF2B5EF4-FFF2-40B4-BE49-F238E27FC236}">
                <a16:creationId xmlns:a16="http://schemas.microsoft.com/office/drawing/2014/main" id="{F84BA688-3700-4044-80D4-47E700557FF4}"/>
              </a:ext>
            </a:extLst>
          </p:cNvPr>
          <p:cNvSpPr txBox="1"/>
          <p:nvPr/>
        </p:nvSpPr>
        <p:spPr>
          <a:xfrm>
            <a:off x="8882743" y="1425039"/>
            <a:ext cx="2778826"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Aggregates versus primary particles</a:t>
            </a:r>
          </a:p>
        </p:txBody>
      </p:sp>
      <p:pic>
        <p:nvPicPr>
          <p:cNvPr id="7" name="Picture 6">
            <a:extLst>
              <a:ext uri="{FF2B5EF4-FFF2-40B4-BE49-F238E27FC236}">
                <a16:creationId xmlns:a16="http://schemas.microsoft.com/office/drawing/2014/main" id="{5BC52386-74A7-2940-A09B-55CAA429DE37}"/>
              </a:ext>
            </a:extLst>
          </p:cNvPr>
          <p:cNvPicPr>
            <a:picLocks noChangeAspect="1"/>
          </p:cNvPicPr>
          <p:nvPr/>
        </p:nvPicPr>
        <p:blipFill>
          <a:blip r:embed="rId3"/>
          <a:stretch>
            <a:fillRect/>
          </a:stretch>
        </p:blipFill>
        <p:spPr>
          <a:xfrm>
            <a:off x="116774" y="3736335"/>
            <a:ext cx="3363092" cy="2802577"/>
          </a:xfrm>
          <a:prstGeom prst="rect">
            <a:avLst/>
          </a:prstGeom>
        </p:spPr>
      </p:pic>
    </p:spTree>
    <p:extLst>
      <p:ext uri="{BB962C8B-B14F-4D97-AF65-F5344CB8AC3E}">
        <p14:creationId xmlns:p14="http://schemas.microsoft.com/office/powerpoint/2010/main" val="1785294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5B4343-CCD1-B14B-8900-6AEBC481E7E0}"/>
              </a:ext>
            </a:extLst>
          </p:cNvPr>
          <p:cNvSpPr>
            <a:spLocks noGrp="1"/>
          </p:cNvSpPr>
          <p:nvPr>
            <p:ph type="sldNum" sz="quarter" idx="12"/>
          </p:nvPr>
        </p:nvSpPr>
        <p:spPr/>
        <p:txBody>
          <a:bodyPr/>
          <a:lstStyle/>
          <a:p>
            <a:fld id="{F330A13A-245F-CF4A-9D4D-0D02FAFE269F}" type="slidenum">
              <a:rPr lang="en-US" smtClean="0">
                <a:latin typeface="Times New Roman" panose="02020603050405020304" pitchFamily="18" charset="0"/>
                <a:cs typeface="Times New Roman" panose="02020603050405020304" pitchFamily="18" charset="0"/>
              </a:rPr>
              <a:t>30</a:t>
            </a:fld>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A02AC8A-6160-BB42-A6BF-1096D5B73FE3}"/>
              </a:ext>
            </a:extLst>
          </p:cNvPr>
          <p:cNvSpPr txBox="1"/>
          <p:nvPr/>
        </p:nvSpPr>
        <p:spPr>
          <a:xfrm flipH="1">
            <a:off x="513537" y="434824"/>
            <a:ext cx="1054303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In the absence of nuclei, the initial bubbles on boiling can be very small</a:t>
            </a:r>
          </a:p>
          <a:p>
            <a:r>
              <a:rPr lang="en-US" b="1" dirty="0">
                <a:latin typeface="Times New Roman" panose="02020603050405020304" pitchFamily="18" charset="0"/>
                <a:cs typeface="Times New Roman" panose="02020603050405020304" pitchFamily="18" charset="0"/>
              </a:rPr>
              <a:t>These bubbles are unstable due to high pressure so boiling can be prevented leading to a superheated fluid</a:t>
            </a:r>
          </a:p>
        </p:txBody>
      </p:sp>
      <p:pic>
        <p:nvPicPr>
          <p:cNvPr id="4" name="Picture 3">
            <a:extLst>
              <a:ext uri="{FF2B5EF4-FFF2-40B4-BE49-F238E27FC236}">
                <a16:creationId xmlns:a16="http://schemas.microsoft.com/office/drawing/2014/main" id="{DFE362D8-B62B-8C4A-AC62-ADC5E23BCECF}"/>
              </a:ext>
            </a:extLst>
          </p:cNvPr>
          <p:cNvPicPr>
            <a:picLocks noChangeAspect="1"/>
          </p:cNvPicPr>
          <p:nvPr/>
        </p:nvPicPr>
        <p:blipFill>
          <a:blip r:embed="rId2"/>
          <a:stretch>
            <a:fillRect/>
          </a:stretch>
        </p:blipFill>
        <p:spPr>
          <a:xfrm>
            <a:off x="2183892" y="1174496"/>
            <a:ext cx="2049780" cy="319824"/>
          </a:xfrm>
          <a:prstGeom prst="rect">
            <a:avLst/>
          </a:prstGeom>
        </p:spPr>
      </p:pic>
      <p:pic>
        <p:nvPicPr>
          <p:cNvPr id="5" name="Picture 4">
            <a:extLst>
              <a:ext uri="{FF2B5EF4-FFF2-40B4-BE49-F238E27FC236}">
                <a16:creationId xmlns:a16="http://schemas.microsoft.com/office/drawing/2014/main" id="{3233B09E-CFBE-FF4D-B9CC-62F90BC04EB7}"/>
              </a:ext>
            </a:extLst>
          </p:cNvPr>
          <p:cNvPicPr>
            <a:picLocks noChangeAspect="1"/>
          </p:cNvPicPr>
          <p:nvPr/>
        </p:nvPicPr>
        <p:blipFill>
          <a:blip r:embed="rId3"/>
          <a:stretch>
            <a:fillRect/>
          </a:stretch>
        </p:blipFill>
        <p:spPr>
          <a:xfrm>
            <a:off x="2008632" y="1557143"/>
            <a:ext cx="2590800" cy="491772"/>
          </a:xfrm>
          <a:prstGeom prst="rect">
            <a:avLst/>
          </a:prstGeom>
        </p:spPr>
      </p:pic>
      <p:pic>
        <p:nvPicPr>
          <p:cNvPr id="6" name="Picture 5">
            <a:extLst>
              <a:ext uri="{FF2B5EF4-FFF2-40B4-BE49-F238E27FC236}">
                <a16:creationId xmlns:a16="http://schemas.microsoft.com/office/drawing/2014/main" id="{508129D7-73D9-CC4A-80E4-2B8017AC395E}"/>
              </a:ext>
            </a:extLst>
          </p:cNvPr>
          <p:cNvPicPr>
            <a:picLocks noChangeAspect="1"/>
          </p:cNvPicPr>
          <p:nvPr/>
        </p:nvPicPr>
        <p:blipFill>
          <a:blip r:embed="rId4"/>
          <a:stretch>
            <a:fillRect/>
          </a:stretch>
        </p:blipFill>
        <p:spPr>
          <a:xfrm>
            <a:off x="2433320" y="1967458"/>
            <a:ext cx="1123696" cy="436436"/>
          </a:xfrm>
          <a:prstGeom prst="rect">
            <a:avLst/>
          </a:prstGeom>
        </p:spPr>
      </p:pic>
      <p:sp>
        <p:nvSpPr>
          <p:cNvPr id="7" name="TextBox 6">
            <a:extLst>
              <a:ext uri="{FF2B5EF4-FFF2-40B4-BE49-F238E27FC236}">
                <a16:creationId xmlns:a16="http://schemas.microsoft.com/office/drawing/2014/main" id="{259802EF-38DA-264E-ADA7-264EEC14393E}"/>
              </a:ext>
            </a:extLst>
          </p:cNvPr>
          <p:cNvSpPr txBox="1"/>
          <p:nvPr/>
        </p:nvSpPr>
        <p:spPr>
          <a:xfrm>
            <a:off x="4398264" y="1149742"/>
            <a:ext cx="130035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Equilibrium</a:t>
            </a:r>
          </a:p>
        </p:txBody>
      </p:sp>
      <p:sp>
        <p:nvSpPr>
          <p:cNvPr id="8" name="TextBox 7">
            <a:extLst>
              <a:ext uri="{FF2B5EF4-FFF2-40B4-BE49-F238E27FC236}">
                <a16:creationId xmlns:a16="http://schemas.microsoft.com/office/drawing/2014/main" id="{924FAB3C-FDA4-A74B-80C2-D9B1686BD32C}"/>
              </a:ext>
            </a:extLst>
          </p:cNvPr>
          <p:cNvSpPr txBox="1"/>
          <p:nvPr/>
        </p:nvSpPr>
        <p:spPr>
          <a:xfrm>
            <a:off x="4395678" y="1967458"/>
            <a:ext cx="101181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Ideal gas</a:t>
            </a:r>
          </a:p>
        </p:txBody>
      </p:sp>
      <p:pic>
        <p:nvPicPr>
          <p:cNvPr id="9" name="Picture 8">
            <a:extLst>
              <a:ext uri="{FF2B5EF4-FFF2-40B4-BE49-F238E27FC236}">
                <a16:creationId xmlns:a16="http://schemas.microsoft.com/office/drawing/2014/main" id="{89D68F22-96CE-844A-8681-D5146369AF5C}"/>
              </a:ext>
            </a:extLst>
          </p:cNvPr>
          <p:cNvPicPr>
            <a:picLocks noChangeAspect="1"/>
          </p:cNvPicPr>
          <p:nvPr/>
        </p:nvPicPr>
        <p:blipFill>
          <a:blip r:embed="rId5"/>
          <a:stretch>
            <a:fillRect/>
          </a:stretch>
        </p:blipFill>
        <p:spPr>
          <a:xfrm>
            <a:off x="2183892" y="2607326"/>
            <a:ext cx="1741904" cy="413766"/>
          </a:xfrm>
          <a:prstGeom prst="rect">
            <a:avLst/>
          </a:prstGeom>
        </p:spPr>
      </p:pic>
      <p:sp>
        <p:nvSpPr>
          <p:cNvPr id="10" name="TextBox 9">
            <a:extLst>
              <a:ext uri="{FF2B5EF4-FFF2-40B4-BE49-F238E27FC236}">
                <a16:creationId xmlns:a16="http://schemas.microsoft.com/office/drawing/2014/main" id="{5DBA1209-A394-8642-AA56-DB766079B2EA}"/>
              </a:ext>
            </a:extLst>
          </p:cNvPr>
          <p:cNvSpPr txBox="1"/>
          <p:nvPr/>
        </p:nvSpPr>
        <p:spPr>
          <a:xfrm>
            <a:off x="4395678" y="2562439"/>
            <a:ext cx="296728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Laplace equation for pressure</a:t>
            </a:r>
          </a:p>
        </p:txBody>
      </p:sp>
      <p:pic>
        <p:nvPicPr>
          <p:cNvPr id="11" name="Picture 10">
            <a:extLst>
              <a:ext uri="{FF2B5EF4-FFF2-40B4-BE49-F238E27FC236}">
                <a16:creationId xmlns:a16="http://schemas.microsoft.com/office/drawing/2014/main" id="{212351D2-6065-764C-B4DD-FBCDFB4CCE84}"/>
              </a:ext>
            </a:extLst>
          </p:cNvPr>
          <p:cNvPicPr>
            <a:picLocks noChangeAspect="1"/>
          </p:cNvPicPr>
          <p:nvPr/>
        </p:nvPicPr>
        <p:blipFill>
          <a:blip r:embed="rId6"/>
          <a:stretch>
            <a:fillRect/>
          </a:stretch>
        </p:blipFill>
        <p:spPr>
          <a:xfrm>
            <a:off x="2126616" y="3159028"/>
            <a:ext cx="2769616" cy="523667"/>
          </a:xfrm>
          <a:prstGeom prst="rect">
            <a:avLst/>
          </a:prstGeom>
        </p:spPr>
      </p:pic>
      <p:pic>
        <p:nvPicPr>
          <p:cNvPr id="12" name="Picture 11">
            <a:extLst>
              <a:ext uri="{FF2B5EF4-FFF2-40B4-BE49-F238E27FC236}">
                <a16:creationId xmlns:a16="http://schemas.microsoft.com/office/drawing/2014/main" id="{A8E2B25C-C5E1-CD44-82C3-15B80DDDA0FD}"/>
              </a:ext>
            </a:extLst>
          </p:cNvPr>
          <p:cNvPicPr>
            <a:picLocks noChangeAspect="1"/>
          </p:cNvPicPr>
          <p:nvPr/>
        </p:nvPicPr>
        <p:blipFill>
          <a:blip r:embed="rId7"/>
          <a:stretch>
            <a:fillRect/>
          </a:stretch>
        </p:blipFill>
        <p:spPr>
          <a:xfrm>
            <a:off x="1242159" y="3754009"/>
            <a:ext cx="5367274" cy="2840055"/>
          </a:xfrm>
          <a:prstGeom prst="rect">
            <a:avLst/>
          </a:prstGeom>
        </p:spPr>
      </p:pic>
      <p:sp>
        <p:nvSpPr>
          <p:cNvPr id="13" name="TextBox 12">
            <a:extLst>
              <a:ext uri="{FF2B5EF4-FFF2-40B4-BE49-F238E27FC236}">
                <a16:creationId xmlns:a16="http://schemas.microsoft.com/office/drawing/2014/main" id="{9D73BBE2-D533-2B46-88F5-7D1DDBD25C38}"/>
              </a:ext>
            </a:extLst>
          </p:cNvPr>
          <p:cNvSpPr txBox="1"/>
          <p:nvPr/>
        </p:nvSpPr>
        <p:spPr>
          <a:xfrm>
            <a:off x="6828312" y="4512623"/>
            <a:ext cx="4096314"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Smaller bubbles at higher temperatures</a:t>
            </a:r>
          </a:p>
          <a:p>
            <a:r>
              <a:rPr lang="en-US" b="1" dirty="0">
                <a:latin typeface="Times New Roman" panose="02020603050405020304" pitchFamily="18" charset="0"/>
                <a:cs typeface="Times New Roman" panose="02020603050405020304" pitchFamily="18" charset="0"/>
              </a:rPr>
              <a:t>(Far from equilibrium)</a:t>
            </a:r>
          </a:p>
        </p:txBody>
      </p:sp>
      <p:sp>
        <p:nvSpPr>
          <p:cNvPr id="14" name="TextBox 13">
            <a:extLst>
              <a:ext uri="{FF2B5EF4-FFF2-40B4-BE49-F238E27FC236}">
                <a16:creationId xmlns:a16="http://schemas.microsoft.com/office/drawing/2014/main" id="{01C8825C-7BA3-6EC9-256C-CAB7B170FE12}"/>
              </a:ext>
            </a:extLst>
          </p:cNvPr>
          <p:cNvSpPr txBox="1"/>
          <p:nvPr/>
        </p:nvSpPr>
        <p:spPr>
          <a:xfrm>
            <a:off x="11365369" y="47180"/>
            <a:ext cx="73616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pGT</a:t>
            </a:r>
            <a:endParaRPr 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5232C37-6EC2-C5D2-A486-B8C40E894A05}"/>
              </a:ext>
            </a:extLst>
          </p:cNvPr>
          <p:cNvSpPr txBox="1"/>
          <p:nvPr/>
        </p:nvSpPr>
        <p:spPr>
          <a:xfrm>
            <a:off x="4047840" y="20661"/>
            <a:ext cx="3662961"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Initial Bubbles on Boiling</a:t>
            </a:r>
            <a:endParaRPr lang="en-US" sz="2000" dirty="0"/>
          </a:p>
        </p:txBody>
      </p:sp>
    </p:spTree>
    <p:extLst>
      <p:ext uri="{BB962C8B-B14F-4D97-AF65-F5344CB8AC3E}">
        <p14:creationId xmlns:p14="http://schemas.microsoft.com/office/powerpoint/2010/main" val="2160178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50E3D6-DA57-0E45-8EAE-E9E982F395BB}"/>
              </a:ext>
            </a:extLst>
          </p:cNvPr>
          <p:cNvSpPr>
            <a:spLocks noGrp="1"/>
          </p:cNvSpPr>
          <p:nvPr>
            <p:ph type="sldNum" sz="quarter" idx="12"/>
          </p:nvPr>
        </p:nvSpPr>
        <p:spPr/>
        <p:txBody>
          <a:bodyPr/>
          <a:lstStyle/>
          <a:p>
            <a:fld id="{F330A13A-245F-CF4A-9D4D-0D02FAFE269F}" type="slidenum">
              <a:rPr lang="en-US" smtClean="0"/>
              <a:t>31</a:t>
            </a:fld>
            <a:endParaRPr lang="en-US"/>
          </a:p>
        </p:txBody>
      </p:sp>
      <p:pic>
        <p:nvPicPr>
          <p:cNvPr id="3" name="Picture 2">
            <a:extLst>
              <a:ext uri="{FF2B5EF4-FFF2-40B4-BE49-F238E27FC236}">
                <a16:creationId xmlns:a16="http://schemas.microsoft.com/office/drawing/2014/main" id="{317950CB-8246-7C49-AA12-208FAE1ED5EA}"/>
              </a:ext>
            </a:extLst>
          </p:cNvPr>
          <p:cNvPicPr>
            <a:picLocks noChangeAspect="1"/>
          </p:cNvPicPr>
          <p:nvPr/>
        </p:nvPicPr>
        <p:blipFill>
          <a:blip r:embed="rId2"/>
          <a:stretch>
            <a:fillRect/>
          </a:stretch>
        </p:blipFill>
        <p:spPr>
          <a:xfrm>
            <a:off x="3126768" y="1270123"/>
            <a:ext cx="1593342" cy="691088"/>
          </a:xfrm>
          <a:prstGeom prst="rect">
            <a:avLst/>
          </a:prstGeom>
        </p:spPr>
      </p:pic>
      <p:sp>
        <p:nvSpPr>
          <p:cNvPr id="4" name="TextBox 3">
            <a:extLst>
              <a:ext uri="{FF2B5EF4-FFF2-40B4-BE49-F238E27FC236}">
                <a16:creationId xmlns:a16="http://schemas.microsoft.com/office/drawing/2014/main" id="{254DD145-DA82-444B-A441-E32840768C3E}"/>
              </a:ext>
            </a:extLst>
          </p:cNvPr>
          <p:cNvSpPr txBox="1"/>
          <p:nvPr/>
        </p:nvSpPr>
        <p:spPr>
          <a:xfrm>
            <a:off x="4720110" y="201168"/>
            <a:ext cx="2919389"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Solubility and Size, r</a:t>
            </a:r>
          </a:p>
        </p:txBody>
      </p:sp>
      <p:sp>
        <p:nvSpPr>
          <p:cNvPr id="5" name="TextBox 4">
            <a:extLst>
              <a:ext uri="{FF2B5EF4-FFF2-40B4-BE49-F238E27FC236}">
                <a16:creationId xmlns:a16="http://schemas.microsoft.com/office/drawing/2014/main" id="{58AEC5CE-433B-FD46-BA77-1E1786D57689}"/>
              </a:ext>
            </a:extLst>
          </p:cNvPr>
          <p:cNvSpPr txBox="1"/>
          <p:nvPr/>
        </p:nvSpPr>
        <p:spPr>
          <a:xfrm>
            <a:off x="2481099" y="841248"/>
            <a:ext cx="722980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Consider a particle of size </a:t>
            </a:r>
            <a:r>
              <a:rPr lang="en-US" dirty="0" err="1">
                <a:latin typeface="Times New Roman" panose="02020603050405020304" pitchFamily="18" charset="0"/>
                <a:cs typeface="Times New Roman" panose="02020603050405020304" pitchFamily="18" charset="0"/>
              </a:rPr>
              <a:t>r</a:t>
            </a:r>
            <a:r>
              <a:rPr lang="en-US" baseline="-25000"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in a solution of concentration x</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with activity </a:t>
            </a:r>
            <a:r>
              <a:rPr lang="en-US" dirty="0" err="1">
                <a:latin typeface="Times New Roman" panose="02020603050405020304" pitchFamily="18" charset="0"/>
                <a:cs typeface="Times New Roman" panose="02020603050405020304" pitchFamily="18" charset="0"/>
              </a:rPr>
              <a:t>a</a:t>
            </a:r>
            <a:r>
              <a:rPr lang="en-US" baseline="-25000"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45610D0-A491-2C43-979F-7930D7CAB350}"/>
              </a:ext>
            </a:extLst>
          </p:cNvPr>
          <p:cNvSpPr txBox="1"/>
          <p:nvPr/>
        </p:nvSpPr>
        <p:spPr>
          <a:xfrm>
            <a:off x="5568696" y="1431001"/>
            <a:ext cx="448970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Derivative  form of the Laplace equation</a:t>
            </a:r>
          </a:p>
        </p:txBody>
      </p:sp>
      <p:pic>
        <p:nvPicPr>
          <p:cNvPr id="7" name="Picture 6">
            <a:extLst>
              <a:ext uri="{FF2B5EF4-FFF2-40B4-BE49-F238E27FC236}">
                <a16:creationId xmlns:a16="http://schemas.microsoft.com/office/drawing/2014/main" id="{453CFBF5-18F1-7E48-AF8E-7CEAC855B653}"/>
              </a:ext>
            </a:extLst>
          </p:cNvPr>
          <p:cNvPicPr>
            <a:picLocks noChangeAspect="1"/>
          </p:cNvPicPr>
          <p:nvPr/>
        </p:nvPicPr>
        <p:blipFill>
          <a:blip r:embed="rId3"/>
          <a:stretch>
            <a:fillRect/>
          </a:stretch>
        </p:blipFill>
        <p:spPr>
          <a:xfrm>
            <a:off x="3126768" y="2020316"/>
            <a:ext cx="2294128" cy="610936"/>
          </a:xfrm>
          <a:prstGeom prst="rect">
            <a:avLst/>
          </a:prstGeom>
        </p:spPr>
      </p:pic>
      <p:sp>
        <p:nvSpPr>
          <p:cNvPr id="8" name="TextBox 7">
            <a:extLst>
              <a:ext uri="{FF2B5EF4-FFF2-40B4-BE49-F238E27FC236}">
                <a16:creationId xmlns:a16="http://schemas.microsoft.com/office/drawing/2014/main" id="{B87A3F1E-1575-7145-BD62-CBFFED752E90}"/>
              </a:ext>
            </a:extLst>
          </p:cNvPr>
          <p:cNvSpPr txBox="1"/>
          <p:nvPr/>
        </p:nvSpPr>
        <p:spPr>
          <a:xfrm>
            <a:off x="5568696" y="2084762"/>
            <a:ext cx="448970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Dynamic equilibrium</a:t>
            </a:r>
          </a:p>
        </p:txBody>
      </p:sp>
      <p:pic>
        <p:nvPicPr>
          <p:cNvPr id="9" name="Picture 8">
            <a:extLst>
              <a:ext uri="{FF2B5EF4-FFF2-40B4-BE49-F238E27FC236}">
                <a16:creationId xmlns:a16="http://schemas.microsoft.com/office/drawing/2014/main" id="{58580093-5937-E442-8188-544F370575AA}"/>
              </a:ext>
            </a:extLst>
          </p:cNvPr>
          <p:cNvPicPr>
            <a:picLocks noChangeAspect="1"/>
          </p:cNvPicPr>
          <p:nvPr/>
        </p:nvPicPr>
        <p:blipFill>
          <a:blip r:embed="rId4"/>
          <a:stretch>
            <a:fillRect/>
          </a:stretch>
        </p:blipFill>
        <p:spPr>
          <a:xfrm>
            <a:off x="3266722" y="2672069"/>
            <a:ext cx="2014220" cy="608321"/>
          </a:xfrm>
          <a:prstGeom prst="rect">
            <a:avLst/>
          </a:prstGeom>
        </p:spPr>
      </p:pic>
      <p:sp>
        <p:nvSpPr>
          <p:cNvPr id="10" name="TextBox 9">
            <a:extLst>
              <a:ext uri="{FF2B5EF4-FFF2-40B4-BE49-F238E27FC236}">
                <a16:creationId xmlns:a16="http://schemas.microsoft.com/office/drawing/2014/main" id="{0CF5995B-D746-1740-802F-744CF9C10C0D}"/>
              </a:ext>
            </a:extLst>
          </p:cNvPr>
          <p:cNvSpPr txBox="1"/>
          <p:nvPr/>
        </p:nvSpPr>
        <p:spPr>
          <a:xfrm>
            <a:off x="5568696" y="2791563"/>
            <a:ext cx="448970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an incompressible solid phase</a:t>
            </a:r>
          </a:p>
        </p:txBody>
      </p:sp>
      <p:pic>
        <p:nvPicPr>
          <p:cNvPr id="11" name="Picture 10">
            <a:extLst>
              <a:ext uri="{FF2B5EF4-FFF2-40B4-BE49-F238E27FC236}">
                <a16:creationId xmlns:a16="http://schemas.microsoft.com/office/drawing/2014/main" id="{E57E1EA2-2214-DF42-A64E-DCF9B91B36E4}"/>
              </a:ext>
            </a:extLst>
          </p:cNvPr>
          <p:cNvPicPr>
            <a:picLocks noChangeAspect="1"/>
          </p:cNvPicPr>
          <p:nvPr/>
        </p:nvPicPr>
        <p:blipFill>
          <a:blip r:embed="rId5"/>
          <a:stretch>
            <a:fillRect/>
          </a:stretch>
        </p:blipFill>
        <p:spPr>
          <a:xfrm>
            <a:off x="3266722" y="3407183"/>
            <a:ext cx="1453388" cy="352336"/>
          </a:xfrm>
          <a:prstGeom prst="rect">
            <a:avLst/>
          </a:prstGeom>
        </p:spPr>
      </p:pic>
      <p:sp>
        <p:nvSpPr>
          <p:cNvPr id="12" name="TextBox 11">
            <a:extLst>
              <a:ext uri="{FF2B5EF4-FFF2-40B4-BE49-F238E27FC236}">
                <a16:creationId xmlns:a16="http://schemas.microsoft.com/office/drawing/2014/main" id="{7C5F2614-6EAF-7644-B452-A66D4CA5DE91}"/>
              </a:ext>
            </a:extLst>
          </p:cNvPr>
          <p:cNvSpPr txBox="1"/>
          <p:nvPr/>
        </p:nvSpPr>
        <p:spPr>
          <a:xfrm>
            <a:off x="5568696" y="3398685"/>
            <a:ext cx="448970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Definition of activity</a:t>
            </a:r>
          </a:p>
        </p:txBody>
      </p:sp>
      <p:pic>
        <p:nvPicPr>
          <p:cNvPr id="13" name="Picture 12">
            <a:extLst>
              <a:ext uri="{FF2B5EF4-FFF2-40B4-BE49-F238E27FC236}">
                <a16:creationId xmlns:a16="http://schemas.microsoft.com/office/drawing/2014/main" id="{C7B2B91E-D323-5A4B-9F42-834EFF41B2F9}"/>
              </a:ext>
            </a:extLst>
          </p:cNvPr>
          <p:cNvPicPr>
            <a:picLocks noChangeAspect="1"/>
          </p:cNvPicPr>
          <p:nvPr/>
        </p:nvPicPr>
        <p:blipFill>
          <a:blip r:embed="rId6"/>
          <a:stretch>
            <a:fillRect/>
          </a:stretch>
        </p:blipFill>
        <p:spPr>
          <a:xfrm>
            <a:off x="3266722" y="3822446"/>
            <a:ext cx="1799054" cy="683640"/>
          </a:xfrm>
          <a:prstGeom prst="rect">
            <a:avLst/>
          </a:prstGeom>
        </p:spPr>
      </p:pic>
      <p:sp>
        <p:nvSpPr>
          <p:cNvPr id="14" name="TextBox 13">
            <a:extLst>
              <a:ext uri="{FF2B5EF4-FFF2-40B4-BE49-F238E27FC236}">
                <a16:creationId xmlns:a16="http://schemas.microsoft.com/office/drawing/2014/main" id="{A139A7CD-461C-D749-84F2-291F8B315AAA}"/>
              </a:ext>
            </a:extLst>
          </p:cNvPr>
          <p:cNvSpPr txBox="1"/>
          <p:nvPr/>
        </p:nvSpPr>
        <p:spPr>
          <a:xfrm>
            <a:off x="5568696" y="3969096"/>
            <a:ext cx="448970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Solubility increases exponentially with reduction in size, r</a:t>
            </a:r>
          </a:p>
        </p:txBody>
      </p:sp>
      <p:sp>
        <p:nvSpPr>
          <p:cNvPr id="15" name="TextBox 14">
            <a:extLst>
              <a:ext uri="{FF2B5EF4-FFF2-40B4-BE49-F238E27FC236}">
                <a16:creationId xmlns:a16="http://schemas.microsoft.com/office/drawing/2014/main" id="{1AF68F8F-BCAD-A446-844B-7F953FB29D47}"/>
              </a:ext>
            </a:extLst>
          </p:cNvPr>
          <p:cNvSpPr txBox="1"/>
          <p:nvPr/>
        </p:nvSpPr>
        <p:spPr>
          <a:xfrm>
            <a:off x="3419856" y="4761650"/>
            <a:ext cx="3016275" cy="369332"/>
          </a:xfrm>
          <a:prstGeom prst="rect">
            <a:avLst/>
          </a:prstGeom>
          <a:noFill/>
        </p:spPr>
        <p:txBody>
          <a:bodyPr wrap="none" rtlCol="0">
            <a:spAutoFit/>
          </a:bodyPr>
          <a:lstStyle/>
          <a:p>
            <a:r>
              <a:rPr lang="en-US" dirty="0"/>
              <a:t>(</a:t>
            </a:r>
            <a:r>
              <a:rPr lang="en-US" dirty="0" err="1"/>
              <a:t>x</a:t>
            </a:r>
            <a:r>
              <a:rPr lang="en-US" baseline="-25000" dirty="0" err="1"/>
              <a:t>i</a:t>
            </a:r>
            <a:r>
              <a:rPr lang="en-US" baseline="30000" dirty="0" err="1"/>
              <a:t>l</a:t>
            </a:r>
            <a:r>
              <a:rPr lang="en-US" dirty="0"/>
              <a:t>)</a:t>
            </a:r>
            <a:r>
              <a:rPr lang="en-US" baseline="-25000" dirty="0"/>
              <a:t>r</a:t>
            </a:r>
            <a:r>
              <a:rPr lang="en-US" dirty="0"/>
              <a:t> = (</a:t>
            </a:r>
            <a:r>
              <a:rPr lang="en-US" dirty="0" err="1"/>
              <a:t>x</a:t>
            </a:r>
            <a:r>
              <a:rPr lang="en-US" baseline="-25000" dirty="0" err="1"/>
              <a:t>i</a:t>
            </a:r>
            <a:r>
              <a:rPr lang="en-US" baseline="30000" dirty="0" err="1"/>
              <a:t>l</a:t>
            </a:r>
            <a:r>
              <a:rPr lang="en-US" dirty="0"/>
              <a:t>)</a:t>
            </a:r>
            <a:r>
              <a:rPr lang="en-US" baseline="-25000" dirty="0"/>
              <a:t>r=∞</a:t>
            </a:r>
            <a:r>
              <a:rPr lang="en-US" dirty="0"/>
              <a:t> </a:t>
            </a:r>
            <a:r>
              <a:rPr lang="en-US" dirty="0" err="1"/>
              <a:t>exp</a:t>
            </a:r>
            <a:r>
              <a:rPr lang="en-US" dirty="0"/>
              <a:t>(2</a:t>
            </a:r>
            <a:r>
              <a:rPr lang="en-US" dirty="0">
                <a:latin typeface="Symbol" pitchFamily="2" charset="2"/>
              </a:rPr>
              <a:t>g</a:t>
            </a:r>
            <a:r>
              <a:rPr lang="en-US" baseline="30000" dirty="0"/>
              <a:t>sl</a:t>
            </a:r>
            <a:r>
              <a:rPr lang="en-US" dirty="0"/>
              <a:t>/(</a:t>
            </a:r>
            <a:r>
              <a:rPr lang="en-US" dirty="0" err="1">
                <a:latin typeface="Symbol" pitchFamily="2" charset="2"/>
              </a:rPr>
              <a:t>r</a:t>
            </a:r>
            <a:r>
              <a:rPr lang="en-US" dirty="0" err="1"/>
              <a:t>RT</a:t>
            </a:r>
            <a:r>
              <a:rPr lang="en-US" dirty="0"/>
              <a:t> r)) </a:t>
            </a:r>
          </a:p>
        </p:txBody>
      </p:sp>
      <p:sp>
        <p:nvSpPr>
          <p:cNvPr id="16" name="TextBox 15">
            <a:extLst>
              <a:ext uri="{FF2B5EF4-FFF2-40B4-BE49-F238E27FC236}">
                <a16:creationId xmlns:a16="http://schemas.microsoft.com/office/drawing/2014/main" id="{2FA7CBAD-0E7B-7949-A7C3-D5B3C5275509}"/>
              </a:ext>
            </a:extLst>
          </p:cNvPr>
          <p:cNvSpPr txBox="1"/>
          <p:nvPr/>
        </p:nvSpPr>
        <p:spPr>
          <a:xfrm>
            <a:off x="6365748" y="4625192"/>
            <a:ext cx="448970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Small particles dissolve to build large particles with lower solubility</a:t>
            </a:r>
          </a:p>
        </p:txBody>
      </p:sp>
      <p:sp>
        <p:nvSpPr>
          <p:cNvPr id="17" name="TextBox 16">
            <a:extLst>
              <a:ext uri="{FF2B5EF4-FFF2-40B4-BE49-F238E27FC236}">
                <a16:creationId xmlns:a16="http://schemas.microsoft.com/office/drawing/2014/main" id="{CEA42A40-33D5-FE46-AC39-353F20C818B7}"/>
              </a:ext>
            </a:extLst>
          </p:cNvPr>
          <p:cNvSpPr txBox="1"/>
          <p:nvPr/>
        </p:nvSpPr>
        <p:spPr>
          <a:xfrm>
            <a:off x="1698195" y="5192097"/>
            <a:ext cx="9875520" cy="147732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-To obtain nanoparticles you need to supersaturate to a high concentration (far from equilibrium).</a:t>
            </a:r>
          </a:p>
          <a:p>
            <a:r>
              <a:rPr lang="en-US" b="1" dirty="0">
                <a:latin typeface="Times New Roman" panose="02020603050405020304" pitchFamily="18" charset="0"/>
                <a:cs typeface="Times New Roman" panose="02020603050405020304" pitchFamily="18" charset="0"/>
              </a:rPr>
              <a:t>-Low surface energy favors nanoparticles. (Such as at high temperatures)</a:t>
            </a:r>
          </a:p>
          <a:p>
            <a:r>
              <a:rPr lang="en-US" b="1" dirty="0">
                <a:latin typeface="Times New Roman" panose="02020603050405020304" pitchFamily="18" charset="0"/>
                <a:cs typeface="Times New Roman" panose="02020603050405020304" pitchFamily="18" charset="0"/>
              </a:rPr>
              <a:t>-High temperature and high solid density favor nanoparticles.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Supersaturation is required for any nucleation</a:t>
            </a:r>
          </a:p>
        </p:txBody>
      </p:sp>
      <p:pic>
        <p:nvPicPr>
          <p:cNvPr id="18" name="Picture 17">
            <a:extLst>
              <a:ext uri="{FF2B5EF4-FFF2-40B4-BE49-F238E27FC236}">
                <a16:creationId xmlns:a16="http://schemas.microsoft.com/office/drawing/2014/main" id="{F05144D7-4CAA-E042-8D43-BDB58277E848}"/>
              </a:ext>
            </a:extLst>
          </p:cNvPr>
          <p:cNvPicPr>
            <a:picLocks noChangeAspect="1"/>
          </p:cNvPicPr>
          <p:nvPr/>
        </p:nvPicPr>
        <p:blipFill>
          <a:blip r:embed="rId7"/>
          <a:stretch>
            <a:fillRect/>
          </a:stretch>
        </p:blipFill>
        <p:spPr>
          <a:xfrm>
            <a:off x="9444503" y="1286644"/>
            <a:ext cx="2540536" cy="707910"/>
          </a:xfrm>
          <a:prstGeom prst="rect">
            <a:avLst/>
          </a:prstGeom>
        </p:spPr>
      </p:pic>
      <p:sp>
        <p:nvSpPr>
          <p:cNvPr id="19" name="TextBox 18">
            <a:extLst>
              <a:ext uri="{FF2B5EF4-FFF2-40B4-BE49-F238E27FC236}">
                <a16:creationId xmlns:a16="http://schemas.microsoft.com/office/drawing/2014/main" id="{8CA04985-57E8-CD4A-8D68-CFD5F0583F0D}"/>
              </a:ext>
            </a:extLst>
          </p:cNvPr>
          <p:cNvSpPr txBox="1"/>
          <p:nvPr/>
        </p:nvSpPr>
        <p:spPr>
          <a:xfrm>
            <a:off x="1128156" y="1961211"/>
            <a:ext cx="73616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pGT</a:t>
            </a: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6180D48-CDC8-FC73-A260-C2AEF90B87E5}"/>
              </a:ext>
            </a:extLst>
          </p:cNvPr>
          <p:cNvSpPr txBox="1"/>
          <p:nvPr/>
        </p:nvSpPr>
        <p:spPr>
          <a:xfrm>
            <a:off x="6457738" y="6219584"/>
            <a:ext cx="5734262" cy="461665"/>
          </a:xfrm>
          <a:prstGeom prst="rect">
            <a:avLst/>
          </a:prstGeom>
          <a:noFill/>
        </p:spPr>
        <p:txBody>
          <a:bodyPr wrap="none" rtlCol="0">
            <a:spAutoFit/>
          </a:bodyPr>
          <a:lstStyle/>
          <a:p>
            <a:r>
              <a:rPr lang="en-US" sz="2400" b="1" i="1" u="sng" dirty="0">
                <a:latin typeface="Times New Roman" panose="02020603050405020304" pitchFamily="18" charset="0"/>
                <a:cs typeface="Times New Roman" panose="02020603050405020304" pitchFamily="18" charset="0"/>
              </a:rPr>
              <a:t>One form of the Gibbs-Thompson Equation</a:t>
            </a:r>
          </a:p>
        </p:txBody>
      </p:sp>
      <p:sp>
        <p:nvSpPr>
          <p:cNvPr id="21" name="TextBox 20">
            <a:extLst>
              <a:ext uri="{FF2B5EF4-FFF2-40B4-BE49-F238E27FC236}">
                <a16:creationId xmlns:a16="http://schemas.microsoft.com/office/drawing/2014/main" id="{69E354D1-FF5F-5E68-43C9-2A3B2E8916EA}"/>
              </a:ext>
            </a:extLst>
          </p:cNvPr>
          <p:cNvSpPr txBox="1"/>
          <p:nvPr/>
        </p:nvSpPr>
        <p:spPr>
          <a:xfrm>
            <a:off x="130286" y="16194"/>
            <a:ext cx="313643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Ostwald-Freundlich Equation</a:t>
            </a:r>
          </a:p>
        </p:txBody>
      </p:sp>
    </p:spTree>
    <p:extLst>
      <p:ext uri="{BB962C8B-B14F-4D97-AF65-F5344CB8AC3E}">
        <p14:creationId xmlns:p14="http://schemas.microsoft.com/office/powerpoint/2010/main" val="1966056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E08908-B49A-A443-AB80-93A0A2108F34}"/>
              </a:ext>
            </a:extLst>
          </p:cNvPr>
          <p:cNvSpPr>
            <a:spLocks noGrp="1"/>
          </p:cNvSpPr>
          <p:nvPr>
            <p:ph type="sldNum" sz="quarter" idx="12"/>
          </p:nvPr>
        </p:nvSpPr>
        <p:spPr/>
        <p:txBody>
          <a:bodyPr/>
          <a:lstStyle/>
          <a:p>
            <a:fld id="{F330A13A-245F-CF4A-9D4D-0D02FAFE269F}" type="slidenum">
              <a:rPr lang="en-US" smtClean="0"/>
              <a:t>32</a:t>
            </a:fld>
            <a:endParaRPr lang="en-US"/>
          </a:p>
        </p:txBody>
      </p:sp>
      <p:sp>
        <p:nvSpPr>
          <p:cNvPr id="3" name="TextBox 2">
            <a:extLst>
              <a:ext uri="{FF2B5EF4-FFF2-40B4-BE49-F238E27FC236}">
                <a16:creationId xmlns:a16="http://schemas.microsoft.com/office/drawing/2014/main" id="{5730A780-9EB6-0E42-A714-7A2853CD6C3C}"/>
              </a:ext>
            </a:extLst>
          </p:cNvPr>
          <p:cNvSpPr txBox="1"/>
          <p:nvPr/>
        </p:nvSpPr>
        <p:spPr>
          <a:xfrm>
            <a:off x="4907754" y="201168"/>
            <a:ext cx="255390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Ostwald Ripening</a:t>
            </a:r>
          </a:p>
        </p:txBody>
      </p:sp>
      <p:sp>
        <p:nvSpPr>
          <p:cNvPr id="4" name="TextBox 3">
            <a:extLst>
              <a:ext uri="{FF2B5EF4-FFF2-40B4-BE49-F238E27FC236}">
                <a16:creationId xmlns:a16="http://schemas.microsoft.com/office/drawing/2014/main" id="{7A41AB32-1FC2-AB4E-9925-A4FEA39EEAF0}"/>
              </a:ext>
            </a:extLst>
          </p:cNvPr>
          <p:cNvSpPr txBox="1"/>
          <p:nvPr/>
        </p:nvSpPr>
        <p:spPr>
          <a:xfrm>
            <a:off x="3364991" y="822960"/>
            <a:ext cx="5514010"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Dissolution/precipitation mechanism for grain growth</a:t>
            </a:r>
          </a:p>
          <a:p>
            <a:r>
              <a:rPr lang="en-US" dirty="0">
                <a:latin typeface="Times New Roman" panose="02020603050405020304" pitchFamily="18" charset="0"/>
                <a:cs typeface="Times New Roman" panose="02020603050405020304" pitchFamily="18" charset="0"/>
              </a:rPr>
              <a:t>Consider small and large grains in contact with a solution</a:t>
            </a:r>
          </a:p>
        </p:txBody>
      </p:sp>
      <p:pic>
        <p:nvPicPr>
          <p:cNvPr id="5" name="Picture 4">
            <a:extLst>
              <a:ext uri="{FF2B5EF4-FFF2-40B4-BE49-F238E27FC236}">
                <a16:creationId xmlns:a16="http://schemas.microsoft.com/office/drawing/2014/main" id="{C96D6DEF-60C4-C549-8A77-1AF291DE1D44}"/>
              </a:ext>
            </a:extLst>
          </p:cNvPr>
          <p:cNvPicPr>
            <a:picLocks noChangeAspect="1"/>
          </p:cNvPicPr>
          <p:nvPr/>
        </p:nvPicPr>
        <p:blipFill>
          <a:blip r:embed="rId2"/>
          <a:stretch>
            <a:fillRect/>
          </a:stretch>
        </p:blipFill>
        <p:spPr>
          <a:xfrm>
            <a:off x="3664204" y="1629418"/>
            <a:ext cx="4699000" cy="1066800"/>
          </a:xfrm>
          <a:prstGeom prst="rect">
            <a:avLst/>
          </a:prstGeom>
        </p:spPr>
      </p:pic>
      <p:sp>
        <p:nvSpPr>
          <p:cNvPr id="6" name="TextBox 5">
            <a:extLst>
              <a:ext uri="{FF2B5EF4-FFF2-40B4-BE49-F238E27FC236}">
                <a16:creationId xmlns:a16="http://schemas.microsoft.com/office/drawing/2014/main" id="{5E449EC5-710A-B54F-B5A5-4DFAE8607A98}"/>
              </a:ext>
            </a:extLst>
          </p:cNvPr>
          <p:cNvSpPr txBox="1"/>
          <p:nvPr/>
        </p:nvSpPr>
        <p:spPr>
          <a:xfrm>
            <a:off x="4120108" y="2921696"/>
            <a:ext cx="38331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Grain Growth and Elimination of Pores</a:t>
            </a:r>
          </a:p>
        </p:txBody>
      </p:sp>
      <p:pic>
        <p:nvPicPr>
          <p:cNvPr id="7" name="Picture 6">
            <a:extLst>
              <a:ext uri="{FF2B5EF4-FFF2-40B4-BE49-F238E27FC236}">
                <a16:creationId xmlns:a16="http://schemas.microsoft.com/office/drawing/2014/main" id="{82BED77A-540E-D344-B2A2-C4C776F3AF18}"/>
              </a:ext>
            </a:extLst>
          </p:cNvPr>
          <p:cNvPicPr>
            <a:picLocks noChangeAspect="1"/>
          </p:cNvPicPr>
          <p:nvPr/>
        </p:nvPicPr>
        <p:blipFill>
          <a:blip r:embed="rId3"/>
          <a:stretch>
            <a:fillRect/>
          </a:stretch>
        </p:blipFill>
        <p:spPr>
          <a:xfrm>
            <a:off x="3701122" y="3516506"/>
            <a:ext cx="4841748" cy="2810440"/>
          </a:xfrm>
          <a:prstGeom prst="rect">
            <a:avLst/>
          </a:prstGeom>
        </p:spPr>
      </p:pic>
      <p:pic>
        <p:nvPicPr>
          <p:cNvPr id="8" name="Picture 7">
            <a:extLst>
              <a:ext uri="{FF2B5EF4-FFF2-40B4-BE49-F238E27FC236}">
                <a16:creationId xmlns:a16="http://schemas.microsoft.com/office/drawing/2014/main" id="{03BB345B-695F-884F-8741-198F9426181F}"/>
              </a:ext>
            </a:extLst>
          </p:cNvPr>
          <p:cNvPicPr>
            <a:picLocks noChangeAspect="1"/>
          </p:cNvPicPr>
          <p:nvPr/>
        </p:nvPicPr>
        <p:blipFill>
          <a:blip r:embed="rId4"/>
          <a:stretch>
            <a:fillRect/>
          </a:stretch>
        </p:blipFill>
        <p:spPr>
          <a:xfrm>
            <a:off x="9492023" y="178827"/>
            <a:ext cx="2122044" cy="591299"/>
          </a:xfrm>
          <a:prstGeom prst="rect">
            <a:avLst/>
          </a:prstGeom>
        </p:spPr>
      </p:pic>
      <p:sp>
        <p:nvSpPr>
          <p:cNvPr id="9" name="TextBox 8">
            <a:extLst>
              <a:ext uri="{FF2B5EF4-FFF2-40B4-BE49-F238E27FC236}">
                <a16:creationId xmlns:a16="http://schemas.microsoft.com/office/drawing/2014/main" id="{1CF9B288-3962-4648-A56E-869BC9E677ED}"/>
              </a:ext>
            </a:extLst>
          </p:cNvPr>
          <p:cNvSpPr txBox="1"/>
          <p:nvPr/>
        </p:nvSpPr>
        <p:spPr>
          <a:xfrm>
            <a:off x="10126165" y="744605"/>
            <a:ext cx="85376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PV = </a:t>
            </a:r>
            <a:r>
              <a:rPr lang="en-US" dirty="0">
                <a:latin typeface="Symbol" pitchFamily="2" charset="2"/>
                <a:cs typeface="Times New Roman" panose="02020603050405020304" pitchFamily="18" charset="0"/>
              </a:rPr>
              <a:t>m</a:t>
            </a:r>
          </a:p>
        </p:txBody>
      </p:sp>
    </p:spTree>
    <p:extLst>
      <p:ext uri="{BB962C8B-B14F-4D97-AF65-F5344CB8AC3E}">
        <p14:creationId xmlns:p14="http://schemas.microsoft.com/office/powerpoint/2010/main" val="1070652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EE000-264D-934B-8652-91E407395D87}"/>
              </a:ext>
            </a:extLst>
          </p:cNvPr>
          <p:cNvSpPr>
            <a:spLocks noGrp="1"/>
          </p:cNvSpPr>
          <p:nvPr>
            <p:ph type="sldNum" sz="quarter" idx="12"/>
          </p:nvPr>
        </p:nvSpPr>
        <p:spPr/>
        <p:txBody>
          <a:bodyPr/>
          <a:lstStyle/>
          <a:p>
            <a:fld id="{F330A13A-245F-CF4A-9D4D-0D02FAFE269F}" type="slidenum">
              <a:rPr lang="en-US" smtClean="0"/>
              <a:t>33</a:t>
            </a:fld>
            <a:endParaRPr lang="en-US"/>
          </a:p>
        </p:txBody>
      </p:sp>
      <p:sp>
        <p:nvSpPr>
          <p:cNvPr id="3" name="TextBox 2">
            <a:extLst>
              <a:ext uri="{FF2B5EF4-FFF2-40B4-BE49-F238E27FC236}">
                <a16:creationId xmlns:a16="http://schemas.microsoft.com/office/drawing/2014/main" id="{AD2ED655-7E6F-3449-B692-D01B5D12BBCC}"/>
              </a:ext>
            </a:extLst>
          </p:cNvPr>
          <p:cNvSpPr txBox="1"/>
          <p:nvPr/>
        </p:nvSpPr>
        <p:spPr>
          <a:xfrm>
            <a:off x="1865376" y="100584"/>
            <a:ext cx="9905147"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Critical Nucleus and Activation Energy for Crystalline Nucleation (Gibbs)</a:t>
            </a:r>
          </a:p>
        </p:txBody>
      </p:sp>
      <p:pic>
        <p:nvPicPr>
          <p:cNvPr id="4" name="Picture 3">
            <a:extLst>
              <a:ext uri="{FF2B5EF4-FFF2-40B4-BE49-F238E27FC236}">
                <a16:creationId xmlns:a16="http://schemas.microsoft.com/office/drawing/2014/main" id="{7DB896AA-DDAA-3741-B231-1C4D28CCD1C8}"/>
              </a:ext>
            </a:extLst>
          </p:cNvPr>
          <p:cNvPicPr>
            <a:picLocks noChangeAspect="1"/>
          </p:cNvPicPr>
          <p:nvPr/>
        </p:nvPicPr>
        <p:blipFill>
          <a:blip r:embed="rId2"/>
          <a:stretch>
            <a:fillRect/>
          </a:stretch>
        </p:blipFill>
        <p:spPr>
          <a:xfrm>
            <a:off x="3287014" y="708660"/>
            <a:ext cx="5727700" cy="1143000"/>
          </a:xfrm>
          <a:prstGeom prst="rect">
            <a:avLst/>
          </a:prstGeom>
        </p:spPr>
      </p:pic>
      <p:sp>
        <p:nvSpPr>
          <p:cNvPr id="5" name="Rectangle 4">
            <a:extLst>
              <a:ext uri="{FF2B5EF4-FFF2-40B4-BE49-F238E27FC236}">
                <a16:creationId xmlns:a16="http://schemas.microsoft.com/office/drawing/2014/main" id="{565F2A19-1316-214D-A1D4-4D0B8E57CEEE}"/>
              </a:ext>
            </a:extLst>
          </p:cNvPr>
          <p:cNvSpPr/>
          <p:nvPr/>
        </p:nvSpPr>
        <p:spPr>
          <a:xfrm>
            <a:off x="4952717" y="1851660"/>
            <a:ext cx="2337499" cy="369332"/>
          </a:xfrm>
          <a:prstGeom prst="rect">
            <a:avLst/>
          </a:prstGeom>
        </p:spPr>
        <p:txBody>
          <a:bodyPr wrap="none">
            <a:spAutoFit/>
          </a:bodyPr>
          <a:lstStyle/>
          <a:p>
            <a:r>
              <a:rPr lang="en-US" dirty="0">
                <a:solidFill>
                  <a:srgbClr val="211E1E"/>
                </a:solidFill>
                <a:latin typeface="Times New Roman" panose="02020603050405020304" pitchFamily="18" charset="0"/>
                <a:cs typeface="Times New Roman" panose="02020603050405020304" pitchFamily="18" charset="0"/>
              </a:rPr>
              <a:t>(</a:t>
            </a:r>
            <a:r>
              <a:rPr lang="en-US" i="1" dirty="0">
                <a:solidFill>
                  <a:srgbClr val="211E1E"/>
                </a:solidFill>
                <a:latin typeface="Times New Roman" panose="02020603050405020304" pitchFamily="18" charset="0"/>
                <a:cs typeface="Times New Roman" panose="02020603050405020304" pitchFamily="18" charset="0"/>
              </a:rPr>
              <a:t>M</a:t>
            </a:r>
            <a:r>
              <a:rPr lang="en-US" dirty="0">
                <a:solidFill>
                  <a:srgbClr val="211E1E"/>
                </a:solidFill>
                <a:latin typeface="Times New Roman" panose="02020603050405020304" pitchFamily="18" charset="0"/>
                <a:cs typeface="Times New Roman" panose="02020603050405020304" pitchFamily="18" charset="0"/>
              </a:rPr>
              <a:t>/</a:t>
            </a:r>
            <a:r>
              <a:rPr lang="en-US" i="1" dirty="0">
                <a:solidFill>
                  <a:srgbClr val="211E1E"/>
                </a:solidFill>
                <a:latin typeface="Symbol" pitchFamily="2" charset="2"/>
                <a:cs typeface="Times New Roman" panose="02020603050405020304" pitchFamily="18" charset="0"/>
              </a:rPr>
              <a:t>r</a:t>
            </a:r>
            <a:r>
              <a:rPr lang="en-US" dirty="0">
                <a:solidFill>
                  <a:srgbClr val="211E1E"/>
                </a:solidFill>
                <a:latin typeface="Times New Roman" panose="02020603050405020304" pitchFamily="18" charset="0"/>
                <a:cs typeface="Times New Roman" panose="02020603050405020304" pitchFamily="18" charset="0"/>
              </a:rPr>
              <a:t>) is molar volume </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A293206-48A1-4643-9699-480B3CCDF6F8}"/>
              </a:ext>
            </a:extLst>
          </p:cNvPr>
          <p:cNvSpPr txBox="1"/>
          <p:nvPr/>
        </p:nvSpPr>
        <p:spPr>
          <a:xfrm>
            <a:off x="7653528" y="1482328"/>
            <a:ext cx="293298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Surface increases free energy</a:t>
            </a:r>
          </a:p>
        </p:txBody>
      </p:sp>
      <p:sp>
        <p:nvSpPr>
          <p:cNvPr id="7" name="TextBox 6">
            <a:extLst>
              <a:ext uri="{FF2B5EF4-FFF2-40B4-BE49-F238E27FC236}">
                <a16:creationId xmlns:a16="http://schemas.microsoft.com/office/drawing/2014/main" id="{DE52B8C2-CDDE-1844-B870-0CAEF2174C1F}"/>
              </a:ext>
            </a:extLst>
          </p:cNvPr>
          <p:cNvSpPr txBox="1"/>
          <p:nvPr/>
        </p:nvSpPr>
        <p:spPr>
          <a:xfrm>
            <a:off x="4490462" y="498115"/>
            <a:ext cx="270183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Bulk decreases free energy</a:t>
            </a:r>
          </a:p>
        </p:txBody>
      </p:sp>
      <p:pic>
        <p:nvPicPr>
          <p:cNvPr id="8" name="Picture 7">
            <a:extLst>
              <a:ext uri="{FF2B5EF4-FFF2-40B4-BE49-F238E27FC236}">
                <a16:creationId xmlns:a16="http://schemas.microsoft.com/office/drawing/2014/main" id="{6DF48327-8766-7543-A746-10808FE90CD4}"/>
              </a:ext>
            </a:extLst>
          </p:cNvPr>
          <p:cNvPicPr>
            <a:picLocks noChangeAspect="1"/>
          </p:cNvPicPr>
          <p:nvPr/>
        </p:nvPicPr>
        <p:blipFill>
          <a:blip r:embed="rId3"/>
          <a:stretch>
            <a:fillRect/>
          </a:stretch>
        </p:blipFill>
        <p:spPr>
          <a:xfrm>
            <a:off x="3287014" y="2541905"/>
            <a:ext cx="5346700" cy="1041400"/>
          </a:xfrm>
          <a:prstGeom prst="rect">
            <a:avLst/>
          </a:prstGeom>
        </p:spPr>
      </p:pic>
      <p:pic>
        <p:nvPicPr>
          <p:cNvPr id="9" name="Picture 8">
            <a:extLst>
              <a:ext uri="{FF2B5EF4-FFF2-40B4-BE49-F238E27FC236}">
                <a16:creationId xmlns:a16="http://schemas.microsoft.com/office/drawing/2014/main" id="{27506583-3A00-7741-AFCC-2DA16956B07F}"/>
              </a:ext>
            </a:extLst>
          </p:cNvPr>
          <p:cNvPicPr>
            <a:picLocks noChangeAspect="1"/>
          </p:cNvPicPr>
          <p:nvPr/>
        </p:nvPicPr>
        <p:blipFill>
          <a:blip r:embed="rId4"/>
          <a:stretch>
            <a:fillRect/>
          </a:stretch>
        </p:blipFill>
        <p:spPr>
          <a:xfrm>
            <a:off x="476505" y="3668258"/>
            <a:ext cx="3390900" cy="520700"/>
          </a:xfrm>
          <a:prstGeom prst="rect">
            <a:avLst/>
          </a:prstGeom>
        </p:spPr>
      </p:pic>
      <p:sp>
        <p:nvSpPr>
          <p:cNvPr id="10" name="TextBox 9">
            <a:extLst>
              <a:ext uri="{FF2B5EF4-FFF2-40B4-BE49-F238E27FC236}">
                <a16:creationId xmlns:a16="http://schemas.microsoft.com/office/drawing/2014/main" id="{657E58D5-CECE-A144-A6EE-DB1E927C1260}"/>
              </a:ext>
            </a:extLst>
          </p:cNvPr>
          <p:cNvSpPr txBox="1"/>
          <p:nvPr/>
        </p:nvSpPr>
        <p:spPr>
          <a:xfrm>
            <a:off x="3984836" y="3668258"/>
            <a:ext cx="4009094"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Barrier</a:t>
            </a:r>
            <a:r>
              <a:rPr lang="en-US" dirty="0"/>
              <a:t> energy for nucleation at the critical nucleus size beyond which growth is spontaneous</a:t>
            </a:r>
          </a:p>
        </p:txBody>
      </p:sp>
      <p:pic>
        <p:nvPicPr>
          <p:cNvPr id="11" name="Picture 10">
            <a:extLst>
              <a:ext uri="{FF2B5EF4-FFF2-40B4-BE49-F238E27FC236}">
                <a16:creationId xmlns:a16="http://schemas.microsoft.com/office/drawing/2014/main" id="{E5B15E3C-C994-C841-9B18-7CD64CC7C717}"/>
              </a:ext>
            </a:extLst>
          </p:cNvPr>
          <p:cNvPicPr>
            <a:picLocks noChangeAspect="1"/>
          </p:cNvPicPr>
          <p:nvPr/>
        </p:nvPicPr>
        <p:blipFill rotWithShape="1">
          <a:blip r:embed="rId5"/>
          <a:srcRect b="17560"/>
          <a:stretch/>
        </p:blipFill>
        <p:spPr>
          <a:xfrm>
            <a:off x="3516202" y="4789632"/>
            <a:ext cx="3492500" cy="408325"/>
          </a:xfrm>
          <a:prstGeom prst="rect">
            <a:avLst/>
          </a:prstGeom>
        </p:spPr>
      </p:pic>
      <p:pic>
        <p:nvPicPr>
          <p:cNvPr id="12" name="Picture 11">
            <a:extLst>
              <a:ext uri="{FF2B5EF4-FFF2-40B4-BE49-F238E27FC236}">
                <a16:creationId xmlns:a16="http://schemas.microsoft.com/office/drawing/2014/main" id="{F916BB4D-2F3E-E74C-8A82-ED1EC77E1FB9}"/>
              </a:ext>
            </a:extLst>
          </p:cNvPr>
          <p:cNvPicPr>
            <a:picLocks noChangeAspect="1"/>
          </p:cNvPicPr>
          <p:nvPr/>
        </p:nvPicPr>
        <p:blipFill>
          <a:blip r:embed="rId6"/>
          <a:stretch>
            <a:fillRect/>
          </a:stretch>
        </p:blipFill>
        <p:spPr>
          <a:xfrm>
            <a:off x="3706702" y="5406614"/>
            <a:ext cx="3302000" cy="1282700"/>
          </a:xfrm>
          <a:prstGeom prst="rect">
            <a:avLst/>
          </a:prstGeom>
        </p:spPr>
      </p:pic>
      <p:pic>
        <p:nvPicPr>
          <p:cNvPr id="13" name="Picture 12">
            <a:extLst>
              <a:ext uri="{FF2B5EF4-FFF2-40B4-BE49-F238E27FC236}">
                <a16:creationId xmlns:a16="http://schemas.microsoft.com/office/drawing/2014/main" id="{CF613820-B392-65D5-02BF-82BBCF948598}"/>
              </a:ext>
            </a:extLst>
          </p:cNvPr>
          <p:cNvPicPr>
            <a:picLocks noChangeAspect="1"/>
          </p:cNvPicPr>
          <p:nvPr/>
        </p:nvPicPr>
        <p:blipFill>
          <a:blip r:embed="rId7"/>
          <a:stretch>
            <a:fillRect/>
          </a:stretch>
        </p:blipFill>
        <p:spPr>
          <a:xfrm>
            <a:off x="7606168" y="3492295"/>
            <a:ext cx="4582187" cy="3240298"/>
          </a:xfrm>
          <a:prstGeom prst="rect">
            <a:avLst/>
          </a:prstGeom>
        </p:spPr>
      </p:pic>
    </p:spTree>
    <p:extLst>
      <p:ext uri="{BB962C8B-B14F-4D97-AF65-F5344CB8AC3E}">
        <p14:creationId xmlns:p14="http://schemas.microsoft.com/office/powerpoint/2010/main" val="987561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EE000-264D-934B-8652-91E407395D87}"/>
              </a:ext>
            </a:extLst>
          </p:cNvPr>
          <p:cNvSpPr>
            <a:spLocks noGrp="1"/>
          </p:cNvSpPr>
          <p:nvPr>
            <p:ph type="sldNum" sz="quarter" idx="12"/>
          </p:nvPr>
        </p:nvSpPr>
        <p:spPr/>
        <p:txBody>
          <a:bodyPr/>
          <a:lstStyle/>
          <a:p>
            <a:fld id="{F330A13A-245F-CF4A-9D4D-0D02FAFE269F}" type="slidenum">
              <a:rPr lang="en-US" smtClean="0"/>
              <a:t>34</a:t>
            </a:fld>
            <a:endParaRPr lang="en-US"/>
          </a:p>
        </p:txBody>
      </p:sp>
      <p:pic>
        <p:nvPicPr>
          <p:cNvPr id="20" name="Picture 19">
            <a:extLst>
              <a:ext uri="{FF2B5EF4-FFF2-40B4-BE49-F238E27FC236}">
                <a16:creationId xmlns:a16="http://schemas.microsoft.com/office/drawing/2014/main" id="{48FAD316-9BD6-E1B4-9575-3B09F3DB5D9B}"/>
              </a:ext>
            </a:extLst>
          </p:cNvPr>
          <p:cNvPicPr>
            <a:picLocks noChangeAspect="1"/>
          </p:cNvPicPr>
          <p:nvPr/>
        </p:nvPicPr>
        <p:blipFill>
          <a:blip r:embed="rId2"/>
          <a:stretch>
            <a:fillRect/>
          </a:stretch>
        </p:blipFill>
        <p:spPr>
          <a:xfrm>
            <a:off x="765598" y="0"/>
            <a:ext cx="6818012" cy="6858000"/>
          </a:xfrm>
          <a:prstGeom prst="rect">
            <a:avLst/>
          </a:prstGeom>
        </p:spPr>
      </p:pic>
      <p:sp>
        <p:nvSpPr>
          <p:cNvPr id="21" name="TextBox 20">
            <a:extLst>
              <a:ext uri="{FF2B5EF4-FFF2-40B4-BE49-F238E27FC236}">
                <a16:creationId xmlns:a16="http://schemas.microsoft.com/office/drawing/2014/main" id="{309B9D63-449D-6B8F-219A-7DC9B35EE589}"/>
              </a:ext>
            </a:extLst>
          </p:cNvPr>
          <p:cNvSpPr txBox="1"/>
          <p:nvPr/>
        </p:nvSpPr>
        <p:spPr>
          <a:xfrm>
            <a:off x="6829489" y="445969"/>
            <a:ext cx="4524311"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Critical Nucleus and Activation Energy for Crystalline Nucleation (Gibbs)</a:t>
            </a:r>
          </a:p>
        </p:txBody>
      </p:sp>
    </p:spTree>
    <p:extLst>
      <p:ext uri="{BB962C8B-B14F-4D97-AF65-F5344CB8AC3E}">
        <p14:creationId xmlns:p14="http://schemas.microsoft.com/office/powerpoint/2010/main" val="1759408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A95D7D-7D76-C54A-94B1-37C7842624D8}"/>
              </a:ext>
            </a:extLst>
          </p:cNvPr>
          <p:cNvSpPr>
            <a:spLocks noGrp="1"/>
          </p:cNvSpPr>
          <p:nvPr>
            <p:ph type="sldNum" sz="quarter" idx="12"/>
          </p:nvPr>
        </p:nvSpPr>
        <p:spPr/>
        <p:txBody>
          <a:bodyPr/>
          <a:lstStyle/>
          <a:p>
            <a:fld id="{F330A13A-245F-CF4A-9D4D-0D02FAFE269F}" type="slidenum">
              <a:rPr lang="en-US" smtClean="0"/>
              <a:t>35</a:t>
            </a:fld>
            <a:endParaRPr lang="en-US"/>
          </a:p>
        </p:txBody>
      </p:sp>
      <p:pic>
        <p:nvPicPr>
          <p:cNvPr id="3" name="Picture 2">
            <a:extLst>
              <a:ext uri="{FF2B5EF4-FFF2-40B4-BE49-F238E27FC236}">
                <a16:creationId xmlns:a16="http://schemas.microsoft.com/office/drawing/2014/main" id="{64E42906-D1B3-FF4B-B3F9-E8364AD0F525}"/>
              </a:ext>
            </a:extLst>
          </p:cNvPr>
          <p:cNvPicPr>
            <a:picLocks noChangeAspect="1"/>
          </p:cNvPicPr>
          <p:nvPr/>
        </p:nvPicPr>
        <p:blipFill rotWithShape="1">
          <a:blip r:embed="rId2"/>
          <a:srcRect b="17560"/>
          <a:stretch/>
        </p:blipFill>
        <p:spPr>
          <a:xfrm>
            <a:off x="2111132" y="1242089"/>
            <a:ext cx="3492500" cy="408325"/>
          </a:xfrm>
          <a:prstGeom prst="rect">
            <a:avLst/>
          </a:prstGeom>
        </p:spPr>
      </p:pic>
      <p:pic>
        <p:nvPicPr>
          <p:cNvPr id="4" name="Picture 3">
            <a:extLst>
              <a:ext uri="{FF2B5EF4-FFF2-40B4-BE49-F238E27FC236}">
                <a16:creationId xmlns:a16="http://schemas.microsoft.com/office/drawing/2014/main" id="{1F0D77FE-9257-9445-8BEB-4CC8C4CA92A2}"/>
              </a:ext>
            </a:extLst>
          </p:cNvPr>
          <p:cNvPicPr>
            <a:picLocks noChangeAspect="1"/>
          </p:cNvPicPr>
          <p:nvPr/>
        </p:nvPicPr>
        <p:blipFill>
          <a:blip r:embed="rId3"/>
          <a:stretch>
            <a:fillRect/>
          </a:stretch>
        </p:blipFill>
        <p:spPr>
          <a:xfrm>
            <a:off x="6379856" y="804901"/>
            <a:ext cx="3302000" cy="1282700"/>
          </a:xfrm>
          <a:prstGeom prst="rect">
            <a:avLst/>
          </a:prstGeom>
        </p:spPr>
      </p:pic>
      <p:sp>
        <p:nvSpPr>
          <p:cNvPr id="5" name="TextBox 4">
            <a:extLst>
              <a:ext uri="{FF2B5EF4-FFF2-40B4-BE49-F238E27FC236}">
                <a16:creationId xmlns:a16="http://schemas.microsoft.com/office/drawing/2014/main" id="{67C0A1ED-0E24-1248-85EA-7000B5C2CEDD}"/>
              </a:ext>
            </a:extLst>
          </p:cNvPr>
          <p:cNvSpPr txBox="1"/>
          <p:nvPr/>
        </p:nvSpPr>
        <p:spPr>
          <a:xfrm>
            <a:off x="1865376" y="100584"/>
            <a:ext cx="9905147"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Critical Nucleus and Activation Energy for Crystalline Nucleation (Gibbs)</a:t>
            </a:r>
          </a:p>
        </p:txBody>
      </p:sp>
      <p:sp>
        <p:nvSpPr>
          <p:cNvPr id="6" name="TextBox 5">
            <a:extLst>
              <a:ext uri="{FF2B5EF4-FFF2-40B4-BE49-F238E27FC236}">
                <a16:creationId xmlns:a16="http://schemas.microsoft.com/office/drawing/2014/main" id="{588577FC-CC29-B24D-AEFD-882263D78D3E}"/>
              </a:ext>
            </a:extLst>
          </p:cNvPr>
          <p:cNvSpPr txBox="1"/>
          <p:nvPr/>
        </p:nvSpPr>
        <p:spPr>
          <a:xfrm>
            <a:off x="2787280" y="2459737"/>
            <a:ext cx="2816352" cy="369332"/>
          </a:xfrm>
          <a:prstGeom prst="rect">
            <a:avLst/>
          </a:prstGeom>
          <a:noFill/>
        </p:spPr>
        <p:txBody>
          <a:bodyPr wrap="square" rtlCol="0">
            <a:spAutoFit/>
          </a:bodyPr>
          <a:lstStyle/>
          <a:p>
            <a:r>
              <a:rPr lang="en-US" dirty="0" err="1">
                <a:latin typeface="Symbol" pitchFamily="2" charset="2"/>
              </a:rPr>
              <a:t>D</a:t>
            </a:r>
            <a:r>
              <a:rPr lang="en-US" baseline="-25000" dirty="0" err="1"/>
              <a:t>fus</a:t>
            </a:r>
            <a:r>
              <a:rPr lang="en-US" dirty="0" err="1"/>
              <a:t>G</a:t>
            </a:r>
            <a:r>
              <a:rPr lang="en-US" baseline="-25000" dirty="0" err="1"/>
              <a:t>m</a:t>
            </a:r>
            <a:r>
              <a:rPr lang="en-US" dirty="0"/>
              <a:t> = </a:t>
            </a:r>
            <a:r>
              <a:rPr lang="en-US" dirty="0" err="1">
                <a:latin typeface="Symbol" pitchFamily="2" charset="2"/>
              </a:rPr>
              <a:t>D</a:t>
            </a:r>
            <a:r>
              <a:rPr lang="en-US" baseline="-25000" dirty="0" err="1"/>
              <a:t>fus</a:t>
            </a:r>
            <a:r>
              <a:rPr lang="en-US" dirty="0" err="1"/>
              <a:t>H</a:t>
            </a:r>
            <a:r>
              <a:rPr lang="en-US" baseline="-25000" dirty="0" err="1"/>
              <a:t>m</a:t>
            </a:r>
            <a:r>
              <a:rPr lang="en-US" dirty="0"/>
              <a:t> - </a:t>
            </a:r>
            <a:r>
              <a:rPr lang="en-US" dirty="0" err="1"/>
              <a:t>T</a:t>
            </a:r>
            <a:r>
              <a:rPr lang="en-US" dirty="0" err="1">
                <a:latin typeface="Symbol" pitchFamily="2" charset="2"/>
              </a:rPr>
              <a:t>D</a:t>
            </a:r>
            <a:r>
              <a:rPr lang="en-US" baseline="-25000" dirty="0" err="1"/>
              <a:t>fus</a:t>
            </a:r>
            <a:r>
              <a:rPr lang="en-US" dirty="0" err="1"/>
              <a:t>S</a:t>
            </a:r>
            <a:r>
              <a:rPr lang="en-US" baseline="-25000" dirty="0" err="1"/>
              <a:t>m</a:t>
            </a:r>
            <a:endParaRPr lang="en-US" baseline="-25000" dirty="0"/>
          </a:p>
        </p:txBody>
      </p:sp>
      <p:sp>
        <p:nvSpPr>
          <p:cNvPr id="7" name="TextBox 6">
            <a:extLst>
              <a:ext uri="{FF2B5EF4-FFF2-40B4-BE49-F238E27FC236}">
                <a16:creationId xmlns:a16="http://schemas.microsoft.com/office/drawing/2014/main" id="{3EDB947C-052D-7547-8D20-FE7861BBBA4F}"/>
              </a:ext>
            </a:extLst>
          </p:cNvPr>
          <p:cNvSpPr txBox="1"/>
          <p:nvPr/>
        </p:nvSpPr>
        <p:spPr>
          <a:xfrm>
            <a:off x="5705856" y="2453228"/>
            <a:ext cx="6167394"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Lower T leads to larger </a:t>
            </a:r>
            <a:r>
              <a:rPr lang="en-US" dirty="0" err="1">
                <a:latin typeface="Symbol" pitchFamily="2" charset="2"/>
              </a:rPr>
              <a:t>D</a:t>
            </a:r>
            <a:r>
              <a:rPr lang="en-US" baseline="-25000" dirty="0" err="1">
                <a:latin typeface="Times New Roman" panose="02020603050405020304" pitchFamily="18" charset="0"/>
                <a:cs typeface="Times New Roman" panose="02020603050405020304" pitchFamily="18" charset="0"/>
              </a:rPr>
              <a:t>fus</a:t>
            </a:r>
            <a:r>
              <a:rPr lang="en-US" dirty="0" err="1">
                <a:latin typeface="Times New Roman" panose="02020603050405020304" pitchFamily="18" charset="0"/>
                <a:cs typeface="Times New Roman" panose="02020603050405020304" pitchFamily="18" charset="0"/>
              </a:rPr>
              <a:t>G</a:t>
            </a:r>
            <a:r>
              <a:rPr lang="en-US" baseline="-25000" dirty="0" err="1">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(Driving force for crystallization)</a:t>
            </a:r>
          </a:p>
          <a:p>
            <a:r>
              <a:rPr lang="en-US" dirty="0">
                <a:latin typeface="Times New Roman" panose="02020603050405020304" pitchFamily="18" charset="0"/>
                <a:cs typeface="Times New Roman" panose="02020603050405020304" pitchFamily="18" charset="0"/>
              </a:rPr>
              <a:t>smaller r* and smaller </a:t>
            </a:r>
            <a:r>
              <a:rPr lang="en-US" dirty="0">
                <a:latin typeface="Symbol" pitchFamily="2" charset="2"/>
              </a:rPr>
              <a:t>D</a:t>
            </a:r>
            <a:r>
              <a:rPr lang="en-US" baseline="-25000" dirty="0">
                <a:latin typeface="Times New Roman" panose="02020603050405020304" pitchFamily="18" charset="0"/>
                <a:cs typeface="Times New Roman" panose="02020603050405020304" pitchFamily="18" charset="0"/>
              </a:rPr>
              <a:t>l-</a:t>
            </a:r>
            <a:r>
              <a:rPr lang="en-US" baseline="-25000" dirty="0" err="1">
                <a:latin typeface="Times New Roman" panose="02020603050405020304" pitchFamily="18" charset="0"/>
                <a:cs typeface="Times New Roman" panose="02020603050405020304" pitchFamily="18" charset="0"/>
              </a:rPr>
              <a:t>s</a:t>
            </a:r>
            <a:r>
              <a:rPr lang="en-US" dirty="0" err="1">
                <a:latin typeface="Times New Roman" panose="02020603050405020304" pitchFamily="18" charset="0"/>
                <a:cs typeface="Times New Roman" panose="02020603050405020304" pitchFamily="18" charset="0"/>
              </a:rPr>
              <a:t>G</a:t>
            </a:r>
            <a:r>
              <a:rPr lang="en-US" baseline="300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3DB6EAEC-C906-2547-872B-7874E154EFA5}"/>
              </a:ext>
            </a:extLst>
          </p:cNvPr>
          <p:cNvPicPr>
            <a:picLocks noChangeAspect="1"/>
          </p:cNvPicPr>
          <p:nvPr/>
        </p:nvPicPr>
        <p:blipFill>
          <a:blip r:embed="rId4"/>
          <a:stretch>
            <a:fillRect/>
          </a:stretch>
        </p:blipFill>
        <p:spPr>
          <a:xfrm>
            <a:off x="1123669" y="3193742"/>
            <a:ext cx="4582187" cy="3240298"/>
          </a:xfrm>
          <a:prstGeom prst="rect">
            <a:avLst/>
          </a:prstGeom>
        </p:spPr>
      </p:pic>
      <p:sp>
        <p:nvSpPr>
          <p:cNvPr id="9" name="TextBox 8">
            <a:extLst>
              <a:ext uri="{FF2B5EF4-FFF2-40B4-BE49-F238E27FC236}">
                <a16:creationId xmlns:a16="http://schemas.microsoft.com/office/drawing/2014/main" id="{012F74B9-E325-8B4A-AA68-A07B7ACDB9B7}"/>
              </a:ext>
            </a:extLst>
          </p:cNvPr>
          <p:cNvSpPr txBox="1"/>
          <p:nvPr/>
        </p:nvSpPr>
        <p:spPr>
          <a:xfrm>
            <a:off x="6620256" y="3749040"/>
            <a:ext cx="3255264"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Deep quench, far from equilibrium leads to nanoparticles</a:t>
            </a:r>
          </a:p>
        </p:txBody>
      </p:sp>
      <p:pic>
        <p:nvPicPr>
          <p:cNvPr id="10" name="Picture 9">
            <a:extLst>
              <a:ext uri="{FF2B5EF4-FFF2-40B4-BE49-F238E27FC236}">
                <a16:creationId xmlns:a16="http://schemas.microsoft.com/office/drawing/2014/main" id="{E59D27F9-6CE2-6743-B653-D2401EAE8A2A}"/>
              </a:ext>
            </a:extLst>
          </p:cNvPr>
          <p:cNvPicPr>
            <a:picLocks noChangeAspect="1"/>
          </p:cNvPicPr>
          <p:nvPr/>
        </p:nvPicPr>
        <p:blipFill>
          <a:blip r:embed="rId5"/>
          <a:stretch>
            <a:fillRect/>
          </a:stretch>
        </p:blipFill>
        <p:spPr>
          <a:xfrm>
            <a:off x="6379856" y="4972357"/>
            <a:ext cx="3502707" cy="698988"/>
          </a:xfrm>
          <a:prstGeom prst="rect">
            <a:avLst/>
          </a:prstGeom>
        </p:spPr>
      </p:pic>
      <p:sp>
        <p:nvSpPr>
          <p:cNvPr id="12" name="TextBox 11">
            <a:extLst>
              <a:ext uri="{FF2B5EF4-FFF2-40B4-BE49-F238E27FC236}">
                <a16:creationId xmlns:a16="http://schemas.microsoft.com/office/drawing/2014/main" id="{6567C876-E1D8-493A-576F-8698B14002A6}"/>
              </a:ext>
            </a:extLst>
          </p:cNvPr>
          <p:cNvSpPr txBox="1"/>
          <p:nvPr/>
        </p:nvSpPr>
        <p:spPr>
          <a:xfrm>
            <a:off x="7463790" y="6457950"/>
            <a:ext cx="422756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One form of the Gibbs-Thompson Equation</a:t>
            </a:r>
          </a:p>
        </p:txBody>
      </p:sp>
    </p:spTree>
    <p:extLst>
      <p:ext uri="{BB962C8B-B14F-4D97-AF65-F5344CB8AC3E}">
        <p14:creationId xmlns:p14="http://schemas.microsoft.com/office/powerpoint/2010/main" val="261097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F80DA5-BA83-EB46-A2B4-A854F4350EDF}"/>
              </a:ext>
            </a:extLst>
          </p:cNvPr>
          <p:cNvSpPr>
            <a:spLocks noGrp="1"/>
          </p:cNvSpPr>
          <p:nvPr>
            <p:ph type="sldNum" sz="quarter" idx="12"/>
          </p:nvPr>
        </p:nvSpPr>
        <p:spPr/>
        <p:txBody>
          <a:bodyPr/>
          <a:lstStyle/>
          <a:p>
            <a:fld id="{F330A13A-245F-CF4A-9D4D-0D02FAFE269F}" type="slidenum">
              <a:rPr lang="en-US" smtClean="0"/>
              <a:t>36</a:t>
            </a:fld>
            <a:endParaRPr lang="en-US"/>
          </a:p>
        </p:txBody>
      </p:sp>
      <p:pic>
        <p:nvPicPr>
          <p:cNvPr id="3" name="Picture 2">
            <a:extLst>
              <a:ext uri="{FF2B5EF4-FFF2-40B4-BE49-F238E27FC236}">
                <a16:creationId xmlns:a16="http://schemas.microsoft.com/office/drawing/2014/main" id="{EF799D74-2710-B44C-A17D-2DD84DAF3375}"/>
              </a:ext>
            </a:extLst>
          </p:cNvPr>
          <p:cNvPicPr>
            <a:picLocks noChangeAspect="1"/>
          </p:cNvPicPr>
          <p:nvPr/>
        </p:nvPicPr>
        <p:blipFill>
          <a:blip r:embed="rId2"/>
          <a:stretch>
            <a:fillRect/>
          </a:stretch>
        </p:blipFill>
        <p:spPr>
          <a:xfrm>
            <a:off x="2492086" y="1201882"/>
            <a:ext cx="2552700" cy="1295400"/>
          </a:xfrm>
          <a:prstGeom prst="rect">
            <a:avLst/>
          </a:prstGeom>
        </p:spPr>
      </p:pic>
      <p:sp>
        <p:nvSpPr>
          <p:cNvPr id="4" name="TextBox 3">
            <a:extLst>
              <a:ext uri="{FF2B5EF4-FFF2-40B4-BE49-F238E27FC236}">
                <a16:creationId xmlns:a16="http://schemas.microsoft.com/office/drawing/2014/main" id="{E77EE188-AE31-294E-B059-8CF5E0D7302C}"/>
              </a:ext>
            </a:extLst>
          </p:cNvPr>
          <p:cNvSpPr txBox="1"/>
          <p:nvPr/>
        </p:nvSpPr>
        <p:spPr>
          <a:xfrm>
            <a:off x="2805544" y="332509"/>
            <a:ext cx="670213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Third form of the Gibbs-Thompson Equation</a:t>
            </a:r>
          </a:p>
        </p:txBody>
      </p:sp>
      <p:sp>
        <p:nvSpPr>
          <p:cNvPr id="5" name="TextBox 4">
            <a:extLst>
              <a:ext uri="{FF2B5EF4-FFF2-40B4-BE49-F238E27FC236}">
                <a16:creationId xmlns:a16="http://schemas.microsoft.com/office/drawing/2014/main" id="{FC190D7E-CDE2-3C49-AA2A-A5252FCD65D3}"/>
              </a:ext>
            </a:extLst>
          </p:cNvPr>
          <p:cNvSpPr txBox="1"/>
          <p:nvPr/>
        </p:nvSpPr>
        <p:spPr>
          <a:xfrm>
            <a:off x="5746174" y="1664916"/>
            <a:ext cx="5511124"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Third form of GT Equation/ Hoffman-Lauritzen Equation</a:t>
            </a:r>
          </a:p>
          <a:p>
            <a:r>
              <a:rPr lang="en-US" dirty="0">
                <a:latin typeface="Times New Roman" panose="02020603050405020304" pitchFamily="18" charset="0"/>
                <a:cs typeface="Times New Roman" panose="02020603050405020304" pitchFamily="18" charset="0"/>
              </a:rPr>
              <a:t>B is a geometric factor from 2 to 6</a:t>
            </a:r>
          </a:p>
        </p:txBody>
      </p:sp>
      <p:sp>
        <p:nvSpPr>
          <p:cNvPr id="6" name="TextBox 5">
            <a:extLst>
              <a:ext uri="{FF2B5EF4-FFF2-40B4-BE49-F238E27FC236}">
                <a16:creationId xmlns:a16="http://schemas.microsoft.com/office/drawing/2014/main" id="{DFDD016D-C6EE-6849-81DA-E754B953CE2E}"/>
              </a:ext>
            </a:extLst>
          </p:cNvPr>
          <p:cNvSpPr txBox="1"/>
          <p:nvPr/>
        </p:nvSpPr>
        <p:spPr>
          <a:xfrm>
            <a:off x="3991073" y="2620582"/>
            <a:ext cx="56687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Crystallize from a melt, so supersaturate by a deep quench</a:t>
            </a:r>
          </a:p>
        </p:txBody>
      </p:sp>
      <p:sp>
        <p:nvSpPr>
          <p:cNvPr id="9" name="TextBox 8">
            <a:extLst>
              <a:ext uri="{FF2B5EF4-FFF2-40B4-BE49-F238E27FC236}">
                <a16:creationId xmlns:a16="http://schemas.microsoft.com/office/drawing/2014/main" id="{6D077F81-85A8-8541-9DFC-6CC4D1C1E5B4}"/>
              </a:ext>
            </a:extLst>
          </p:cNvPr>
          <p:cNvSpPr txBox="1"/>
          <p:nvPr/>
        </p:nvSpPr>
        <p:spPr>
          <a:xfrm>
            <a:off x="9669231" y="3894986"/>
            <a:ext cx="2176405"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Free energy of a crystal formed at supercooled temperature T</a:t>
            </a:r>
          </a:p>
        </p:txBody>
      </p:sp>
      <p:pic>
        <p:nvPicPr>
          <p:cNvPr id="13" name="Picture 12">
            <a:extLst>
              <a:ext uri="{FF2B5EF4-FFF2-40B4-BE49-F238E27FC236}">
                <a16:creationId xmlns:a16="http://schemas.microsoft.com/office/drawing/2014/main" id="{6A5ECBF4-5CC3-6844-8A62-16E980203701}"/>
              </a:ext>
            </a:extLst>
          </p:cNvPr>
          <p:cNvPicPr>
            <a:picLocks noChangeAspect="1"/>
          </p:cNvPicPr>
          <p:nvPr/>
        </p:nvPicPr>
        <p:blipFill>
          <a:blip r:embed="rId3"/>
          <a:stretch>
            <a:fillRect/>
          </a:stretch>
        </p:blipFill>
        <p:spPr>
          <a:xfrm>
            <a:off x="456046" y="3734206"/>
            <a:ext cx="8890000" cy="1460500"/>
          </a:xfrm>
          <a:prstGeom prst="rect">
            <a:avLst/>
          </a:prstGeom>
        </p:spPr>
      </p:pic>
      <p:pic>
        <p:nvPicPr>
          <p:cNvPr id="14" name="Picture 13">
            <a:extLst>
              <a:ext uri="{FF2B5EF4-FFF2-40B4-BE49-F238E27FC236}">
                <a16:creationId xmlns:a16="http://schemas.microsoft.com/office/drawing/2014/main" id="{0483F03A-FE65-CF4B-96EB-95C25A2E8F9A}"/>
              </a:ext>
            </a:extLst>
          </p:cNvPr>
          <p:cNvPicPr>
            <a:picLocks noChangeAspect="1"/>
          </p:cNvPicPr>
          <p:nvPr/>
        </p:nvPicPr>
        <p:blipFill>
          <a:blip r:embed="rId4"/>
          <a:stretch>
            <a:fillRect/>
          </a:stretch>
        </p:blipFill>
        <p:spPr>
          <a:xfrm>
            <a:off x="790286" y="2457846"/>
            <a:ext cx="1612900" cy="1206500"/>
          </a:xfrm>
          <a:prstGeom prst="rect">
            <a:avLst/>
          </a:prstGeom>
        </p:spPr>
      </p:pic>
      <p:sp>
        <p:nvSpPr>
          <p:cNvPr id="7" name="TextBox 6">
            <a:extLst>
              <a:ext uri="{FF2B5EF4-FFF2-40B4-BE49-F238E27FC236}">
                <a16:creationId xmlns:a16="http://schemas.microsoft.com/office/drawing/2014/main" id="{EE9EDB77-94FA-8FB3-E74C-53E11CE8E0BA}"/>
              </a:ext>
            </a:extLst>
          </p:cNvPr>
          <p:cNvSpPr txBox="1"/>
          <p:nvPr/>
        </p:nvSpPr>
        <p:spPr>
          <a:xfrm>
            <a:off x="3535051" y="3077091"/>
            <a:ext cx="7313156" cy="369332"/>
          </a:xfrm>
          <a:prstGeom prst="rect">
            <a:avLst/>
          </a:prstGeom>
          <a:noFill/>
        </p:spPr>
        <p:txBody>
          <a:bodyPr wrap="none" rtlCol="0">
            <a:spAutoFit/>
          </a:bodyPr>
          <a:lstStyle/>
          <a:p>
            <a:r>
              <a:rPr lang="en-US" dirty="0"/>
              <a:t>At equilibrium for an infinite crystal (r = ∞) </a:t>
            </a:r>
            <a:r>
              <a:rPr lang="en-US" dirty="0" err="1">
                <a:latin typeface="Symbol" pitchFamily="2" charset="2"/>
              </a:rPr>
              <a:t>D</a:t>
            </a:r>
            <a:r>
              <a:rPr lang="en-US" dirty="0" err="1"/>
              <a:t>f</a:t>
            </a:r>
            <a:r>
              <a:rPr lang="en-US" dirty="0"/>
              <a:t> = 0 = </a:t>
            </a:r>
            <a:r>
              <a:rPr lang="en-US" dirty="0">
                <a:latin typeface="Symbol" pitchFamily="2" charset="2"/>
              </a:rPr>
              <a:t>D</a:t>
            </a:r>
            <a:r>
              <a:rPr lang="en-US" dirty="0"/>
              <a:t>H – T</a:t>
            </a:r>
            <a:r>
              <a:rPr lang="en-US" dirty="0">
                <a:latin typeface="Symbol" pitchFamily="2" charset="2"/>
              </a:rPr>
              <a:t>D</a:t>
            </a:r>
            <a:r>
              <a:rPr lang="en-US" dirty="0"/>
              <a:t>S so </a:t>
            </a:r>
            <a:r>
              <a:rPr lang="en-US" dirty="0">
                <a:latin typeface="Symbol" pitchFamily="2" charset="2"/>
              </a:rPr>
              <a:t>D</a:t>
            </a:r>
            <a:r>
              <a:rPr lang="en-US" dirty="0"/>
              <a:t>S = </a:t>
            </a:r>
            <a:r>
              <a:rPr lang="en-US" dirty="0">
                <a:latin typeface="Symbol" pitchFamily="2" charset="2"/>
              </a:rPr>
              <a:t>D</a:t>
            </a:r>
            <a:r>
              <a:rPr lang="en-US" dirty="0"/>
              <a:t>H/T</a:t>
            </a:r>
            <a:r>
              <a:rPr lang="en-US" baseline="-25000" dirty="0"/>
              <a:t>∞</a:t>
            </a:r>
          </a:p>
        </p:txBody>
      </p:sp>
      <p:sp>
        <p:nvSpPr>
          <p:cNvPr id="8" name="TextBox 7">
            <a:extLst>
              <a:ext uri="{FF2B5EF4-FFF2-40B4-BE49-F238E27FC236}">
                <a16:creationId xmlns:a16="http://schemas.microsoft.com/office/drawing/2014/main" id="{143B6FED-8E1B-4BDC-421F-1924152B2639}"/>
              </a:ext>
            </a:extLst>
          </p:cNvPr>
          <p:cNvSpPr txBox="1"/>
          <p:nvPr/>
        </p:nvSpPr>
        <p:spPr>
          <a:xfrm>
            <a:off x="593889" y="3607096"/>
            <a:ext cx="4382610" cy="369332"/>
          </a:xfrm>
          <a:prstGeom prst="rect">
            <a:avLst/>
          </a:prstGeom>
          <a:noFill/>
        </p:spPr>
        <p:txBody>
          <a:bodyPr wrap="none" rtlCol="0">
            <a:spAutoFit/>
          </a:bodyPr>
          <a:lstStyle/>
          <a:p>
            <a:r>
              <a:rPr lang="en-US" dirty="0"/>
              <a:t>For a small crystal of size “r” at “equilibrium”</a:t>
            </a:r>
          </a:p>
        </p:txBody>
      </p:sp>
      <p:sp>
        <p:nvSpPr>
          <p:cNvPr id="15" name="TextBox 14">
            <a:extLst>
              <a:ext uri="{FF2B5EF4-FFF2-40B4-BE49-F238E27FC236}">
                <a16:creationId xmlns:a16="http://schemas.microsoft.com/office/drawing/2014/main" id="{A53C5E18-88C8-A37C-CFBF-BA9FB0CF620C}"/>
              </a:ext>
            </a:extLst>
          </p:cNvPr>
          <p:cNvSpPr txBox="1"/>
          <p:nvPr/>
        </p:nvSpPr>
        <p:spPr>
          <a:xfrm>
            <a:off x="3214539" y="5788057"/>
            <a:ext cx="3114955" cy="523220"/>
          </a:xfrm>
          <a:prstGeom prst="rect">
            <a:avLst/>
          </a:prstGeom>
          <a:noFill/>
        </p:spPr>
        <p:txBody>
          <a:bodyPr wrap="none" rtlCol="0">
            <a:spAutoFit/>
          </a:bodyPr>
          <a:lstStyle/>
          <a:p>
            <a:r>
              <a:rPr lang="en-US" sz="2800" b="1" dirty="0"/>
              <a:t>r = </a:t>
            </a:r>
            <a:r>
              <a:rPr lang="en-US" sz="2800" b="1" dirty="0" err="1"/>
              <a:t>B</a:t>
            </a:r>
            <a:r>
              <a:rPr lang="en-US" sz="2800" b="1" dirty="0" err="1">
                <a:latin typeface="Symbol" pitchFamily="2" charset="2"/>
              </a:rPr>
              <a:t>g</a:t>
            </a:r>
            <a:r>
              <a:rPr lang="en-US" sz="2800" b="1" dirty="0" err="1"/>
              <a:t>T</a:t>
            </a:r>
            <a:r>
              <a:rPr lang="en-US" sz="2800" b="1" baseline="-25000" dirty="0"/>
              <a:t>∞</a:t>
            </a:r>
            <a:r>
              <a:rPr lang="en-US" sz="2800" b="1" dirty="0"/>
              <a:t>/(</a:t>
            </a:r>
            <a:r>
              <a:rPr lang="en-US" sz="2800" b="1" dirty="0">
                <a:latin typeface="Symbol" pitchFamily="2" charset="2"/>
              </a:rPr>
              <a:t>D</a:t>
            </a:r>
            <a:r>
              <a:rPr lang="en-US" sz="2800" b="1" dirty="0"/>
              <a:t>H(T</a:t>
            </a:r>
            <a:r>
              <a:rPr lang="en-US" sz="2800" b="1" baseline="-25000" dirty="0"/>
              <a:t>∞</a:t>
            </a:r>
            <a:r>
              <a:rPr lang="en-US" sz="2800" b="1" dirty="0"/>
              <a:t>-T))</a:t>
            </a:r>
          </a:p>
        </p:txBody>
      </p:sp>
      <p:sp>
        <p:nvSpPr>
          <p:cNvPr id="16" name="TextBox 15">
            <a:extLst>
              <a:ext uri="{FF2B5EF4-FFF2-40B4-BE49-F238E27FC236}">
                <a16:creationId xmlns:a16="http://schemas.microsoft.com/office/drawing/2014/main" id="{669A06BF-8CFB-CD03-D48F-5FE7001C4695}"/>
              </a:ext>
            </a:extLst>
          </p:cNvPr>
          <p:cNvSpPr txBox="1"/>
          <p:nvPr/>
        </p:nvSpPr>
        <p:spPr>
          <a:xfrm>
            <a:off x="7169641" y="5664946"/>
            <a:ext cx="217640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Small particles at deep quench</a:t>
            </a:r>
          </a:p>
        </p:txBody>
      </p:sp>
    </p:spTree>
    <p:extLst>
      <p:ext uri="{BB962C8B-B14F-4D97-AF65-F5344CB8AC3E}">
        <p14:creationId xmlns:p14="http://schemas.microsoft.com/office/powerpoint/2010/main" val="1974583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A2DDA0-ACD4-0442-A4AC-56792F80E6FF}"/>
              </a:ext>
            </a:extLst>
          </p:cNvPr>
          <p:cNvSpPr>
            <a:spLocks noGrp="1"/>
          </p:cNvSpPr>
          <p:nvPr>
            <p:ph type="sldNum" sz="quarter" idx="12"/>
          </p:nvPr>
        </p:nvSpPr>
        <p:spPr/>
        <p:txBody>
          <a:bodyPr/>
          <a:lstStyle/>
          <a:p>
            <a:fld id="{F330A13A-245F-CF4A-9D4D-0D02FAFE269F}" type="slidenum">
              <a:rPr lang="en-US" smtClean="0"/>
              <a:t>37</a:t>
            </a:fld>
            <a:endParaRPr lang="en-US"/>
          </a:p>
        </p:txBody>
      </p:sp>
      <p:sp>
        <p:nvSpPr>
          <p:cNvPr id="4" name="TextBox 3">
            <a:extLst>
              <a:ext uri="{FF2B5EF4-FFF2-40B4-BE49-F238E27FC236}">
                <a16:creationId xmlns:a16="http://schemas.microsoft.com/office/drawing/2014/main" id="{4B80B25C-0382-5D49-A9E4-69495C0C7AD9}"/>
              </a:ext>
            </a:extLst>
          </p:cNvPr>
          <p:cNvSpPr txBox="1"/>
          <p:nvPr/>
        </p:nvSpPr>
        <p:spPr>
          <a:xfrm>
            <a:off x="2883882" y="637032"/>
            <a:ext cx="6391237" cy="461665"/>
          </a:xfrm>
          <a:prstGeom prst="rect">
            <a:avLst/>
          </a:prstGeom>
          <a:noFill/>
        </p:spPr>
        <p:txBody>
          <a:bodyPr wrap="none" rtlCol="0">
            <a:spAutoFit/>
          </a:bodyPr>
          <a:lstStyle/>
          <a:p>
            <a:r>
              <a:rPr lang="en-US" sz="2400" b="1" dirty="0"/>
              <a:t>Heterogeneous versus Homogeneous Nucleation</a:t>
            </a:r>
          </a:p>
        </p:txBody>
      </p:sp>
      <p:pic>
        <p:nvPicPr>
          <p:cNvPr id="7" name="Picture 6">
            <a:extLst>
              <a:ext uri="{FF2B5EF4-FFF2-40B4-BE49-F238E27FC236}">
                <a16:creationId xmlns:a16="http://schemas.microsoft.com/office/drawing/2014/main" id="{5CBD60C7-05DD-AE42-8AB3-3C8B58B8FE2B}"/>
              </a:ext>
            </a:extLst>
          </p:cNvPr>
          <p:cNvPicPr>
            <a:picLocks noChangeAspect="1"/>
          </p:cNvPicPr>
          <p:nvPr/>
        </p:nvPicPr>
        <p:blipFill>
          <a:blip r:embed="rId2"/>
          <a:stretch>
            <a:fillRect/>
          </a:stretch>
        </p:blipFill>
        <p:spPr>
          <a:xfrm>
            <a:off x="6780530" y="1295293"/>
            <a:ext cx="3088704" cy="1959971"/>
          </a:xfrm>
          <a:prstGeom prst="rect">
            <a:avLst/>
          </a:prstGeom>
        </p:spPr>
      </p:pic>
      <p:pic>
        <p:nvPicPr>
          <p:cNvPr id="8" name="Picture 7">
            <a:extLst>
              <a:ext uri="{FF2B5EF4-FFF2-40B4-BE49-F238E27FC236}">
                <a16:creationId xmlns:a16="http://schemas.microsoft.com/office/drawing/2014/main" id="{A07670AC-A06B-604B-8287-F51E31A3F003}"/>
              </a:ext>
            </a:extLst>
          </p:cNvPr>
          <p:cNvPicPr>
            <a:picLocks noChangeAspect="1"/>
          </p:cNvPicPr>
          <p:nvPr/>
        </p:nvPicPr>
        <p:blipFill>
          <a:blip r:embed="rId3"/>
          <a:stretch>
            <a:fillRect/>
          </a:stretch>
        </p:blipFill>
        <p:spPr>
          <a:xfrm>
            <a:off x="2883882" y="1259675"/>
            <a:ext cx="2434336" cy="1995589"/>
          </a:xfrm>
          <a:prstGeom prst="rect">
            <a:avLst/>
          </a:prstGeom>
        </p:spPr>
      </p:pic>
      <p:pic>
        <p:nvPicPr>
          <p:cNvPr id="9" name="Picture 8">
            <a:extLst>
              <a:ext uri="{FF2B5EF4-FFF2-40B4-BE49-F238E27FC236}">
                <a16:creationId xmlns:a16="http://schemas.microsoft.com/office/drawing/2014/main" id="{DA130F8C-3DB5-054C-98C8-9ADDBF76ABFC}"/>
              </a:ext>
            </a:extLst>
          </p:cNvPr>
          <p:cNvPicPr>
            <a:picLocks noChangeAspect="1"/>
          </p:cNvPicPr>
          <p:nvPr/>
        </p:nvPicPr>
        <p:blipFill>
          <a:blip r:embed="rId4"/>
          <a:stretch>
            <a:fillRect/>
          </a:stretch>
        </p:blipFill>
        <p:spPr>
          <a:xfrm>
            <a:off x="3254385" y="3391094"/>
            <a:ext cx="5650230" cy="795007"/>
          </a:xfrm>
          <a:prstGeom prst="rect">
            <a:avLst/>
          </a:prstGeom>
        </p:spPr>
      </p:pic>
      <p:pic>
        <p:nvPicPr>
          <p:cNvPr id="10" name="Picture 9">
            <a:extLst>
              <a:ext uri="{FF2B5EF4-FFF2-40B4-BE49-F238E27FC236}">
                <a16:creationId xmlns:a16="http://schemas.microsoft.com/office/drawing/2014/main" id="{3C6C6B7F-F8D8-AA48-87A1-D1238F5A7FDD}"/>
              </a:ext>
            </a:extLst>
          </p:cNvPr>
          <p:cNvPicPr>
            <a:picLocks noChangeAspect="1"/>
          </p:cNvPicPr>
          <p:nvPr/>
        </p:nvPicPr>
        <p:blipFill>
          <a:blip r:embed="rId5"/>
          <a:stretch>
            <a:fillRect/>
          </a:stretch>
        </p:blipFill>
        <p:spPr>
          <a:xfrm>
            <a:off x="4763398" y="4321931"/>
            <a:ext cx="2935849" cy="2472729"/>
          </a:xfrm>
          <a:prstGeom prst="rect">
            <a:avLst/>
          </a:prstGeom>
        </p:spPr>
      </p:pic>
    </p:spTree>
    <p:extLst>
      <p:ext uri="{BB962C8B-B14F-4D97-AF65-F5344CB8AC3E}">
        <p14:creationId xmlns:p14="http://schemas.microsoft.com/office/powerpoint/2010/main" val="992951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C29F24-75E3-2B4C-AB10-55FBA4255BA2}"/>
              </a:ext>
            </a:extLst>
          </p:cNvPr>
          <p:cNvSpPr>
            <a:spLocks noGrp="1"/>
          </p:cNvSpPr>
          <p:nvPr>
            <p:ph type="sldNum" sz="quarter" idx="12"/>
          </p:nvPr>
        </p:nvSpPr>
        <p:spPr/>
        <p:txBody>
          <a:bodyPr/>
          <a:lstStyle/>
          <a:p>
            <a:fld id="{F330A13A-245F-CF4A-9D4D-0D02FAFE269F}" type="slidenum">
              <a:rPr lang="en-US" smtClean="0"/>
              <a:t>38</a:t>
            </a:fld>
            <a:endParaRPr lang="en-US"/>
          </a:p>
        </p:txBody>
      </p:sp>
      <p:sp>
        <p:nvSpPr>
          <p:cNvPr id="3" name="TextBox 2">
            <a:extLst>
              <a:ext uri="{FF2B5EF4-FFF2-40B4-BE49-F238E27FC236}">
                <a16:creationId xmlns:a16="http://schemas.microsoft.com/office/drawing/2014/main" id="{2CE308F3-9B75-814D-8214-46C9DD9FF8FA}"/>
              </a:ext>
            </a:extLst>
          </p:cNvPr>
          <p:cNvSpPr txBox="1"/>
          <p:nvPr/>
        </p:nvSpPr>
        <p:spPr>
          <a:xfrm>
            <a:off x="1620980" y="322118"/>
            <a:ext cx="9575891"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Formation of a surface nucleus versus a bulk nucleus from n monomers</a:t>
            </a:r>
          </a:p>
        </p:txBody>
      </p:sp>
      <p:pic>
        <p:nvPicPr>
          <p:cNvPr id="4" name="Picture 3">
            <a:extLst>
              <a:ext uri="{FF2B5EF4-FFF2-40B4-BE49-F238E27FC236}">
                <a16:creationId xmlns:a16="http://schemas.microsoft.com/office/drawing/2014/main" id="{7D5C4E5E-C371-5A42-A0F8-9D53BD13C639}"/>
              </a:ext>
            </a:extLst>
          </p:cNvPr>
          <p:cNvPicPr>
            <a:picLocks noChangeAspect="1"/>
          </p:cNvPicPr>
          <p:nvPr/>
        </p:nvPicPr>
        <p:blipFill>
          <a:blip r:embed="rId2"/>
          <a:stretch>
            <a:fillRect/>
          </a:stretch>
        </p:blipFill>
        <p:spPr>
          <a:xfrm>
            <a:off x="7302500" y="1373331"/>
            <a:ext cx="2616200" cy="723900"/>
          </a:xfrm>
          <a:prstGeom prst="rect">
            <a:avLst/>
          </a:prstGeom>
        </p:spPr>
      </p:pic>
      <p:pic>
        <p:nvPicPr>
          <p:cNvPr id="5" name="Picture 4">
            <a:extLst>
              <a:ext uri="{FF2B5EF4-FFF2-40B4-BE49-F238E27FC236}">
                <a16:creationId xmlns:a16="http://schemas.microsoft.com/office/drawing/2014/main" id="{D62F8BC3-42E3-824D-991A-137EBBDFCE4C}"/>
              </a:ext>
            </a:extLst>
          </p:cNvPr>
          <p:cNvPicPr>
            <a:picLocks noChangeAspect="1"/>
          </p:cNvPicPr>
          <p:nvPr/>
        </p:nvPicPr>
        <p:blipFill>
          <a:blip r:embed="rId3"/>
          <a:stretch>
            <a:fillRect/>
          </a:stretch>
        </p:blipFill>
        <p:spPr>
          <a:xfrm>
            <a:off x="1735859" y="1373331"/>
            <a:ext cx="2527300" cy="749300"/>
          </a:xfrm>
          <a:prstGeom prst="rect">
            <a:avLst/>
          </a:prstGeom>
        </p:spPr>
      </p:pic>
      <p:pic>
        <p:nvPicPr>
          <p:cNvPr id="6" name="Picture 5">
            <a:extLst>
              <a:ext uri="{FF2B5EF4-FFF2-40B4-BE49-F238E27FC236}">
                <a16:creationId xmlns:a16="http://schemas.microsoft.com/office/drawing/2014/main" id="{D847C81A-7330-1741-A681-B8E9E56BB01F}"/>
              </a:ext>
            </a:extLst>
          </p:cNvPr>
          <p:cNvPicPr>
            <a:picLocks noChangeAspect="1"/>
          </p:cNvPicPr>
          <p:nvPr/>
        </p:nvPicPr>
        <p:blipFill>
          <a:blip r:embed="rId4"/>
          <a:stretch>
            <a:fillRect/>
          </a:stretch>
        </p:blipFill>
        <p:spPr>
          <a:xfrm>
            <a:off x="4800600" y="1470037"/>
            <a:ext cx="1683327" cy="652594"/>
          </a:xfrm>
          <a:prstGeom prst="rect">
            <a:avLst/>
          </a:prstGeom>
        </p:spPr>
      </p:pic>
      <p:pic>
        <p:nvPicPr>
          <p:cNvPr id="7" name="Picture 6">
            <a:extLst>
              <a:ext uri="{FF2B5EF4-FFF2-40B4-BE49-F238E27FC236}">
                <a16:creationId xmlns:a16="http://schemas.microsoft.com/office/drawing/2014/main" id="{4A785B9D-6981-8849-9230-75800F5540BD}"/>
              </a:ext>
            </a:extLst>
          </p:cNvPr>
          <p:cNvPicPr>
            <a:picLocks noChangeAspect="1"/>
          </p:cNvPicPr>
          <p:nvPr/>
        </p:nvPicPr>
        <p:blipFill>
          <a:blip r:embed="rId5"/>
          <a:stretch>
            <a:fillRect/>
          </a:stretch>
        </p:blipFill>
        <p:spPr>
          <a:xfrm>
            <a:off x="1415003" y="2153587"/>
            <a:ext cx="988868" cy="275684"/>
          </a:xfrm>
          <a:prstGeom prst="rect">
            <a:avLst/>
          </a:prstGeom>
        </p:spPr>
      </p:pic>
      <p:sp>
        <p:nvSpPr>
          <p:cNvPr id="9" name="TextBox 8">
            <a:extLst>
              <a:ext uri="{FF2B5EF4-FFF2-40B4-BE49-F238E27FC236}">
                <a16:creationId xmlns:a16="http://schemas.microsoft.com/office/drawing/2014/main" id="{CFE00D1D-F68F-2749-AB24-9A0B1D278DB9}"/>
              </a:ext>
            </a:extLst>
          </p:cNvPr>
          <p:cNvSpPr txBox="1"/>
          <p:nvPr/>
        </p:nvSpPr>
        <p:spPr>
          <a:xfrm>
            <a:off x="2587336" y="945573"/>
            <a:ext cx="155010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Homogeneous</a:t>
            </a:r>
          </a:p>
        </p:txBody>
      </p:sp>
      <p:sp>
        <p:nvSpPr>
          <p:cNvPr id="10" name="TextBox 9">
            <a:extLst>
              <a:ext uri="{FF2B5EF4-FFF2-40B4-BE49-F238E27FC236}">
                <a16:creationId xmlns:a16="http://schemas.microsoft.com/office/drawing/2014/main" id="{6BA097EC-BE56-4D48-812F-4A298CA17EDD}"/>
              </a:ext>
            </a:extLst>
          </p:cNvPr>
          <p:cNvSpPr txBox="1"/>
          <p:nvPr/>
        </p:nvSpPr>
        <p:spPr>
          <a:xfrm>
            <a:off x="7897091" y="1028700"/>
            <a:ext cx="308481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Heterogeneous (Surface Patch)</a:t>
            </a:r>
          </a:p>
        </p:txBody>
      </p:sp>
      <p:pic>
        <p:nvPicPr>
          <p:cNvPr id="11" name="Picture 10">
            <a:extLst>
              <a:ext uri="{FF2B5EF4-FFF2-40B4-BE49-F238E27FC236}">
                <a16:creationId xmlns:a16="http://schemas.microsoft.com/office/drawing/2014/main" id="{4D08CB04-1558-A44B-BC3D-C8F42B255E02}"/>
              </a:ext>
            </a:extLst>
          </p:cNvPr>
          <p:cNvPicPr>
            <a:picLocks noChangeAspect="1"/>
          </p:cNvPicPr>
          <p:nvPr/>
        </p:nvPicPr>
        <p:blipFill>
          <a:blip r:embed="rId6"/>
          <a:stretch>
            <a:fillRect/>
          </a:stretch>
        </p:blipFill>
        <p:spPr>
          <a:xfrm>
            <a:off x="7395441" y="2199921"/>
            <a:ext cx="2430318" cy="396787"/>
          </a:xfrm>
          <a:prstGeom prst="rect">
            <a:avLst/>
          </a:prstGeom>
        </p:spPr>
      </p:pic>
      <p:sp>
        <p:nvSpPr>
          <p:cNvPr id="12" name="TextBox 11">
            <a:extLst>
              <a:ext uri="{FF2B5EF4-FFF2-40B4-BE49-F238E27FC236}">
                <a16:creationId xmlns:a16="http://schemas.microsoft.com/office/drawing/2014/main" id="{9420FE2A-705B-E54F-A246-336EAF52A4C3}"/>
              </a:ext>
            </a:extLst>
          </p:cNvPr>
          <p:cNvSpPr txBox="1"/>
          <p:nvPr/>
        </p:nvSpPr>
        <p:spPr>
          <a:xfrm>
            <a:off x="7680762" y="2658086"/>
            <a:ext cx="417909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Surface energy from the sides of the patch</a:t>
            </a:r>
          </a:p>
        </p:txBody>
      </p:sp>
      <p:pic>
        <p:nvPicPr>
          <p:cNvPr id="13" name="Picture 12">
            <a:extLst>
              <a:ext uri="{FF2B5EF4-FFF2-40B4-BE49-F238E27FC236}">
                <a16:creationId xmlns:a16="http://schemas.microsoft.com/office/drawing/2014/main" id="{9A5A904A-3F5C-1E4E-BDB6-6DB87090EA67}"/>
              </a:ext>
            </a:extLst>
          </p:cNvPr>
          <p:cNvPicPr>
            <a:picLocks noChangeAspect="1"/>
          </p:cNvPicPr>
          <p:nvPr/>
        </p:nvPicPr>
        <p:blipFill>
          <a:blip r:embed="rId7"/>
          <a:stretch>
            <a:fillRect/>
          </a:stretch>
        </p:blipFill>
        <p:spPr>
          <a:xfrm>
            <a:off x="7302500" y="3031262"/>
            <a:ext cx="2946400" cy="825500"/>
          </a:xfrm>
          <a:prstGeom prst="rect">
            <a:avLst/>
          </a:prstGeom>
        </p:spPr>
      </p:pic>
      <p:pic>
        <p:nvPicPr>
          <p:cNvPr id="14" name="Picture 13">
            <a:extLst>
              <a:ext uri="{FF2B5EF4-FFF2-40B4-BE49-F238E27FC236}">
                <a16:creationId xmlns:a16="http://schemas.microsoft.com/office/drawing/2014/main" id="{508D833B-A5DD-CE4D-AC98-696D53462E35}"/>
              </a:ext>
            </a:extLst>
          </p:cNvPr>
          <p:cNvPicPr>
            <a:picLocks noChangeAspect="1"/>
          </p:cNvPicPr>
          <p:nvPr/>
        </p:nvPicPr>
        <p:blipFill>
          <a:blip r:embed="rId8"/>
          <a:stretch>
            <a:fillRect/>
          </a:stretch>
        </p:blipFill>
        <p:spPr>
          <a:xfrm>
            <a:off x="2714700" y="2000616"/>
            <a:ext cx="1957745" cy="578903"/>
          </a:xfrm>
          <a:prstGeom prst="rect">
            <a:avLst/>
          </a:prstGeom>
        </p:spPr>
      </p:pic>
      <p:pic>
        <p:nvPicPr>
          <p:cNvPr id="15" name="Picture 14">
            <a:extLst>
              <a:ext uri="{FF2B5EF4-FFF2-40B4-BE49-F238E27FC236}">
                <a16:creationId xmlns:a16="http://schemas.microsoft.com/office/drawing/2014/main" id="{E71E37E9-C07F-624E-A5B0-6026C78AB964}"/>
              </a:ext>
            </a:extLst>
          </p:cNvPr>
          <p:cNvPicPr>
            <a:picLocks noChangeAspect="1"/>
          </p:cNvPicPr>
          <p:nvPr/>
        </p:nvPicPr>
        <p:blipFill>
          <a:blip r:embed="rId9"/>
          <a:stretch>
            <a:fillRect/>
          </a:stretch>
        </p:blipFill>
        <p:spPr>
          <a:xfrm>
            <a:off x="1909437" y="2952685"/>
            <a:ext cx="2667000" cy="1079500"/>
          </a:xfrm>
          <a:prstGeom prst="rect">
            <a:avLst/>
          </a:prstGeom>
        </p:spPr>
      </p:pic>
      <p:sp>
        <p:nvSpPr>
          <p:cNvPr id="16" name="TextBox 15">
            <a:extLst>
              <a:ext uri="{FF2B5EF4-FFF2-40B4-BE49-F238E27FC236}">
                <a16:creationId xmlns:a16="http://schemas.microsoft.com/office/drawing/2014/main" id="{0E2E9574-F65B-0041-B54B-7C0DB9460909}"/>
              </a:ext>
            </a:extLst>
          </p:cNvPr>
          <p:cNvSpPr txBox="1"/>
          <p:nvPr/>
        </p:nvSpPr>
        <p:spPr>
          <a:xfrm>
            <a:off x="1484383" y="2485719"/>
            <a:ext cx="415788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Bulk vs n-</a:t>
            </a:r>
            <a:r>
              <a:rPr lang="en-US" dirty="0" err="1">
                <a:latin typeface="Times New Roman" panose="02020603050405020304" pitchFamily="18" charset="0"/>
                <a:cs typeface="Times New Roman" panose="02020603050405020304" pitchFamily="18" charset="0"/>
              </a:rPr>
              <a:t>mer</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surface excess chemical potential</a:t>
            </a:r>
          </a:p>
        </p:txBody>
      </p:sp>
      <p:pic>
        <p:nvPicPr>
          <p:cNvPr id="17" name="Picture 16">
            <a:extLst>
              <a:ext uri="{FF2B5EF4-FFF2-40B4-BE49-F238E27FC236}">
                <a16:creationId xmlns:a16="http://schemas.microsoft.com/office/drawing/2014/main" id="{D1AD75FC-E83D-EA46-88CD-948C78D9169A}"/>
              </a:ext>
            </a:extLst>
          </p:cNvPr>
          <p:cNvPicPr>
            <a:picLocks noChangeAspect="1"/>
          </p:cNvPicPr>
          <p:nvPr/>
        </p:nvPicPr>
        <p:blipFill>
          <a:blip r:embed="rId10"/>
          <a:stretch>
            <a:fillRect/>
          </a:stretch>
        </p:blipFill>
        <p:spPr>
          <a:xfrm>
            <a:off x="7639050" y="3961449"/>
            <a:ext cx="1943100" cy="1371600"/>
          </a:xfrm>
          <a:prstGeom prst="rect">
            <a:avLst/>
          </a:prstGeom>
        </p:spPr>
      </p:pic>
      <p:pic>
        <p:nvPicPr>
          <p:cNvPr id="18" name="Picture 17">
            <a:extLst>
              <a:ext uri="{FF2B5EF4-FFF2-40B4-BE49-F238E27FC236}">
                <a16:creationId xmlns:a16="http://schemas.microsoft.com/office/drawing/2014/main" id="{1D29788F-0776-7C46-A6D9-3EE2AF9D87C3}"/>
              </a:ext>
            </a:extLst>
          </p:cNvPr>
          <p:cNvPicPr>
            <a:picLocks noChangeAspect="1"/>
          </p:cNvPicPr>
          <p:nvPr/>
        </p:nvPicPr>
        <p:blipFill>
          <a:blip r:embed="rId11"/>
          <a:stretch>
            <a:fillRect/>
          </a:stretch>
        </p:blipFill>
        <p:spPr>
          <a:xfrm>
            <a:off x="2403871" y="3824567"/>
            <a:ext cx="1585859" cy="1206146"/>
          </a:xfrm>
          <a:prstGeom prst="rect">
            <a:avLst/>
          </a:prstGeom>
        </p:spPr>
      </p:pic>
      <p:pic>
        <p:nvPicPr>
          <p:cNvPr id="19" name="Picture 18">
            <a:extLst>
              <a:ext uri="{FF2B5EF4-FFF2-40B4-BE49-F238E27FC236}">
                <a16:creationId xmlns:a16="http://schemas.microsoft.com/office/drawing/2014/main" id="{398424F8-C0C3-5844-B798-6C7CE8A71041}"/>
              </a:ext>
            </a:extLst>
          </p:cNvPr>
          <p:cNvPicPr>
            <a:picLocks noChangeAspect="1"/>
          </p:cNvPicPr>
          <p:nvPr/>
        </p:nvPicPr>
        <p:blipFill>
          <a:blip r:embed="rId12"/>
          <a:stretch>
            <a:fillRect/>
          </a:stretch>
        </p:blipFill>
        <p:spPr>
          <a:xfrm>
            <a:off x="1364179" y="5133500"/>
            <a:ext cx="4076700" cy="1282700"/>
          </a:xfrm>
          <a:prstGeom prst="rect">
            <a:avLst/>
          </a:prstGeom>
        </p:spPr>
      </p:pic>
      <p:pic>
        <p:nvPicPr>
          <p:cNvPr id="20" name="Picture 19">
            <a:extLst>
              <a:ext uri="{FF2B5EF4-FFF2-40B4-BE49-F238E27FC236}">
                <a16:creationId xmlns:a16="http://schemas.microsoft.com/office/drawing/2014/main" id="{8FDDCF86-F615-BA45-8B69-C41E5D1D459C}"/>
              </a:ext>
            </a:extLst>
          </p:cNvPr>
          <p:cNvPicPr>
            <a:picLocks noChangeAspect="1"/>
          </p:cNvPicPr>
          <p:nvPr/>
        </p:nvPicPr>
        <p:blipFill>
          <a:blip r:embed="rId13"/>
          <a:stretch>
            <a:fillRect/>
          </a:stretch>
        </p:blipFill>
        <p:spPr>
          <a:xfrm>
            <a:off x="6347857" y="5133500"/>
            <a:ext cx="5473700" cy="1422400"/>
          </a:xfrm>
          <a:prstGeom prst="rect">
            <a:avLst/>
          </a:prstGeom>
        </p:spPr>
      </p:pic>
    </p:spTree>
    <p:extLst>
      <p:ext uri="{BB962C8B-B14F-4D97-AF65-F5344CB8AC3E}">
        <p14:creationId xmlns:p14="http://schemas.microsoft.com/office/powerpoint/2010/main" val="1535919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EBD57F-200B-AA4A-B4AF-3B829C8BB566}"/>
              </a:ext>
            </a:extLst>
          </p:cNvPr>
          <p:cNvSpPr>
            <a:spLocks noGrp="1"/>
          </p:cNvSpPr>
          <p:nvPr>
            <p:ph type="sldNum" sz="quarter" idx="12"/>
          </p:nvPr>
        </p:nvSpPr>
        <p:spPr/>
        <p:txBody>
          <a:bodyPr/>
          <a:lstStyle/>
          <a:p>
            <a:fld id="{F330A13A-245F-CF4A-9D4D-0D02FAFE269F}" type="slidenum">
              <a:rPr lang="en-US" smtClean="0"/>
              <a:t>39</a:t>
            </a:fld>
            <a:endParaRPr lang="en-US"/>
          </a:p>
        </p:txBody>
      </p:sp>
      <p:sp>
        <p:nvSpPr>
          <p:cNvPr id="6" name="TextBox 5">
            <a:extLst>
              <a:ext uri="{FF2B5EF4-FFF2-40B4-BE49-F238E27FC236}">
                <a16:creationId xmlns:a16="http://schemas.microsoft.com/office/drawing/2014/main" id="{6B7CB36B-90F0-864C-AC42-A27E7AF96CF6}"/>
              </a:ext>
            </a:extLst>
          </p:cNvPr>
          <p:cNvSpPr txBox="1"/>
          <p:nvPr/>
        </p:nvSpPr>
        <p:spPr>
          <a:xfrm>
            <a:off x="3813464" y="883227"/>
            <a:ext cx="6367512" cy="830997"/>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Barrier is half the height for surface nucleation</a:t>
            </a:r>
          </a:p>
          <a:p>
            <a:r>
              <a:rPr lang="en-US" sz="2400" b="1" dirty="0">
                <a:latin typeface="Times New Roman" panose="02020603050405020304" pitchFamily="18" charset="0"/>
                <a:cs typeface="Times New Roman" panose="02020603050405020304" pitchFamily="18" charset="0"/>
              </a:rPr>
              <a:t>Stable size is half the size</a:t>
            </a:r>
          </a:p>
        </p:txBody>
      </p:sp>
      <p:pic>
        <p:nvPicPr>
          <p:cNvPr id="7" name="Picture 6">
            <a:extLst>
              <a:ext uri="{FF2B5EF4-FFF2-40B4-BE49-F238E27FC236}">
                <a16:creationId xmlns:a16="http://schemas.microsoft.com/office/drawing/2014/main" id="{7BDFADD9-2208-9242-8FD8-9BBB8F369804}"/>
              </a:ext>
            </a:extLst>
          </p:cNvPr>
          <p:cNvPicPr>
            <a:picLocks noChangeAspect="1"/>
          </p:cNvPicPr>
          <p:nvPr/>
        </p:nvPicPr>
        <p:blipFill>
          <a:blip r:embed="rId2"/>
          <a:stretch>
            <a:fillRect/>
          </a:stretch>
        </p:blipFill>
        <p:spPr>
          <a:xfrm>
            <a:off x="6936509" y="3621809"/>
            <a:ext cx="2870200" cy="1422400"/>
          </a:xfrm>
          <a:prstGeom prst="rect">
            <a:avLst/>
          </a:prstGeom>
        </p:spPr>
      </p:pic>
      <p:pic>
        <p:nvPicPr>
          <p:cNvPr id="8" name="Picture 7">
            <a:extLst>
              <a:ext uri="{FF2B5EF4-FFF2-40B4-BE49-F238E27FC236}">
                <a16:creationId xmlns:a16="http://schemas.microsoft.com/office/drawing/2014/main" id="{C32597C2-AF76-094B-9DB3-34D260D7763E}"/>
              </a:ext>
            </a:extLst>
          </p:cNvPr>
          <p:cNvPicPr>
            <a:picLocks noChangeAspect="1"/>
          </p:cNvPicPr>
          <p:nvPr/>
        </p:nvPicPr>
        <p:blipFill>
          <a:blip r:embed="rId3"/>
          <a:stretch>
            <a:fillRect/>
          </a:stretch>
        </p:blipFill>
        <p:spPr>
          <a:xfrm>
            <a:off x="2523260" y="3799609"/>
            <a:ext cx="2552700" cy="1244600"/>
          </a:xfrm>
          <a:prstGeom prst="rect">
            <a:avLst/>
          </a:prstGeom>
        </p:spPr>
      </p:pic>
      <p:pic>
        <p:nvPicPr>
          <p:cNvPr id="9" name="Picture 8">
            <a:extLst>
              <a:ext uri="{FF2B5EF4-FFF2-40B4-BE49-F238E27FC236}">
                <a16:creationId xmlns:a16="http://schemas.microsoft.com/office/drawing/2014/main" id="{E0927801-E3B9-FC4D-914B-2B132B636A4D}"/>
              </a:ext>
            </a:extLst>
          </p:cNvPr>
          <p:cNvPicPr>
            <a:picLocks noChangeAspect="1"/>
          </p:cNvPicPr>
          <p:nvPr/>
        </p:nvPicPr>
        <p:blipFill>
          <a:blip r:embed="rId4"/>
          <a:stretch>
            <a:fillRect/>
          </a:stretch>
        </p:blipFill>
        <p:spPr>
          <a:xfrm>
            <a:off x="1291443" y="1956816"/>
            <a:ext cx="4076700" cy="1282700"/>
          </a:xfrm>
          <a:prstGeom prst="rect">
            <a:avLst/>
          </a:prstGeom>
        </p:spPr>
      </p:pic>
      <p:pic>
        <p:nvPicPr>
          <p:cNvPr id="10" name="Picture 9">
            <a:extLst>
              <a:ext uri="{FF2B5EF4-FFF2-40B4-BE49-F238E27FC236}">
                <a16:creationId xmlns:a16="http://schemas.microsoft.com/office/drawing/2014/main" id="{73045175-65AE-694F-9BF0-91F6692AC288}"/>
              </a:ext>
            </a:extLst>
          </p:cNvPr>
          <p:cNvPicPr>
            <a:picLocks noChangeAspect="1"/>
          </p:cNvPicPr>
          <p:nvPr/>
        </p:nvPicPr>
        <p:blipFill>
          <a:blip r:embed="rId5"/>
          <a:stretch>
            <a:fillRect/>
          </a:stretch>
        </p:blipFill>
        <p:spPr>
          <a:xfrm>
            <a:off x="6275121" y="1956816"/>
            <a:ext cx="5473700" cy="1422400"/>
          </a:xfrm>
          <a:prstGeom prst="rect">
            <a:avLst/>
          </a:prstGeom>
        </p:spPr>
      </p:pic>
    </p:spTree>
    <p:extLst>
      <p:ext uri="{BB962C8B-B14F-4D97-AF65-F5344CB8AC3E}">
        <p14:creationId xmlns:p14="http://schemas.microsoft.com/office/powerpoint/2010/main" val="239765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470F51-D256-5D47-AD8E-8647A9F7F2DB}"/>
              </a:ext>
            </a:extLst>
          </p:cNvPr>
          <p:cNvSpPr>
            <a:spLocks noGrp="1"/>
          </p:cNvSpPr>
          <p:nvPr>
            <p:ph type="sldNum" sz="quarter" idx="12"/>
          </p:nvPr>
        </p:nvSpPr>
        <p:spPr/>
        <p:txBody>
          <a:bodyPr/>
          <a:lstStyle/>
          <a:p>
            <a:fld id="{F330A13A-245F-CF4A-9D4D-0D02FAFE269F}" type="slidenum">
              <a:rPr lang="en-US" smtClean="0"/>
              <a:t>4</a:t>
            </a:fld>
            <a:endParaRPr lang="en-US"/>
          </a:p>
        </p:txBody>
      </p:sp>
      <p:sp>
        <p:nvSpPr>
          <p:cNvPr id="6" name="TextBox 5">
            <a:extLst>
              <a:ext uri="{FF2B5EF4-FFF2-40B4-BE49-F238E27FC236}">
                <a16:creationId xmlns:a16="http://schemas.microsoft.com/office/drawing/2014/main" id="{F84BA688-3700-4044-80D4-47E700557FF4}"/>
              </a:ext>
            </a:extLst>
          </p:cNvPr>
          <p:cNvSpPr txBox="1"/>
          <p:nvPr/>
        </p:nvSpPr>
        <p:spPr>
          <a:xfrm>
            <a:off x="7715794" y="771896"/>
            <a:ext cx="2778826"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Aggregates versus primary particles</a:t>
            </a:r>
          </a:p>
        </p:txBody>
      </p:sp>
      <p:pic>
        <p:nvPicPr>
          <p:cNvPr id="7" name="Picture 6">
            <a:extLst>
              <a:ext uri="{FF2B5EF4-FFF2-40B4-BE49-F238E27FC236}">
                <a16:creationId xmlns:a16="http://schemas.microsoft.com/office/drawing/2014/main" id="{5BC52386-74A7-2940-A09B-55CAA429DE37}"/>
              </a:ext>
            </a:extLst>
          </p:cNvPr>
          <p:cNvPicPr>
            <a:picLocks noChangeAspect="1"/>
          </p:cNvPicPr>
          <p:nvPr/>
        </p:nvPicPr>
        <p:blipFill>
          <a:blip r:embed="rId2"/>
          <a:stretch>
            <a:fillRect/>
          </a:stretch>
        </p:blipFill>
        <p:spPr>
          <a:xfrm>
            <a:off x="116774" y="3736335"/>
            <a:ext cx="3363092" cy="2802577"/>
          </a:xfrm>
          <a:prstGeom prst="rect">
            <a:avLst/>
          </a:prstGeom>
        </p:spPr>
      </p:pic>
      <p:pic>
        <p:nvPicPr>
          <p:cNvPr id="2050" name="Picture 2">
            <a:extLst>
              <a:ext uri="{FF2B5EF4-FFF2-40B4-BE49-F238E27FC236}">
                <a16:creationId xmlns:a16="http://schemas.microsoft.com/office/drawing/2014/main" id="{EB8686F8-7077-3195-38ED-144A5BDDC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569" y="2416920"/>
            <a:ext cx="4445000" cy="3530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436053D-789B-9A87-95CC-978824017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31" y="586295"/>
            <a:ext cx="1897153" cy="2977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5FBD15-2F8E-9C1D-F84B-BEE0605FE885}"/>
              </a:ext>
            </a:extLst>
          </p:cNvPr>
          <p:cNvSpPr txBox="1"/>
          <p:nvPr/>
        </p:nvSpPr>
        <p:spPr>
          <a:xfrm>
            <a:off x="1798320" y="56216"/>
            <a:ext cx="308751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Nitrogen (or Argon) adsorption</a:t>
            </a:r>
          </a:p>
        </p:txBody>
      </p:sp>
      <p:pic>
        <p:nvPicPr>
          <p:cNvPr id="8" name="Picture 7">
            <a:extLst>
              <a:ext uri="{FF2B5EF4-FFF2-40B4-BE49-F238E27FC236}">
                <a16:creationId xmlns:a16="http://schemas.microsoft.com/office/drawing/2014/main" id="{41DAAAA4-3815-E481-1C49-95382E9AA442}"/>
              </a:ext>
            </a:extLst>
          </p:cNvPr>
          <p:cNvPicPr>
            <a:picLocks noChangeAspect="1"/>
          </p:cNvPicPr>
          <p:nvPr/>
        </p:nvPicPr>
        <p:blipFill>
          <a:blip r:embed="rId5"/>
          <a:stretch>
            <a:fillRect/>
          </a:stretch>
        </p:blipFill>
        <p:spPr>
          <a:xfrm>
            <a:off x="3188222" y="512064"/>
            <a:ext cx="2882378" cy="3125470"/>
          </a:xfrm>
          <a:prstGeom prst="rect">
            <a:avLst/>
          </a:prstGeom>
        </p:spPr>
      </p:pic>
      <p:sp>
        <p:nvSpPr>
          <p:cNvPr id="9" name="TextBox 8">
            <a:extLst>
              <a:ext uri="{FF2B5EF4-FFF2-40B4-BE49-F238E27FC236}">
                <a16:creationId xmlns:a16="http://schemas.microsoft.com/office/drawing/2014/main" id="{B61A9E30-C722-1886-0D84-D0F4FF219883}"/>
              </a:ext>
            </a:extLst>
          </p:cNvPr>
          <p:cNvSpPr txBox="1"/>
          <p:nvPr/>
        </p:nvSpPr>
        <p:spPr>
          <a:xfrm>
            <a:off x="4195991" y="4121960"/>
            <a:ext cx="2447593" cy="2031325"/>
          </a:xfrm>
          <a:prstGeom prst="rect">
            <a:avLst/>
          </a:prstGeom>
          <a:noFill/>
        </p:spPr>
        <p:txBody>
          <a:bodyPr wrap="none" rtlCol="0">
            <a:spAutoFit/>
          </a:bodyPr>
          <a:lstStyle/>
          <a:p>
            <a:r>
              <a:rPr lang="en-US" dirty="0"/>
              <a:t>Other methods:</a:t>
            </a:r>
          </a:p>
          <a:p>
            <a:r>
              <a:rPr lang="en-US" dirty="0"/>
              <a:t>SAXS</a:t>
            </a:r>
          </a:p>
          <a:p>
            <a:r>
              <a:rPr lang="en-US" dirty="0"/>
              <a:t>TEM</a:t>
            </a:r>
          </a:p>
          <a:p>
            <a:r>
              <a:rPr lang="en-US" dirty="0"/>
              <a:t>SEM</a:t>
            </a:r>
          </a:p>
          <a:p>
            <a:r>
              <a:rPr lang="en-US" dirty="0"/>
              <a:t>OM</a:t>
            </a:r>
          </a:p>
          <a:p>
            <a:r>
              <a:rPr lang="en-US" dirty="0"/>
              <a:t>XRD (Scherrer Equation)</a:t>
            </a:r>
          </a:p>
          <a:p>
            <a:r>
              <a:rPr lang="en-US" dirty="0"/>
              <a:t>Aerosol Methods (DMA)</a:t>
            </a:r>
          </a:p>
        </p:txBody>
      </p:sp>
    </p:spTree>
    <p:extLst>
      <p:ext uri="{BB962C8B-B14F-4D97-AF65-F5344CB8AC3E}">
        <p14:creationId xmlns:p14="http://schemas.microsoft.com/office/powerpoint/2010/main" val="2642005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40</a:t>
            </a:fld>
            <a:endParaRPr lang="en-US"/>
          </a:p>
        </p:txBody>
      </p:sp>
      <p:sp>
        <p:nvSpPr>
          <p:cNvPr id="4" name="TextBox 3">
            <a:extLst>
              <a:ext uri="{FF2B5EF4-FFF2-40B4-BE49-F238E27FC236}">
                <a16:creationId xmlns:a16="http://schemas.microsoft.com/office/drawing/2014/main" id="{0765FE69-8D4B-C140-A66B-0D4488D237FC}"/>
              </a:ext>
            </a:extLst>
          </p:cNvPr>
          <p:cNvSpPr txBox="1"/>
          <p:nvPr/>
        </p:nvSpPr>
        <p:spPr>
          <a:xfrm>
            <a:off x="748146" y="320634"/>
            <a:ext cx="1040464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Adamson Physical Chemistry of Surfaces pp. 328 Classical Nucleation Theory</a:t>
            </a:r>
          </a:p>
        </p:txBody>
      </p:sp>
      <p:pic>
        <p:nvPicPr>
          <p:cNvPr id="5" name="Picture 4">
            <a:extLst>
              <a:ext uri="{FF2B5EF4-FFF2-40B4-BE49-F238E27FC236}">
                <a16:creationId xmlns:a16="http://schemas.microsoft.com/office/drawing/2014/main" id="{32CF9F7E-5DBD-AD47-A61F-A7AA53307A63}"/>
              </a:ext>
            </a:extLst>
          </p:cNvPr>
          <p:cNvPicPr>
            <a:picLocks noChangeAspect="1"/>
          </p:cNvPicPr>
          <p:nvPr/>
        </p:nvPicPr>
        <p:blipFill>
          <a:blip r:embed="rId2"/>
          <a:stretch>
            <a:fillRect/>
          </a:stretch>
        </p:blipFill>
        <p:spPr>
          <a:xfrm>
            <a:off x="1758125" y="1065212"/>
            <a:ext cx="8699500" cy="5473700"/>
          </a:xfrm>
          <a:prstGeom prst="rect">
            <a:avLst/>
          </a:prstGeom>
        </p:spPr>
      </p:pic>
    </p:spTree>
    <p:extLst>
      <p:ext uri="{BB962C8B-B14F-4D97-AF65-F5344CB8AC3E}">
        <p14:creationId xmlns:p14="http://schemas.microsoft.com/office/powerpoint/2010/main" val="1572758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41</a:t>
            </a:fld>
            <a:endParaRPr lang="en-US"/>
          </a:p>
        </p:txBody>
      </p:sp>
      <p:pic>
        <p:nvPicPr>
          <p:cNvPr id="3" name="Picture 2">
            <a:extLst>
              <a:ext uri="{FF2B5EF4-FFF2-40B4-BE49-F238E27FC236}">
                <a16:creationId xmlns:a16="http://schemas.microsoft.com/office/drawing/2014/main" id="{B6FAA1F7-75DE-BC4F-B69B-6F73241AAA73}"/>
              </a:ext>
            </a:extLst>
          </p:cNvPr>
          <p:cNvPicPr>
            <a:picLocks noChangeAspect="1"/>
          </p:cNvPicPr>
          <p:nvPr/>
        </p:nvPicPr>
        <p:blipFill>
          <a:blip r:embed="rId2"/>
          <a:stretch>
            <a:fillRect/>
          </a:stretch>
        </p:blipFill>
        <p:spPr>
          <a:xfrm>
            <a:off x="3421578" y="722333"/>
            <a:ext cx="5562600" cy="520700"/>
          </a:xfrm>
          <a:prstGeom prst="rect">
            <a:avLst/>
          </a:prstGeom>
        </p:spPr>
      </p:pic>
      <p:pic>
        <p:nvPicPr>
          <p:cNvPr id="4" name="Picture 3">
            <a:extLst>
              <a:ext uri="{FF2B5EF4-FFF2-40B4-BE49-F238E27FC236}">
                <a16:creationId xmlns:a16="http://schemas.microsoft.com/office/drawing/2014/main" id="{C94578BE-DE6F-5946-B214-3AFF22BEC606}"/>
              </a:ext>
            </a:extLst>
          </p:cNvPr>
          <p:cNvPicPr>
            <a:picLocks noChangeAspect="1"/>
          </p:cNvPicPr>
          <p:nvPr/>
        </p:nvPicPr>
        <p:blipFill>
          <a:blip r:embed="rId3"/>
          <a:stretch>
            <a:fillRect/>
          </a:stretch>
        </p:blipFill>
        <p:spPr>
          <a:xfrm>
            <a:off x="2428092" y="1416132"/>
            <a:ext cx="6718300" cy="914400"/>
          </a:xfrm>
          <a:prstGeom prst="rect">
            <a:avLst/>
          </a:prstGeom>
        </p:spPr>
      </p:pic>
      <p:pic>
        <p:nvPicPr>
          <p:cNvPr id="5" name="Picture 4">
            <a:extLst>
              <a:ext uri="{FF2B5EF4-FFF2-40B4-BE49-F238E27FC236}">
                <a16:creationId xmlns:a16="http://schemas.microsoft.com/office/drawing/2014/main" id="{17AFFA5C-0094-5644-A243-4C98CAC23BBB}"/>
              </a:ext>
            </a:extLst>
          </p:cNvPr>
          <p:cNvPicPr>
            <a:picLocks noChangeAspect="1"/>
          </p:cNvPicPr>
          <p:nvPr/>
        </p:nvPicPr>
        <p:blipFill>
          <a:blip r:embed="rId4"/>
          <a:stretch>
            <a:fillRect/>
          </a:stretch>
        </p:blipFill>
        <p:spPr>
          <a:xfrm>
            <a:off x="1629723" y="2330532"/>
            <a:ext cx="8813800" cy="1689100"/>
          </a:xfrm>
          <a:prstGeom prst="rect">
            <a:avLst/>
          </a:prstGeom>
        </p:spPr>
      </p:pic>
      <p:pic>
        <p:nvPicPr>
          <p:cNvPr id="6" name="Picture 5">
            <a:extLst>
              <a:ext uri="{FF2B5EF4-FFF2-40B4-BE49-F238E27FC236}">
                <a16:creationId xmlns:a16="http://schemas.microsoft.com/office/drawing/2014/main" id="{2A9F7DFA-3A84-CA41-822A-0D3420439CFC}"/>
              </a:ext>
            </a:extLst>
          </p:cNvPr>
          <p:cNvPicPr>
            <a:picLocks noChangeAspect="1"/>
          </p:cNvPicPr>
          <p:nvPr/>
        </p:nvPicPr>
        <p:blipFill>
          <a:blip r:embed="rId5"/>
          <a:stretch>
            <a:fillRect/>
          </a:stretch>
        </p:blipFill>
        <p:spPr>
          <a:xfrm>
            <a:off x="1199737" y="4019632"/>
            <a:ext cx="5232400" cy="2501900"/>
          </a:xfrm>
          <a:prstGeom prst="rect">
            <a:avLst/>
          </a:prstGeom>
        </p:spPr>
      </p:pic>
      <p:pic>
        <p:nvPicPr>
          <p:cNvPr id="7" name="Picture 6">
            <a:extLst>
              <a:ext uri="{FF2B5EF4-FFF2-40B4-BE49-F238E27FC236}">
                <a16:creationId xmlns:a16="http://schemas.microsoft.com/office/drawing/2014/main" id="{272BEFE3-66F6-A742-B63F-06340F0FBB65}"/>
              </a:ext>
            </a:extLst>
          </p:cNvPr>
          <p:cNvPicPr>
            <a:picLocks noChangeAspect="1"/>
          </p:cNvPicPr>
          <p:nvPr/>
        </p:nvPicPr>
        <p:blipFill>
          <a:blip r:embed="rId6"/>
          <a:stretch>
            <a:fillRect/>
          </a:stretch>
        </p:blipFill>
        <p:spPr>
          <a:xfrm>
            <a:off x="5974278" y="4610141"/>
            <a:ext cx="6019800" cy="1155700"/>
          </a:xfrm>
          <a:prstGeom prst="rect">
            <a:avLst/>
          </a:prstGeom>
        </p:spPr>
      </p:pic>
      <p:sp>
        <p:nvSpPr>
          <p:cNvPr id="8" name="TextBox 7">
            <a:extLst>
              <a:ext uri="{FF2B5EF4-FFF2-40B4-BE49-F238E27FC236}">
                <a16:creationId xmlns:a16="http://schemas.microsoft.com/office/drawing/2014/main" id="{E75DFA63-58FB-F65E-DC7E-0E4109AC1490}"/>
              </a:ext>
            </a:extLst>
          </p:cNvPr>
          <p:cNvSpPr txBox="1"/>
          <p:nvPr/>
        </p:nvSpPr>
        <p:spPr>
          <a:xfrm>
            <a:off x="282805" y="1621410"/>
            <a:ext cx="145501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condensation</a:t>
            </a:r>
          </a:p>
        </p:txBody>
      </p:sp>
    </p:spTree>
    <p:extLst>
      <p:ext uri="{BB962C8B-B14F-4D97-AF65-F5344CB8AC3E}">
        <p14:creationId xmlns:p14="http://schemas.microsoft.com/office/powerpoint/2010/main" val="516806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42</a:t>
            </a:fld>
            <a:endParaRPr lang="en-US"/>
          </a:p>
        </p:txBody>
      </p:sp>
      <p:pic>
        <p:nvPicPr>
          <p:cNvPr id="3" name="Picture 2">
            <a:extLst>
              <a:ext uri="{FF2B5EF4-FFF2-40B4-BE49-F238E27FC236}">
                <a16:creationId xmlns:a16="http://schemas.microsoft.com/office/drawing/2014/main" id="{A846A2E8-D004-7E4F-B0DD-8E9CEB87DB1C}"/>
              </a:ext>
            </a:extLst>
          </p:cNvPr>
          <p:cNvPicPr>
            <a:picLocks noChangeAspect="1"/>
          </p:cNvPicPr>
          <p:nvPr/>
        </p:nvPicPr>
        <p:blipFill>
          <a:blip r:embed="rId2"/>
          <a:stretch>
            <a:fillRect/>
          </a:stretch>
        </p:blipFill>
        <p:spPr>
          <a:xfrm>
            <a:off x="1977603" y="0"/>
            <a:ext cx="8236794" cy="6858000"/>
          </a:xfrm>
          <a:prstGeom prst="rect">
            <a:avLst/>
          </a:prstGeom>
        </p:spPr>
      </p:pic>
      <p:sp>
        <p:nvSpPr>
          <p:cNvPr id="4" name="TextBox 3">
            <a:extLst>
              <a:ext uri="{FF2B5EF4-FFF2-40B4-BE49-F238E27FC236}">
                <a16:creationId xmlns:a16="http://schemas.microsoft.com/office/drawing/2014/main" id="{DB48835A-6A5C-F52B-9A4E-B7A25622A6DA}"/>
              </a:ext>
            </a:extLst>
          </p:cNvPr>
          <p:cNvSpPr txBox="1"/>
          <p:nvPr/>
        </p:nvSpPr>
        <p:spPr>
          <a:xfrm>
            <a:off x="245096" y="2780907"/>
            <a:ext cx="3308809"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Growth rate I is related to collisions Z and Boltzmann probability</a:t>
            </a:r>
          </a:p>
        </p:txBody>
      </p:sp>
    </p:spTree>
    <p:extLst>
      <p:ext uri="{BB962C8B-B14F-4D97-AF65-F5344CB8AC3E}">
        <p14:creationId xmlns:p14="http://schemas.microsoft.com/office/powerpoint/2010/main" val="3625381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43</a:t>
            </a:fld>
            <a:endParaRPr lang="en-US"/>
          </a:p>
        </p:txBody>
      </p:sp>
      <p:pic>
        <p:nvPicPr>
          <p:cNvPr id="3" name="Picture 2">
            <a:extLst>
              <a:ext uri="{FF2B5EF4-FFF2-40B4-BE49-F238E27FC236}">
                <a16:creationId xmlns:a16="http://schemas.microsoft.com/office/drawing/2014/main" id="{D604FEA9-6392-E14B-BC25-A520822BB18A}"/>
              </a:ext>
            </a:extLst>
          </p:cNvPr>
          <p:cNvPicPr>
            <a:picLocks noChangeAspect="1"/>
          </p:cNvPicPr>
          <p:nvPr/>
        </p:nvPicPr>
        <p:blipFill>
          <a:blip r:embed="rId2"/>
          <a:stretch>
            <a:fillRect/>
          </a:stretch>
        </p:blipFill>
        <p:spPr>
          <a:xfrm>
            <a:off x="2532122" y="0"/>
            <a:ext cx="7127755" cy="6858000"/>
          </a:xfrm>
          <a:prstGeom prst="rect">
            <a:avLst/>
          </a:prstGeom>
        </p:spPr>
      </p:pic>
    </p:spTree>
    <p:extLst>
      <p:ext uri="{BB962C8B-B14F-4D97-AF65-F5344CB8AC3E}">
        <p14:creationId xmlns:p14="http://schemas.microsoft.com/office/powerpoint/2010/main" val="3999993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8B1BFF-4102-7D42-85EF-D5B4CD0ECBA8}"/>
              </a:ext>
            </a:extLst>
          </p:cNvPr>
          <p:cNvSpPr>
            <a:spLocks noGrp="1"/>
          </p:cNvSpPr>
          <p:nvPr>
            <p:ph type="sldNum" sz="quarter" idx="12"/>
          </p:nvPr>
        </p:nvSpPr>
        <p:spPr/>
        <p:txBody>
          <a:bodyPr/>
          <a:lstStyle/>
          <a:p>
            <a:fld id="{F330A13A-245F-CF4A-9D4D-0D02FAFE269F}" type="slidenum">
              <a:rPr lang="en-US" smtClean="0"/>
              <a:t>44</a:t>
            </a:fld>
            <a:endParaRPr lang="en-US"/>
          </a:p>
        </p:txBody>
      </p:sp>
      <p:sp>
        <p:nvSpPr>
          <p:cNvPr id="3" name="TextBox 2">
            <a:extLst>
              <a:ext uri="{FF2B5EF4-FFF2-40B4-BE49-F238E27FC236}">
                <a16:creationId xmlns:a16="http://schemas.microsoft.com/office/drawing/2014/main" id="{9FB24A21-3DC5-764E-A4D5-E20030A9BEA6}"/>
              </a:ext>
            </a:extLst>
          </p:cNvPr>
          <p:cNvSpPr txBox="1"/>
          <p:nvPr/>
        </p:nvSpPr>
        <p:spPr>
          <a:xfrm>
            <a:off x="2805544" y="332509"/>
            <a:ext cx="670213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Three forms of the Gibbs-Thompson Equation</a:t>
            </a:r>
          </a:p>
        </p:txBody>
      </p:sp>
      <p:sp>
        <p:nvSpPr>
          <p:cNvPr id="4" name="TextBox 3">
            <a:extLst>
              <a:ext uri="{FF2B5EF4-FFF2-40B4-BE49-F238E27FC236}">
                <a16:creationId xmlns:a16="http://schemas.microsoft.com/office/drawing/2014/main" id="{05C04D30-FD88-F94B-9F1B-0E221DB5C460}"/>
              </a:ext>
            </a:extLst>
          </p:cNvPr>
          <p:cNvSpPr txBox="1"/>
          <p:nvPr/>
        </p:nvSpPr>
        <p:spPr>
          <a:xfrm>
            <a:off x="976745" y="976746"/>
            <a:ext cx="313643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Ostwald-Freundlich Equation</a:t>
            </a:r>
          </a:p>
        </p:txBody>
      </p:sp>
      <p:pic>
        <p:nvPicPr>
          <p:cNvPr id="5" name="Picture 4">
            <a:extLst>
              <a:ext uri="{FF2B5EF4-FFF2-40B4-BE49-F238E27FC236}">
                <a16:creationId xmlns:a16="http://schemas.microsoft.com/office/drawing/2014/main" id="{5AAAC536-38DC-474F-A23A-8E3C5FDECAE7}"/>
              </a:ext>
            </a:extLst>
          </p:cNvPr>
          <p:cNvPicPr>
            <a:picLocks noChangeAspect="1"/>
          </p:cNvPicPr>
          <p:nvPr/>
        </p:nvPicPr>
        <p:blipFill>
          <a:blip r:embed="rId2"/>
          <a:stretch>
            <a:fillRect/>
          </a:stretch>
        </p:blipFill>
        <p:spPr>
          <a:xfrm>
            <a:off x="4388427" y="976746"/>
            <a:ext cx="2667000" cy="1244600"/>
          </a:xfrm>
          <a:prstGeom prst="rect">
            <a:avLst/>
          </a:prstGeom>
        </p:spPr>
      </p:pic>
      <p:sp>
        <p:nvSpPr>
          <p:cNvPr id="6" name="TextBox 5">
            <a:extLst>
              <a:ext uri="{FF2B5EF4-FFF2-40B4-BE49-F238E27FC236}">
                <a16:creationId xmlns:a16="http://schemas.microsoft.com/office/drawing/2014/main" id="{5F4D445D-7FBE-B448-B405-AB0CB557B59E}"/>
              </a:ext>
            </a:extLst>
          </p:cNvPr>
          <p:cNvSpPr txBox="1"/>
          <p:nvPr/>
        </p:nvSpPr>
        <p:spPr>
          <a:xfrm>
            <a:off x="7793182" y="1161412"/>
            <a:ext cx="3231013"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x = supersaturated mole fraction</a:t>
            </a:r>
          </a:p>
          <a:p>
            <a:r>
              <a:rPr lang="en-US" dirty="0">
                <a:latin typeface="Times New Roman" panose="02020603050405020304" pitchFamily="18" charset="0"/>
                <a:cs typeface="Times New Roman" panose="02020603050405020304" pitchFamily="18" charset="0"/>
              </a:rPr>
              <a:t>x</a:t>
            </a:r>
            <a:r>
              <a:rPr lang="en-US" baseline="-25000" dirty="0"/>
              <a:t>∞</a:t>
            </a:r>
            <a:r>
              <a:rPr lang="en-US" dirty="0"/>
              <a:t> </a:t>
            </a:r>
            <a:r>
              <a:rPr lang="en-US" dirty="0">
                <a:latin typeface="Times New Roman" panose="02020603050405020304" pitchFamily="18" charset="0"/>
                <a:cs typeface="Times New Roman" panose="02020603050405020304" pitchFamily="18" charset="0"/>
              </a:rPr>
              <a:t>= equilibrium mole fraction</a:t>
            </a:r>
          </a:p>
          <a:p>
            <a:r>
              <a:rPr lang="en-US" dirty="0">
                <a:latin typeface="Symbol" pitchFamily="2" charset="2"/>
              </a:rPr>
              <a:t>n</a:t>
            </a:r>
            <a:r>
              <a:rPr lang="en-US" baseline="-25000" dirty="0"/>
              <a:t>1</a:t>
            </a:r>
            <a:r>
              <a:rPr lang="en-US" dirty="0"/>
              <a:t> </a:t>
            </a:r>
            <a:r>
              <a:rPr lang="en-US" dirty="0">
                <a:latin typeface="Times New Roman" panose="02020603050405020304" pitchFamily="18" charset="0"/>
                <a:cs typeface="Times New Roman" panose="02020603050405020304" pitchFamily="18" charset="0"/>
              </a:rPr>
              <a:t>= the molar volume</a:t>
            </a:r>
          </a:p>
        </p:txBody>
      </p:sp>
      <p:pic>
        <p:nvPicPr>
          <p:cNvPr id="7" name="Picture 6">
            <a:extLst>
              <a:ext uri="{FF2B5EF4-FFF2-40B4-BE49-F238E27FC236}">
                <a16:creationId xmlns:a16="http://schemas.microsoft.com/office/drawing/2014/main" id="{1D992743-EA29-7B44-91F7-4A13A95499BA}"/>
              </a:ext>
            </a:extLst>
          </p:cNvPr>
          <p:cNvPicPr>
            <a:picLocks noChangeAspect="1"/>
          </p:cNvPicPr>
          <p:nvPr/>
        </p:nvPicPr>
        <p:blipFill>
          <a:blip r:embed="rId3"/>
          <a:stretch>
            <a:fillRect/>
          </a:stretch>
        </p:blipFill>
        <p:spPr>
          <a:xfrm>
            <a:off x="2102427" y="2403918"/>
            <a:ext cx="2286000" cy="660400"/>
          </a:xfrm>
          <a:prstGeom prst="rect">
            <a:avLst/>
          </a:prstGeom>
        </p:spPr>
      </p:pic>
      <p:pic>
        <p:nvPicPr>
          <p:cNvPr id="9" name="Picture 8">
            <a:extLst>
              <a:ext uri="{FF2B5EF4-FFF2-40B4-BE49-F238E27FC236}">
                <a16:creationId xmlns:a16="http://schemas.microsoft.com/office/drawing/2014/main" id="{C54CA30B-C390-F642-A691-1B3A786D7D1E}"/>
              </a:ext>
            </a:extLst>
          </p:cNvPr>
          <p:cNvPicPr>
            <a:picLocks noChangeAspect="1"/>
          </p:cNvPicPr>
          <p:nvPr/>
        </p:nvPicPr>
        <p:blipFill>
          <a:blip r:embed="rId4"/>
          <a:stretch>
            <a:fillRect/>
          </a:stretch>
        </p:blipFill>
        <p:spPr>
          <a:xfrm>
            <a:off x="2102427" y="3219969"/>
            <a:ext cx="3530600" cy="1358900"/>
          </a:xfrm>
          <a:prstGeom prst="rect">
            <a:avLst/>
          </a:prstGeom>
        </p:spPr>
      </p:pic>
      <p:sp>
        <p:nvSpPr>
          <p:cNvPr id="10" name="TextBox 9">
            <a:extLst>
              <a:ext uri="{FF2B5EF4-FFF2-40B4-BE49-F238E27FC236}">
                <a16:creationId xmlns:a16="http://schemas.microsoft.com/office/drawing/2014/main" id="{3D9F0E37-DA5A-D649-A88D-3F794B9120D9}"/>
              </a:ext>
            </a:extLst>
          </p:cNvPr>
          <p:cNvSpPr txBox="1"/>
          <p:nvPr/>
        </p:nvSpPr>
        <p:spPr>
          <a:xfrm>
            <a:off x="5049983" y="2403918"/>
            <a:ext cx="36783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Free energy of formation for an n-</a:t>
            </a:r>
            <a:r>
              <a:rPr lang="en-US" dirty="0" err="1">
                <a:latin typeface="Times New Roman" panose="02020603050405020304" pitchFamily="18" charset="0"/>
                <a:cs typeface="Times New Roman" panose="02020603050405020304" pitchFamily="18" charset="0"/>
              </a:rPr>
              <a:t>mer</a:t>
            </a:r>
            <a:r>
              <a:rPr lang="en-US" dirty="0">
                <a:latin typeface="Times New Roman" panose="02020603050405020304" pitchFamily="18" charset="0"/>
                <a:cs typeface="Times New Roman" panose="02020603050405020304" pitchFamily="18" charset="0"/>
              </a:rPr>
              <a:t> nanoparticle from a supersaturated solution at T</a:t>
            </a:r>
          </a:p>
        </p:txBody>
      </p:sp>
      <p:sp>
        <p:nvSpPr>
          <p:cNvPr id="11" name="TextBox 10">
            <a:extLst>
              <a:ext uri="{FF2B5EF4-FFF2-40B4-BE49-F238E27FC236}">
                <a16:creationId xmlns:a16="http://schemas.microsoft.com/office/drawing/2014/main" id="{FD6700FE-E228-5C49-AFDB-A4DA434297E7}"/>
              </a:ext>
            </a:extLst>
          </p:cNvPr>
          <p:cNvSpPr txBox="1"/>
          <p:nvPr/>
        </p:nvSpPr>
        <p:spPr>
          <a:xfrm>
            <a:off x="6156612" y="3899419"/>
            <a:ext cx="4026479"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Difference in chemical potential between a monomer in supersaturated conditions and equilibrium with the particle of size r</a:t>
            </a:r>
          </a:p>
        </p:txBody>
      </p:sp>
      <p:pic>
        <p:nvPicPr>
          <p:cNvPr id="12" name="Picture 11">
            <a:extLst>
              <a:ext uri="{FF2B5EF4-FFF2-40B4-BE49-F238E27FC236}">
                <a16:creationId xmlns:a16="http://schemas.microsoft.com/office/drawing/2014/main" id="{916E137E-F51F-C147-A310-3AEC359A3D1B}"/>
              </a:ext>
            </a:extLst>
          </p:cNvPr>
          <p:cNvPicPr>
            <a:picLocks noChangeAspect="1"/>
          </p:cNvPicPr>
          <p:nvPr/>
        </p:nvPicPr>
        <p:blipFill>
          <a:blip r:embed="rId5"/>
          <a:stretch>
            <a:fillRect/>
          </a:stretch>
        </p:blipFill>
        <p:spPr>
          <a:xfrm>
            <a:off x="2176319" y="5025042"/>
            <a:ext cx="3683000" cy="1104900"/>
          </a:xfrm>
          <a:prstGeom prst="rect">
            <a:avLst/>
          </a:prstGeom>
        </p:spPr>
      </p:pic>
      <p:sp>
        <p:nvSpPr>
          <p:cNvPr id="13" name="TextBox 12">
            <a:extLst>
              <a:ext uri="{FF2B5EF4-FFF2-40B4-BE49-F238E27FC236}">
                <a16:creationId xmlns:a16="http://schemas.microsoft.com/office/drawing/2014/main" id="{3D4A9E89-5469-824C-8B70-FF0645D0FBA1}"/>
              </a:ext>
            </a:extLst>
          </p:cNvPr>
          <p:cNvSpPr txBox="1"/>
          <p:nvPr/>
        </p:nvSpPr>
        <p:spPr>
          <a:xfrm>
            <a:off x="6421582" y="5392826"/>
            <a:ext cx="155042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equilibrium</a:t>
            </a:r>
          </a:p>
        </p:txBody>
      </p:sp>
      <p:pic>
        <p:nvPicPr>
          <p:cNvPr id="14" name="Picture 13">
            <a:extLst>
              <a:ext uri="{FF2B5EF4-FFF2-40B4-BE49-F238E27FC236}">
                <a16:creationId xmlns:a16="http://schemas.microsoft.com/office/drawing/2014/main" id="{0D0FB65E-528C-2749-824F-25841C025905}"/>
              </a:ext>
            </a:extLst>
          </p:cNvPr>
          <p:cNvPicPr>
            <a:picLocks noChangeAspect="1"/>
          </p:cNvPicPr>
          <p:nvPr/>
        </p:nvPicPr>
        <p:blipFill>
          <a:blip r:embed="rId6"/>
          <a:stretch>
            <a:fillRect/>
          </a:stretch>
        </p:blipFill>
        <p:spPr>
          <a:xfrm>
            <a:off x="5402485" y="5916604"/>
            <a:ext cx="3390900" cy="749300"/>
          </a:xfrm>
          <a:prstGeom prst="rect">
            <a:avLst/>
          </a:prstGeom>
        </p:spPr>
      </p:pic>
      <p:pic>
        <p:nvPicPr>
          <p:cNvPr id="15" name="Picture 14">
            <a:extLst>
              <a:ext uri="{FF2B5EF4-FFF2-40B4-BE49-F238E27FC236}">
                <a16:creationId xmlns:a16="http://schemas.microsoft.com/office/drawing/2014/main" id="{AD486C47-5925-4E4A-B9CE-FEAFDCE7D2CD}"/>
              </a:ext>
            </a:extLst>
          </p:cNvPr>
          <p:cNvPicPr>
            <a:picLocks noChangeAspect="1"/>
          </p:cNvPicPr>
          <p:nvPr/>
        </p:nvPicPr>
        <p:blipFill>
          <a:blip r:embed="rId7"/>
          <a:stretch>
            <a:fillRect/>
          </a:stretch>
        </p:blipFill>
        <p:spPr>
          <a:xfrm>
            <a:off x="9085485" y="5701723"/>
            <a:ext cx="1473200" cy="1143000"/>
          </a:xfrm>
          <a:prstGeom prst="rect">
            <a:avLst/>
          </a:prstGeom>
        </p:spPr>
      </p:pic>
      <p:sp>
        <p:nvSpPr>
          <p:cNvPr id="16" name="TextBox 15">
            <a:extLst>
              <a:ext uri="{FF2B5EF4-FFF2-40B4-BE49-F238E27FC236}">
                <a16:creationId xmlns:a16="http://schemas.microsoft.com/office/drawing/2014/main" id="{B4F451A3-5C7A-E943-8353-02FDEBD28198}"/>
              </a:ext>
            </a:extLst>
          </p:cNvPr>
          <p:cNvSpPr txBox="1"/>
          <p:nvPr/>
        </p:nvSpPr>
        <p:spPr>
          <a:xfrm flipH="1">
            <a:off x="3514917" y="6213257"/>
            <a:ext cx="1741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 sphere</a:t>
            </a:r>
          </a:p>
        </p:txBody>
      </p:sp>
    </p:spTree>
    <p:extLst>
      <p:ext uri="{BB962C8B-B14F-4D97-AF65-F5344CB8AC3E}">
        <p14:creationId xmlns:p14="http://schemas.microsoft.com/office/powerpoint/2010/main" val="1239499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3FB4B6-B3C0-B843-A486-6D81FE3E9954}"/>
              </a:ext>
            </a:extLst>
          </p:cNvPr>
          <p:cNvSpPr>
            <a:spLocks noGrp="1"/>
          </p:cNvSpPr>
          <p:nvPr>
            <p:ph type="sldNum" sz="quarter" idx="12"/>
          </p:nvPr>
        </p:nvSpPr>
        <p:spPr/>
        <p:txBody>
          <a:bodyPr/>
          <a:lstStyle/>
          <a:p>
            <a:fld id="{F330A13A-245F-CF4A-9D4D-0D02FAFE269F}" type="slidenum">
              <a:rPr lang="en-US" smtClean="0"/>
              <a:t>45</a:t>
            </a:fld>
            <a:endParaRPr lang="en-US"/>
          </a:p>
        </p:txBody>
      </p:sp>
      <p:sp>
        <p:nvSpPr>
          <p:cNvPr id="3" name="TextBox 2">
            <a:extLst>
              <a:ext uri="{FF2B5EF4-FFF2-40B4-BE49-F238E27FC236}">
                <a16:creationId xmlns:a16="http://schemas.microsoft.com/office/drawing/2014/main" id="{AC7EC54C-1068-7B4D-9605-134EA6E60F5B}"/>
              </a:ext>
            </a:extLst>
          </p:cNvPr>
          <p:cNvSpPr txBox="1"/>
          <p:nvPr/>
        </p:nvSpPr>
        <p:spPr>
          <a:xfrm>
            <a:off x="2805544" y="332509"/>
            <a:ext cx="670213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Three forms of the Gibbs-Thompson Equation</a:t>
            </a:r>
          </a:p>
        </p:txBody>
      </p:sp>
      <p:sp>
        <p:nvSpPr>
          <p:cNvPr id="4" name="TextBox 3">
            <a:extLst>
              <a:ext uri="{FF2B5EF4-FFF2-40B4-BE49-F238E27FC236}">
                <a16:creationId xmlns:a16="http://schemas.microsoft.com/office/drawing/2014/main" id="{79CF3BBD-B3C1-7940-AD99-D93EE14EBDF6}"/>
              </a:ext>
            </a:extLst>
          </p:cNvPr>
          <p:cNvSpPr txBox="1"/>
          <p:nvPr/>
        </p:nvSpPr>
        <p:spPr>
          <a:xfrm>
            <a:off x="987136" y="1231808"/>
            <a:ext cx="313643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Ostwald-Freundlich Equation</a:t>
            </a:r>
          </a:p>
        </p:txBody>
      </p:sp>
      <p:pic>
        <p:nvPicPr>
          <p:cNvPr id="5" name="Picture 4">
            <a:extLst>
              <a:ext uri="{FF2B5EF4-FFF2-40B4-BE49-F238E27FC236}">
                <a16:creationId xmlns:a16="http://schemas.microsoft.com/office/drawing/2014/main" id="{61BD3DFA-AE09-7943-B780-09ABE282E7F7}"/>
              </a:ext>
            </a:extLst>
          </p:cNvPr>
          <p:cNvPicPr>
            <a:picLocks noChangeAspect="1"/>
          </p:cNvPicPr>
          <p:nvPr/>
        </p:nvPicPr>
        <p:blipFill>
          <a:blip r:embed="rId2"/>
          <a:stretch>
            <a:fillRect/>
          </a:stretch>
        </p:blipFill>
        <p:spPr>
          <a:xfrm>
            <a:off x="4388427" y="794174"/>
            <a:ext cx="2667000" cy="1244600"/>
          </a:xfrm>
          <a:prstGeom prst="rect">
            <a:avLst/>
          </a:prstGeom>
        </p:spPr>
      </p:pic>
      <p:sp>
        <p:nvSpPr>
          <p:cNvPr id="6" name="TextBox 5">
            <a:extLst>
              <a:ext uri="{FF2B5EF4-FFF2-40B4-BE49-F238E27FC236}">
                <a16:creationId xmlns:a16="http://schemas.microsoft.com/office/drawing/2014/main" id="{C2E2059A-C340-3B47-B48C-66B4D68EC9B4}"/>
              </a:ext>
            </a:extLst>
          </p:cNvPr>
          <p:cNvSpPr txBox="1"/>
          <p:nvPr/>
        </p:nvSpPr>
        <p:spPr>
          <a:xfrm flipH="1">
            <a:off x="1901535" y="2462645"/>
            <a:ext cx="740871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Areas of sharp curvature nucleate and grow to fill in.  Curvature</a:t>
            </a:r>
            <a:r>
              <a:rPr lang="en-US" dirty="0"/>
              <a:t> </a:t>
            </a:r>
            <a:r>
              <a:rPr lang="en-US" dirty="0">
                <a:latin typeface="Symbol" pitchFamily="2" charset="2"/>
              </a:rPr>
              <a:t>k</a:t>
            </a:r>
            <a:r>
              <a:rPr lang="en-US" dirty="0"/>
              <a:t> </a:t>
            </a:r>
            <a:r>
              <a:rPr lang="en-US" dirty="0">
                <a:latin typeface="Times New Roman" panose="02020603050405020304" pitchFamily="18" charset="0"/>
                <a:cs typeface="Times New Roman" panose="02020603050405020304" pitchFamily="18" charset="0"/>
              </a:rPr>
              <a:t>= 1/r</a:t>
            </a:r>
          </a:p>
        </p:txBody>
      </p:sp>
      <p:pic>
        <p:nvPicPr>
          <p:cNvPr id="7" name="Picture 6">
            <a:extLst>
              <a:ext uri="{FF2B5EF4-FFF2-40B4-BE49-F238E27FC236}">
                <a16:creationId xmlns:a16="http://schemas.microsoft.com/office/drawing/2014/main" id="{CFB745B0-4AE9-674A-A763-482233D97708}"/>
              </a:ext>
            </a:extLst>
          </p:cNvPr>
          <p:cNvPicPr>
            <a:picLocks noChangeAspect="1"/>
          </p:cNvPicPr>
          <p:nvPr/>
        </p:nvPicPr>
        <p:blipFill>
          <a:blip r:embed="rId3"/>
          <a:stretch>
            <a:fillRect/>
          </a:stretch>
        </p:blipFill>
        <p:spPr>
          <a:xfrm>
            <a:off x="3643744" y="3039432"/>
            <a:ext cx="3924300" cy="1308100"/>
          </a:xfrm>
          <a:prstGeom prst="rect">
            <a:avLst/>
          </a:prstGeom>
        </p:spPr>
      </p:pic>
      <p:sp>
        <p:nvSpPr>
          <p:cNvPr id="8" name="TextBox 7">
            <a:extLst>
              <a:ext uri="{FF2B5EF4-FFF2-40B4-BE49-F238E27FC236}">
                <a16:creationId xmlns:a16="http://schemas.microsoft.com/office/drawing/2014/main" id="{606AB45D-7C38-624E-92AC-F801F81CD3F3}"/>
              </a:ext>
            </a:extLst>
          </p:cNvPr>
          <p:cNvSpPr txBox="1"/>
          <p:nvPr/>
        </p:nvSpPr>
        <p:spPr>
          <a:xfrm>
            <a:off x="8354291" y="3439391"/>
            <a:ext cx="292484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Second Form of GT Equation</a:t>
            </a:r>
          </a:p>
        </p:txBody>
      </p:sp>
    </p:spTree>
    <p:extLst>
      <p:ext uri="{BB962C8B-B14F-4D97-AF65-F5344CB8AC3E}">
        <p14:creationId xmlns:p14="http://schemas.microsoft.com/office/powerpoint/2010/main" val="1055188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F80DA5-BA83-EB46-A2B4-A854F4350EDF}"/>
              </a:ext>
            </a:extLst>
          </p:cNvPr>
          <p:cNvSpPr>
            <a:spLocks noGrp="1"/>
          </p:cNvSpPr>
          <p:nvPr>
            <p:ph type="sldNum" sz="quarter" idx="12"/>
          </p:nvPr>
        </p:nvSpPr>
        <p:spPr/>
        <p:txBody>
          <a:bodyPr/>
          <a:lstStyle/>
          <a:p>
            <a:fld id="{F330A13A-245F-CF4A-9D4D-0D02FAFE269F}" type="slidenum">
              <a:rPr lang="en-US" smtClean="0"/>
              <a:t>46</a:t>
            </a:fld>
            <a:endParaRPr lang="en-US"/>
          </a:p>
        </p:txBody>
      </p:sp>
      <p:pic>
        <p:nvPicPr>
          <p:cNvPr id="3" name="Picture 2">
            <a:extLst>
              <a:ext uri="{FF2B5EF4-FFF2-40B4-BE49-F238E27FC236}">
                <a16:creationId xmlns:a16="http://schemas.microsoft.com/office/drawing/2014/main" id="{EF799D74-2710-B44C-A17D-2DD84DAF3375}"/>
              </a:ext>
            </a:extLst>
          </p:cNvPr>
          <p:cNvPicPr>
            <a:picLocks noChangeAspect="1"/>
          </p:cNvPicPr>
          <p:nvPr/>
        </p:nvPicPr>
        <p:blipFill>
          <a:blip r:embed="rId2"/>
          <a:stretch>
            <a:fillRect/>
          </a:stretch>
        </p:blipFill>
        <p:spPr>
          <a:xfrm>
            <a:off x="2492086" y="1201882"/>
            <a:ext cx="2552700" cy="1295400"/>
          </a:xfrm>
          <a:prstGeom prst="rect">
            <a:avLst/>
          </a:prstGeom>
        </p:spPr>
      </p:pic>
      <p:sp>
        <p:nvSpPr>
          <p:cNvPr id="4" name="TextBox 3">
            <a:extLst>
              <a:ext uri="{FF2B5EF4-FFF2-40B4-BE49-F238E27FC236}">
                <a16:creationId xmlns:a16="http://schemas.microsoft.com/office/drawing/2014/main" id="{E77EE188-AE31-294E-B059-8CF5E0D7302C}"/>
              </a:ext>
            </a:extLst>
          </p:cNvPr>
          <p:cNvSpPr txBox="1"/>
          <p:nvPr/>
        </p:nvSpPr>
        <p:spPr>
          <a:xfrm>
            <a:off x="2805544" y="332509"/>
            <a:ext cx="670213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Three forms of the Gibbs-Thompson Equation</a:t>
            </a:r>
          </a:p>
        </p:txBody>
      </p:sp>
      <p:sp>
        <p:nvSpPr>
          <p:cNvPr id="5" name="TextBox 4">
            <a:extLst>
              <a:ext uri="{FF2B5EF4-FFF2-40B4-BE49-F238E27FC236}">
                <a16:creationId xmlns:a16="http://schemas.microsoft.com/office/drawing/2014/main" id="{FC190D7E-CDE2-3C49-AA2A-A5252FCD65D3}"/>
              </a:ext>
            </a:extLst>
          </p:cNvPr>
          <p:cNvSpPr txBox="1"/>
          <p:nvPr/>
        </p:nvSpPr>
        <p:spPr>
          <a:xfrm>
            <a:off x="5746174" y="1664916"/>
            <a:ext cx="5511124"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Third form of GT Equation/ Hoffman-Lauritzen Equation</a:t>
            </a:r>
          </a:p>
          <a:p>
            <a:r>
              <a:rPr lang="en-US" dirty="0">
                <a:latin typeface="Times New Roman" panose="02020603050405020304" pitchFamily="18" charset="0"/>
                <a:cs typeface="Times New Roman" panose="02020603050405020304" pitchFamily="18" charset="0"/>
              </a:rPr>
              <a:t>B is a geometric factor from 2 to 6</a:t>
            </a:r>
          </a:p>
        </p:txBody>
      </p:sp>
      <p:sp>
        <p:nvSpPr>
          <p:cNvPr id="6" name="TextBox 5">
            <a:extLst>
              <a:ext uri="{FF2B5EF4-FFF2-40B4-BE49-F238E27FC236}">
                <a16:creationId xmlns:a16="http://schemas.microsoft.com/office/drawing/2014/main" id="{DFDD016D-C6EE-6849-81DA-E754B953CE2E}"/>
              </a:ext>
            </a:extLst>
          </p:cNvPr>
          <p:cNvSpPr txBox="1"/>
          <p:nvPr/>
        </p:nvSpPr>
        <p:spPr>
          <a:xfrm>
            <a:off x="4000500" y="2720324"/>
            <a:ext cx="56687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Crystallize from a melt, so supersaturate by a deep quench</a:t>
            </a:r>
          </a:p>
        </p:txBody>
      </p:sp>
      <p:sp>
        <p:nvSpPr>
          <p:cNvPr id="9" name="TextBox 8">
            <a:extLst>
              <a:ext uri="{FF2B5EF4-FFF2-40B4-BE49-F238E27FC236}">
                <a16:creationId xmlns:a16="http://schemas.microsoft.com/office/drawing/2014/main" id="{6D077F81-85A8-8541-9DFC-6CC4D1C1E5B4}"/>
              </a:ext>
            </a:extLst>
          </p:cNvPr>
          <p:cNvSpPr txBox="1"/>
          <p:nvPr/>
        </p:nvSpPr>
        <p:spPr>
          <a:xfrm>
            <a:off x="9669231" y="3574473"/>
            <a:ext cx="2176405"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Free energy of a crystal formed at supercooled temperature T</a:t>
            </a:r>
          </a:p>
        </p:txBody>
      </p:sp>
      <p:pic>
        <p:nvPicPr>
          <p:cNvPr id="10" name="Picture 9">
            <a:extLst>
              <a:ext uri="{FF2B5EF4-FFF2-40B4-BE49-F238E27FC236}">
                <a16:creationId xmlns:a16="http://schemas.microsoft.com/office/drawing/2014/main" id="{11A1BFCC-344E-7B4C-AB8C-B9EE9C07BE33}"/>
              </a:ext>
            </a:extLst>
          </p:cNvPr>
          <p:cNvPicPr>
            <a:picLocks noChangeAspect="1"/>
          </p:cNvPicPr>
          <p:nvPr/>
        </p:nvPicPr>
        <p:blipFill>
          <a:blip r:embed="rId3"/>
          <a:stretch>
            <a:fillRect/>
          </a:stretch>
        </p:blipFill>
        <p:spPr>
          <a:xfrm>
            <a:off x="790286" y="5419449"/>
            <a:ext cx="3461328" cy="1004273"/>
          </a:xfrm>
          <a:prstGeom prst="rect">
            <a:avLst/>
          </a:prstGeom>
        </p:spPr>
      </p:pic>
      <p:pic>
        <p:nvPicPr>
          <p:cNvPr id="11" name="Picture 10">
            <a:extLst>
              <a:ext uri="{FF2B5EF4-FFF2-40B4-BE49-F238E27FC236}">
                <a16:creationId xmlns:a16="http://schemas.microsoft.com/office/drawing/2014/main" id="{DBA68C52-B00C-E045-84B0-8FEDF05A2F7D}"/>
              </a:ext>
            </a:extLst>
          </p:cNvPr>
          <p:cNvPicPr>
            <a:picLocks noChangeAspect="1"/>
          </p:cNvPicPr>
          <p:nvPr/>
        </p:nvPicPr>
        <p:blipFill>
          <a:blip r:embed="rId4"/>
          <a:stretch>
            <a:fillRect/>
          </a:stretch>
        </p:blipFill>
        <p:spPr>
          <a:xfrm>
            <a:off x="4483677" y="5441781"/>
            <a:ext cx="2945823" cy="981941"/>
          </a:xfrm>
          <a:prstGeom prst="rect">
            <a:avLst/>
          </a:prstGeom>
        </p:spPr>
      </p:pic>
      <p:pic>
        <p:nvPicPr>
          <p:cNvPr id="12" name="Picture 11">
            <a:extLst>
              <a:ext uri="{FF2B5EF4-FFF2-40B4-BE49-F238E27FC236}">
                <a16:creationId xmlns:a16="http://schemas.microsoft.com/office/drawing/2014/main" id="{7C4B04B1-85BA-8D42-802D-91F18F60A40D}"/>
              </a:ext>
            </a:extLst>
          </p:cNvPr>
          <p:cNvPicPr>
            <a:picLocks noChangeAspect="1"/>
          </p:cNvPicPr>
          <p:nvPr/>
        </p:nvPicPr>
        <p:blipFill>
          <a:blip r:embed="rId5"/>
          <a:stretch>
            <a:fillRect/>
          </a:stretch>
        </p:blipFill>
        <p:spPr>
          <a:xfrm>
            <a:off x="7879772" y="5221174"/>
            <a:ext cx="2667000" cy="1244600"/>
          </a:xfrm>
          <a:prstGeom prst="rect">
            <a:avLst/>
          </a:prstGeom>
        </p:spPr>
      </p:pic>
      <p:pic>
        <p:nvPicPr>
          <p:cNvPr id="13" name="Picture 12">
            <a:extLst>
              <a:ext uri="{FF2B5EF4-FFF2-40B4-BE49-F238E27FC236}">
                <a16:creationId xmlns:a16="http://schemas.microsoft.com/office/drawing/2014/main" id="{6A5ECBF4-5CC3-6844-8A62-16E980203701}"/>
              </a:ext>
            </a:extLst>
          </p:cNvPr>
          <p:cNvPicPr>
            <a:picLocks noChangeAspect="1"/>
          </p:cNvPicPr>
          <p:nvPr/>
        </p:nvPicPr>
        <p:blipFill>
          <a:blip r:embed="rId6"/>
          <a:stretch>
            <a:fillRect/>
          </a:stretch>
        </p:blipFill>
        <p:spPr>
          <a:xfrm>
            <a:off x="456046" y="3413693"/>
            <a:ext cx="8890000" cy="1460500"/>
          </a:xfrm>
          <a:prstGeom prst="rect">
            <a:avLst/>
          </a:prstGeom>
        </p:spPr>
      </p:pic>
      <p:pic>
        <p:nvPicPr>
          <p:cNvPr id="14" name="Picture 13">
            <a:extLst>
              <a:ext uri="{FF2B5EF4-FFF2-40B4-BE49-F238E27FC236}">
                <a16:creationId xmlns:a16="http://schemas.microsoft.com/office/drawing/2014/main" id="{0483F03A-FE65-CF4B-96EB-95C25A2E8F9A}"/>
              </a:ext>
            </a:extLst>
          </p:cNvPr>
          <p:cNvPicPr>
            <a:picLocks noChangeAspect="1"/>
          </p:cNvPicPr>
          <p:nvPr/>
        </p:nvPicPr>
        <p:blipFill>
          <a:blip r:embed="rId7"/>
          <a:stretch>
            <a:fillRect/>
          </a:stretch>
        </p:blipFill>
        <p:spPr>
          <a:xfrm>
            <a:off x="790286" y="2457846"/>
            <a:ext cx="1612900" cy="1206500"/>
          </a:xfrm>
          <a:prstGeom prst="rect">
            <a:avLst/>
          </a:prstGeom>
        </p:spPr>
      </p:pic>
    </p:spTree>
    <p:extLst>
      <p:ext uri="{BB962C8B-B14F-4D97-AF65-F5344CB8AC3E}">
        <p14:creationId xmlns:p14="http://schemas.microsoft.com/office/powerpoint/2010/main" val="3495805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47</a:t>
            </a:fld>
            <a:endParaRPr lang="en-US"/>
          </a:p>
        </p:txBody>
      </p:sp>
      <p:pic>
        <p:nvPicPr>
          <p:cNvPr id="4098" name="Picture 2">
            <a:extLst>
              <a:ext uri="{FF2B5EF4-FFF2-40B4-BE49-F238E27FC236}">
                <a16:creationId xmlns:a16="http://schemas.microsoft.com/office/drawing/2014/main" id="{678BEA0E-239A-5965-27F8-DBAC94CBA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0"/>
            <a:ext cx="4370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C8252E-0B46-AA52-D1F4-029545AD7058}"/>
              </a:ext>
            </a:extLst>
          </p:cNvPr>
          <p:cNvSpPr txBox="1"/>
          <p:nvPr/>
        </p:nvSpPr>
        <p:spPr>
          <a:xfrm>
            <a:off x="7378875" y="512064"/>
            <a:ext cx="308751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Nitrogen (or Argon) adsorption</a:t>
            </a:r>
          </a:p>
        </p:txBody>
      </p:sp>
      <p:pic>
        <p:nvPicPr>
          <p:cNvPr id="6" name="Picture 5">
            <a:extLst>
              <a:ext uri="{FF2B5EF4-FFF2-40B4-BE49-F238E27FC236}">
                <a16:creationId xmlns:a16="http://schemas.microsoft.com/office/drawing/2014/main" id="{819E8FA9-B09B-84FB-4688-6BF7B4782B51}"/>
              </a:ext>
            </a:extLst>
          </p:cNvPr>
          <p:cNvPicPr>
            <a:picLocks noChangeAspect="1"/>
          </p:cNvPicPr>
          <p:nvPr/>
        </p:nvPicPr>
        <p:blipFill>
          <a:blip r:embed="rId3"/>
          <a:stretch>
            <a:fillRect/>
          </a:stretch>
        </p:blipFill>
        <p:spPr>
          <a:xfrm>
            <a:off x="6466578" y="1029970"/>
            <a:ext cx="4912106" cy="5326380"/>
          </a:xfrm>
          <a:prstGeom prst="rect">
            <a:avLst/>
          </a:prstGeom>
        </p:spPr>
      </p:pic>
    </p:spTree>
    <p:extLst>
      <p:ext uri="{BB962C8B-B14F-4D97-AF65-F5344CB8AC3E}">
        <p14:creationId xmlns:p14="http://schemas.microsoft.com/office/powerpoint/2010/main" val="1769386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691759-3119-DB4A-B482-C96284EA3E00}"/>
              </a:ext>
            </a:extLst>
          </p:cNvPr>
          <p:cNvSpPr>
            <a:spLocks noGrp="1"/>
          </p:cNvSpPr>
          <p:nvPr>
            <p:ph type="sldNum" sz="quarter" idx="12"/>
          </p:nvPr>
        </p:nvSpPr>
        <p:spPr/>
        <p:txBody>
          <a:bodyPr/>
          <a:lstStyle/>
          <a:p>
            <a:fld id="{F330A13A-245F-CF4A-9D4D-0D02FAFE269F}" type="slidenum">
              <a:rPr lang="en-US" smtClean="0"/>
              <a:t>48</a:t>
            </a:fld>
            <a:endParaRPr lang="en-US"/>
          </a:p>
        </p:txBody>
      </p:sp>
      <p:sp>
        <p:nvSpPr>
          <p:cNvPr id="5" name="TextBox 4">
            <a:extLst>
              <a:ext uri="{FF2B5EF4-FFF2-40B4-BE49-F238E27FC236}">
                <a16:creationId xmlns:a16="http://schemas.microsoft.com/office/drawing/2014/main" id="{DF4CC55B-A1D9-2E4A-92E1-DE2A95CFF926}"/>
              </a:ext>
            </a:extLst>
          </p:cNvPr>
          <p:cNvSpPr txBox="1"/>
          <p:nvPr/>
        </p:nvSpPr>
        <p:spPr>
          <a:xfrm>
            <a:off x="3978234" y="332509"/>
            <a:ext cx="444871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Langmuir Equation (Wikipedia)</a:t>
            </a:r>
          </a:p>
        </p:txBody>
      </p:sp>
      <p:pic>
        <p:nvPicPr>
          <p:cNvPr id="6" name="Picture 5">
            <a:extLst>
              <a:ext uri="{FF2B5EF4-FFF2-40B4-BE49-F238E27FC236}">
                <a16:creationId xmlns:a16="http://schemas.microsoft.com/office/drawing/2014/main" id="{419ABF0C-52CB-DE42-B9A3-D480AD44104A}"/>
              </a:ext>
            </a:extLst>
          </p:cNvPr>
          <p:cNvPicPr>
            <a:picLocks noChangeAspect="1"/>
          </p:cNvPicPr>
          <p:nvPr/>
        </p:nvPicPr>
        <p:blipFill>
          <a:blip r:embed="rId2"/>
          <a:stretch>
            <a:fillRect/>
          </a:stretch>
        </p:blipFill>
        <p:spPr>
          <a:xfrm>
            <a:off x="7143585" y="1744797"/>
            <a:ext cx="4776495" cy="3982110"/>
          </a:xfrm>
          <a:prstGeom prst="rect">
            <a:avLst/>
          </a:prstGeom>
        </p:spPr>
      </p:pic>
      <p:sp>
        <p:nvSpPr>
          <p:cNvPr id="8" name="TextBox 7">
            <a:extLst>
              <a:ext uri="{FF2B5EF4-FFF2-40B4-BE49-F238E27FC236}">
                <a16:creationId xmlns:a16="http://schemas.microsoft.com/office/drawing/2014/main" id="{E02CE972-3B65-E746-8EBB-CCF3D185FACC}"/>
              </a:ext>
            </a:extLst>
          </p:cNvPr>
          <p:cNvSpPr txBox="1"/>
          <p:nvPr/>
        </p:nvSpPr>
        <p:spPr>
          <a:xfrm>
            <a:off x="3478630" y="746022"/>
            <a:ext cx="518828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Can be obtained using Equilibria or Kinetic Model</a:t>
            </a:r>
          </a:p>
        </p:txBody>
      </p:sp>
      <p:pic>
        <p:nvPicPr>
          <p:cNvPr id="9" name="Picture 8">
            <a:extLst>
              <a:ext uri="{FF2B5EF4-FFF2-40B4-BE49-F238E27FC236}">
                <a16:creationId xmlns:a16="http://schemas.microsoft.com/office/drawing/2014/main" id="{3F06EE69-9DF7-AF4B-8878-B3111290FDA2}"/>
              </a:ext>
            </a:extLst>
          </p:cNvPr>
          <p:cNvPicPr>
            <a:picLocks noChangeAspect="1"/>
          </p:cNvPicPr>
          <p:nvPr/>
        </p:nvPicPr>
        <p:blipFill>
          <a:blip r:embed="rId3"/>
          <a:stretch>
            <a:fillRect/>
          </a:stretch>
        </p:blipFill>
        <p:spPr>
          <a:xfrm>
            <a:off x="2486050" y="1423617"/>
            <a:ext cx="1676400" cy="495300"/>
          </a:xfrm>
          <a:prstGeom prst="rect">
            <a:avLst/>
          </a:prstGeom>
        </p:spPr>
      </p:pic>
      <p:sp>
        <p:nvSpPr>
          <p:cNvPr id="10" name="Rectangle 9">
            <a:extLst>
              <a:ext uri="{FF2B5EF4-FFF2-40B4-BE49-F238E27FC236}">
                <a16:creationId xmlns:a16="http://schemas.microsoft.com/office/drawing/2014/main" id="{8E316D36-7D94-1241-B8E5-F7A68F6A2D7D}"/>
              </a:ext>
            </a:extLst>
          </p:cNvPr>
          <p:cNvSpPr/>
          <p:nvPr/>
        </p:nvSpPr>
        <p:spPr>
          <a:xfrm>
            <a:off x="649185" y="2010646"/>
            <a:ext cx="6096000" cy="4247317"/>
          </a:xfrm>
          <a:prstGeom prst="rect">
            <a:avLst/>
          </a:prstGeom>
        </p:spPr>
        <p:txBody>
          <a:bodyPr>
            <a:spAutoFit/>
          </a:bodyPr>
          <a:lstStyle/>
          <a:p>
            <a:pPr marL="342900" indent="-342900">
              <a:buAutoNum type="arabicParenR"/>
            </a:pPr>
            <a:r>
              <a:rPr lang="en-US" dirty="0">
                <a:latin typeface="Times New Roman" panose="02020603050405020304" pitchFamily="18" charset="0"/>
                <a:cs typeface="Times New Roman" panose="02020603050405020304" pitchFamily="18" charset="0"/>
              </a:rPr>
              <a:t>The surface containing the adsorbing sites is a perfectly flat plane with no corrugations (assume the surface is homogeneous). However, chemically heterogeneous surfaces can be considered to be homogeneous if the adsorbate is bound to only one type of functional groups on the surface.</a:t>
            </a:r>
          </a:p>
          <a:p>
            <a:pPr marL="342900" indent="-342900">
              <a:buAutoNum type="arabicParenR"/>
            </a:pPr>
            <a:r>
              <a:rPr lang="en-US" dirty="0">
                <a:latin typeface="Times New Roman" panose="02020603050405020304" pitchFamily="18" charset="0"/>
                <a:cs typeface="Times New Roman" panose="02020603050405020304" pitchFamily="18" charset="0"/>
              </a:rPr>
              <a:t>The adsorbing gas adsorbs into an immobile state.</a:t>
            </a:r>
          </a:p>
          <a:p>
            <a:pPr marL="342900" indent="-342900">
              <a:buAutoNum type="arabicParenR"/>
            </a:pPr>
            <a:r>
              <a:rPr lang="en-US" dirty="0">
                <a:latin typeface="Times New Roman" panose="02020603050405020304" pitchFamily="18" charset="0"/>
                <a:cs typeface="Times New Roman" panose="02020603050405020304" pitchFamily="18" charset="0"/>
              </a:rPr>
              <a:t>All sites are energetically equivalent, and the energy of adsorption is equal for all sites.</a:t>
            </a:r>
          </a:p>
          <a:p>
            <a:pPr marL="342900" indent="-342900">
              <a:buAutoNum type="arabicParenR"/>
            </a:pPr>
            <a:r>
              <a:rPr lang="en-US" dirty="0">
                <a:latin typeface="Times New Roman" panose="02020603050405020304" pitchFamily="18" charset="0"/>
                <a:cs typeface="Times New Roman" panose="02020603050405020304" pitchFamily="18" charset="0"/>
              </a:rPr>
              <a:t>Each site can hold at most one molecule of A (</a:t>
            </a:r>
            <a:r>
              <a:rPr lang="en-US" b="1" dirty="0">
                <a:latin typeface="Times New Roman" panose="02020603050405020304" pitchFamily="18" charset="0"/>
                <a:cs typeface="Times New Roman" panose="02020603050405020304" pitchFamily="18" charset="0"/>
              </a:rPr>
              <a:t>mono-layer coverage only</a:t>
            </a:r>
            <a:r>
              <a:rPr lang="en-US" dirty="0">
                <a:latin typeface="Times New Roman" panose="02020603050405020304" pitchFamily="18" charset="0"/>
                <a:cs typeface="Times New Roman" panose="02020603050405020304" pitchFamily="18" charset="0"/>
              </a:rPr>
              <a:t>).</a:t>
            </a:r>
          </a:p>
          <a:p>
            <a:pPr marL="342900" indent="-342900">
              <a:buAutoNum type="arabicParenR"/>
            </a:pPr>
            <a:r>
              <a:rPr lang="en-US" dirty="0">
                <a:latin typeface="Times New Roman" panose="02020603050405020304" pitchFamily="18" charset="0"/>
                <a:cs typeface="Times New Roman" panose="02020603050405020304" pitchFamily="18" charset="0"/>
              </a:rPr>
              <a:t>No (or ideal) interactions between adsorbate molecules on adjacent sites. When the interactions are ideal, the energy of side-to-side interactions is equal for all sites regardless of the surface occupancy.</a:t>
            </a:r>
          </a:p>
        </p:txBody>
      </p:sp>
    </p:spTree>
    <p:extLst>
      <p:ext uri="{BB962C8B-B14F-4D97-AF65-F5344CB8AC3E}">
        <p14:creationId xmlns:p14="http://schemas.microsoft.com/office/powerpoint/2010/main" val="3130207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691759-3119-DB4A-B482-C96284EA3E00}"/>
              </a:ext>
            </a:extLst>
          </p:cNvPr>
          <p:cNvSpPr>
            <a:spLocks noGrp="1"/>
          </p:cNvSpPr>
          <p:nvPr>
            <p:ph type="sldNum" sz="quarter" idx="12"/>
          </p:nvPr>
        </p:nvSpPr>
        <p:spPr/>
        <p:txBody>
          <a:bodyPr/>
          <a:lstStyle/>
          <a:p>
            <a:fld id="{F330A13A-245F-CF4A-9D4D-0D02FAFE269F}" type="slidenum">
              <a:rPr lang="en-US" smtClean="0"/>
              <a:t>49</a:t>
            </a:fld>
            <a:endParaRPr lang="en-US"/>
          </a:p>
        </p:txBody>
      </p:sp>
      <p:sp>
        <p:nvSpPr>
          <p:cNvPr id="5" name="TextBox 4">
            <a:extLst>
              <a:ext uri="{FF2B5EF4-FFF2-40B4-BE49-F238E27FC236}">
                <a16:creationId xmlns:a16="http://schemas.microsoft.com/office/drawing/2014/main" id="{DF4CC55B-A1D9-2E4A-92E1-DE2A95CFF926}"/>
              </a:ext>
            </a:extLst>
          </p:cNvPr>
          <p:cNvSpPr txBox="1"/>
          <p:nvPr/>
        </p:nvSpPr>
        <p:spPr>
          <a:xfrm>
            <a:off x="3978234" y="332509"/>
            <a:ext cx="444871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Langmuir Equation (Wikipedia)</a:t>
            </a:r>
          </a:p>
        </p:txBody>
      </p:sp>
      <p:pic>
        <p:nvPicPr>
          <p:cNvPr id="6" name="Picture 5">
            <a:extLst>
              <a:ext uri="{FF2B5EF4-FFF2-40B4-BE49-F238E27FC236}">
                <a16:creationId xmlns:a16="http://schemas.microsoft.com/office/drawing/2014/main" id="{419ABF0C-52CB-DE42-B9A3-D480AD44104A}"/>
              </a:ext>
            </a:extLst>
          </p:cNvPr>
          <p:cNvPicPr>
            <a:picLocks noChangeAspect="1"/>
          </p:cNvPicPr>
          <p:nvPr/>
        </p:nvPicPr>
        <p:blipFill>
          <a:blip r:embed="rId2"/>
          <a:stretch>
            <a:fillRect/>
          </a:stretch>
        </p:blipFill>
        <p:spPr>
          <a:xfrm>
            <a:off x="7143585" y="1423617"/>
            <a:ext cx="4776495" cy="3982110"/>
          </a:xfrm>
          <a:prstGeom prst="rect">
            <a:avLst/>
          </a:prstGeom>
        </p:spPr>
      </p:pic>
      <p:sp>
        <p:nvSpPr>
          <p:cNvPr id="7" name="TextBox 6">
            <a:extLst>
              <a:ext uri="{FF2B5EF4-FFF2-40B4-BE49-F238E27FC236}">
                <a16:creationId xmlns:a16="http://schemas.microsoft.com/office/drawing/2014/main" id="{0CB1D12F-6395-B94E-9D37-5C40676587AF}"/>
              </a:ext>
            </a:extLst>
          </p:cNvPr>
          <p:cNvSpPr txBox="1"/>
          <p:nvPr/>
        </p:nvSpPr>
        <p:spPr>
          <a:xfrm>
            <a:off x="1969242" y="1423617"/>
            <a:ext cx="301877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Equilibrium Reaction Model</a:t>
            </a:r>
          </a:p>
        </p:txBody>
      </p:sp>
      <p:sp>
        <p:nvSpPr>
          <p:cNvPr id="8" name="TextBox 7">
            <a:extLst>
              <a:ext uri="{FF2B5EF4-FFF2-40B4-BE49-F238E27FC236}">
                <a16:creationId xmlns:a16="http://schemas.microsoft.com/office/drawing/2014/main" id="{E02CE972-3B65-E746-8EBB-CCF3D185FACC}"/>
              </a:ext>
            </a:extLst>
          </p:cNvPr>
          <p:cNvSpPr txBox="1"/>
          <p:nvPr/>
        </p:nvSpPr>
        <p:spPr>
          <a:xfrm>
            <a:off x="3478630" y="746022"/>
            <a:ext cx="518828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Can be obtained using Equilibria or Kinetic Model</a:t>
            </a:r>
          </a:p>
        </p:txBody>
      </p:sp>
      <p:pic>
        <p:nvPicPr>
          <p:cNvPr id="2" name="Picture 1">
            <a:extLst>
              <a:ext uri="{FF2B5EF4-FFF2-40B4-BE49-F238E27FC236}">
                <a16:creationId xmlns:a16="http://schemas.microsoft.com/office/drawing/2014/main" id="{90722D98-47D3-B345-8993-C776F2020A7E}"/>
              </a:ext>
            </a:extLst>
          </p:cNvPr>
          <p:cNvPicPr>
            <a:picLocks noChangeAspect="1"/>
          </p:cNvPicPr>
          <p:nvPr/>
        </p:nvPicPr>
        <p:blipFill>
          <a:blip r:embed="rId3"/>
          <a:stretch>
            <a:fillRect/>
          </a:stretch>
        </p:blipFill>
        <p:spPr>
          <a:xfrm>
            <a:off x="745012" y="1904362"/>
            <a:ext cx="6070600" cy="393700"/>
          </a:xfrm>
          <a:prstGeom prst="rect">
            <a:avLst/>
          </a:prstGeom>
        </p:spPr>
      </p:pic>
      <p:sp>
        <p:nvSpPr>
          <p:cNvPr id="3" name="TextBox 2">
            <a:extLst>
              <a:ext uri="{FF2B5EF4-FFF2-40B4-BE49-F238E27FC236}">
                <a16:creationId xmlns:a16="http://schemas.microsoft.com/office/drawing/2014/main" id="{AABD2A48-ECE7-8744-A077-EF28C9F79E02}"/>
              </a:ext>
            </a:extLst>
          </p:cNvPr>
          <p:cNvSpPr txBox="1"/>
          <p:nvPr/>
        </p:nvSpPr>
        <p:spPr>
          <a:xfrm>
            <a:off x="622891" y="2385107"/>
            <a:ext cx="61927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Solvent = 1; Solute = 2; s = surface bound; b = bulk solution free</a:t>
            </a:r>
          </a:p>
        </p:txBody>
      </p:sp>
      <p:pic>
        <p:nvPicPr>
          <p:cNvPr id="11" name="Picture 10">
            <a:extLst>
              <a:ext uri="{FF2B5EF4-FFF2-40B4-BE49-F238E27FC236}">
                <a16:creationId xmlns:a16="http://schemas.microsoft.com/office/drawing/2014/main" id="{EEDE13DC-D4AF-804C-A306-A1532924D542}"/>
              </a:ext>
            </a:extLst>
          </p:cNvPr>
          <p:cNvPicPr>
            <a:picLocks noChangeAspect="1"/>
          </p:cNvPicPr>
          <p:nvPr/>
        </p:nvPicPr>
        <p:blipFill>
          <a:blip r:embed="rId4"/>
          <a:stretch>
            <a:fillRect/>
          </a:stretch>
        </p:blipFill>
        <p:spPr>
          <a:xfrm>
            <a:off x="745012" y="2890220"/>
            <a:ext cx="1524000" cy="800100"/>
          </a:xfrm>
          <a:prstGeom prst="rect">
            <a:avLst/>
          </a:prstGeom>
        </p:spPr>
      </p:pic>
      <p:grpSp>
        <p:nvGrpSpPr>
          <p:cNvPr id="15" name="Group 14">
            <a:extLst>
              <a:ext uri="{FF2B5EF4-FFF2-40B4-BE49-F238E27FC236}">
                <a16:creationId xmlns:a16="http://schemas.microsoft.com/office/drawing/2014/main" id="{B39F9586-335A-C740-B37B-21E1A655953A}"/>
              </a:ext>
            </a:extLst>
          </p:cNvPr>
          <p:cNvGrpSpPr/>
          <p:nvPr/>
        </p:nvGrpSpPr>
        <p:grpSpPr>
          <a:xfrm>
            <a:off x="2528248" y="3007291"/>
            <a:ext cx="4356100" cy="407381"/>
            <a:chOff x="2890322" y="3008272"/>
            <a:chExt cx="4356100" cy="407381"/>
          </a:xfrm>
        </p:grpSpPr>
        <p:pic>
          <p:nvPicPr>
            <p:cNvPr id="13" name="Picture 12">
              <a:extLst>
                <a:ext uri="{FF2B5EF4-FFF2-40B4-BE49-F238E27FC236}">
                  <a16:creationId xmlns:a16="http://schemas.microsoft.com/office/drawing/2014/main" id="{21003BEA-DE84-1848-819A-1AE49051A53B}"/>
                </a:ext>
              </a:extLst>
            </p:cNvPr>
            <p:cNvPicPr>
              <a:picLocks noChangeAspect="1"/>
            </p:cNvPicPr>
            <p:nvPr/>
          </p:nvPicPr>
          <p:blipFill>
            <a:blip r:embed="rId5"/>
            <a:stretch>
              <a:fillRect/>
            </a:stretch>
          </p:blipFill>
          <p:spPr>
            <a:xfrm>
              <a:off x="2890322" y="3008272"/>
              <a:ext cx="2540000" cy="406400"/>
            </a:xfrm>
            <a:prstGeom prst="rect">
              <a:avLst/>
            </a:prstGeom>
          </p:spPr>
        </p:pic>
        <p:pic>
          <p:nvPicPr>
            <p:cNvPr id="14" name="Picture 13">
              <a:extLst>
                <a:ext uri="{FF2B5EF4-FFF2-40B4-BE49-F238E27FC236}">
                  <a16:creationId xmlns:a16="http://schemas.microsoft.com/office/drawing/2014/main" id="{2522599C-A1C2-F741-B31D-1BA599002400}"/>
                </a:ext>
              </a:extLst>
            </p:cNvPr>
            <p:cNvPicPr>
              <a:picLocks noChangeAspect="1"/>
            </p:cNvPicPr>
            <p:nvPr/>
          </p:nvPicPr>
          <p:blipFill>
            <a:blip r:embed="rId6"/>
            <a:stretch>
              <a:fillRect/>
            </a:stretch>
          </p:blipFill>
          <p:spPr>
            <a:xfrm>
              <a:off x="5430322" y="3009253"/>
              <a:ext cx="1816100" cy="406400"/>
            </a:xfrm>
            <a:prstGeom prst="rect">
              <a:avLst/>
            </a:prstGeom>
          </p:spPr>
        </p:pic>
      </p:grpSp>
      <p:pic>
        <p:nvPicPr>
          <p:cNvPr id="16" name="Picture 15">
            <a:extLst>
              <a:ext uri="{FF2B5EF4-FFF2-40B4-BE49-F238E27FC236}">
                <a16:creationId xmlns:a16="http://schemas.microsoft.com/office/drawing/2014/main" id="{8548EA84-D908-3849-820C-6F0BE8C919A5}"/>
              </a:ext>
            </a:extLst>
          </p:cNvPr>
          <p:cNvPicPr>
            <a:picLocks noChangeAspect="1"/>
          </p:cNvPicPr>
          <p:nvPr/>
        </p:nvPicPr>
        <p:blipFill>
          <a:blip r:embed="rId7"/>
          <a:stretch>
            <a:fillRect/>
          </a:stretch>
        </p:blipFill>
        <p:spPr>
          <a:xfrm>
            <a:off x="2747406" y="3880675"/>
            <a:ext cx="1638300" cy="901700"/>
          </a:xfrm>
          <a:prstGeom prst="rect">
            <a:avLst/>
          </a:prstGeom>
        </p:spPr>
      </p:pic>
      <p:sp>
        <p:nvSpPr>
          <p:cNvPr id="9" name="TextBox 8">
            <a:extLst>
              <a:ext uri="{FF2B5EF4-FFF2-40B4-BE49-F238E27FC236}">
                <a16:creationId xmlns:a16="http://schemas.microsoft.com/office/drawing/2014/main" id="{43FABFDE-6C9E-0B8F-53F5-990EC170C4B9}"/>
              </a:ext>
            </a:extLst>
          </p:cNvPr>
          <p:cNvSpPr txBox="1"/>
          <p:nvPr/>
        </p:nvSpPr>
        <p:spPr>
          <a:xfrm>
            <a:off x="2564913" y="3413691"/>
            <a:ext cx="79220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 1</a:t>
            </a:r>
          </a:p>
        </p:txBody>
      </p:sp>
    </p:spTree>
    <p:extLst>
      <p:ext uri="{BB962C8B-B14F-4D97-AF65-F5344CB8AC3E}">
        <p14:creationId xmlns:p14="http://schemas.microsoft.com/office/powerpoint/2010/main" val="197169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99A54D-D9BF-BC48-846F-F9DD155D9849}"/>
              </a:ext>
            </a:extLst>
          </p:cNvPr>
          <p:cNvSpPr txBox="1"/>
          <p:nvPr/>
        </p:nvSpPr>
        <p:spPr>
          <a:xfrm>
            <a:off x="2542032" y="914400"/>
            <a:ext cx="6449201" cy="2031325"/>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Liquid-gas or solid-gas interface is called  </a:t>
            </a:r>
            <a:r>
              <a:rPr lang="en-US" dirty="0">
                <a:solidFill>
                  <a:srgbClr val="FF0000"/>
                </a:solidFill>
                <a:latin typeface="Times New Roman" panose="02020603050405020304" pitchFamily="18" charset="0"/>
                <a:cs typeface="Times New Roman" panose="02020603050405020304" pitchFamily="18" charset="0"/>
              </a:rPr>
              <a:t>a </a:t>
            </a:r>
            <a:r>
              <a:rPr lang="en-US" b="1" dirty="0">
                <a:solidFill>
                  <a:srgbClr val="FF0000"/>
                </a:solidFill>
                <a:latin typeface="Times New Roman" panose="02020603050405020304" pitchFamily="18" charset="0"/>
                <a:cs typeface="Times New Roman" panose="02020603050405020304" pitchFamily="18" charset="0"/>
              </a:rPr>
              <a:t>surface</a:t>
            </a:r>
          </a:p>
          <a:p>
            <a:r>
              <a:rPr lang="en-US" b="1" dirty="0">
                <a:latin typeface="Times New Roman" panose="02020603050405020304" pitchFamily="18" charset="0"/>
                <a:cs typeface="Times New Roman" panose="02020603050405020304" pitchFamily="18" charset="0"/>
              </a:rPr>
              <a:t>For surfaces we define a surface tension, </a:t>
            </a:r>
            <a:r>
              <a:rPr lang="en-US" b="1" dirty="0">
                <a:latin typeface="Symbol" pitchFamily="2" charset="2"/>
              </a:rPr>
              <a:t>s</a:t>
            </a:r>
            <a:r>
              <a:rPr lang="en-US" b="1" dirty="0">
                <a:latin typeface="Times New Roman" panose="02020603050405020304" pitchFamily="18" charset="0"/>
                <a:cs typeface="Times New Roman" panose="02020603050405020304" pitchFamily="18" charset="0"/>
              </a:rPr>
              <a:t>, energy/area</a:t>
            </a:r>
          </a:p>
          <a:p>
            <a:endParaRPr lang="en-US" dirty="0"/>
          </a:p>
          <a:p>
            <a:r>
              <a:rPr lang="en-US" dirty="0">
                <a:latin typeface="Times New Roman" panose="02020603050405020304" pitchFamily="18" charset="0"/>
                <a:cs typeface="Times New Roman" panose="02020603050405020304" pitchFamily="18" charset="0"/>
              </a:rPr>
              <a:t>Liquid/liquid or solid/liquid or solid/solid is just called </a:t>
            </a:r>
            <a:r>
              <a:rPr lang="en-US" dirty="0">
                <a:solidFill>
                  <a:srgbClr val="FF0000"/>
                </a:solidFill>
                <a:latin typeface="Times New Roman" panose="02020603050405020304" pitchFamily="18" charset="0"/>
                <a:cs typeface="Times New Roman" panose="02020603050405020304" pitchFamily="18" charset="0"/>
              </a:rPr>
              <a:t>an </a:t>
            </a:r>
            <a:r>
              <a:rPr lang="en-US" b="1" dirty="0">
                <a:solidFill>
                  <a:srgbClr val="FF0000"/>
                </a:solidFill>
                <a:latin typeface="Times New Roman" panose="02020603050405020304" pitchFamily="18" charset="0"/>
                <a:cs typeface="Times New Roman" panose="02020603050405020304" pitchFamily="18" charset="0"/>
              </a:rPr>
              <a:t>interface</a:t>
            </a:r>
            <a:endParaRPr lang="en-US" dirty="0">
              <a:solidFill>
                <a:srgbClr val="FF0000"/>
              </a:solidFill>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For interfaces we define the interfacial energy, </a:t>
            </a:r>
            <a:r>
              <a:rPr lang="en-US" b="1" dirty="0">
                <a:latin typeface="Symbol" pitchFamily="2" charset="2"/>
              </a:rPr>
              <a:t>g</a:t>
            </a:r>
            <a:r>
              <a:rPr lang="en-US" b="1" dirty="0">
                <a:latin typeface="Times New Roman" panose="02020603050405020304" pitchFamily="18" charset="0"/>
                <a:cs typeface="Times New Roman" panose="02020603050405020304" pitchFamily="18" charset="0"/>
              </a:rPr>
              <a:t>, energy/area</a:t>
            </a:r>
          </a:p>
          <a:p>
            <a:endParaRPr lang="en-US" b="1" dirty="0">
              <a:latin typeface="Symbol" pitchFamily="2" charset="2"/>
            </a:endParaRPr>
          </a:p>
          <a:p>
            <a:endParaRPr lang="en-US" b="1" dirty="0">
              <a:latin typeface="Symbol" pitchFamily="2" charset="2"/>
            </a:endParaRPr>
          </a:p>
        </p:txBody>
      </p:sp>
      <p:pic>
        <p:nvPicPr>
          <p:cNvPr id="3" name="Picture 2">
            <a:extLst>
              <a:ext uri="{FF2B5EF4-FFF2-40B4-BE49-F238E27FC236}">
                <a16:creationId xmlns:a16="http://schemas.microsoft.com/office/drawing/2014/main" id="{779BCC1C-54FA-DA47-82BF-3455CD5B6CD0}"/>
              </a:ext>
            </a:extLst>
          </p:cNvPr>
          <p:cNvPicPr>
            <a:picLocks noChangeAspect="1"/>
          </p:cNvPicPr>
          <p:nvPr/>
        </p:nvPicPr>
        <p:blipFill>
          <a:blip r:embed="rId2"/>
          <a:stretch>
            <a:fillRect/>
          </a:stretch>
        </p:blipFill>
        <p:spPr>
          <a:xfrm>
            <a:off x="2824988" y="3315057"/>
            <a:ext cx="6227355" cy="2794508"/>
          </a:xfrm>
          <a:prstGeom prst="rect">
            <a:avLst/>
          </a:prstGeom>
        </p:spPr>
      </p:pic>
      <p:sp>
        <p:nvSpPr>
          <p:cNvPr id="4" name="TextBox 3">
            <a:extLst>
              <a:ext uri="{FF2B5EF4-FFF2-40B4-BE49-F238E27FC236}">
                <a16:creationId xmlns:a16="http://schemas.microsoft.com/office/drawing/2014/main" id="{AEAEC49E-DF79-0C4D-859A-E28B6CE78A5E}"/>
              </a:ext>
            </a:extLst>
          </p:cNvPr>
          <p:cNvSpPr txBox="1"/>
          <p:nvPr/>
        </p:nvSpPr>
        <p:spPr>
          <a:xfrm>
            <a:off x="4791456" y="2945725"/>
            <a:ext cx="1487843" cy="369332"/>
          </a:xfrm>
          <a:prstGeom prst="rect">
            <a:avLst/>
          </a:prstGeom>
          <a:noFill/>
        </p:spPr>
        <p:txBody>
          <a:bodyPr wrap="none" rtlCol="0">
            <a:spAutoFit/>
          </a:bodyPr>
          <a:lstStyle/>
          <a:p>
            <a:r>
              <a:rPr lang="en-US" b="1" dirty="0"/>
              <a:t>Gibbs Surface</a:t>
            </a:r>
          </a:p>
        </p:txBody>
      </p:sp>
      <p:sp>
        <p:nvSpPr>
          <p:cNvPr id="5" name="Slide Number Placeholder 4">
            <a:extLst>
              <a:ext uri="{FF2B5EF4-FFF2-40B4-BE49-F238E27FC236}">
                <a16:creationId xmlns:a16="http://schemas.microsoft.com/office/drawing/2014/main" id="{D15CA709-2040-0445-A3DF-781372A2FD92}"/>
              </a:ext>
            </a:extLst>
          </p:cNvPr>
          <p:cNvSpPr>
            <a:spLocks noGrp="1"/>
          </p:cNvSpPr>
          <p:nvPr>
            <p:ph type="sldNum" sz="quarter" idx="12"/>
          </p:nvPr>
        </p:nvSpPr>
        <p:spPr/>
        <p:txBody>
          <a:bodyPr/>
          <a:lstStyle/>
          <a:p>
            <a:fld id="{F330A13A-245F-CF4A-9D4D-0D02FAFE269F}" type="slidenum">
              <a:rPr lang="en-US" smtClean="0"/>
              <a:t>5</a:t>
            </a:fld>
            <a:endParaRPr lang="en-US"/>
          </a:p>
        </p:txBody>
      </p:sp>
      <p:pic>
        <p:nvPicPr>
          <p:cNvPr id="1026" name="Picture 2" descr="Portrait of Josiah Willard Gibbs">
            <a:extLst>
              <a:ext uri="{FF2B5EF4-FFF2-40B4-BE49-F238E27FC236}">
                <a16:creationId xmlns:a16="http://schemas.microsoft.com/office/drawing/2014/main" id="{14E86A3E-B24B-865D-FAF8-72120190B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2757" y="624070"/>
            <a:ext cx="1487843" cy="198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040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691759-3119-DB4A-B482-C96284EA3E00}"/>
              </a:ext>
            </a:extLst>
          </p:cNvPr>
          <p:cNvSpPr>
            <a:spLocks noGrp="1"/>
          </p:cNvSpPr>
          <p:nvPr>
            <p:ph type="sldNum" sz="quarter" idx="12"/>
          </p:nvPr>
        </p:nvSpPr>
        <p:spPr/>
        <p:txBody>
          <a:bodyPr/>
          <a:lstStyle/>
          <a:p>
            <a:fld id="{F330A13A-245F-CF4A-9D4D-0D02FAFE269F}" type="slidenum">
              <a:rPr lang="en-US" smtClean="0"/>
              <a:t>50</a:t>
            </a:fld>
            <a:endParaRPr lang="en-US"/>
          </a:p>
        </p:txBody>
      </p:sp>
      <p:sp>
        <p:nvSpPr>
          <p:cNvPr id="5" name="TextBox 4">
            <a:extLst>
              <a:ext uri="{FF2B5EF4-FFF2-40B4-BE49-F238E27FC236}">
                <a16:creationId xmlns:a16="http://schemas.microsoft.com/office/drawing/2014/main" id="{DF4CC55B-A1D9-2E4A-92E1-DE2A95CFF926}"/>
              </a:ext>
            </a:extLst>
          </p:cNvPr>
          <p:cNvSpPr txBox="1"/>
          <p:nvPr/>
        </p:nvSpPr>
        <p:spPr>
          <a:xfrm>
            <a:off x="3978234" y="332509"/>
            <a:ext cx="444871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Langmuir Equation (Wikipedia)</a:t>
            </a:r>
          </a:p>
        </p:txBody>
      </p:sp>
      <p:pic>
        <p:nvPicPr>
          <p:cNvPr id="6" name="Picture 5">
            <a:extLst>
              <a:ext uri="{FF2B5EF4-FFF2-40B4-BE49-F238E27FC236}">
                <a16:creationId xmlns:a16="http://schemas.microsoft.com/office/drawing/2014/main" id="{419ABF0C-52CB-DE42-B9A3-D480AD44104A}"/>
              </a:ext>
            </a:extLst>
          </p:cNvPr>
          <p:cNvPicPr>
            <a:picLocks noChangeAspect="1"/>
          </p:cNvPicPr>
          <p:nvPr/>
        </p:nvPicPr>
        <p:blipFill>
          <a:blip r:embed="rId2"/>
          <a:stretch>
            <a:fillRect/>
          </a:stretch>
        </p:blipFill>
        <p:spPr>
          <a:xfrm>
            <a:off x="7204930" y="1437945"/>
            <a:ext cx="4776495" cy="3982110"/>
          </a:xfrm>
          <a:prstGeom prst="rect">
            <a:avLst/>
          </a:prstGeom>
        </p:spPr>
      </p:pic>
      <p:sp>
        <p:nvSpPr>
          <p:cNvPr id="7" name="TextBox 6">
            <a:extLst>
              <a:ext uri="{FF2B5EF4-FFF2-40B4-BE49-F238E27FC236}">
                <a16:creationId xmlns:a16="http://schemas.microsoft.com/office/drawing/2014/main" id="{0CB1D12F-6395-B94E-9D37-5C40676587AF}"/>
              </a:ext>
            </a:extLst>
          </p:cNvPr>
          <p:cNvSpPr txBox="1"/>
          <p:nvPr/>
        </p:nvSpPr>
        <p:spPr>
          <a:xfrm>
            <a:off x="1969242" y="1423617"/>
            <a:ext cx="251863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Kinetic Reaction Model</a:t>
            </a:r>
          </a:p>
        </p:txBody>
      </p:sp>
      <p:sp>
        <p:nvSpPr>
          <p:cNvPr id="8" name="TextBox 7">
            <a:extLst>
              <a:ext uri="{FF2B5EF4-FFF2-40B4-BE49-F238E27FC236}">
                <a16:creationId xmlns:a16="http://schemas.microsoft.com/office/drawing/2014/main" id="{E02CE972-3B65-E746-8EBB-CCF3D185FACC}"/>
              </a:ext>
            </a:extLst>
          </p:cNvPr>
          <p:cNvSpPr txBox="1"/>
          <p:nvPr/>
        </p:nvSpPr>
        <p:spPr>
          <a:xfrm>
            <a:off x="3478630" y="746022"/>
            <a:ext cx="518828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Can be obtained using Equilibria or Kinetic Model</a:t>
            </a:r>
          </a:p>
        </p:txBody>
      </p:sp>
      <p:pic>
        <p:nvPicPr>
          <p:cNvPr id="9" name="Picture 8">
            <a:extLst>
              <a:ext uri="{FF2B5EF4-FFF2-40B4-BE49-F238E27FC236}">
                <a16:creationId xmlns:a16="http://schemas.microsoft.com/office/drawing/2014/main" id="{FFC292F3-C0E0-B644-BFD9-5D3E6E1623F8}"/>
              </a:ext>
            </a:extLst>
          </p:cNvPr>
          <p:cNvPicPr>
            <a:picLocks noChangeAspect="1"/>
          </p:cNvPicPr>
          <p:nvPr/>
        </p:nvPicPr>
        <p:blipFill>
          <a:blip r:embed="rId3"/>
          <a:stretch>
            <a:fillRect/>
          </a:stretch>
        </p:blipFill>
        <p:spPr>
          <a:xfrm>
            <a:off x="632526" y="2101212"/>
            <a:ext cx="1854200" cy="825500"/>
          </a:xfrm>
          <a:prstGeom prst="rect">
            <a:avLst/>
          </a:prstGeom>
        </p:spPr>
      </p:pic>
      <p:pic>
        <p:nvPicPr>
          <p:cNvPr id="12" name="Picture 11">
            <a:extLst>
              <a:ext uri="{FF2B5EF4-FFF2-40B4-BE49-F238E27FC236}">
                <a16:creationId xmlns:a16="http://schemas.microsoft.com/office/drawing/2014/main" id="{F76F9102-AD1A-154D-BCAF-C66FEB022818}"/>
              </a:ext>
            </a:extLst>
          </p:cNvPr>
          <p:cNvPicPr>
            <a:picLocks noChangeAspect="1"/>
          </p:cNvPicPr>
          <p:nvPr/>
        </p:nvPicPr>
        <p:blipFill>
          <a:blip r:embed="rId4"/>
          <a:stretch>
            <a:fillRect/>
          </a:stretch>
        </p:blipFill>
        <p:spPr>
          <a:xfrm>
            <a:off x="2706955" y="2234562"/>
            <a:ext cx="4216400" cy="279400"/>
          </a:xfrm>
          <a:prstGeom prst="rect">
            <a:avLst/>
          </a:prstGeom>
        </p:spPr>
      </p:pic>
      <p:pic>
        <p:nvPicPr>
          <p:cNvPr id="17" name="Picture 16">
            <a:extLst>
              <a:ext uri="{FF2B5EF4-FFF2-40B4-BE49-F238E27FC236}">
                <a16:creationId xmlns:a16="http://schemas.microsoft.com/office/drawing/2014/main" id="{434732FD-E8E9-7A42-9E31-344A2CE3C9F7}"/>
              </a:ext>
            </a:extLst>
          </p:cNvPr>
          <p:cNvPicPr>
            <a:picLocks noChangeAspect="1"/>
          </p:cNvPicPr>
          <p:nvPr/>
        </p:nvPicPr>
        <p:blipFill>
          <a:blip r:embed="rId5"/>
          <a:stretch>
            <a:fillRect/>
          </a:stretch>
        </p:blipFill>
        <p:spPr>
          <a:xfrm>
            <a:off x="2622385" y="2607357"/>
            <a:ext cx="4521200" cy="304800"/>
          </a:xfrm>
          <a:prstGeom prst="rect">
            <a:avLst/>
          </a:prstGeom>
        </p:spPr>
      </p:pic>
      <p:pic>
        <p:nvPicPr>
          <p:cNvPr id="18" name="Picture 17">
            <a:extLst>
              <a:ext uri="{FF2B5EF4-FFF2-40B4-BE49-F238E27FC236}">
                <a16:creationId xmlns:a16="http://schemas.microsoft.com/office/drawing/2014/main" id="{8E340E65-3A9E-F747-83C6-B7D5FA16B48E}"/>
              </a:ext>
            </a:extLst>
          </p:cNvPr>
          <p:cNvPicPr>
            <a:picLocks noChangeAspect="1"/>
          </p:cNvPicPr>
          <p:nvPr/>
        </p:nvPicPr>
        <p:blipFill rotWithShape="1">
          <a:blip r:embed="rId6"/>
          <a:srcRect r="21932" b="2229"/>
          <a:stretch/>
        </p:blipFill>
        <p:spPr>
          <a:xfrm>
            <a:off x="2186276" y="2908466"/>
            <a:ext cx="4957309" cy="322838"/>
          </a:xfrm>
          <a:prstGeom prst="rect">
            <a:avLst/>
          </a:prstGeom>
        </p:spPr>
      </p:pic>
      <p:grpSp>
        <p:nvGrpSpPr>
          <p:cNvPr id="21" name="Group 20">
            <a:extLst>
              <a:ext uri="{FF2B5EF4-FFF2-40B4-BE49-F238E27FC236}">
                <a16:creationId xmlns:a16="http://schemas.microsoft.com/office/drawing/2014/main" id="{449DC378-DA01-4C4F-A5AF-1914F5ED9BD9}"/>
              </a:ext>
            </a:extLst>
          </p:cNvPr>
          <p:cNvGrpSpPr/>
          <p:nvPr/>
        </p:nvGrpSpPr>
        <p:grpSpPr>
          <a:xfrm>
            <a:off x="3228561" y="3203038"/>
            <a:ext cx="2971800" cy="329375"/>
            <a:chOff x="3920120" y="3822393"/>
            <a:chExt cx="2971800" cy="329375"/>
          </a:xfrm>
        </p:grpSpPr>
        <p:pic>
          <p:nvPicPr>
            <p:cNvPr id="19" name="Picture 18">
              <a:extLst>
                <a:ext uri="{FF2B5EF4-FFF2-40B4-BE49-F238E27FC236}">
                  <a16:creationId xmlns:a16="http://schemas.microsoft.com/office/drawing/2014/main" id="{66920BD1-EB83-9646-838A-8BE32596BD02}"/>
                </a:ext>
              </a:extLst>
            </p:cNvPr>
            <p:cNvPicPr>
              <a:picLocks noChangeAspect="1"/>
            </p:cNvPicPr>
            <p:nvPr/>
          </p:nvPicPr>
          <p:blipFill>
            <a:blip r:embed="rId7"/>
            <a:stretch>
              <a:fillRect/>
            </a:stretch>
          </p:blipFill>
          <p:spPr>
            <a:xfrm>
              <a:off x="3920120" y="3822393"/>
              <a:ext cx="1333500" cy="317500"/>
            </a:xfrm>
            <a:prstGeom prst="rect">
              <a:avLst/>
            </a:prstGeom>
          </p:spPr>
        </p:pic>
        <p:pic>
          <p:nvPicPr>
            <p:cNvPr id="20" name="Picture 19">
              <a:extLst>
                <a:ext uri="{FF2B5EF4-FFF2-40B4-BE49-F238E27FC236}">
                  <a16:creationId xmlns:a16="http://schemas.microsoft.com/office/drawing/2014/main" id="{B29F02F0-25BF-C641-B387-38630F4918A6}"/>
                </a:ext>
              </a:extLst>
            </p:cNvPr>
            <p:cNvPicPr>
              <a:picLocks noChangeAspect="1"/>
            </p:cNvPicPr>
            <p:nvPr/>
          </p:nvPicPr>
          <p:blipFill>
            <a:blip r:embed="rId8"/>
            <a:stretch>
              <a:fillRect/>
            </a:stretch>
          </p:blipFill>
          <p:spPr>
            <a:xfrm>
              <a:off x="5253620" y="3846968"/>
              <a:ext cx="1638300" cy="304800"/>
            </a:xfrm>
            <a:prstGeom prst="rect">
              <a:avLst/>
            </a:prstGeom>
          </p:spPr>
        </p:pic>
      </p:grpSp>
      <p:pic>
        <p:nvPicPr>
          <p:cNvPr id="22" name="Picture 21">
            <a:extLst>
              <a:ext uri="{FF2B5EF4-FFF2-40B4-BE49-F238E27FC236}">
                <a16:creationId xmlns:a16="http://schemas.microsoft.com/office/drawing/2014/main" id="{893C07B0-2BA5-B140-B66E-EA3D864CF5CC}"/>
              </a:ext>
            </a:extLst>
          </p:cNvPr>
          <p:cNvPicPr>
            <a:picLocks noChangeAspect="1"/>
          </p:cNvPicPr>
          <p:nvPr/>
        </p:nvPicPr>
        <p:blipFill>
          <a:blip r:embed="rId9"/>
          <a:stretch>
            <a:fillRect/>
          </a:stretch>
        </p:blipFill>
        <p:spPr>
          <a:xfrm>
            <a:off x="2124930" y="3613091"/>
            <a:ext cx="5080000" cy="304800"/>
          </a:xfrm>
          <a:prstGeom prst="rect">
            <a:avLst/>
          </a:prstGeom>
        </p:spPr>
      </p:pic>
      <p:pic>
        <p:nvPicPr>
          <p:cNvPr id="23" name="Picture 22">
            <a:extLst>
              <a:ext uri="{FF2B5EF4-FFF2-40B4-BE49-F238E27FC236}">
                <a16:creationId xmlns:a16="http://schemas.microsoft.com/office/drawing/2014/main" id="{38B9196E-8248-C549-A510-217C2E6C05A7}"/>
              </a:ext>
            </a:extLst>
          </p:cNvPr>
          <p:cNvPicPr>
            <a:picLocks noChangeAspect="1"/>
          </p:cNvPicPr>
          <p:nvPr/>
        </p:nvPicPr>
        <p:blipFill>
          <a:blip r:embed="rId10"/>
          <a:stretch>
            <a:fillRect/>
          </a:stretch>
        </p:blipFill>
        <p:spPr>
          <a:xfrm>
            <a:off x="3090131" y="3940496"/>
            <a:ext cx="3149600" cy="241300"/>
          </a:xfrm>
          <a:prstGeom prst="rect">
            <a:avLst/>
          </a:prstGeom>
        </p:spPr>
      </p:pic>
      <p:pic>
        <p:nvPicPr>
          <p:cNvPr id="24" name="Picture 23">
            <a:extLst>
              <a:ext uri="{FF2B5EF4-FFF2-40B4-BE49-F238E27FC236}">
                <a16:creationId xmlns:a16="http://schemas.microsoft.com/office/drawing/2014/main" id="{C98D1706-104A-D340-B4A4-F5F5451A9761}"/>
              </a:ext>
            </a:extLst>
          </p:cNvPr>
          <p:cNvPicPr>
            <a:picLocks noChangeAspect="1"/>
          </p:cNvPicPr>
          <p:nvPr/>
        </p:nvPicPr>
        <p:blipFill>
          <a:blip r:embed="rId11"/>
          <a:stretch>
            <a:fillRect/>
          </a:stretch>
        </p:blipFill>
        <p:spPr>
          <a:xfrm>
            <a:off x="1162828" y="4595527"/>
            <a:ext cx="1397000" cy="304800"/>
          </a:xfrm>
          <a:prstGeom prst="rect">
            <a:avLst/>
          </a:prstGeom>
        </p:spPr>
      </p:pic>
      <p:pic>
        <p:nvPicPr>
          <p:cNvPr id="25" name="Picture 24">
            <a:extLst>
              <a:ext uri="{FF2B5EF4-FFF2-40B4-BE49-F238E27FC236}">
                <a16:creationId xmlns:a16="http://schemas.microsoft.com/office/drawing/2014/main" id="{92914651-8600-6848-B530-97E62BE4497A}"/>
              </a:ext>
            </a:extLst>
          </p:cNvPr>
          <p:cNvPicPr>
            <a:picLocks noChangeAspect="1"/>
          </p:cNvPicPr>
          <p:nvPr/>
        </p:nvPicPr>
        <p:blipFill>
          <a:blip r:embed="rId12"/>
          <a:stretch>
            <a:fillRect/>
          </a:stretch>
        </p:blipFill>
        <p:spPr>
          <a:xfrm>
            <a:off x="2894933" y="4404160"/>
            <a:ext cx="2209800" cy="889000"/>
          </a:xfrm>
          <a:prstGeom prst="rect">
            <a:avLst/>
          </a:prstGeom>
        </p:spPr>
      </p:pic>
    </p:spTree>
    <p:extLst>
      <p:ext uri="{BB962C8B-B14F-4D97-AF65-F5344CB8AC3E}">
        <p14:creationId xmlns:p14="http://schemas.microsoft.com/office/powerpoint/2010/main" val="1728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691759-3119-DB4A-B482-C96284EA3E00}"/>
              </a:ext>
            </a:extLst>
          </p:cNvPr>
          <p:cNvSpPr>
            <a:spLocks noGrp="1"/>
          </p:cNvSpPr>
          <p:nvPr>
            <p:ph type="sldNum" sz="quarter" idx="12"/>
          </p:nvPr>
        </p:nvSpPr>
        <p:spPr/>
        <p:txBody>
          <a:bodyPr/>
          <a:lstStyle/>
          <a:p>
            <a:fld id="{F330A13A-245F-CF4A-9D4D-0D02FAFE269F}" type="slidenum">
              <a:rPr lang="en-US" smtClean="0"/>
              <a:t>51</a:t>
            </a:fld>
            <a:endParaRPr lang="en-US"/>
          </a:p>
        </p:txBody>
      </p:sp>
      <p:sp>
        <p:nvSpPr>
          <p:cNvPr id="5" name="TextBox 4">
            <a:extLst>
              <a:ext uri="{FF2B5EF4-FFF2-40B4-BE49-F238E27FC236}">
                <a16:creationId xmlns:a16="http://schemas.microsoft.com/office/drawing/2014/main" id="{DF4CC55B-A1D9-2E4A-92E1-DE2A95CFF926}"/>
              </a:ext>
            </a:extLst>
          </p:cNvPr>
          <p:cNvSpPr txBox="1"/>
          <p:nvPr/>
        </p:nvSpPr>
        <p:spPr>
          <a:xfrm>
            <a:off x="3978234" y="332509"/>
            <a:ext cx="444871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Langmuir Equation (Wikipedia)</a:t>
            </a:r>
          </a:p>
        </p:txBody>
      </p:sp>
      <p:sp>
        <p:nvSpPr>
          <p:cNvPr id="7" name="TextBox 6">
            <a:extLst>
              <a:ext uri="{FF2B5EF4-FFF2-40B4-BE49-F238E27FC236}">
                <a16:creationId xmlns:a16="http://schemas.microsoft.com/office/drawing/2014/main" id="{0CB1D12F-6395-B94E-9D37-5C40676587AF}"/>
              </a:ext>
            </a:extLst>
          </p:cNvPr>
          <p:cNvSpPr txBox="1"/>
          <p:nvPr/>
        </p:nvSpPr>
        <p:spPr>
          <a:xfrm>
            <a:off x="1969242" y="1423617"/>
            <a:ext cx="251863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Kinetic Reaction Model</a:t>
            </a:r>
          </a:p>
        </p:txBody>
      </p:sp>
      <p:sp>
        <p:nvSpPr>
          <p:cNvPr id="8" name="TextBox 7">
            <a:extLst>
              <a:ext uri="{FF2B5EF4-FFF2-40B4-BE49-F238E27FC236}">
                <a16:creationId xmlns:a16="http://schemas.microsoft.com/office/drawing/2014/main" id="{E02CE972-3B65-E746-8EBB-CCF3D185FACC}"/>
              </a:ext>
            </a:extLst>
          </p:cNvPr>
          <p:cNvSpPr txBox="1"/>
          <p:nvPr/>
        </p:nvSpPr>
        <p:spPr>
          <a:xfrm>
            <a:off x="3478630" y="746022"/>
            <a:ext cx="518828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Can be obtained using Equilibria or Kinetic Model</a:t>
            </a:r>
          </a:p>
        </p:txBody>
      </p:sp>
      <p:pic>
        <p:nvPicPr>
          <p:cNvPr id="2" name="Picture 1">
            <a:extLst>
              <a:ext uri="{FF2B5EF4-FFF2-40B4-BE49-F238E27FC236}">
                <a16:creationId xmlns:a16="http://schemas.microsoft.com/office/drawing/2014/main" id="{E44A5409-C3D4-4E4F-9C95-0517A97286DE}"/>
              </a:ext>
            </a:extLst>
          </p:cNvPr>
          <p:cNvPicPr>
            <a:picLocks noChangeAspect="1"/>
          </p:cNvPicPr>
          <p:nvPr/>
        </p:nvPicPr>
        <p:blipFill>
          <a:blip r:embed="rId2"/>
          <a:stretch>
            <a:fillRect/>
          </a:stretch>
        </p:blipFill>
        <p:spPr>
          <a:xfrm>
            <a:off x="440320" y="1930360"/>
            <a:ext cx="11264900" cy="4572000"/>
          </a:xfrm>
          <a:prstGeom prst="rect">
            <a:avLst/>
          </a:prstGeom>
        </p:spPr>
      </p:pic>
      <p:pic>
        <p:nvPicPr>
          <p:cNvPr id="26" name="Picture 25">
            <a:extLst>
              <a:ext uri="{FF2B5EF4-FFF2-40B4-BE49-F238E27FC236}">
                <a16:creationId xmlns:a16="http://schemas.microsoft.com/office/drawing/2014/main" id="{9B73879C-E19B-9E4E-9621-40FB9D18CD0B}"/>
              </a:ext>
            </a:extLst>
          </p:cNvPr>
          <p:cNvPicPr>
            <a:picLocks noChangeAspect="1"/>
          </p:cNvPicPr>
          <p:nvPr/>
        </p:nvPicPr>
        <p:blipFill>
          <a:blip r:embed="rId3"/>
          <a:stretch>
            <a:fillRect/>
          </a:stretch>
        </p:blipFill>
        <p:spPr>
          <a:xfrm>
            <a:off x="5650008" y="2480358"/>
            <a:ext cx="2209800" cy="889000"/>
          </a:xfrm>
          <a:prstGeom prst="rect">
            <a:avLst/>
          </a:prstGeom>
        </p:spPr>
      </p:pic>
    </p:spTree>
    <p:extLst>
      <p:ext uri="{BB962C8B-B14F-4D97-AF65-F5344CB8AC3E}">
        <p14:creationId xmlns:p14="http://schemas.microsoft.com/office/powerpoint/2010/main" val="1313307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52</a:t>
            </a:fld>
            <a:endParaRPr lang="en-US"/>
          </a:p>
        </p:txBody>
      </p:sp>
      <p:pic>
        <p:nvPicPr>
          <p:cNvPr id="2050" name="Picture 2">
            <a:extLst>
              <a:ext uri="{FF2B5EF4-FFF2-40B4-BE49-F238E27FC236}">
                <a16:creationId xmlns:a16="http://schemas.microsoft.com/office/drawing/2014/main" id="{51A6221E-29D4-62D4-07CF-B17B685FE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0"/>
            <a:ext cx="10267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48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53</a:t>
            </a:fld>
            <a:endParaRPr lang="en-US"/>
          </a:p>
        </p:txBody>
      </p:sp>
      <p:pic>
        <p:nvPicPr>
          <p:cNvPr id="4" name="Picture 3">
            <a:extLst>
              <a:ext uri="{FF2B5EF4-FFF2-40B4-BE49-F238E27FC236}">
                <a16:creationId xmlns:a16="http://schemas.microsoft.com/office/drawing/2014/main" id="{B554BA60-BC08-5AA3-520B-F2C00F63194A}"/>
              </a:ext>
            </a:extLst>
          </p:cNvPr>
          <p:cNvPicPr>
            <a:picLocks noChangeAspect="1"/>
          </p:cNvPicPr>
          <p:nvPr/>
        </p:nvPicPr>
        <p:blipFill>
          <a:blip r:embed="rId2"/>
          <a:stretch>
            <a:fillRect/>
          </a:stretch>
        </p:blipFill>
        <p:spPr>
          <a:xfrm>
            <a:off x="2209800" y="429741"/>
            <a:ext cx="7772400" cy="5998518"/>
          </a:xfrm>
          <a:prstGeom prst="rect">
            <a:avLst/>
          </a:prstGeom>
        </p:spPr>
      </p:pic>
      <p:sp>
        <p:nvSpPr>
          <p:cNvPr id="7" name="TextBox 6">
            <a:extLst>
              <a:ext uri="{FF2B5EF4-FFF2-40B4-BE49-F238E27FC236}">
                <a16:creationId xmlns:a16="http://schemas.microsoft.com/office/drawing/2014/main" id="{1A7ACD3B-EF7E-CA39-D002-71856120C053}"/>
              </a:ext>
            </a:extLst>
          </p:cNvPr>
          <p:cNvSpPr txBox="1"/>
          <p:nvPr/>
        </p:nvSpPr>
        <p:spPr>
          <a:xfrm>
            <a:off x="3048953" y="3244334"/>
            <a:ext cx="6097904" cy="369332"/>
          </a:xfrm>
          <a:prstGeom prst="rect">
            <a:avLst/>
          </a:prstGeom>
          <a:noFill/>
        </p:spPr>
        <p:txBody>
          <a:bodyPr wrap="square">
            <a:spAutoFit/>
          </a:bodyPr>
          <a:lstStyle/>
          <a:p>
            <a:r>
              <a:rPr lang="en-US" sz="1800" dirty="0">
                <a:effectLst/>
                <a:latin typeface="Times" pitchFamily="2" charset="0"/>
              </a:rPr>
              <a:t>Adsorption, Surface Area and Porosity </a:t>
            </a:r>
            <a:endParaRPr lang="en-US" dirty="0"/>
          </a:p>
        </p:txBody>
      </p:sp>
    </p:spTree>
    <p:extLst>
      <p:ext uri="{BB962C8B-B14F-4D97-AF65-F5344CB8AC3E}">
        <p14:creationId xmlns:p14="http://schemas.microsoft.com/office/powerpoint/2010/main" val="3479909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54</a:t>
            </a:fld>
            <a:endParaRPr lang="en-US"/>
          </a:p>
        </p:txBody>
      </p:sp>
      <p:pic>
        <p:nvPicPr>
          <p:cNvPr id="3" name="Picture 2">
            <a:extLst>
              <a:ext uri="{FF2B5EF4-FFF2-40B4-BE49-F238E27FC236}">
                <a16:creationId xmlns:a16="http://schemas.microsoft.com/office/drawing/2014/main" id="{E1BA62B4-00B1-4EC5-ACF3-47240D1B1164}"/>
              </a:ext>
            </a:extLst>
          </p:cNvPr>
          <p:cNvPicPr>
            <a:picLocks noChangeAspect="1"/>
          </p:cNvPicPr>
          <p:nvPr/>
        </p:nvPicPr>
        <p:blipFill>
          <a:blip r:embed="rId2"/>
          <a:stretch>
            <a:fillRect/>
          </a:stretch>
        </p:blipFill>
        <p:spPr>
          <a:xfrm>
            <a:off x="962660" y="424180"/>
            <a:ext cx="2540000" cy="1117600"/>
          </a:xfrm>
          <a:prstGeom prst="rect">
            <a:avLst/>
          </a:prstGeom>
        </p:spPr>
      </p:pic>
      <p:sp>
        <p:nvSpPr>
          <p:cNvPr id="5" name="TextBox 4">
            <a:extLst>
              <a:ext uri="{FF2B5EF4-FFF2-40B4-BE49-F238E27FC236}">
                <a16:creationId xmlns:a16="http://schemas.microsoft.com/office/drawing/2014/main" id="{108158EA-FC54-AF1A-2A67-BBAE7C1254CC}"/>
              </a:ext>
            </a:extLst>
          </p:cNvPr>
          <p:cNvSpPr txBox="1"/>
          <p:nvPr/>
        </p:nvSpPr>
        <p:spPr>
          <a:xfrm>
            <a:off x="2388870" y="2080260"/>
            <a:ext cx="654698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(P/P</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v</a:t>
            </a:r>
            <a:r>
              <a:rPr lang="en-US" baseline="-25000" dirty="0" err="1">
                <a:latin typeface="Times New Roman" panose="02020603050405020304" pitchFamily="18" charset="0"/>
                <a:cs typeface="Times New Roman" panose="02020603050405020304" pitchFamily="18" charset="0"/>
              </a:rPr>
              <a:t>ads</a:t>
            </a:r>
            <a:r>
              <a:rPr lang="en-US" dirty="0">
                <a:latin typeface="Times New Roman" panose="02020603050405020304" pitchFamily="18" charset="0"/>
                <a:cs typeface="Times New Roman" panose="02020603050405020304" pitchFamily="18" charset="0"/>
              </a:rPr>
              <a:t>(1-P/P</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1/(</a:t>
            </a:r>
            <a:r>
              <a:rPr lang="en-US" dirty="0" err="1">
                <a:latin typeface="Times New Roman" panose="02020603050405020304" pitchFamily="18" charset="0"/>
                <a:cs typeface="Times New Roman" panose="02020603050405020304" pitchFamily="18" charset="0"/>
              </a:rPr>
              <a:t>K</a:t>
            </a:r>
            <a:r>
              <a:rPr lang="en-US" baseline="-25000" dirty="0" err="1">
                <a:latin typeface="Times New Roman" panose="02020603050405020304" pitchFamily="18" charset="0"/>
                <a:cs typeface="Times New Roman" panose="02020603050405020304" pitchFamily="18" charset="0"/>
              </a:rPr>
              <a:t>eq</a:t>
            </a:r>
            <a:r>
              <a:rPr lang="en-US" dirty="0" err="1">
                <a:latin typeface="Times New Roman" panose="02020603050405020304" pitchFamily="18" charset="0"/>
                <a:cs typeface="Times New Roman" panose="02020603050405020304" pitchFamily="18" charset="0"/>
              </a:rPr>
              <a:t>v</a:t>
            </a:r>
            <a:r>
              <a:rPr lang="en-US" baseline="-25000" dirty="0" err="1">
                <a:latin typeface="Times New Roman" panose="02020603050405020304" pitchFamily="18" charset="0"/>
                <a:cs typeface="Times New Roman" panose="02020603050405020304" pitchFamily="18" charset="0"/>
              </a:rPr>
              <a:t>mono</a:t>
            </a:r>
            <a:r>
              <a:rPr lang="en-US" baseline="-25000" dirty="0">
                <a:latin typeface="Times New Roman" panose="02020603050405020304" pitchFamily="18" charset="0"/>
                <a:cs typeface="Times New Roman" panose="02020603050405020304" pitchFamily="18" charset="0"/>
              </a:rPr>
              <a:t> ads</a:t>
            </a:r>
            <a:r>
              <a:rPr lang="en-US" dirty="0">
                <a:latin typeface="Times New Roman" panose="02020603050405020304" pitchFamily="18" charset="0"/>
                <a:cs typeface="Times New Roman" panose="02020603050405020304" pitchFamily="18" charset="0"/>
              </a:rPr>
              <a:t>) + (P/P</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)(K</a:t>
            </a:r>
            <a:r>
              <a:rPr lang="en-US" baseline="-25000" dirty="0">
                <a:latin typeface="Times New Roman" panose="02020603050405020304" pitchFamily="18" charset="0"/>
                <a:cs typeface="Times New Roman" panose="02020603050405020304" pitchFamily="18" charset="0"/>
              </a:rPr>
              <a:t>eq</a:t>
            </a:r>
            <a:r>
              <a:rPr lang="en-US" dirty="0">
                <a:latin typeface="Times New Roman" panose="02020603050405020304" pitchFamily="18" charset="0"/>
                <a:cs typeface="Times New Roman" panose="02020603050405020304" pitchFamily="18" charset="0"/>
              </a:rPr>
              <a:t> - 1)/(</a:t>
            </a:r>
            <a:r>
              <a:rPr lang="en-US" dirty="0" err="1">
                <a:latin typeface="Times New Roman" panose="02020603050405020304" pitchFamily="18" charset="0"/>
                <a:cs typeface="Times New Roman" panose="02020603050405020304" pitchFamily="18" charset="0"/>
              </a:rPr>
              <a:t>K</a:t>
            </a:r>
            <a:r>
              <a:rPr lang="en-US" baseline="-25000" dirty="0" err="1">
                <a:latin typeface="Times New Roman" panose="02020603050405020304" pitchFamily="18" charset="0"/>
                <a:cs typeface="Times New Roman" panose="02020603050405020304" pitchFamily="18" charset="0"/>
              </a:rPr>
              <a:t>eq</a:t>
            </a:r>
            <a:r>
              <a:rPr lang="en-US" dirty="0" err="1">
                <a:latin typeface="Times New Roman" panose="02020603050405020304" pitchFamily="18" charset="0"/>
                <a:cs typeface="Times New Roman" panose="02020603050405020304" pitchFamily="18" charset="0"/>
              </a:rPr>
              <a:t>v</a:t>
            </a:r>
            <a:r>
              <a:rPr lang="en-US" baseline="-25000" dirty="0" err="1">
                <a:latin typeface="Times New Roman" panose="02020603050405020304" pitchFamily="18" charset="0"/>
                <a:cs typeface="Times New Roman" panose="02020603050405020304" pitchFamily="18" charset="0"/>
              </a:rPr>
              <a:t>mono</a:t>
            </a:r>
            <a:r>
              <a:rPr lang="en-US" baseline="-25000" dirty="0">
                <a:latin typeface="Times New Roman" panose="02020603050405020304" pitchFamily="18" charset="0"/>
                <a:cs typeface="Times New Roman" panose="02020603050405020304" pitchFamily="18" charset="0"/>
              </a:rPr>
              <a:t> ads</a:t>
            </a:r>
            <a:r>
              <a:rPr lang="en-US" dirty="0">
                <a:latin typeface="Times New Roman" panose="02020603050405020304" pitchFamily="18" charset="0"/>
                <a:cs typeface="Times New Roman" panose="02020603050405020304" pitchFamily="18" charset="0"/>
              </a:rPr>
              <a:t>) </a:t>
            </a:r>
            <a:endParaRPr lang="en-US" baseline="-25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0AD4527-34D3-4808-547C-532F94D0B4C6}"/>
              </a:ext>
            </a:extLst>
          </p:cNvPr>
          <p:cNvSpPr txBox="1"/>
          <p:nvPr/>
        </p:nvSpPr>
        <p:spPr>
          <a:xfrm>
            <a:off x="3884296" y="798314"/>
            <a:ext cx="6097904"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1938 Stephen </a:t>
            </a:r>
            <a:r>
              <a:rPr lang="en-US" dirty="0" err="1">
                <a:latin typeface="Times New Roman" panose="02020603050405020304" pitchFamily="18" charset="0"/>
                <a:cs typeface="Times New Roman" panose="02020603050405020304" pitchFamily="18" charset="0"/>
              </a:rPr>
              <a:t>Brunauer</a:t>
            </a:r>
            <a:r>
              <a:rPr lang="en-US" dirty="0">
                <a:latin typeface="Times New Roman" panose="02020603050405020304" pitchFamily="18" charset="0"/>
                <a:cs typeface="Times New Roman" panose="02020603050405020304" pitchFamily="18" charset="0"/>
              </a:rPr>
              <a:t>, Paul Emmett, and Edward Teller </a:t>
            </a:r>
          </a:p>
        </p:txBody>
      </p:sp>
    </p:spTree>
    <p:extLst>
      <p:ext uri="{BB962C8B-B14F-4D97-AF65-F5344CB8AC3E}">
        <p14:creationId xmlns:p14="http://schemas.microsoft.com/office/powerpoint/2010/main" val="3728350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55</a:t>
            </a:fld>
            <a:endParaRPr lang="en-US"/>
          </a:p>
        </p:txBody>
      </p:sp>
      <p:pic>
        <p:nvPicPr>
          <p:cNvPr id="4" name="Picture 3">
            <a:extLst>
              <a:ext uri="{FF2B5EF4-FFF2-40B4-BE49-F238E27FC236}">
                <a16:creationId xmlns:a16="http://schemas.microsoft.com/office/drawing/2014/main" id="{FB7D4631-C98B-D739-3807-F9AAFCE69EC9}"/>
              </a:ext>
            </a:extLst>
          </p:cNvPr>
          <p:cNvPicPr>
            <a:picLocks noChangeAspect="1"/>
          </p:cNvPicPr>
          <p:nvPr/>
        </p:nvPicPr>
        <p:blipFill rotWithShape="1">
          <a:blip r:embed="rId2"/>
          <a:srcRect l="71155" b="50313"/>
          <a:stretch/>
        </p:blipFill>
        <p:spPr>
          <a:xfrm>
            <a:off x="1783080" y="2716168"/>
            <a:ext cx="1748034" cy="1788957"/>
          </a:xfrm>
          <a:prstGeom prst="rect">
            <a:avLst/>
          </a:prstGeom>
        </p:spPr>
      </p:pic>
      <p:grpSp>
        <p:nvGrpSpPr>
          <p:cNvPr id="9" name="Group 8">
            <a:extLst>
              <a:ext uri="{FF2B5EF4-FFF2-40B4-BE49-F238E27FC236}">
                <a16:creationId xmlns:a16="http://schemas.microsoft.com/office/drawing/2014/main" id="{F3C104DB-7E32-12D6-3227-5DA167BA650D}"/>
              </a:ext>
            </a:extLst>
          </p:cNvPr>
          <p:cNvGrpSpPr/>
          <p:nvPr/>
        </p:nvGrpSpPr>
        <p:grpSpPr>
          <a:xfrm>
            <a:off x="5147635" y="1330561"/>
            <a:ext cx="6465748" cy="4457228"/>
            <a:chOff x="5403667" y="366232"/>
            <a:chExt cx="6465748" cy="4457228"/>
          </a:xfrm>
        </p:grpSpPr>
        <p:pic>
          <p:nvPicPr>
            <p:cNvPr id="6" name="Picture 5">
              <a:extLst>
                <a:ext uri="{FF2B5EF4-FFF2-40B4-BE49-F238E27FC236}">
                  <a16:creationId xmlns:a16="http://schemas.microsoft.com/office/drawing/2014/main" id="{3AC6A513-AEE9-7CB0-68EC-5712EF134A12}"/>
                </a:ext>
              </a:extLst>
            </p:cNvPr>
            <p:cNvPicPr>
              <a:picLocks noChangeAspect="1"/>
            </p:cNvPicPr>
            <p:nvPr/>
          </p:nvPicPr>
          <p:blipFill>
            <a:blip r:embed="rId3"/>
            <a:stretch>
              <a:fillRect/>
            </a:stretch>
          </p:blipFill>
          <p:spPr>
            <a:xfrm>
              <a:off x="5403667" y="366232"/>
              <a:ext cx="6413865" cy="2262254"/>
            </a:xfrm>
            <a:prstGeom prst="rect">
              <a:avLst/>
            </a:prstGeom>
          </p:spPr>
        </p:pic>
        <p:pic>
          <p:nvPicPr>
            <p:cNvPr id="8" name="Picture 7">
              <a:extLst>
                <a:ext uri="{FF2B5EF4-FFF2-40B4-BE49-F238E27FC236}">
                  <a16:creationId xmlns:a16="http://schemas.microsoft.com/office/drawing/2014/main" id="{FE09ED93-E742-A7AB-EDC5-300AFA74FA8D}"/>
                </a:ext>
              </a:extLst>
            </p:cNvPr>
            <p:cNvPicPr>
              <a:picLocks noChangeAspect="1"/>
            </p:cNvPicPr>
            <p:nvPr/>
          </p:nvPicPr>
          <p:blipFill>
            <a:blip r:embed="rId4"/>
            <a:stretch>
              <a:fillRect/>
            </a:stretch>
          </p:blipFill>
          <p:spPr>
            <a:xfrm>
              <a:off x="5437957" y="2716168"/>
              <a:ext cx="6431458" cy="2107292"/>
            </a:xfrm>
            <a:prstGeom prst="rect">
              <a:avLst/>
            </a:prstGeom>
          </p:spPr>
        </p:pic>
      </p:grpSp>
      <p:pic>
        <p:nvPicPr>
          <p:cNvPr id="10" name="Picture 9">
            <a:extLst>
              <a:ext uri="{FF2B5EF4-FFF2-40B4-BE49-F238E27FC236}">
                <a16:creationId xmlns:a16="http://schemas.microsoft.com/office/drawing/2014/main" id="{138355A2-32F9-163D-9952-4AB272D5548C}"/>
              </a:ext>
            </a:extLst>
          </p:cNvPr>
          <p:cNvPicPr>
            <a:picLocks noChangeAspect="1"/>
          </p:cNvPicPr>
          <p:nvPr/>
        </p:nvPicPr>
        <p:blipFill rotWithShape="1">
          <a:blip r:embed="rId2"/>
          <a:srcRect r="30869" b="53022"/>
          <a:stretch/>
        </p:blipFill>
        <p:spPr>
          <a:xfrm>
            <a:off x="236221" y="484851"/>
            <a:ext cx="4189475" cy="1691421"/>
          </a:xfrm>
          <a:prstGeom prst="rect">
            <a:avLst/>
          </a:prstGeom>
        </p:spPr>
      </p:pic>
      <p:pic>
        <p:nvPicPr>
          <p:cNvPr id="11" name="Picture 10">
            <a:extLst>
              <a:ext uri="{FF2B5EF4-FFF2-40B4-BE49-F238E27FC236}">
                <a16:creationId xmlns:a16="http://schemas.microsoft.com/office/drawing/2014/main" id="{02BE574A-59BB-2BCC-FE7F-C0B86C285E45}"/>
              </a:ext>
            </a:extLst>
          </p:cNvPr>
          <p:cNvPicPr>
            <a:picLocks noChangeAspect="1"/>
          </p:cNvPicPr>
          <p:nvPr/>
        </p:nvPicPr>
        <p:blipFill rotWithShape="1">
          <a:blip r:embed="rId2"/>
          <a:srcRect l="12876" t="48404" r="13341"/>
          <a:stretch/>
        </p:blipFill>
        <p:spPr>
          <a:xfrm>
            <a:off x="236221" y="4823460"/>
            <a:ext cx="4471416" cy="1857661"/>
          </a:xfrm>
          <a:prstGeom prst="rect">
            <a:avLst/>
          </a:prstGeom>
        </p:spPr>
      </p:pic>
      <p:sp>
        <p:nvSpPr>
          <p:cNvPr id="3" name="TextBox 2">
            <a:extLst>
              <a:ext uri="{FF2B5EF4-FFF2-40B4-BE49-F238E27FC236}">
                <a16:creationId xmlns:a16="http://schemas.microsoft.com/office/drawing/2014/main" id="{6DBAC416-B702-B4AF-5FFE-BB6DDB3B80F0}"/>
              </a:ext>
            </a:extLst>
          </p:cNvPr>
          <p:cNvSpPr txBox="1"/>
          <p:nvPr/>
        </p:nvSpPr>
        <p:spPr>
          <a:xfrm>
            <a:off x="7234750" y="1242879"/>
            <a:ext cx="1063112" cy="369332"/>
          </a:xfrm>
          <a:prstGeom prst="rect">
            <a:avLst/>
          </a:prstGeom>
          <a:noFill/>
        </p:spPr>
        <p:txBody>
          <a:bodyPr wrap="none" rtlCol="0">
            <a:spAutoFit/>
          </a:bodyPr>
          <a:lstStyle/>
          <a:p>
            <a:r>
              <a:rPr lang="en-US" dirty="0"/>
              <a:t>Langmuir</a:t>
            </a:r>
          </a:p>
        </p:txBody>
      </p:sp>
      <p:sp>
        <p:nvSpPr>
          <p:cNvPr id="5" name="TextBox 4">
            <a:extLst>
              <a:ext uri="{FF2B5EF4-FFF2-40B4-BE49-F238E27FC236}">
                <a16:creationId xmlns:a16="http://schemas.microsoft.com/office/drawing/2014/main" id="{DF08FBF1-C9DA-D296-2009-3CB74B75EA1F}"/>
              </a:ext>
            </a:extLst>
          </p:cNvPr>
          <p:cNvSpPr txBox="1"/>
          <p:nvPr/>
        </p:nvSpPr>
        <p:spPr>
          <a:xfrm>
            <a:off x="7302309" y="2295849"/>
            <a:ext cx="534121" cy="369332"/>
          </a:xfrm>
          <a:prstGeom prst="rect">
            <a:avLst/>
          </a:prstGeom>
          <a:noFill/>
        </p:spPr>
        <p:txBody>
          <a:bodyPr wrap="none" rtlCol="0">
            <a:spAutoFit/>
          </a:bodyPr>
          <a:lstStyle/>
          <a:p>
            <a:r>
              <a:rPr lang="en-US" dirty="0"/>
              <a:t>BET</a:t>
            </a:r>
          </a:p>
        </p:txBody>
      </p:sp>
    </p:spTree>
    <p:extLst>
      <p:ext uri="{BB962C8B-B14F-4D97-AF65-F5344CB8AC3E}">
        <p14:creationId xmlns:p14="http://schemas.microsoft.com/office/powerpoint/2010/main" val="212562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56</a:t>
            </a:fld>
            <a:endParaRPr lang="en-US"/>
          </a:p>
        </p:txBody>
      </p:sp>
      <p:pic>
        <p:nvPicPr>
          <p:cNvPr id="3" name="Picture 2">
            <a:extLst>
              <a:ext uri="{FF2B5EF4-FFF2-40B4-BE49-F238E27FC236}">
                <a16:creationId xmlns:a16="http://schemas.microsoft.com/office/drawing/2014/main" id="{BD9637DD-2A99-9BA0-A5BB-D6BAA673290F}"/>
              </a:ext>
            </a:extLst>
          </p:cNvPr>
          <p:cNvPicPr>
            <a:picLocks noChangeAspect="1"/>
          </p:cNvPicPr>
          <p:nvPr/>
        </p:nvPicPr>
        <p:blipFill>
          <a:blip r:embed="rId2"/>
          <a:stretch>
            <a:fillRect/>
          </a:stretch>
        </p:blipFill>
        <p:spPr>
          <a:xfrm>
            <a:off x="566602" y="1261098"/>
            <a:ext cx="11058796" cy="5095252"/>
          </a:xfrm>
          <a:prstGeom prst="rect">
            <a:avLst/>
          </a:prstGeom>
        </p:spPr>
      </p:pic>
      <p:sp>
        <p:nvSpPr>
          <p:cNvPr id="5" name="TextBox 4">
            <a:extLst>
              <a:ext uri="{FF2B5EF4-FFF2-40B4-BE49-F238E27FC236}">
                <a16:creationId xmlns:a16="http://schemas.microsoft.com/office/drawing/2014/main" id="{4748672F-5A0F-9644-7DF7-1C3018B15B69}"/>
              </a:ext>
            </a:extLst>
          </p:cNvPr>
          <p:cNvSpPr txBox="1"/>
          <p:nvPr/>
        </p:nvSpPr>
        <p:spPr>
          <a:xfrm>
            <a:off x="3657600" y="557784"/>
            <a:ext cx="434785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Empirical power-law equation for adsorption</a:t>
            </a:r>
          </a:p>
        </p:txBody>
      </p:sp>
    </p:spTree>
    <p:extLst>
      <p:ext uri="{BB962C8B-B14F-4D97-AF65-F5344CB8AC3E}">
        <p14:creationId xmlns:p14="http://schemas.microsoft.com/office/powerpoint/2010/main" val="3640479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57</a:t>
            </a:fld>
            <a:endParaRPr lang="en-US"/>
          </a:p>
        </p:txBody>
      </p:sp>
      <p:pic>
        <p:nvPicPr>
          <p:cNvPr id="4" name="Picture 3">
            <a:extLst>
              <a:ext uri="{FF2B5EF4-FFF2-40B4-BE49-F238E27FC236}">
                <a16:creationId xmlns:a16="http://schemas.microsoft.com/office/drawing/2014/main" id="{B554BA60-BC08-5AA3-520B-F2C00F63194A}"/>
              </a:ext>
            </a:extLst>
          </p:cNvPr>
          <p:cNvPicPr>
            <a:picLocks noChangeAspect="1"/>
          </p:cNvPicPr>
          <p:nvPr/>
        </p:nvPicPr>
        <p:blipFill>
          <a:blip r:embed="rId2"/>
          <a:stretch>
            <a:fillRect/>
          </a:stretch>
        </p:blipFill>
        <p:spPr>
          <a:xfrm>
            <a:off x="2209800" y="429741"/>
            <a:ext cx="7772400" cy="5998518"/>
          </a:xfrm>
          <a:prstGeom prst="rect">
            <a:avLst/>
          </a:prstGeom>
        </p:spPr>
      </p:pic>
      <p:sp>
        <p:nvSpPr>
          <p:cNvPr id="7" name="TextBox 6">
            <a:extLst>
              <a:ext uri="{FF2B5EF4-FFF2-40B4-BE49-F238E27FC236}">
                <a16:creationId xmlns:a16="http://schemas.microsoft.com/office/drawing/2014/main" id="{1A7ACD3B-EF7E-CA39-D002-71856120C053}"/>
              </a:ext>
            </a:extLst>
          </p:cNvPr>
          <p:cNvSpPr txBox="1"/>
          <p:nvPr/>
        </p:nvSpPr>
        <p:spPr>
          <a:xfrm>
            <a:off x="3048953" y="3244334"/>
            <a:ext cx="6097904" cy="369332"/>
          </a:xfrm>
          <a:prstGeom prst="rect">
            <a:avLst/>
          </a:prstGeom>
          <a:noFill/>
        </p:spPr>
        <p:txBody>
          <a:bodyPr wrap="square">
            <a:spAutoFit/>
          </a:bodyPr>
          <a:lstStyle/>
          <a:p>
            <a:r>
              <a:rPr lang="en-US" sz="1800" dirty="0">
                <a:effectLst/>
                <a:latin typeface="Times" pitchFamily="2" charset="0"/>
              </a:rPr>
              <a:t>Adsorption, Surface Area and Porosity </a:t>
            </a:r>
            <a:endParaRPr lang="en-US" dirty="0"/>
          </a:p>
        </p:txBody>
      </p:sp>
    </p:spTree>
    <p:extLst>
      <p:ext uri="{BB962C8B-B14F-4D97-AF65-F5344CB8AC3E}">
        <p14:creationId xmlns:p14="http://schemas.microsoft.com/office/powerpoint/2010/main" val="2617801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58</a:t>
            </a:fld>
            <a:endParaRPr lang="en-US"/>
          </a:p>
        </p:txBody>
      </p:sp>
      <p:sp>
        <p:nvSpPr>
          <p:cNvPr id="7" name="TextBox 6">
            <a:extLst>
              <a:ext uri="{FF2B5EF4-FFF2-40B4-BE49-F238E27FC236}">
                <a16:creationId xmlns:a16="http://schemas.microsoft.com/office/drawing/2014/main" id="{1A7ACD3B-EF7E-CA39-D002-71856120C053}"/>
              </a:ext>
            </a:extLst>
          </p:cNvPr>
          <p:cNvSpPr txBox="1"/>
          <p:nvPr/>
        </p:nvSpPr>
        <p:spPr>
          <a:xfrm>
            <a:off x="3048953" y="3244334"/>
            <a:ext cx="6097904" cy="369332"/>
          </a:xfrm>
          <a:prstGeom prst="rect">
            <a:avLst/>
          </a:prstGeom>
          <a:noFill/>
        </p:spPr>
        <p:txBody>
          <a:bodyPr wrap="square">
            <a:spAutoFit/>
          </a:bodyPr>
          <a:lstStyle/>
          <a:p>
            <a:r>
              <a:rPr lang="en-US" sz="1800" dirty="0">
                <a:effectLst/>
                <a:latin typeface="Times" pitchFamily="2" charset="0"/>
              </a:rPr>
              <a:t>Adsorption, Surface Area and Porosity </a:t>
            </a:r>
            <a:endParaRPr lang="en-US" dirty="0"/>
          </a:p>
        </p:txBody>
      </p:sp>
      <p:pic>
        <p:nvPicPr>
          <p:cNvPr id="3" name="Picture 2">
            <a:extLst>
              <a:ext uri="{FF2B5EF4-FFF2-40B4-BE49-F238E27FC236}">
                <a16:creationId xmlns:a16="http://schemas.microsoft.com/office/drawing/2014/main" id="{C4FE74E8-6E3B-3FBA-CA20-FB4B7E8CC23B}"/>
              </a:ext>
            </a:extLst>
          </p:cNvPr>
          <p:cNvPicPr>
            <a:picLocks noChangeAspect="1"/>
          </p:cNvPicPr>
          <p:nvPr/>
        </p:nvPicPr>
        <p:blipFill>
          <a:blip r:embed="rId2"/>
          <a:stretch>
            <a:fillRect/>
          </a:stretch>
        </p:blipFill>
        <p:spPr>
          <a:xfrm>
            <a:off x="2209800" y="904133"/>
            <a:ext cx="7772400" cy="5049733"/>
          </a:xfrm>
          <a:prstGeom prst="rect">
            <a:avLst/>
          </a:prstGeom>
        </p:spPr>
      </p:pic>
    </p:spTree>
    <p:extLst>
      <p:ext uri="{BB962C8B-B14F-4D97-AF65-F5344CB8AC3E}">
        <p14:creationId xmlns:p14="http://schemas.microsoft.com/office/powerpoint/2010/main" val="501147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8E4D5F-7BEA-494D-B796-257EB64B7598}"/>
              </a:ext>
            </a:extLst>
          </p:cNvPr>
          <p:cNvSpPr>
            <a:spLocks noGrp="1"/>
          </p:cNvSpPr>
          <p:nvPr>
            <p:ph type="sldNum" sz="quarter" idx="12"/>
          </p:nvPr>
        </p:nvSpPr>
        <p:spPr/>
        <p:txBody>
          <a:bodyPr/>
          <a:lstStyle/>
          <a:p>
            <a:fld id="{F330A13A-245F-CF4A-9D4D-0D02FAFE269F}" type="slidenum">
              <a:rPr lang="en-US" smtClean="0"/>
              <a:t>59</a:t>
            </a:fld>
            <a:endParaRPr lang="en-US"/>
          </a:p>
        </p:txBody>
      </p:sp>
      <p:sp>
        <p:nvSpPr>
          <p:cNvPr id="3" name="TextBox 2">
            <a:extLst>
              <a:ext uri="{FF2B5EF4-FFF2-40B4-BE49-F238E27FC236}">
                <a16:creationId xmlns:a16="http://schemas.microsoft.com/office/drawing/2014/main" id="{36951F2A-024F-1840-832C-C2DD0DE348F4}"/>
              </a:ext>
            </a:extLst>
          </p:cNvPr>
          <p:cNvSpPr txBox="1"/>
          <p:nvPr/>
        </p:nvSpPr>
        <p:spPr>
          <a:xfrm>
            <a:off x="3397827" y="301336"/>
            <a:ext cx="5760936" cy="461665"/>
          </a:xfrm>
          <a:prstGeom prst="rect">
            <a:avLst/>
          </a:prstGeom>
          <a:noFill/>
        </p:spPr>
        <p:txBody>
          <a:bodyPr wrap="none" rtlCol="0">
            <a:spAutoFit/>
          </a:bodyPr>
          <a:lstStyle/>
          <a:p>
            <a:r>
              <a:rPr lang="en-US" sz="2400" b="1" dirty="0"/>
              <a:t>Surface Energy Term and Block Co-Polymers</a:t>
            </a:r>
          </a:p>
        </p:txBody>
      </p:sp>
      <p:pic>
        <p:nvPicPr>
          <p:cNvPr id="4" name="Picture 3">
            <a:extLst>
              <a:ext uri="{FF2B5EF4-FFF2-40B4-BE49-F238E27FC236}">
                <a16:creationId xmlns:a16="http://schemas.microsoft.com/office/drawing/2014/main" id="{07C9F640-5227-7341-8824-F9697EE6CA1D}"/>
              </a:ext>
            </a:extLst>
          </p:cNvPr>
          <p:cNvPicPr>
            <a:picLocks noChangeAspect="1"/>
          </p:cNvPicPr>
          <p:nvPr/>
        </p:nvPicPr>
        <p:blipFill>
          <a:blip r:embed="rId2"/>
          <a:stretch>
            <a:fillRect/>
          </a:stretch>
        </p:blipFill>
        <p:spPr>
          <a:xfrm>
            <a:off x="617105" y="1044286"/>
            <a:ext cx="4993986" cy="2173985"/>
          </a:xfrm>
          <a:prstGeom prst="rect">
            <a:avLst/>
          </a:prstGeom>
        </p:spPr>
      </p:pic>
      <p:pic>
        <p:nvPicPr>
          <p:cNvPr id="5" name="Picture 4">
            <a:extLst>
              <a:ext uri="{FF2B5EF4-FFF2-40B4-BE49-F238E27FC236}">
                <a16:creationId xmlns:a16="http://schemas.microsoft.com/office/drawing/2014/main" id="{BFB60B71-3C5E-E44C-9374-DD5F0E5A6A49}"/>
              </a:ext>
            </a:extLst>
          </p:cNvPr>
          <p:cNvPicPr>
            <a:picLocks noChangeAspect="1"/>
          </p:cNvPicPr>
          <p:nvPr/>
        </p:nvPicPr>
        <p:blipFill>
          <a:blip r:embed="rId3"/>
          <a:stretch>
            <a:fillRect/>
          </a:stretch>
        </p:blipFill>
        <p:spPr>
          <a:xfrm>
            <a:off x="531338" y="3218271"/>
            <a:ext cx="4414736" cy="3489225"/>
          </a:xfrm>
          <a:prstGeom prst="rect">
            <a:avLst/>
          </a:prstGeom>
        </p:spPr>
      </p:pic>
      <p:pic>
        <p:nvPicPr>
          <p:cNvPr id="6" name="Picture 5">
            <a:extLst>
              <a:ext uri="{FF2B5EF4-FFF2-40B4-BE49-F238E27FC236}">
                <a16:creationId xmlns:a16="http://schemas.microsoft.com/office/drawing/2014/main" id="{0F16390E-AD3D-C442-9542-3D21B2B4F8BF}"/>
              </a:ext>
            </a:extLst>
          </p:cNvPr>
          <p:cNvPicPr>
            <a:picLocks noChangeAspect="1"/>
          </p:cNvPicPr>
          <p:nvPr/>
        </p:nvPicPr>
        <p:blipFill>
          <a:blip r:embed="rId4"/>
          <a:stretch>
            <a:fillRect/>
          </a:stretch>
        </p:blipFill>
        <p:spPr>
          <a:xfrm>
            <a:off x="6464435" y="1153391"/>
            <a:ext cx="4525927" cy="5070764"/>
          </a:xfrm>
          <a:prstGeom prst="rect">
            <a:avLst/>
          </a:prstGeom>
        </p:spPr>
      </p:pic>
      <p:sp>
        <p:nvSpPr>
          <p:cNvPr id="7" name="TextBox 6">
            <a:extLst>
              <a:ext uri="{FF2B5EF4-FFF2-40B4-BE49-F238E27FC236}">
                <a16:creationId xmlns:a16="http://schemas.microsoft.com/office/drawing/2014/main" id="{7B6BF026-FF1D-0245-8A64-29A2C66259F8}"/>
              </a:ext>
            </a:extLst>
          </p:cNvPr>
          <p:cNvSpPr txBox="1"/>
          <p:nvPr/>
        </p:nvSpPr>
        <p:spPr>
          <a:xfrm>
            <a:off x="7560703" y="855276"/>
            <a:ext cx="2421497" cy="369332"/>
          </a:xfrm>
          <a:prstGeom prst="rect">
            <a:avLst/>
          </a:prstGeom>
          <a:noFill/>
        </p:spPr>
        <p:txBody>
          <a:bodyPr wrap="none" rtlCol="0">
            <a:spAutoFit/>
          </a:bodyPr>
          <a:lstStyle/>
          <a:p>
            <a:r>
              <a:rPr lang="en-US" dirty="0"/>
              <a:t>Micro-Phase Separation</a:t>
            </a:r>
          </a:p>
        </p:txBody>
      </p:sp>
      <p:pic>
        <p:nvPicPr>
          <p:cNvPr id="8" name="Picture 7">
            <a:extLst>
              <a:ext uri="{FF2B5EF4-FFF2-40B4-BE49-F238E27FC236}">
                <a16:creationId xmlns:a16="http://schemas.microsoft.com/office/drawing/2014/main" id="{78916B8F-A17F-854F-BE53-3F247BC4A03F}"/>
              </a:ext>
            </a:extLst>
          </p:cNvPr>
          <p:cNvPicPr>
            <a:picLocks noChangeAspect="1"/>
          </p:cNvPicPr>
          <p:nvPr/>
        </p:nvPicPr>
        <p:blipFill>
          <a:blip r:embed="rId5"/>
          <a:stretch>
            <a:fillRect/>
          </a:stretch>
        </p:blipFill>
        <p:spPr>
          <a:xfrm>
            <a:off x="4144242" y="4190423"/>
            <a:ext cx="1230781" cy="558223"/>
          </a:xfrm>
          <a:prstGeom prst="rect">
            <a:avLst/>
          </a:prstGeom>
        </p:spPr>
      </p:pic>
    </p:spTree>
    <p:extLst>
      <p:ext uri="{BB962C8B-B14F-4D97-AF65-F5344CB8AC3E}">
        <p14:creationId xmlns:p14="http://schemas.microsoft.com/office/powerpoint/2010/main" val="36705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6432DF-08EA-954E-AF86-9E4DC974A639}"/>
              </a:ext>
            </a:extLst>
          </p:cNvPr>
          <p:cNvPicPr>
            <a:picLocks noChangeAspect="1"/>
          </p:cNvPicPr>
          <p:nvPr/>
        </p:nvPicPr>
        <p:blipFill>
          <a:blip r:embed="rId2"/>
          <a:stretch>
            <a:fillRect/>
          </a:stretch>
        </p:blipFill>
        <p:spPr>
          <a:xfrm>
            <a:off x="2944876" y="1325189"/>
            <a:ext cx="2717800" cy="762000"/>
          </a:xfrm>
          <a:prstGeom prst="rect">
            <a:avLst/>
          </a:prstGeom>
        </p:spPr>
      </p:pic>
      <p:sp>
        <p:nvSpPr>
          <p:cNvPr id="3" name="TextBox 2">
            <a:extLst>
              <a:ext uri="{FF2B5EF4-FFF2-40B4-BE49-F238E27FC236}">
                <a16:creationId xmlns:a16="http://schemas.microsoft.com/office/drawing/2014/main" id="{89FAB50D-0E8E-6143-B4B7-0EED3BD38CB9}"/>
              </a:ext>
            </a:extLst>
          </p:cNvPr>
          <p:cNvSpPr txBox="1"/>
          <p:nvPr/>
        </p:nvSpPr>
        <p:spPr>
          <a:xfrm>
            <a:off x="3291840" y="773501"/>
            <a:ext cx="222368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Surface Excess Moles</a:t>
            </a:r>
          </a:p>
        </p:txBody>
      </p:sp>
      <p:pic>
        <p:nvPicPr>
          <p:cNvPr id="4" name="Picture 3">
            <a:extLst>
              <a:ext uri="{FF2B5EF4-FFF2-40B4-BE49-F238E27FC236}">
                <a16:creationId xmlns:a16="http://schemas.microsoft.com/office/drawing/2014/main" id="{8267737D-4483-3F4D-AC98-0DC2BB7DC5C1}"/>
              </a:ext>
            </a:extLst>
          </p:cNvPr>
          <p:cNvPicPr>
            <a:picLocks noChangeAspect="1"/>
          </p:cNvPicPr>
          <p:nvPr/>
        </p:nvPicPr>
        <p:blipFill rotWithShape="1">
          <a:blip r:embed="rId3"/>
          <a:srcRect l="19243" r="22022" b="18373"/>
          <a:stretch/>
        </p:blipFill>
        <p:spPr>
          <a:xfrm>
            <a:off x="6958583" y="215241"/>
            <a:ext cx="3657601" cy="2281071"/>
          </a:xfrm>
          <a:prstGeom prst="rect">
            <a:avLst/>
          </a:prstGeom>
        </p:spPr>
      </p:pic>
      <p:pic>
        <p:nvPicPr>
          <p:cNvPr id="5" name="Picture 4">
            <a:extLst>
              <a:ext uri="{FF2B5EF4-FFF2-40B4-BE49-F238E27FC236}">
                <a16:creationId xmlns:a16="http://schemas.microsoft.com/office/drawing/2014/main" id="{44D27DF4-6E7B-9A4D-B978-24E95E1FD19A}"/>
              </a:ext>
            </a:extLst>
          </p:cNvPr>
          <p:cNvPicPr>
            <a:picLocks noChangeAspect="1"/>
          </p:cNvPicPr>
          <p:nvPr/>
        </p:nvPicPr>
        <p:blipFill>
          <a:blip r:embed="rId4"/>
          <a:stretch>
            <a:fillRect/>
          </a:stretch>
        </p:blipFill>
        <p:spPr>
          <a:xfrm>
            <a:off x="3291840" y="2738628"/>
            <a:ext cx="1778000" cy="685800"/>
          </a:xfrm>
          <a:prstGeom prst="rect">
            <a:avLst/>
          </a:prstGeom>
        </p:spPr>
      </p:pic>
      <p:sp>
        <p:nvSpPr>
          <p:cNvPr id="6" name="TextBox 5">
            <a:extLst>
              <a:ext uri="{FF2B5EF4-FFF2-40B4-BE49-F238E27FC236}">
                <a16:creationId xmlns:a16="http://schemas.microsoft.com/office/drawing/2014/main" id="{5099C976-F123-D548-8F8A-E9B9B56AAB4E}"/>
              </a:ext>
            </a:extLst>
          </p:cNvPr>
          <p:cNvSpPr txBox="1"/>
          <p:nvPr/>
        </p:nvSpPr>
        <p:spPr>
          <a:xfrm>
            <a:off x="5662676" y="2778097"/>
            <a:ext cx="5758756"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adsorption of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There could be surface excess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or surface depletion of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p>
          <a:p>
            <a:r>
              <a:rPr lang="en-US" dirty="0" err="1">
                <a:latin typeface="Symbol" pitchFamily="2" charset="2"/>
              </a:rPr>
              <a:t>G</a:t>
            </a:r>
            <a:r>
              <a:rPr lang="en-US" baseline="-25000" dirty="0" err="1"/>
              <a:t>i</a:t>
            </a:r>
            <a:r>
              <a:rPr lang="en-US" dirty="0"/>
              <a:t> </a:t>
            </a:r>
            <a:r>
              <a:rPr lang="en-US" dirty="0">
                <a:latin typeface="Times New Roman" panose="02020603050405020304" pitchFamily="18" charset="0"/>
                <a:cs typeface="Times New Roman" panose="02020603050405020304" pitchFamily="18" charset="0"/>
              </a:rPr>
              <a:t>can be positive or negative</a:t>
            </a:r>
          </a:p>
        </p:txBody>
      </p:sp>
      <p:pic>
        <p:nvPicPr>
          <p:cNvPr id="7" name="Picture 6">
            <a:extLst>
              <a:ext uri="{FF2B5EF4-FFF2-40B4-BE49-F238E27FC236}">
                <a16:creationId xmlns:a16="http://schemas.microsoft.com/office/drawing/2014/main" id="{F668847F-EDF8-7346-9B08-380598F8C840}"/>
              </a:ext>
            </a:extLst>
          </p:cNvPr>
          <p:cNvPicPr>
            <a:picLocks noChangeAspect="1"/>
          </p:cNvPicPr>
          <p:nvPr/>
        </p:nvPicPr>
        <p:blipFill>
          <a:blip r:embed="rId5"/>
          <a:stretch>
            <a:fillRect/>
          </a:stretch>
        </p:blipFill>
        <p:spPr>
          <a:xfrm>
            <a:off x="4528358" y="4115336"/>
            <a:ext cx="2921000" cy="1511300"/>
          </a:xfrm>
          <a:prstGeom prst="rect">
            <a:avLst/>
          </a:prstGeom>
        </p:spPr>
      </p:pic>
      <p:pic>
        <p:nvPicPr>
          <p:cNvPr id="8" name="Picture 7">
            <a:extLst>
              <a:ext uri="{FF2B5EF4-FFF2-40B4-BE49-F238E27FC236}">
                <a16:creationId xmlns:a16="http://schemas.microsoft.com/office/drawing/2014/main" id="{C98DF45A-9398-3F43-9E2F-8692704582DF}"/>
              </a:ext>
            </a:extLst>
          </p:cNvPr>
          <p:cNvPicPr>
            <a:picLocks noChangeAspect="1"/>
          </p:cNvPicPr>
          <p:nvPr/>
        </p:nvPicPr>
        <p:blipFill>
          <a:blip r:embed="rId6"/>
          <a:stretch>
            <a:fillRect/>
          </a:stretch>
        </p:blipFill>
        <p:spPr>
          <a:xfrm>
            <a:off x="4369608" y="5672749"/>
            <a:ext cx="3238500" cy="647700"/>
          </a:xfrm>
          <a:prstGeom prst="rect">
            <a:avLst/>
          </a:prstGeom>
        </p:spPr>
      </p:pic>
      <p:sp>
        <p:nvSpPr>
          <p:cNvPr id="9" name="TextBox 8">
            <a:extLst>
              <a:ext uri="{FF2B5EF4-FFF2-40B4-BE49-F238E27FC236}">
                <a16:creationId xmlns:a16="http://schemas.microsoft.com/office/drawing/2014/main" id="{F1BC178E-99CA-4B48-B971-76036505AC57}"/>
              </a:ext>
            </a:extLst>
          </p:cNvPr>
          <p:cNvSpPr txBox="1"/>
          <p:nvPr/>
        </p:nvSpPr>
        <p:spPr>
          <a:xfrm>
            <a:off x="1189995" y="4773681"/>
            <a:ext cx="273247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Surface Excess Properties</a:t>
            </a:r>
          </a:p>
        </p:txBody>
      </p:sp>
      <p:sp>
        <p:nvSpPr>
          <p:cNvPr id="10" name="Slide Number Placeholder 9">
            <a:extLst>
              <a:ext uri="{FF2B5EF4-FFF2-40B4-BE49-F238E27FC236}">
                <a16:creationId xmlns:a16="http://schemas.microsoft.com/office/drawing/2014/main" id="{25FA0F37-E420-8843-A720-A41DE3FB66DC}"/>
              </a:ext>
            </a:extLst>
          </p:cNvPr>
          <p:cNvSpPr>
            <a:spLocks noGrp="1"/>
          </p:cNvSpPr>
          <p:nvPr>
            <p:ph type="sldNum" sz="quarter" idx="12"/>
          </p:nvPr>
        </p:nvSpPr>
        <p:spPr/>
        <p:txBody>
          <a:bodyPr/>
          <a:lstStyle/>
          <a:p>
            <a:fld id="{F330A13A-245F-CF4A-9D4D-0D02FAFE269F}" type="slidenum">
              <a:rPr lang="en-US" smtClean="0"/>
              <a:t>6</a:t>
            </a:fld>
            <a:endParaRPr lang="en-US"/>
          </a:p>
        </p:txBody>
      </p:sp>
      <p:sp>
        <p:nvSpPr>
          <p:cNvPr id="11" name="TextBox 10">
            <a:extLst>
              <a:ext uri="{FF2B5EF4-FFF2-40B4-BE49-F238E27FC236}">
                <a16:creationId xmlns:a16="http://schemas.microsoft.com/office/drawing/2014/main" id="{FC5F7F80-EC71-5545-A75E-8E7DEE443A38}"/>
              </a:ext>
            </a:extLst>
          </p:cNvPr>
          <p:cNvSpPr txBox="1"/>
          <p:nvPr/>
        </p:nvSpPr>
        <p:spPr>
          <a:xfrm>
            <a:off x="1393232" y="174950"/>
            <a:ext cx="514499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Adsorption (not Absorption) </a:t>
            </a:r>
            <a:r>
              <a:rPr lang="en-US" sz="2400" b="1" i="1" dirty="0">
                <a:latin typeface="Times New Roman" panose="02020603050405020304" pitchFamily="18" charset="0"/>
                <a:cs typeface="Times New Roman" panose="02020603050405020304" pitchFamily="18" charset="0"/>
                <a:hlinkClick r:id="rId7"/>
              </a:rPr>
              <a:t>see video</a:t>
            </a:r>
            <a:endParaRPr lang="en-US" sz="2400" b="1"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DC7277B-6A2A-DE47-8CC9-F8515EE7C643}"/>
              </a:ext>
            </a:extLst>
          </p:cNvPr>
          <p:cNvSpPr txBox="1"/>
          <p:nvPr/>
        </p:nvSpPr>
        <p:spPr>
          <a:xfrm>
            <a:off x="1393232" y="2847268"/>
            <a:ext cx="159530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Adsorption of </a:t>
            </a:r>
            <a:r>
              <a:rPr lang="en-US" dirty="0" err="1">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4E6A1FF-FE68-CBA2-B076-B8624154F6D0}"/>
              </a:ext>
            </a:extLst>
          </p:cNvPr>
          <p:cNvSpPr txBox="1"/>
          <p:nvPr/>
        </p:nvSpPr>
        <p:spPr>
          <a:xfrm>
            <a:off x="1393232" y="3216600"/>
            <a:ext cx="1802032" cy="369332"/>
          </a:xfrm>
          <a:prstGeom prst="rect">
            <a:avLst/>
          </a:prstGeom>
          <a:noFill/>
        </p:spPr>
        <p:txBody>
          <a:bodyPr wrap="none" rtlCol="0">
            <a:spAutoFit/>
          </a:bodyPr>
          <a:lstStyle/>
          <a:p>
            <a:r>
              <a:rPr lang="en-US" dirty="0"/>
              <a:t>Surface Excess </a:t>
            </a:r>
            <a:r>
              <a:rPr lang="en-US" dirty="0">
                <a:latin typeface="Symbol" pitchFamily="2" charset="2"/>
              </a:rPr>
              <a:t>G</a:t>
            </a:r>
            <a:r>
              <a:rPr lang="en-US" baseline="-25000" dirty="0">
                <a:latin typeface="Calibri" panose="020F0502020204030204" pitchFamily="34" charset="0"/>
                <a:cs typeface="Calibri" panose="020F0502020204030204" pitchFamily="34" charset="0"/>
              </a:rPr>
              <a:t>i</a:t>
            </a:r>
          </a:p>
        </p:txBody>
      </p:sp>
    </p:spTree>
    <p:extLst>
      <p:ext uri="{BB962C8B-B14F-4D97-AF65-F5344CB8AC3E}">
        <p14:creationId xmlns:p14="http://schemas.microsoft.com/office/powerpoint/2010/main" val="538040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p:txBody>
          <a:bodyPr/>
          <a:lstStyle/>
          <a:p>
            <a:fld id="{F330A13A-245F-CF4A-9D4D-0D02FAFE269F}" type="slidenum">
              <a:rPr lang="en-US" smtClean="0"/>
              <a:t>60</a:t>
            </a:fld>
            <a:endParaRPr lang="en-US"/>
          </a:p>
        </p:txBody>
      </p:sp>
      <p:sp>
        <p:nvSpPr>
          <p:cNvPr id="3" name="TextBox 2">
            <a:extLst>
              <a:ext uri="{FF2B5EF4-FFF2-40B4-BE49-F238E27FC236}">
                <a16:creationId xmlns:a16="http://schemas.microsoft.com/office/drawing/2014/main" id="{58531683-BD5D-AB46-BEC0-0FCC940F2CB3}"/>
              </a:ext>
            </a:extLst>
          </p:cNvPr>
          <p:cNvSpPr txBox="1"/>
          <p:nvPr/>
        </p:nvSpPr>
        <p:spPr>
          <a:xfrm flipH="1">
            <a:off x="3088176" y="301336"/>
            <a:ext cx="6997655"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How can you predict the phase size? (Meier and Helfand Theory)</a:t>
            </a:r>
          </a:p>
          <a:p>
            <a:r>
              <a:rPr lang="en-US" b="1" dirty="0">
                <a:latin typeface="Times New Roman" panose="02020603050405020304" pitchFamily="18" charset="0"/>
                <a:cs typeface="Times New Roman" panose="02020603050405020304" pitchFamily="18" charset="0"/>
              </a:rPr>
              <a:t>Consider lamellar micro-phase separation.</a:t>
            </a:r>
          </a:p>
        </p:txBody>
      </p:sp>
      <p:sp>
        <p:nvSpPr>
          <p:cNvPr id="4" name="TextBox 3">
            <a:extLst>
              <a:ext uri="{FF2B5EF4-FFF2-40B4-BE49-F238E27FC236}">
                <a16:creationId xmlns:a16="http://schemas.microsoft.com/office/drawing/2014/main" id="{CCBB1B30-A760-FB4F-ADB8-B46B93AC8EC8}"/>
              </a:ext>
            </a:extLst>
          </p:cNvPr>
          <p:cNvSpPr txBox="1"/>
          <p:nvPr/>
        </p:nvSpPr>
        <p:spPr>
          <a:xfrm>
            <a:off x="1084082" y="1226127"/>
            <a:ext cx="982637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 symmetric binary blend of polymers, the Flory Huggins equation predicts a critical point at </a:t>
            </a:r>
            <a:r>
              <a:rPr lang="en-US" dirty="0" err="1">
                <a:latin typeface="Symbol" pitchFamily="2" charset="2"/>
              </a:rPr>
              <a:t>c</a:t>
            </a:r>
            <a:r>
              <a:rPr lang="en-US"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2.</a:t>
            </a:r>
          </a:p>
          <a:p>
            <a:r>
              <a:rPr lang="en-US" dirty="0">
                <a:latin typeface="Times New Roman" panose="02020603050405020304" pitchFamily="18" charset="0"/>
                <a:cs typeface="Times New Roman" panose="02020603050405020304" pitchFamily="18" charset="0"/>
              </a:rPr>
              <a:t>If the same two polymers are bonded, they microphase separate at </a:t>
            </a:r>
            <a:r>
              <a:rPr lang="en-US" dirty="0" err="1">
                <a:latin typeface="Symbol" pitchFamily="2" charset="2"/>
              </a:rPr>
              <a:t>c</a:t>
            </a:r>
            <a:r>
              <a:rPr lang="en-US"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10.5, the bonding makes the polymers more miscible.</a:t>
            </a:r>
          </a:p>
        </p:txBody>
      </p:sp>
      <p:pic>
        <p:nvPicPr>
          <p:cNvPr id="5" name="Picture 4">
            <a:extLst>
              <a:ext uri="{FF2B5EF4-FFF2-40B4-BE49-F238E27FC236}">
                <a16:creationId xmlns:a16="http://schemas.microsoft.com/office/drawing/2014/main" id="{ED7A9B15-387F-0041-928A-5B5D970F9E88}"/>
              </a:ext>
            </a:extLst>
          </p:cNvPr>
          <p:cNvPicPr>
            <a:picLocks noChangeAspect="1"/>
          </p:cNvPicPr>
          <p:nvPr/>
        </p:nvPicPr>
        <p:blipFill>
          <a:blip r:embed="rId2"/>
          <a:stretch>
            <a:fillRect/>
          </a:stretch>
        </p:blipFill>
        <p:spPr>
          <a:xfrm>
            <a:off x="2331258" y="2323757"/>
            <a:ext cx="4686300" cy="673100"/>
          </a:xfrm>
          <a:prstGeom prst="rect">
            <a:avLst/>
          </a:prstGeom>
        </p:spPr>
      </p:pic>
      <p:sp>
        <p:nvSpPr>
          <p:cNvPr id="6" name="TextBox 5">
            <a:extLst>
              <a:ext uri="{FF2B5EF4-FFF2-40B4-BE49-F238E27FC236}">
                <a16:creationId xmlns:a16="http://schemas.microsoft.com/office/drawing/2014/main" id="{D26CFAC7-35A6-BF40-802A-5A077C7D47A6}"/>
              </a:ext>
            </a:extLst>
          </p:cNvPr>
          <p:cNvSpPr txBox="1"/>
          <p:nvPr/>
        </p:nvSpPr>
        <p:spPr>
          <a:xfrm>
            <a:off x="2331258" y="3141211"/>
            <a:ext cx="714317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Enthalpy associated with phase segregation</a:t>
            </a:r>
          </a:p>
          <a:p>
            <a:r>
              <a:rPr lang="en-US" dirty="0">
                <a:latin typeface="Times New Roman" panose="02020603050405020304" pitchFamily="18" charset="0"/>
                <a:cs typeface="Times New Roman" panose="02020603050405020304" pitchFamily="18" charset="0"/>
              </a:rPr>
              <a:t>Entropy associated with locating the junction points at the phase interface</a:t>
            </a:r>
          </a:p>
          <a:p>
            <a:r>
              <a:rPr lang="en-US" dirty="0">
                <a:latin typeface="Times New Roman" panose="02020603050405020304" pitchFamily="18" charset="0"/>
                <a:cs typeface="Times New Roman" panose="02020603050405020304" pitchFamily="18" charset="0"/>
              </a:rPr>
              <a:t>Entropy associated with stretching the chains</a:t>
            </a:r>
          </a:p>
        </p:txBody>
      </p:sp>
      <p:pic>
        <p:nvPicPr>
          <p:cNvPr id="7" name="Picture 6">
            <a:extLst>
              <a:ext uri="{FF2B5EF4-FFF2-40B4-BE49-F238E27FC236}">
                <a16:creationId xmlns:a16="http://schemas.microsoft.com/office/drawing/2014/main" id="{CC54F7A4-322F-9145-B3D7-2BCC786938C6}"/>
              </a:ext>
            </a:extLst>
          </p:cNvPr>
          <p:cNvPicPr>
            <a:picLocks noChangeAspect="1"/>
          </p:cNvPicPr>
          <p:nvPr/>
        </p:nvPicPr>
        <p:blipFill>
          <a:blip r:embed="rId3"/>
          <a:stretch>
            <a:fillRect/>
          </a:stretch>
        </p:blipFill>
        <p:spPr>
          <a:xfrm>
            <a:off x="2331258" y="4064541"/>
            <a:ext cx="990600" cy="482600"/>
          </a:xfrm>
          <a:prstGeom prst="rect">
            <a:avLst/>
          </a:prstGeom>
        </p:spPr>
      </p:pic>
      <p:sp>
        <p:nvSpPr>
          <p:cNvPr id="8" name="TextBox 7">
            <a:extLst>
              <a:ext uri="{FF2B5EF4-FFF2-40B4-BE49-F238E27FC236}">
                <a16:creationId xmlns:a16="http://schemas.microsoft.com/office/drawing/2014/main" id="{BA5AF1F6-52EE-3D48-A945-4CCD3E1C8882}"/>
              </a:ext>
            </a:extLst>
          </p:cNvPr>
          <p:cNvSpPr txBox="1"/>
          <p:nvPr/>
        </p:nvSpPr>
        <p:spPr>
          <a:xfrm>
            <a:off x="3321858" y="4104164"/>
            <a:ext cx="7174465" cy="369332"/>
          </a:xfrm>
          <a:prstGeom prst="rect">
            <a:avLst/>
          </a:prstGeom>
          <a:noFill/>
        </p:spPr>
        <p:txBody>
          <a:bodyPr wrap="none" rtlCol="0">
            <a:spAutoFit/>
          </a:bodyPr>
          <a:lstStyle/>
          <a:p>
            <a:r>
              <a:rPr lang="en-US" dirty="0"/>
              <a:t>Drives a positive enthalpic contribution that favors micro-phase separation</a:t>
            </a:r>
          </a:p>
        </p:txBody>
      </p:sp>
      <p:pic>
        <p:nvPicPr>
          <p:cNvPr id="9" name="Picture 8">
            <a:extLst>
              <a:ext uri="{FF2B5EF4-FFF2-40B4-BE49-F238E27FC236}">
                <a16:creationId xmlns:a16="http://schemas.microsoft.com/office/drawing/2014/main" id="{2171ED4E-DF7D-064B-B1D6-47BEC572ED3B}"/>
              </a:ext>
            </a:extLst>
          </p:cNvPr>
          <p:cNvPicPr>
            <a:picLocks noChangeAspect="1"/>
          </p:cNvPicPr>
          <p:nvPr/>
        </p:nvPicPr>
        <p:blipFill>
          <a:blip r:embed="rId4"/>
          <a:stretch>
            <a:fillRect/>
          </a:stretch>
        </p:blipFill>
        <p:spPr>
          <a:xfrm>
            <a:off x="2331258" y="4650368"/>
            <a:ext cx="5245100" cy="711200"/>
          </a:xfrm>
          <a:prstGeom prst="rect">
            <a:avLst/>
          </a:prstGeom>
        </p:spPr>
      </p:pic>
      <p:sp>
        <p:nvSpPr>
          <p:cNvPr id="10" name="TextBox 9">
            <a:extLst>
              <a:ext uri="{FF2B5EF4-FFF2-40B4-BE49-F238E27FC236}">
                <a16:creationId xmlns:a16="http://schemas.microsoft.com/office/drawing/2014/main" id="{948AA621-0BB2-B04B-9D1B-112BBF1D4FD6}"/>
              </a:ext>
            </a:extLst>
          </p:cNvPr>
          <p:cNvSpPr txBox="1"/>
          <p:nvPr/>
        </p:nvSpPr>
        <p:spPr>
          <a:xfrm>
            <a:off x="7845136" y="4768591"/>
            <a:ext cx="382385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Assume transition from perfectly mixed to perfectly </a:t>
            </a:r>
            <a:r>
              <a:rPr lang="en-US" dirty="0" err="1">
                <a:latin typeface="Times New Roman" panose="02020603050405020304" pitchFamily="18" charset="0"/>
                <a:cs typeface="Times New Roman" panose="02020603050405020304" pitchFamily="18" charset="0"/>
              </a:rPr>
              <a:t>demixed</a:t>
            </a:r>
            <a:endParaRPr lang="en-US"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0CA1E090-D8A9-8943-BD65-D58D2558F9BD}"/>
              </a:ext>
            </a:extLst>
          </p:cNvPr>
          <p:cNvPicPr>
            <a:picLocks noChangeAspect="1"/>
          </p:cNvPicPr>
          <p:nvPr/>
        </p:nvPicPr>
        <p:blipFill>
          <a:blip r:embed="rId5"/>
          <a:stretch>
            <a:fillRect/>
          </a:stretch>
        </p:blipFill>
        <p:spPr>
          <a:xfrm>
            <a:off x="2826558" y="5414922"/>
            <a:ext cx="2552700" cy="1016000"/>
          </a:xfrm>
          <a:prstGeom prst="rect">
            <a:avLst/>
          </a:prstGeom>
        </p:spPr>
      </p:pic>
      <p:sp>
        <p:nvSpPr>
          <p:cNvPr id="12" name="TextBox 11">
            <a:extLst>
              <a:ext uri="{FF2B5EF4-FFF2-40B4-BE49-F238E27FC236}">
                <a16:creationId xmlns:a16="http://schemas.microsoft.com/office/drawing/2014/main" id="{3D95141E-46AC-F24E-9075-31047E84386E}"/>
              </a:ext>
            </a:extLst>
          </p:cNvPr>
          <p:cNvSpPr txBox="1"/>
          <p:nvPr/>
        </p:nvSpPr>
        <p:spPr>
          <a:xfrm>
            <a:off x="5808518" y="5663045"/>
            <a:ext cx="50292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 interfacial layer of thickness </a:t>
            </a:r>
            <a:r>
              <a:rPr lang="en-US" dirty="0" err="1">
                <a:latin typeface="Times New Roman" panose="02020603050405020304" pitchFamily="18" charset="0"/>
                <a:cs typeface="Times New Roman" panose="02020603050405020304" pitchFamily="18" charset="0"/>
              </a:rPr>
              <a:t>d</a:t>
            </a:r>
            <a:r>
              <a:rPr lang="en-US" baseline="-25000" dirty="0" err="1">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Area per polymer chain o</a:t>
            </a:r>
            <a:r>
              <a:rPr lang="en-US" baseline="-25000" dirty="0">
                <a:latin typeface="Times New Roman" panose="02020603050405020304" pitchFamily="18" charset="0"/>
                <a:cs typeface="Times New Roman" panose="02020603050405020304" pitchFamily="18" charset="0"/>
              </a:rPr>
              <a:t>p</a:t>
            </a:r>
          </a:p>
        </p:txBody>
      </p:sp>
    </p:spTree>
    <p:extLst>
      <p:ext uri="{BB962C8B-B14F-4D97-AF65-F5344CB8AC3E}">
        <p14:creationId xmlns:p14="http://schemas.microsoft.com/office/powerpoint/2010/main" val="1001885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61</a:t>
            </a:fld>
            <a:endParaRPr lang="en-US"/>
          </a:p>
        </p:txBody>
      </p:sp>
      <p:pic>
        <p:nvPicPr>
          <p:cNvPr id="5" name="Picture 4">
            <a:extLst>
              <a:ext uri="{FF2B5EF4-FFF2-40B4-BE49-F238E27FC236}">
                <a16:creationId xmlns:a16="http://schemas.microsoft.com/office/drawing/2014/main" id="{ED7A9B15-387F-0041-928A-5B5D970F9E88}"/>
              </a:ext>
            </a:extLst>
          </p:cNvPr>
          <p:cNvPicPr>
            <a:picLocks noChangeAspect="1"/>
          </p:cNvPicPr>
          <p:nvPr/>
        </p:nvPicPr>
        <p:blipFill>
          <a:blip r:embed="rId2"/>
          <a:stretch>
            <a:fillRect/>
          </a:stretch>
        </p:blipFill>
        <p:spPr>
          <a:xfrm>
            <a:off x="2331258" y="2323757"/>
            <a:ext cx="4686300" cy="673100"/>
          </a:xfrm>
          <a:prstGeom prst="rect">
            <a:avLst/>
          </a:prstGeom>
        </p:spPr>
      </p:pic>
      <p:grpSp>
        <p:nvGrpSpPr>
          <p:cNvPr id="26" name="Group 25">
            <a:extLst>
              <a:ext uri="{FF2B5EF4-FFF2-40B4-BE49-F238E27FC236}">
                <a16:creationId xmlns:a16="http://schemas.microsoft.com/office/drawing/2014/main" id="{137D0F55-808E-6B48-ADEE-43981584F2F6}"/>
              </a:ext>
            </a:extLst>
          </p:cNvPr>
          <p:cNvGrpSpPr/>
          <p:nvPr/>
        </p:nvGrpSpPr>
        <p:grpSpPr>
          <a:xfrm>
            <a:off x="9621982" y="2867890"/>
            <a:ext cx="1288473" cy="2357179"/>
            <a:chOff x="8610600" y="3138054"/>
            <a:chExt cx="1790700" cy="2866334"/>
          </a:xfrm>
        </p:grpSpPr>
        <p:sp>
          <p:nvSpPr>
            <p:cNvPr id="14" name="Rectangle 13">
              <a:extLst>
                <a:ext uri="{FF2B5EF4-FFF2-40B4-BE49-F238E27FC236}">
                  <a16:creationId xmlns:a16="http://schemas.microsoft.com/office/drawing/2014/main" id="{9CEC6490-D90D-894B-B388-F240C0F23B18}"/>
                </a:ext>
              </a:extLst>
            </p:cNvPr>
            <p:cNvSpPr/>
            <p:nvPr/>
          </p:nvSpPr>
          <p:spPr>
            <a:xfrm>
              <a:off x="8610600" y="3138054"/>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1975A1-AE21-1547-A992-D72F6E013FBB}"/>
                </a:ext>
              </a:extLst>
            </p:cNvPr>
            <p:cNvSpPr/>
            <p:nvPr/>
          </p:nvSpPr>
          <p:spPr>
            <a:xfrm>
              <a:off x="8610600" y="3552898"/>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39BE4AD-DF7A-2F4C-BECD-0019011E2AD0}"/>
                </a:ext>
              </a:extLst>
            </p:cNvPr>
            <p:cNvSpPr/>
            <p:nvPr/>
          </p:nvSpPr>
          <p:spPr>
            <a:xfrm>
              <a:off x="8617527" y="3418609"/>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AD58D9-D275-FB47-9D0E-47F7FFE2596B}"/>
                </a:ext>
              </a:extLst>
            </p:cNvPr>
            <p:cNvSpPr/>
            <p:nvPr/>
          </p:nvSpPr>
          <p:spPr>
            <a:xfrm>
              <a:off x="8610600" y="3861699"/>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3751FE-1F23-4443-844F-9C761FF1A134}"/>
                </a:ext>
              </a:extLst>
            </p:cNvPr>
            <p:cNvSpPr/>
            <p:nvPr/>
          </p:nvSpPr>
          <p:spPr>
            <a:xfrm>
              <a:off x="8610600" y="4276543"/>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56C8108-1FF5-C945-9497-B05649F95DDB}"/>
                </a:ext>
              </a:extLst>
            </p:cNvPr>
            <p:cNvSpPr/>
            <p:nvPr/>
          </p:nvSpPr>
          <p:spPr>
            <a:xfrm>
              <a:off x="8617527" y="4142254"/>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FFC20D-3360-BD42-81C9-B83F9C16AB11}"/>
                </a:ext>
              </a:extLst>
            </p:cNvPr>
            <p:cNvSpPr/>
            <p:nvPr/>
          </p:nvSpPr>
          <p:spPr>
            <a:xfrm>
              <a:off x="8610600" y="4585344"/>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99BFCC3-1706-CD45-807F-3F48B247F480}"/>
                </a:ext>
              </a:extLst>
            </p:cNvPr>
            <p:cNvSpPr/>
            <p:nvPr/>
          </p:nvSpPr>
          <p:spPr>
            <a:xfrm>
              <a:off x="8610600" y="5000188"/>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C318B9F-C3F3-1B46-B6CA-BCAF7AF14B29}"/>
                </a:ext>
              </a:extLst>
            </p:cNvPr>
            <p:cNvSpPr/>
            <p:nvPr/>
          </p:nvSpPr>
          <p:spPr>
            <a:xfrm>
              <a:off x="8617527" y="4865899"/>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76B4B0-2806-BB4C-B9AE-F01BCDC8B3C5}"/>
                </a:ext>
              </a:extLst>
            </p:cNvPr>
            <p:cNvSpPr/>
            <p:nvPr/>
          </p:nvSpPr>
          <p:spPr>
            <a:xfrm>
              <a:off x="8610600" y="5298598"/>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20A058-E250-1C45-AF4D-12A67972632A}"/>
                </a:ext>
              </a:extLst>
            </p:cNvPr>
            <p:cNvSpPr/>
            <p:nvPr/>
          </p:nvSpPr>
          <p:spPr>
            <a:xfrm>
              <a:off x="8610600" y="5713442"/>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FBA7976-8C96-8945-A081-9F5549C0E1C2}"/>
                </a:ext>
              </a:extLst>
            </p:cNvPr>
            <p:cNvSpPr/>
            <p:nvPr/>
          </p:nvSpPr>
          <p:spPr>
            <a:xfrm>
              <a:off x="8617527" y="5579153"/>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1F15983B-2B06-5848-ABA7-D35EF644DAA5}"/>
              </a:ext>
            </a:extLst>
          </p:cNvPr>
          <p:cNvSpPr txBox="1"/>
          <p:nvPr/>
        </p:nvSpPr>
        <p:spPr>
          <a:xfrm>
            <a:off x="9223228" y="2763605"/>
            <a:ext cx="396262" cy="369332"/>
          </a:xfrm>
          <a:prstGeom prst="rect">
            <a:avLst/>
          </a:prstGeom>
          <a:noFill/>
        </p:spPr>
        <p:txBody>
          <a:bodyPr wrap="none" rtlCol="0">
            <a:spAutoFit/>
          </a:bodyPr>
          <a:lstStyle/>
          <a:p>
            <a:r>
              <a:rPr lang="en-US" dirty="0" err="1"/>
              <a:t>d</a:t>
            </a:r>
            <a:r>
              <a:rPr lang="en-US" baseline="-25000" dirty="0" err="1"/>
              <a:t>A</a:t>
            </a:r>
            <a:endParaRPr lang="en-US" baseline="-25000" dirty="0"/>
          </a:p>
        </p:txBody>
      </p:sp>
      <p:sp>
        <p:nvSpPr>
          <p:cNvPr id="28" name="TextBox 27">
            <a:extLst>
              <a:ext uri="{FF2B5EF4-FFF2-40B4-BE49-F238E27FC236}">
                <a16:creationId xmlns:a16="http://schemas.microsoft.com/office/drawing/2014/main" id="{373FEADA-6BA3-0843-965B-067A6094EB24}"/>
              </a:ext>
            </a:extLst>
          </p:cNvPr>
          <p:cNvSpPr txBox="1"/>
          <p:nvPr/>
        </p:nvSpPr>
        <p:spPr>
          <a:xfrm>
            <a:off x="9221982" y="3104760"/>
            <a:ext cx="396262" cy="369332"/>
          </a:xfrm>
          <a:prstGeom prst="rect">
            <a:avLst/>
          </a:prstGeom>
          <a:noFill/>
        </p:spPr>
        <p:txBody>
          <a:bodyPr wrap="none" rtlCol="0">
            <a:spAutoFit/>
          </a:bodyPr>
          <a:lstStyle/>
          <a:p>
            <a:r>
              <a:rPr lang="en-US" dirty="0"/>
              <a:t>d</a:t>
            </a:r>
            <a:r>
              <a:rPr lang="en-US" baseline="-25000" dirty="0"/>
              <a:t>B</a:t>
            </a:r>
          </a:p>
        </p:txBody>
      </p:sp>
      <p:sp>
        <p:nvSpPr>
          <p:cNvPr id="29" name="TextBox 28">
            <a:extLst>
              <a:ext uri="{FF2B5EF4-FFF2-40B4-BE49-F238E27FC236}">
                <a16:creationId xmlns:a16="http://schemas.microsoft.com/office/drawing/2014/main" id="{99A66B94-EAFB-3247-A3FB-A42F24F1D33C}"/>
              </a:ext>
            </a:extLst>
          </p:cNvPr>
          <p:cNvSpPr txBox="1"/>
          <p:nvPr/>
        </p:nvSpPr>
        <p:spPr>
          <a:xfrm>
            <a:off x="10905463" y="2955875"/>
            <a:ext cx="357790" cy="369332"/>
          </a:xfrm>
          <a:prstGeom prst="rect">
            <a:avLst/>
          </a:prstGeom>
          <a:noFill/>
        </p:spPr>
        <p:txBody>
          <a:bodyPr wrap="none" rtlCol="0">
            <a:spAutoFit/>
          </a:bodyPr>
          <a:lstStyle/>
          <a:p>
            <a:r>
              <a:rPr lang="en-US" dirty="0" err="1"/>
              <a:t>d</a:t>
            </a:r>
            <a:r>
              <a:rPr lang="en-US" baseline="-25000" dirty="0" err="1"/>
              <a:t>t</a:t>
            </a:r>
            <a:endParaRPr lang="en-US" baseline="-25000" dirty="0"/>
          </a:p>
        </p:txBody>
      </p:sp>
      <p:pic>
        <p:nvPicPr>
          <p:cNvPr id="30" name="Picture 29">
            <a:extLst>
              <a:ext uri="{FF2B5EF4-FFF2-40B4-BE49-F238E27FC236}">
                <a16:creationId xmlns:a16="http://schemas.microsoft.com/office/drawing/2014/main" id="{4402497A-019D-734C-9405-45D925AAAE5F}"/>
              </a:ext>
            </a:extLst>
          </p:cNvPr>
          <p:cNvPicPr>
            <a:picLocks noChangeAspect="1"/>
          </p:cNvPicPr>
          <p:nvPr/>
        </p:nvPicPr>
        <p:blipFill>
          <a:blip r:embed="rId3"/>
          <a:stretch>
            <a:fillRect/>
          </a:stretch>
        </p:blipFill>
        <p:spPr>
          <a:xfrm>
            <a:off x="3175808" y="3100024"/>
            <a:ext cx="2997200" cy="965200"/>
          </a:xfrm>
          <a:prstGeom prst="rect">
            <a:avLst/>
          </a:prstGeom>
        </p:spPr>
      </p:pic>
      <p:sp>
        <p:nvSpPr>
          <p:cNvPr id="32" name="TextBox 31">
            <a:extLst>
              <a:ext uri="{FF2B5EF4-FFF2-40B4-BE49-F238E27FC236}">
                <a16:creationId xmlns:a16="http://schemas.microsoft.com/office/drawing/2014/main" id="{CA4989FA-573B-9942-87B2-31D5A02B7306}"/>
              </a:ext>
            </a:extLst>
          </p:cNvPr>
          <p:cNvSpPr txBox="1"/>
          <p:nvPr/>
        </p:nvSpPr>
        <p:spPr>
          <a:xfrm>
            <a:off x="7017558" y="4638512"/>
            <a:ext cx="2137124" cy="646331"/>
          </a:xfrm>
          <a:prstGeom prst="rect">
            <a:avLst/>
          </a:prstGeom>
          <a:noFill/>
        </p:spPr>
        <p:txBody>
          <a:bodyPr wrap="none" rtlCol="0">
            <a:spAutoFit/>
          </a:bodyPr>
          <a:lstStyle/>
          <a:p>
            <a:r>
              <a:rPr lang="en-US" dirty="0"/>
              <a:t>R</a:t>
            </a:r>
            <a:r>
              <a:rPr lang="en-US" baseline="-25000" dirty="0"/>
              <a:t>0</a:t>
            </a:r>
            <a:r>
              <a:rPr lang="en-US" baseline="30000" dirty="0"/>
              <a:t>2</a:t>
            </a:r>
            <a:r>
              <a:rPr lang="en-US" dirty="0"/>
              <a:t> = Nl</a:t>
            </a:r>
            <a:r>
              <a:rPr lang="en-US" baseline="30000" dirty="0"/>
              <a:t>2</a:t>
            </a:r>
          </a:p>
          <a:p>
            <a:r>
              <a:rPr lang="en-US" dirty="0"/>
              <a:t>R = </a:t>
            </a:r>
            <a:r>
              <a:rPr lang="en-US" dirty="0">
                <a:latin typeface="Symbol" pitchFamily="2" charset="2"/>
              </a:rPr>
              <a:t>b </a:t>
            </a:r>
            <a:r>
              <a:rPr lang="en-US" dirty="0" err="1"/>
              <a:t>d</a:t>
            </a:r>
            <a:r>
              <a:rPr lang="en-US" baseline="-25000" dirty="0" err="1"/>
              <a:t>AB</a:t>
            </a:r>
            <a:r>
              <a:rPr lang="en-US" dirty="0"/>
              <a:t> = </a:t>
            </a:r>
            <a:r>
              <a:rPr lang="en-US" dirty="0">
                <a:latin typeface="Symbol" pitchFamily="2" charset="2"/>
              </a:rPr>
              <a:t>b</a:t>
            </a:r>
            <a:r>
              <a:rPr lang="en-US" dirty="0"/>
              <a:t>(</a:t>
            </a:r>
            <a:r>
              <a:rPr lang="en-US" dirty="0" err="1"/>
              <a:t>d</a:t>
            </a:r>
            <a:r>
              <a:rPr lang="en-US" baseline="-25000" dirty="0" err="1"/>
              <a:t>A</a:t>
            </a:r>
            <a:r>
              <a:rPr lang="en-US" dirty="0"/>
              <a:t> + d</a:t>
            </a:r>
            <a:r>
              <a:rPr lang="en-US" baseline="-25000" dirty="0"/>
              <a:t>B</a:t>
            </a:r>
            <a:r>
              <a:rPr lang="en-US" dirty="0"/>
              <a:t>)</a:t>
            </a:r>
          </a:p>
        </p:txBody>
      </p:sp>
      <p:pic>
        <p:nvPicPr>
          <p:cNvPr id="33" name="Picture 32">
            <a:extLst>
              <a:ext uri="{FF2B5EF4-FFF2-40B4-BE49-F238E27FC236}">
                <a16:creationId xmlns:a16="http://schemas.microsoft.com/office/drawing/2014/main" id="{F79A3D44-8AA9-BA41-B2FB-773F0C695943}"/>
              </a:ext>
            </a:extLst>
          </p:cNvPr>
          <p:cNvPicPr>
            <a:picLocks noChangeAspect="1"/>
          </p:cNvPicPr>
          <p:nvPr/>
        </p:nvPicPr>
        <p:blipFill>
          <a:blip r:embed="rId4"/>
          <a:stretch>
            <a:fillRect/>
          </a:stretch>
        </p:blipFill>
        <p:spPr>
          <a:xfrm>
            <a:off x="3240608" y="5105437"/>
            <a:ext cx="3543300" cy="1130300"/>
          </a:xfrm>
          <a:prstGeom prst="rect">
            <a:avLst/>
          </a:prstGeom>
        </p:spPr>
      </p:pic>
      <p:pic>
        <p:nvPicPr>
          <p:cNvPr id="34" name="Picture 33">
            <a:extLst>
              <a:ext uri="{FF2B5EF4-FFF2-40B4-BE49-F238E27FC236}">
                <a16:creationId xmlns:a16="http://schemas.microsoft.com/office/drawing/2014/main" id="{396AC6C9-BA45-1447-9567-B1C254D43418}"/>
              </a:ext>
            </a:extLst>
          </p:cNvPr>
          <p:cNvPicPr>
            <a:picLocks noChangeAspect="1"/>
          </p:cNvPicPr>
          <p:nvPr/>
        </p:nvPicPr>
        <p:blipFill>
          <a:blip r:embed="rId5"/>
          <a:stretch>
            <a:fillRect/>
          </a:stretch>
        </p:blipFill>
        <p:spPr>
          <a:xfrm>
            <a:off x="3363595" y="4261169"/>
            <a:ext cx="3022600" cy="1092200"/>
          </a:xfrm>
          <a:prstGeom prst="rect">
            <a:avLst/>
          </a:prstGeom>
        </p:spPr>
      </p:pic>
      <p:pic>
        <p:nvPicPr>
          <p:cNvPr id="35" name="Picture 34">
            <a:extLst>
              <a:ext uri="{FF2B5EF4-FFF2-40B4-BE49-F238E27FC236}">
                <a16:creationId xmlns:a16="http://schemas.microsoft.com/office/drawing/2014/main" id="{2D4B02C7-4E7C-D648-B82E-14BD111284AF}"/>
              </a:ext>
            </a:extLst>
          </p:cNvPr>
          <p:cNvPicPr>
            <a:picLocks noChangeAspect="1"/>
          </p:cNvPicPr>
          <p:nvPr/>
        </p:nvPicPr>
        <p:blipFill>
          <a:blip r:embed="rId6"/>
          <a:stretch>
            <a:fillRect/>
          </a:stretch>
        </p:blipFill>
        <p:spPr>
          <a:xfrm>
            <a:off x="8849158" y="5534365"/>
            <a:ext cx="2235200" cy="673100"/>
          </a:xfrm>
          <a:prstGeom prst="rect">
            <a:avLst/>
          </a:prstGeom>
        </p:spPr>
      </p:pic>
      <p:sp>
        <p:nvSpPr>
          <p:cNvPr id="6" name="TextBox 5">
            <a:extLst>
              <a:ext uri="{FF2B5EF4-FFF2-40B4-BE49-F238E27FC236}">
                <a16:creationId xmlns:a16="http://schemas.microsoft.com/office/drawing/2014/main" id="{A12A97A0-88C4-D682-190E-06B2B8CE0F08}"/>
              </a:ext>
            </a:extLst>
          </p:cNvPr>
          <p:cNvSpPr txBox="1"/>
          <p:nvPr/>
        </p:nvSpPr>
        <p:spPr>
          <a:xfrm flipH="1">
            <a:off x="3088176" y="301336"/>
            <a:ext cx="6997655"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How can you predict the phase size? (Meier and Helfand Theory)</a:t>
            </a:r>
          </a:p>
          <a:p>
            <a:r>
              <a:rPr lang="en-US" b="1" dirty="0">
                <a:latin typeface="Times New Roman" panose="02020603050405020304" pitchFamily="18" charset="0"/>
                <a:cs typeface="Times New Roman" panose="02020603050405020304" pitchFamily="18" charset="0"/>
              </a:rPr>
              <a:t>Consider lamellar micro-phase separation.</a:t>
            </a:r>
          </a:p>
        </p:txBody>
      </p:sp>
      <p:sp>
        <p:nvSpPr>
          <p:cNvPr id="3" name="TextBox 2">
            <a:extLst>
              <a:ext uri="{FF2B5EF4-FFF2-40B4-BE49-F238E27FC236}">
                <a16:creationId xmlns:a16="http://schemas.microsoft.com/office/drawing/2014/main" id="{6EC3A5B2-5437-8ECB-9752-881221AB8B39}"/>
              </a:ext>
            </a:extLst>
          </p:cNvPr>
          <p:cNvSpPr txBox="1"/>
          <p:nvPr/>
        </p:nvSpPr>
        <p:spPr>
          <a:xfrm>
            <a:off x="1084082" y="1226127"/>
            <a:ext cx="982637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 symmetric binary blend of polymers, the Flory Huggins equation predicts a critical point at </a:t>
            </a:r>
            <a:r>
              <a:rPr lang="en-US" dirty="0" err="1">
                <a:latin typeface="Symbol" pitchFamily="2" charset="2"/>
              </a:rPr>
              <a:t>c</a:t>
            </a:r>
            <a:r>
              <a:rPr lang="en-US"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2.</a:t>
            </a:r>
          </a:p>
          <a:p>
            <a:r>
              <a:rPr lang="en-US" dirty="0">
                <a:latin typeface="Times New Roman" panose="02020603050405020304" pitchFamily="18" charset="0"/>
                <a:cs typeface="Times New Roman" panose="02020603050405020304" pitchFamily="18" charset="0"/>
              </a:rPr>
              <a:t>If the same two polymers are bonded, they microphase separate at </a:t>
            </a:r>
            <a:r>
              <a:rPr lang="en-US" dirty="0" err="1">
                <a:latin typeface="Symbol" pitchFamily="2" charset="2"/>
              </a:rPr>
              <a:t>c</a:t>
            </a:r>
            <a:r>
              <a:rPr lang="en-US"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10.5, the bonding makes the polymers more miscible.</a:t>
            </a:r>
          </a:p>
        </p:txBody>
      </p:sp>
    </p:spTree>
    <p:extLst>
      <p:ext uri="{BB962C8B-B14F-4D97-AF65-F5344CB8AC3E}">
        <p14:creationId xmlns:p14="http://schemas.microsoft.com/office/powerpoint/2010/main" val="4013839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62</a:t>
            </a:fld>
            <a:endParaRPr lang="en-US"/>
          </a:p>
        </p:txBody>
      </p:sp>
      <p:pic>
        <p:nvPicPr>
          <p:cNvPr id="5" name="Picture 4">
            <a:extLst>
              <a:ext uri="{FF2B5EF4-FFF2-40B4-BE49-F238E27FC236}">
                <a16:creationId xmlns:a16="http://schemas.microsoft.com/office/drawing/2014/main" id="{ED7A9B15-387F-0041-928A-5B5D970F9E88}"/>
              </a:ext>
            </a:extLst>
          </p:cNvPr>
          <p:cNvPicPr>
            <a:picLocks noChangeAspect="1"/>
          </p:cNvPicPr>
          <p:nvPr/>
        </p:nvPicPr>
        <p:blipFill>
          <a:blip r:embed="rId2"/>
          <a:stretch>
            <a:fillRect/>
          </a:stretch>
        </p:blipFill>
        <p:spPr>
          <a:xfrm>
            <a:off x="2331258" y="2323757"/>
            <a:ext cx="4686300" cy="673100"/>
          </a:xfrm>
          <a:prstGeom prst="rect">
            <a:avLst/>
          </a:prstGeom>
        </p:spPr>
      </p:pic>
      <p:grpSp>
        <p:nvGrpSpPr>
          <p:cNvPr id="26" name="Group 25">
            <a:extLst>
              <a:ext uri="{FF2B5EF4-FFF2-40B4-BE49-F238E27FC236}">
                <a16:creationId xmlns:a16="http://schemas.microsoft.com/office/drawing/2014/main" id="{137D0F55-808E-6B48-ADEE-43981584F2F6}"/>
              </a:ext>
            </a:extLst>
          </p:cNvPr>
          <p:cNvGrpSpPr/>
          <p:nvPr/>
        </p:nvGrpSpPr>
        <p:grpSpPr>
          <a:xfrm>
            <a:off x="9621982" y="2867890"/>
            <a:ext cx="1288473" cy="2357179"/>
            <a:chOff x="8610600" y="3138054"/>
            <a:chExt cx="1790700" cy="2866334"/>
          </a:xfrm>
        </p:grpSpPr>
        <p:sp>
          <p:nvSpPr>
            <p:cNvPr id="14" name="Rectangle 13">
              <a:extLst>
                <a:ext uri="{FF2B5EF4-FFF2-40B4-BE49-F238E27FC236}">
                  <a16:creationId xmlns:a16="http://schemas.microsoft.com/office/drawing/2014/main" id="{9CEC6490-D90D-894B-B388-F240C0F23B18}"/>
                </a:ext>
              </a:extLst>
            </p:cNvPr>
            <p:cNvSpPr/>
            <p:nvPr/>
          </p:nvSpPr>
          <p:spPr>
            <a:xfrm>
              <a:off x="8610600" y="3138054"/>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1975A1-AE21-1547-A992-D72F6E013FBB}"/>
                </a:ext>
              </a:extLst>
            </p:cNvPr>
            <p:cNvSpPr/>
            <p:nvPr/>
          </p:nvSpPr>
          <p:spPr>
            <a:xfrm>
              <a:off x="8610600" y="3552898"/>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39BE4AD-DF7A-2F4C-BECD-0019011E2AD0}"/>
                </a:ext>
              </a:extLst>
            </p:cNvPr>
            <p:cNvSpPr/>
            <p:nvPr/>
          </p:nvSpPr>
          <p:spPr>
            <a:xfrm>
              <a:off x="8617527" y="3418609"/>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AD58D9-D275-FB47-9D0E-47F7FFE2596B}"/>
                </a:ext>
              </a:extLst>
            </p:cNvPr>
            <p:cNvSpPr/>
            <p:nvPr/>
          </p:nvSpPr>
          <p:spPr>
            <a:xfrm>
              <a:off x="8610600" y="3861699"/>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3751FE-1F23-4443-844F-9C761FF1A134}"/>
                </a:ext>
              </a:extLst>
            </p:cNvPr>
            <p:cNvSpPr/>
            <p:nvPr/>
          </p:nvSpPr>
          <p:spPr>
            <a:xfrm>
              <a:off x="8610600" y="4276543"/>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56C8108-1FF5-C945-9497-B05649F95DDB}"/>
                </a:ext>
              </a:extLst>
            </p:cNvPr>
            <p:cNvSpPr/>
            <p:nvPr/>
          </p:nvSpPr>
          <p:spPr>
            <a:xfrm>
              <a:off x="8617527" y="4142254"/>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FFC20D-3360-BD42-81C9-B83F9C16AB11}"/>
                </a:ext>
              </a:extLst>
            </p:cNvPr>
            <p:cNvSpPr/>
            <p:nvPr/>
          </p:nvSpPr>
          <p:spPr>
            <a:xfrm>
              <a:off x="8610600" y="4585344"/>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99BFCC3-1706-CD45-807F-3F48B247F480}"/>
                </a:ext>
              </a:extLst>
            </p:cNvPr>
            <p:cNvSpPr/>
            <p:nvPr/>
          </p:nvSpPr>
          <p:spPr>
            <a:xfrm>
              <a:off x="8610600" y="5000188"/>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C318B9F-C3F3-1B46-B6CA-BCAF7AF14B29}"/>
                </a:ext>
              </a:extLst>
            </p:cNvPr>
            <p:cNvSpPr/>
            <p:nvPr/>
          </p:nvSpPr>
          <p:spPr>
            <a:xfrm>
              <a:off x="8617527" y="4865899"/>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76B4B0-2806-BB4C-B9AE-F01BCDC8B3C5}"/>
                </a:ext>
              </a:extLst>
            </p:cNvPr>
            <p:cNvSpPr/>
            <p:nvPr/>
          </p:nvSpPr>
          <p:spPr>
            <a:xfrm>
              <a:off x="8610600" y="5298598"/>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20A058-E250-1C45-AF4D-12A67972632A}"/>
                </a:ext>
              </a:extLst>
            </p:cNvPr>
            <p:cNvSpPr/>
            <p:nvPr/>
          </p:nvSpPr>
          <p:spPr>
            <a:xfrm>
              <a:off x="8610600" y="5713442"/>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FBA7976-8C96-8945-A081-9F5549C0E1C2}"/>
                </a:ext>
              </a:extLst>
            </p:cNvPr>
            <p:cNvSpPr/>
            <p:nvPr/>
          </p:nvSpPr>
          <p:spPr>
            <a:xfrm>
              <a:off x="8617527" y="5579153"/>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1F15983B-2B06-5848-ABA7-D35EF644DAA5}"/>
              </a:ext>
            </a:extLst>
          </p:cNvPr>
          <p:cNvSpPr txBox="1"/>
          <p:nvPr/>
        </p:nvSpPr>
        <p:spPr>
          <a:xfrm>
            <a:off x="9223228" y="2763605"/>
            <a:ext cx="396262" cy="369332"/>
          </a:xfrm>
          <a:prstGeom prst="rect">
            <a:avLst/>
          </a:prstGeom>
          <a:noFill/>
        </p:spPr>
        <p:txBody>
          <a:bodyPr wrap="none" rtlCol="0">
            <a:spAutoFit/>
          </a:bodyPr>
          <a:lstStyle/>
          <a:p>
            <a:r>
              <a:rPr lang="en-US" dirty="0" err="1"/>
              <a:t>d</a:t>
            </a:r>
            <a:r>
              <a:rPr lang="en-US" baseline="-25000" dirty="0" err="1"/>
              <a:t>A</a:t>
            </a:r>
            <a:endParaRPr lang="en-US" baseline="-25000" dirty="0"/>
          </a:p>
        </p:txBody>
      </p:sp>
      <p:sp>
        <p:nvSpPr>
          <p:cNvPr id="28" name="TextBox 27">
            <a:extLst>
              <a:ext uri="{FF2B5EF4-FFF2-40B4-BE49-F238E27FC236}">
                <a16:creationId xmlns:a16="http://schemas.microsoft.com/office/drawing/2014/main" id="{373FEADA-6BA3-0843-965B-067A6094EB24}"/>
              </a:ext>
            </a:extLst>
          </p:cNvPr>
          <p:cNvSpPr txBox="1"/>
          <p:nvPr/>
        </p:nvSpPr>
        <p:spPr>
          <a:xfrm>
            <a:off x="9221982" y="3104760"/>
            <a:ext cx="396262" cy="369332"/>
          </a:xfrm>
          <a:prstGeom prst="rect">
            <a:avLst/>
          </a:prstGeom>
          <a:noFill/>
        </p:spPr>
        <p:txBody>
          <a:bodyPr wrap="none" rtlCol="0">
            <a:spAutoFit/>
          </a:bodyPr>
          <a:lstStyle/>
          <a:p>
            <a:r>
              <a:rPr lang="en-US" dirty="0"/>
              <a:t>d</a:t>
            </a:r>
            <a:r>
              <a:rPr lang="en-US" baseline="-25000" dirty="0"/>
              <a:t>B</a:t>
            </a:r>
          </a:p>
        </p:txBody>
      </p:sp>
      <p:sp>
        <p:nvSpPr>
          <p:cNvPr id="29" name="TextBox 28">
            <a:extLst>
              <a:ext uri="{FF2B5EF4-FFF2-40B4-BE49-F238E27FC236}">
                <a16:creationId xmlns:a16="http://schemas.microsoft.com/office/drawing/2014/main" id="{99A66B94-EAFB-3247-A3FB-A42F24F1D33C}"/>
              </a:ext>
            </a:extLst>
          </p:cNvPr>
          <p:cNvSpPr txBox="1"/>
          <p:nvPr/>
        </p:nvSpPr>
        <p:spPr>
          <a:xfrm>
            <a:off x="10905463" y="2955875"/>
            <a:ext cx="357790" cy="369332"/>
          </a:xfrm>
          <a:prstGeom prst="rect">
            <a:avLst/>
          </a:prstGeom>
          <a:noFill/>
        </p:spPr>
        <p:txBody>
          <a:bodyPr wrap="none" rtlCol="0">
            <a:spAutoFit/>
          </a:bodyPr>
          <a:lstStyle/>
          <a:p>
            <a:r>
              <a:rPr lang="en-US" dirty="0" err="1"/>
              <a:t>d</a:t>
            </a:r>
            <a:r>
              <a:rPr lang="en-US" baseline="-25000" dirty="0" err="1"/>
              <a:t>t</a:t>
            </a:r>
            <a:endParaRPr lang="en-US" baseline="-25000" dirty="0"/>
          </a:p>
        </p:txBody>
      </p:sp>
      <p:pic>
        <p:nvPicPr>
          <p:cNvPr id="35" name="Picture 34">
            <a:extLst>
              <a:ext uri="{FF2B5EF4-FFF2-40B4-BE49-F238E27FC236}">
                <a16:creationId xmlns:a16="http://schemas.microsoft.com/office/drawing/2014/main" id="{2D4B02C7-4E7C-D648-B82E-14BD111284AF}"/>
              </a:ext>
            </a:extLst>
          </p:cNvPr>
          <p:cNvPicPr>
            <a:picLocks noChangeAspect="1"/>
          </p:cNvPicPr>
          <p:nvPr/>
        </p:nvPicPr>
        <p:blipFill>
          <a:blip r:embed="rId3"/>
          <a:stretch>
            <a:fillRect/>
          </a:stretch>
        </p:blipFill>
        <p:spPr>
          <a:xfrm>
            <a:off x="7654204" y="1970304"/>
            <a:ext cx="2235200" cy="673100"/>
          </a:xfrm>
          <a:prstGeom prst="rect">
            <a:avLst/>
          </a:prstGeom>
        </p:spPr>
      </p:pic>
      <p:pic>
        <p:nvPicPr>
          <p:cNvPr id="6" name="Picture 5">
            <a:extLst>
              <a:ext uri="{FF2B5EF4-FFF2-40B4-BE49-F238E27FC236}">
                <a16:creationId xmlns:a16="http://schemas.microsoft.com/office/drawing/2014/main" id="{8E401FF1-6BDB-F848-9362-E082E8CCA3C5}"/>
              </a:ext>
            </a:extLst>
          </p:cNvPr>
          <p:cNvPicPr>
            <a:picLocks noChangeAspect="1"/>
          </p:cNvPicPr>
          <p:nvPr/>
        </p:nvPicPr>
        <p:blipFill>
          <a:blip r:embed="rId4"/>
          <a:stretch>
            <a:fillRect/>
          </a:stretch>
        </p:blipFill>
        <p:spPr>
          <a:xfrm>
            <a:off x="865614" y="3489113"/>
            <a:ext cx="8102368" cy="1090262"/>
          </a:xfrm>
          <a:prstGeom prst="rect">
            <a:avLst/>
          </a:prstGeom>
        </p:spPr>
      </p:pic>
      <p:sp>
        <p:nvSpPr>
          <p:cNvPr id="7" name="TextBox 6">
            <a:extLst>
              <a:ext uri="{FF2B5EF4-FFF2-40B4-BE49-F238E27FC236}">
                <a16:creationId xmlns:a16="http://schemas.microsoft.com/office/drawing/2014/main" id="{638CAAE1-D38C-804C-A401-24E462B9CAED}"/>
              </a:ext>
            </a:extLst>
          </p:cNvPr>
          <p:cNvSpPr txBox="1"/>
          <p:nvPr/>
        </p:nvSpPr>
        <p:spPr>
          <a:xfrm>
            <a:off x="1873679" y="2995166"/>
            <a:ext cx="6481583"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There is only one free parameter</a:t>
            </a:r>
            <a:r>
              <a:rPr lang="en-US" dirty="0">
                <a:latin typeface="Times New Roman" panose="02020603050405020304" pitchFamily="18" charset="0"/>
                <a:cs typeface="Times New Roman" panose="02020603050405020304" pitchFamily="18" charset="0"/>
              </a:rPr>
              <a:t>, for instance </a:t>
            </a:r>
            <a:r>
              <a:rPr lang="en-US" dirty="0"/>
              <a:t>o</a:t>
            </a:r>
            <a:r>
              <a:rPr lang="en-US" baseline="-25000" dirty="0"/>
              <a:t>p</a:t>
            </a:r>
            <a:r>
              <a:rPr lang="en-US" dirty="0"/>
              <a:t>, </a:t>
            </a:r>
          </a:p>
          <a:p>
            <a:r>
              <a:rPr lang="en-US" dirty="0">
                <a:latin typeface="Times New Roman" panose="02020603050405020304" pitchFamily="18" charset="0"/>
                <a:cs typeface="Times New Roman" panose="02020603050405020304" pitchFamily="18" charset="0"/>
              </a:rPr>
              <a:t>the cross-sectional area per polymer chain (Tom Witten, U Chicago)</a:t>
            </a:r>
            <a:endParaRPr lang="en-US" baseline="-25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761FBBE-576B-E14D-98FF-B81B414C15C2}"/>
              </a:ext>
            </a:extLst>
          </p:cNvPr>
          <p:cNvPicPr>
            <a:picLocks noChangeAspect="1"/>
          </p:cNvPicPr>
          <p:nvPr/>
        </p:nvPicPr>
        <p:blipFill>
          <a:blip r:embed="rId5"/>
          <a:stretch>
            <a:fillRect/>
          </a:stretch>
        </p:blipFill>
        <p:spPr>
          <a:xfrm>
            <a:off x="1172076" y="4584999"/>
            <a:ext cx="4584700" cy="1028700"/>
          </a:xfrm>
          <a:prstGeom prst="rect">
            <a:avLst/>
          </a:prstGeom>
        </p:spPr>
      </p:pic>
      <p:sp>
        <p:nvSpPr>
          <p:cNvPr id="9" name="TextBox 8">
            <a:extLst>
              <a:ext uri="{FF2B5EF4-FFF2-40B4-BE49-F238E27FC236}">
                <a16:creationId xmlns:a16="http://schemas.microsoft.com/office/drawing/2014/main" id="{60E84F9F-B052-D94A-A2C6-65A84F6BCFB6}"/>
              </a:ext>
            </a:extLst>
          </p:cNvPr>
          <p:cNvSpPr txBox="1"/>
          <p:nvPr/>
        </p:nvSpPr>
        <p:spPr>
          <a:xfrm>
            <a:off x="6010145" y="4704481"/>
            <a:ext cx="3608099"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Find the minimum in the free energy by varying o</a:t>
            </a:r>
            <a:r>
              <a:rPr lang="en-US" baseline="-25000" dirty="0">
                <a:latin typeface="Times New Roman" panose="02020603050405020304" pitchFamily="18" charset="0"/>
                <a:cs typeface="Times New Roman" panose="02020603050405020304" pitchFamily="18" charset="0"/>
              </a:rPr>
              <a:t>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Ignoring “ln” term that varies slowly</a:t>
            </a:r>
          </a:p>
        </p:txBody>
      </p:sp>
      <p:pic>
        <p:nvPicPr>
          <p:cNvPr id="10" name="Picture 9">
            <a:extLst>
              <a:ext uri="{FF2B5EF4-FFF2-40B4-BE49-F238E27FC236}">
                <a16:creationId xmlns:a16="http://schemas.microsoft.com/office/drawing/2014/main" id="{BF70530D-6A84-D549-A5EE-B2AB71E51791}"/>
              </a:ext>
            </a:extLst>
          </p:cNvPr>
          <p:cNvPicPr>
            <a:picLocks noChangeAspect="1"/>
          </p:cNvPicPr>
          <p:nvPr/>
        </p:nvPicPr>
        <p:blipFill>
          <a:blip r:embed="rId6"/>
          <a:stretch>
            <a:fillRect/>
          </a:stretch>
        </p:blipFill>
        <p:spPr>
          <a:xfrm>
            <a:off x="599209" y="5726472"/>
            <a:ext cx="1598346" cy="621579"/>
          </a:xfrm>
          <a:prstGeom prst="rect">
            <a:avLst/>
          </a:prstGeom>
        </p:spPr>
      </p:pic>
      <p:pic>
        <p:nvPicPr>
          <p:cNvPr id="11" name="Picture 10">
            <a:extLst>
              <a:ext uri="{FF2B5EF4-FFF2-40B4-BE49-F238E27FC236}">
                <a16:creationId xmlns:a16="http://schemas.microsoft.com/office/drawing/2014/main" id="{6FB51391-A23B-074D-80F3-9EEC53A42ACB}"/>
              </a:ext>
            </a:extLst>
          </p:cNvPr>
          <p:cNvPicPr>
            <a:picLocks noChangeAspect="1"/>
          </p:cNvPicPr>
          <p:nvPr/>
        </p:nvPicPr>
        <p:blipFill>
          <a:blip r:embed="rId7"/>
          <a:stretch>
            <a:fillRect/>
          </a:stretch>
        </p:blipFill>
        <p:spPr>
          <a:xfrm>
            <a:off x="2790010" y="5820782"/>
            <a:ext cx="1348831" cy="432958"/>
          </a:xfrm>
          <a:prstGeom prst="rect">
            <a:avLst/>
          </a:prstGeom>
        </p:spPr>
      </p:pic>
      <p:pic>
        <p:nvPicPr>
          <p:cNvPr id="12" name="Picture 11">
            <a:extLst>
              <a:ext uri="{FF2B5EF4-FFF2-40B4-BE49-F238E27FC236}">
                <a16:creationId xmlns:a16="http://schemas.microsoft.com/office/drawing/2014/main" id="{48370536-5171-D24F-B5C7-8267957A1086}"/>
              </a:ext>
            </a:extLst>
          </p:cNvPr>
          <p:cNvPicPr>
            <a:picLocks noChangeAspect="1"/>
          </p:cNvPicPr>
          <p:nvPr/>
        </p:nvPicPr>
        <p:blipFill>
          <a:blip r:embed="rId8"/>
          <a:stretch>
            <a:fillRect/>
          </a:stretch>
        </p:blipFill>
        <p:spPr>
          <a:xfrm>
            <a:off x="4717579" y="5601124"/>
            <a:ext cx="1981200" cy="952500"/>
          </a:xfrm>
          <a:prstGeom prst="rect">
            <a:avLst/>
          </a:prstGeom>
        </p:spPr>
      </p:pic>
      <p:pic>
        <p:nvPicPr>
          <p:cNvPr id="13" name="Picture 12">
            <a:extLst>
              <a:ext uri="{FF2B5EF4-FFF2-40B4-BE49-F238E27FC236}">
                <a16:creationId xmlns:a16="http://schemas.microsoft.com/office/drawing/2014/main" id="{DD0FE223-7D16-7142-98B3-FA4FB93B9D9A}"/>
              </a:ext>
            </a:extLst>
          </p:cNvPr>
          <p:cNvPicPr>
            <a:picLocks noChangeAspect="1"/>
          </p:cNvPicPr>
          <p:nvPr/>
        </p:nvPicPr>
        <p:blipFill>
          <a:blip r:embed="rId9"/>
          <a:stretch>
            <a:fillRect/>
          </a:stretch>
        </p:blipFill>
        <p:spPr>
          <a:xfrm>
            <a:off x="7329790" y="5640737"/>
            <a:ext cx="4038600" cy="1003300"/>
          </a:xfrm>
          <a:prstGeom prst="rect">
            <a:avLst/>
          </a:prstGeom>
        </p:spPr>
      </p:pic>
      <p:pic>
        <p:nvPicPr>
          <p:cNvPr id="31" name="Picture 30">
            <a:extLst>
              <a:ext uri="{FF2B5EF4-FFF2-40B4-BE49-F238E27FC236}">
                <a16:creationId xmlns:a16="http://schemas.microsoft.com/office/drawing/2014/main" id="{81976A17-3FB2-704A-BE71-F21185D09BB7}"/>
              </a:ext>
            </a:extLst>
          </p:cNvPr>
          <p:cNvPicPr>
            <a:picLocks noChangeAspect="1"/>
          </p:cNvPicPr>
          <p:nvPr/>
        </p:nvPicPr>
        <p:blipFill>
          <a:blip r:embed="rId3"/>
          <a:stretch>
            <a:fillRect/>
          </a:stretch>
        </p:blipFill>
        <p:spPr>
          <a:xfrm>
            <a:off x="5068275" y="4287035"/>
            <a:ext cx="1420514" cy="427769"/>
          </a:xfrm>
          <a:prstGeom prst="rect">
            <a:avLst/>
          </a:prstGeom>
        </p:spPr>
      </p:pic>
      <p:sp>
        <p:nvSpPr>
          <p:cNvPr id="30" name="TextBox 29">
            <a:extLst>
              <a:ext uri="{FF2B5EF4-FFF2-40B4-BE49-F238E27FC236}">
                <a16:creationId xmlns:a16="http://schemas.microsoft.com/office/drawing/2014/main" id="{A2948790-2BE7-77EE-1350-3B96EFB000DD}"/>
              </a:ext>
            </a:extLst>
          </p:cNvPr>
          <p:cNvSpPr txBox="1"/>
          <p:nvPr/>
        </p:nvSpPr>
        <p:spPr>
          <a:xfrm flipH="1">
            <a:off x="3088176" y="301336"/>
            <a:ext cx="6997655"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How can you predict the phase size? (Meier and Helfand Theory)</a:t>
            </a:r>
          </a:p>
          <a:p>
            <a:r>
              <a:rPr lang="en-US" b="1" dirty="0">
                <a:latin typeface="Times New Roman" panose="02020603050405020304" pitchFamily="18" charset="0"/>
                <a:cs typeface="Times New Roman" panose="02020603050405020304" pitchFamily="18" charset="0"/>
              </a:rPr>
              <a:t>Consider lamellar micro-phase separation.</a:t>
            </a:r>
          </a:p>
        </p:txBody>
      </p:sp>
      <p:sp>
        <p:nvSpPr>
          <p:cNvPr id="3" name="TextBox 2">
            <a:extLst>
              <a:ext uri="{FF2B5EF4-FFF2-40B4-BE49-F238E27FC236}">
                <a16:creationId xmlns:a16="http://schemas.microsoft.com/office/drawing/2014/main" id="{B4DDBE85-2841-B229-5B60-92894A632735}"/>
              </a:ext>
            </a:extLst>
          </p:cNvPr>
          <p:cNvSpPr txBox="1"/>
          <p:nvPr/>
        </p:nvSpPr>
        <p:spPr>
          <a:xfrm>
            <a:off x="1084082" y="1226127"/>
            <a:ext cx="982637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 symmetric binary blend of polymers, the Flory Huggins equation predicts a critical point at </a:t>
            </a:r>
            <a:r>
              <a:rPr lang="en-US" dirty="0" err="1">
                <a:latin typeface="Symbol" pitchFamily="2" charset="2"/>
              </a:rPr>
              <a:t>c</a:t>
            </a:r>
            <a:r>
              <a:rPr lang="en-US"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2.</a:t>
            </a:r>
          </a:p>
          <a:p>
            <a:r>
              <a:rPr lang="en-US" dirty="0">
                <a:latin typeface="Times New Roman" panose="02020603050405020304" pitchFamily="18" charset="0"/>
                <a:cs typeface="Times New Roman" panose="02020603050405020304" pitchFamily="18" charset="0"/>
              </a:rPr>
              <a:t>If the same two polymers are bonded, they microphase separate at </a:t>
            </a:r>
            <a:r>
              <a:rPr lang="en-US" dirty="0" err="1">
                <a:latin typeface="Symbol" pitchFamily="2" charset="2"/>
              </a:rPr>
              <a:t>c</a:t>
            </a:r>
            <a:r>
              <a:rPr lang="en-US"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10.5, the bonding makes the polymers more miscible.</a:t>
            </a:r>
          </a:p>
        </p:txBody>
      </p:sp>
    </p:spTree>
    <p:extLst>
      <p:ext uri="{BB962C8B-B14F-4D97-AF65-F5344CB8AC3E}">
        <p14:creationId xmlns:p14="http://schemas.microsoft.com/office/powerpoint/2010/main" val="22179135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63</a:t>
            </a:fld>
            <a:endParaRPr lang="en-US"/>
          </a:p>
        </p:txBody>
      </p:sp>
      <p:sp>
        <p:nvSpPr>
          <p:cNvPr id="3" name="TextBox 2">
            <a:extLst>
              <a:ext uri="{FF2B5EF4-FFF2-40B4-BE49-F238E27FC236}">
                <a16:creationId xmlns:a16="http://schemas.microsoft.com/office/drawing/2014/main" id="{58531683-BD5D-AB46-BEC0-0FCC940F2CB3}"/>
              </a:ext>
            </a:extLst>
          </p:cNvPr>
          <p:cNvSpPr txBox="1"/>
          <p:nvPr/>
        </p:nvSpPr>
        <p:spPr>
          <a:xfrm flipH="1">
            <a:off x="3088176" y="301336"/>
            <a:ext cx="6685215"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How can you predict the phase size? (Meier and Helfand Theory)</a:t>
            </a:r>
          </a:p>
          <a:p>
            <a:r>
              <a:rPr lang="en-US" b="1" dirty="0">
                <a:latin typeface="Times New Roman" panose="02020603050405020304" pitchFamily="18" charset="0"/>
                <a:cs typeface="Times New Roman" panose="02020603050405020304" pitchFamily="18" charset="0"/>
              </a:rPr>
              <a:t>Consider lamellar micro-phase separation.</a:t>
            </a:r>
          </a:p>
        </p:txBody>
      </p:sp>
      <p:grpSp>
        <p:nvGrpSpPr>
          <p:cNvPr id="26" name="Group 25">
            <a:extLst>
              <a:ext uri="{FF2B5EF4-FFF2-40B4-BE49-F238E27FC236}">
                <a16:creationId xmlns:a16="http://schemas.microsoft.com/office/drawing/2014/main" id="{137D0F55-808E-6B48-ADEE-43981584F2F6}"/>
              </a:ext>
            </a:extLst>
          </p:cNvPr>
          <p:cNvGrpSpPr/>
          <p:nvPr/>
        </p:nvGrpSpPr>
        <p:grpSpPr>
          <a:xfrm>
            <a:off x="9621982" y="2867890"/>
            <a:ext cx="1288473" cy="2357179"/>
            <a:chOff x="8610600" y="3138054"/>
            <a:chExt cx="1790700" cy="2866334"/>
          </a:xfrm>
        </p:grpSpPr>
        <p:sp>
          <p:nvSpPr>
            <p:cNvPr id="14" name="Rectangle 13">
              <a:extLst>
                <a:ext uri="{FF2B5EF4-FFF2-40B4-BE49-F238E27FC236}">
                  <a16:creationId xmlns:a16="http://schemas.microsoft.com/office/drawing/2014/main" id="{9CEC6490-D90D-894B-B388-F240C0F23B18}"/>
                </a:ext>
              </a:extLst>
            </p:cNvPr>
            <p:cNvSpPr/>
            <p:nvPr/>
          </p:nvSpPr>
          <p:spPr>
            <a:xfrm>
              <a:off x="8610600" y="3138054"/>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1975A1-AE21-1547-A992-D72F6E013FBB}"/>
                </a:ext>
              </a:extLst>
            </p:cNvPr>
            <p:cNvSpPr/>
            <p:nvPr/>
          </p:nvSpPr>
          <p:spPr>
            <a:xfrm>
              <a:off x="8610600" y="3552898"/>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39BE4AD-DF7A-2F4C-BECD-0019011E2AD0}"/>
                </a:ext>
              </a:extLst>
            </p:cNvPr>
            <p:cNvSpPr/>
            <p:nvPr/>
          </p:nvSpPr>
          <p:spPr>
            <a:xfrm>
              <a:off x="8617527" y="3418609"/>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AD58D9-D275-FB47-9D0E-47F7FFE2596B}"/>
                </a:ext>
              </a:extLst>
            </p:cNvPr>
            <p:cNvSpPr/>
            <p:nvPr/>
          </p:nvSpPr>
          <p:spPr>
            <a:xfrm>
              <a:off x="8610600" y="3861699"/>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3751FE-1F23-4443-844F-9C761FF1A134}"/>
                </a:ext>
              </a:extLst>
            </p:cNvPr>
            <p:cNvSpPr/>
            <p:nvPr/>
          </p:nvSpPr>
          <p:spPr>
            <a:xfrm>
              <a:off x="8610600" y="4276543"/>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56C8108-1FF5-C945-9497-B05649F95DDB}"/>
                </a:ext>
              </a:extLst>
            </p:cNvPr>
            <p:cNvSpPr/>
            <p:nvPr/>
          </p:nvSpPr>
          <p:spPr>
            <a:xfrm>
              <a:off x="8617527" y="4142254"/>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FFC20D-3360-BD42-81C9-B83F9C16AB11}"/>
                </a:ext>
              </a:extLst>
            </p:cNvPr>
            <p:cNvSpPr/>
            <p:nvPr/>
          </p:nvSpPr>
          <p:spPr>
            <a:xfrm>
              <a:off x="8610600" y="4585344"/>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99BFCC3-1706-CD45-807F-3F48B247F480}"/>
                </a:ext>
              </a:extLst>
            </p:cNvPr>
            <p:cNvSpPr/>
            <p:nvPr/>
          </p:nvSpPr>
          <p:spPr>
            <a:xfrm>
              <a:off x="8610600" y="5000188"/>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C318B9F-C3F3-1B46-B6CA-BCAF7AF14B29}"/>
                </a:ext>
              </a:extLst>
            </p:cNvPr>
            <p:cNvSpPr/>
            <p:nvPr/>
          </p:nvSpPr>
          <p:spPr>
            <a:xfrm>
              <a:off x="8617527" y="4865899"/>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76B4B0-2806-BB4C-B9AE-F01BCDC8B3C5}"/>
                </a:ext>
              </a:extLst>
            </p:cNvPr>
            <p:cNvSpPr/>
            <p:nvPr/>
          </p:nvSpPr>
          <p:spPr>
            <a:xfrm>
              <a:off x="8610600" y="5298598"/>
              <a:ext cx="1790700" cy="29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20A058-E250-1C45-AF4D-12A67972632A}"/>
                </a:ext>
              </a:extLst>
            </p:cNvPr>
            <p:cNvSpPr/>
            <p:nvPr/>
          </p:nvSpPr>
          <p:spPr>
            <a:xfrm>
              <a:off x="8610600" y="5713442"/>
              <a:ext cx="1790700" cy="29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FBA7976-8C96-8945-A081-9F5549C0E1C2}"/>
                </a:ext>
              </a:extLst>
            </p:cNvPr>
            <p:cNvSpPr/>
            <p:nvPr/>
          </p:nvSpPr>
          <p:spPr>
            <a:xfrm>
              <a:off x="8617527" y="5579153"/>
              <a:ext cx="1783773" cy="1281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1F15983B-2B06-5848-ABA7-D35EF644DAA5}"/>
              </a:ext>
            </a:extLst>
          </p:cNvPr>
          <p:cNvSpPr txBox="1"/>
          <p:nvPr/>
        </p:nvSpPr>
        <p:spPr>
          <a:xfrm>
            <a:off x="9223228" y="2763605"/>
            <a:ext cx="396262" cy="369332"/>
          </a:xfrm>
          <a:prstGeom prst="rect">
            <a:avLst/>
          </a:prstGeom>
          <a:noFill/>
        </p:spPr>
        <p:txBody>
          <a:bodyPr wrap="none" rtlCol="0">
            <a:spAutoFit/>
          </a:bodyPr>
          <a:lstStyle/>
          <a:p>
            <a:r>
              <a:rPr lang="en-US" dirty="0" err="1"/>
              <a:t>d</a:t>
            </a:r>
            <a:r>
              <a:rPr lang="en-US" baseline="-25000" dirty="0" err="1"/>
              <a:t>A</a:t>
            </a:r>
            <a:endParaRPr lang="en-US" baseline="-25000" dirty="0"/>
          </a:p>
        </p:txBody>
      </p:sp>
      <p:sp>
        <p:nvSpPr>
          <p:cNvPr id="28" name="TextBox 27">
            <a:extLst>
              <a:ext uri="{FF2B5EF4-FFF2-40B4-BE49-F238E27FC236}">
                <a16:creationId xmlns:a16="http://schemas.microsoft.com/office/drawing/2014/main" id="{373FEADA-6BA3-0843-965B-067A6094EB24}"/>
              </a:ext>
            </a:extLst>
          </p:cNvPr>
          <p:cNvSpPr txBox="1"/>
          <p:nvPr/>
        </p:nvSpPr>
        <p:spPr>
          <a:xfrm>
            <a:off x="9221982" y="3104760"/>
            <a:ext cx="396262" cy="369332"/>
          </a:xfrm>
          <a:prstGeom prst="rect">
            <a:avLst/>
          </a:prstGeom>
          <a:noFill/>
        </p:spPr>
        <p:txBody>
          <a:bodyPr wrap="none" rtlCol="0">
            <a:spAutoFit/>
          </a:bodyPr>
          <a:lstStyle/>
          <a:p>
            <a:r>
              <a:rPr lang="en-US" dirty="0"/>
              <a:t>d</a:t>
            </a:r>
            <a:r>
              <a:rPr lang="en-US" baseline="-25000" dirty="0"/>
              <a:t>B</a:t>
            </a:r>
          </a:p>
        </p:txBody>
      </p:sp>
      <p:sp>
        <p:nvSpPr>
          <p:cNvPr id="29" name="TextBox 28">
            <a:extLst>
              <a:ext uri="{FF2B5EF4-FFF2-40B4-BE49-F238E27FC236}">
                <a16:creationId xmlns:a16="http://schemas.microsoft.com/office/drawing/2014/main" id="{99A66B94-EAFB-3247-A3FB-A42F24F1D33C}"/>
              </a:ext>
            </a:extLst>
          </p:cNvPr>
          <p:cNvSpPr txBox="1"/>
          <p:nvPr/>
        </p:nvSpPr>
        <p:spPr>
          <a:xfrm>
            <a:off x="10905463" y="2955875"/>
            <a:ext cx="357790" cy="369332"/>
          </a:xfrm>
          <a:prstGeom prst="rect">
            <a:avLst/>
          </a:prstGeom>
          <a:noFill/>
        </p:spPr>
        <p:txBody>
          <a:bodyPr wrap="none" rtlCol="0">
            <a:spAutoFit/>
          </a:bodyPr>
          <a:lstStyle/>
          <a:p>
            <a:r>
              <a:rPr lang="en-US" dirty="0" err="1"/>
              <a:t>d</a:t>
            </a:r>
            <a:r>
              <a:rPr lang="en-US" baseline="-25000" dirty="0" err="1"/>
              <a:t>t</a:t>
            </a:r>
            <a:endParaRPr lang="en-US" baseline="-25000" dirty="0"/>
          </a:p>
        </p:txBody>
      </p:sp>
      <p:pic>
        <p:nvPicPr>
          <p:cNvPr id="13" name="Picture 12">
            <a:extLst>
              <a:ext uri="{FF2B5EF4-FFF2-40B4-BE49-F238E27FC236}">
                <a16:creationId xmlns:a16="http://schemas.microsoft.com/office/drawing/2014/main" id="{DD0FE223-7D16-7142-98B3-FA4FB93B9D9A}"/>
              </a:ext>
            </a:extLst>
          </p:cNvPr>
          <p:cNvPicPr>
            <a:picLocks noChangeAspect="1"/>
          </p:cNvPicPr>
          <p:nvPr/>
        </p:nvPicPr>
        <p:blipFill>
          <a:blip r:embed="rId2"/>
          <a:stretch>
            <a:fillRect/>
          </a:stretch>
        </p:blipFill>
        <p:spPr>
          <a:xfrm>
            <a:off x="2768181" y="1353986"/>
            <a:ext cx="4038600" cy="1003300"/>
          </a:xfrm>
          <a:prstGeom prst="rect">
            <a:avLst/>
          </a:prstGeom>
        </p:spPr>
      </p:pic>
      <p:pic>
        <p:nvPicPr>
          <p:cNvPr id="30" name="Picture 29">
            <a:extLst>
              <a:ext uri="{FF2B5EF4-FFF2-40B4-BE49-F238E27FC236}">
                <a16:creationId xmlns:a16="http://schemas.microsoft.com/office/drawing/2014/main" id="{3A6F0364-BE0D-D542-8F0C-F5AD07299ED7}"/>
              </a:ext>
            </a:extLst>
          </p:cNvPr>
          <p:cNvPicPr>
            <a:picLocks noChangeAspect="1"/>
          </p:cNvPicPr>
          <p:nvPr/>
        </p:nvPicPr>
        <p:blipFill>
          <a:blip r:embed="rId3"/>
          <a:stretch>
            <a:fillRect/>
          </a:stretch>
        </p:blipFill>
        <p:spPr>
          <a:xfrm>
            <a:off x="732559" y="2503572"/>
            <a:ext cx="7702571" cy="3781262"/>
          </a:xfrm>
          <a:prstGeom prst="rect">
            <a:avLst/>
          </a:prstGeom>
        </p:spPr>
      </p:pic>
      <p:sp>
        <p:nvSpPr>
          <p:cNvPr id="31" name="TextBox 30">
            <a:extLst>
              <a:ext uri="{FF2B5EF4-FFF2-40B4-BE49-F238E27FC236}">
                <a16:creationId xmlns:a16="http://schemas.microsoft.com/office/drawing/2014/main" id="{6844D77B-1F03-8C49-A119-8855D0914481}"/>
              </a:ext>
            </a:extLst>
          </p:cNvPr>
          <p:cNvSpPr txBox="1"/>
          <p:nvPr/>
        </p:nvSpPr>
        <p:spPr>
          <a:xfrm>
            <a:off x="5424055" y="3913191"/>
            <a:ext cx="1488613" cy="369332"/>
          </a:xfrm>
          <a:prstGeom prst="rect">
            <a:avLst/>
          </a:prstGeom>
          <a:noFill/>
        </p:spPr>
        <p:txBody>
          <a:bodyPr wrap="none" rtlCol="0">
            <a:spAutoFit/>
          </a:bodyPr>
          <a:lstStyle/>
          <a:p>
            <a:r>
              <a:rPr lang="en-US" dirty="0"/>
              <a:t>Perfect match</a:t>
            </a:r>
          </a:p>
        </p:txBody>
      </p:sp>
    </p:spTree>
    <p:extLst>
      <p:ext uri="{BB962C8B-B14F-4D97-AF65-F5344CB8AC3E}">
        <p14:creationId xmlns:p14="http://schemas.microsoft.com/office/powerpoint/2010/main" val="2587454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64</a:t>
            </a:fld>
            <a:endParaRPr lang="en-US"/>
          </a:p>
        </p:txBody>
      </p:sp>
      <p:sp>
        <p:nvSpPr>
          <p:cNvPr id="3" name="TextBox 2">
            <a:extLst>
              <a:ext uri="{FF2B5EF4-FFF2-40B4-BE49-F238E27FC236}">
                <a16:creationId xmlns:a16="http://schemas.microsoft.com/office/drawing/2014/main" id="{E73085C5-265E-3868-2C7A-A4FF097DE6CD}"/>
              </a:ext>
            </a:extLst>
          </p:cNvPr>
          <p:cNvSpPr txBox="1"/>
          <p:nvPr/>
        </p:nvSpPr>
        <p:spPr>
          <a:xfrm>
            <a:off x="477431" y="248053"/>
            <a:ext cx="11509754"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Binary Correlation Function (Radial Distribution Function) and S/V ratio</a:t>
            </a:r>
          </a:p>
        </p:txBody>
      </p:sp>
      <p:sp>
        <p:nvSpPr>
          <p:cNvPr id="4" name="TextBox 3">
            <a:extLst>
              <a:ext uri="{FF2B5EF4-FFF2-40B4-BE49-F238E27FC236}">
                <a16:creationId xmlns:a16="http://schemas.microsoft.com/office/drawing/2014/main" id="{B2998CFB-666E-D9F1-E9F5-1A42AE2E4A99}"/>
              </a:ext>
            </a:extLst>
          </p:cNvPr>
          <p:cNvSpPr txBox="1"/>
          <p:nvPr/>
        </p:nvSpPr>
        <p:spPr>
          <a:xfrm>
            <a:off x="477431" y="1035781"/>
            <a:ext cx="10600018" cy="2308324"/>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g(r) is the probability of finding a point “x” (diamond) in a phase and </a:t>
            </a:r>
          </a:p>
          <a:p>
            <a:r>
              <a:rPr lang="en-US" dirty="0">
                <a:latin typeface="Times New Roman" panose="02020603050405020304" pitchFamily="18" charset="0"/>
                <a:cs typeface="Times New Roman" panose="02020603050405020304" pitchFamily="18" charset="0"/>
              </a:rPr>
              <a:t>                                   of finding a point “y” (circle) a distance “r” from “x” also in the phase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Consider small “r” compared to the particle size for a smooth/sharp interface (not a spinodal or diffuse interface)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Probability of “x” being in the phase is the volume fraction “</a:t>
            </a:r>
            <a:r>
              <a:rPr lang="en-US" dirty="0">
                <a:latin typeface="Symbol" pitchFamily="2" charset="2"/>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of the particle phase.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are three possibilities:</a:t>
            </a:r>
          </a:p>
        </p:txBody>
      </p:sp>
      <p:sp>
        <p:nvSpPr>
          <p:cNvPr id="5" name="Rectangle 4">
            <a:extLst>
              <a:ext uri="{FF2B5EF4-FFF2-40B4-BE49-F238E27FC236}">
                <a16:creationId xmlns:a16="http://schemas.microsoft.com/office/drawing/2014/main" id="{ACE48495-D583-0091-64F3-BEAC7C13DC24}"/>
              </a:ext>
            </a:extLst>
          </p:cNvPr>
          <p:cNvSpPr/>
          <p:nvPr/>
        </p:nvSpPr>
        <p:spPr>
          <a:xfrm>
            <a:off x="1205713" y="3429000"/>
            <a:ext cx="2581360" cy="21464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a:extLst>
              <a:ext uri="{FF2B5EF4-FFF2-40B4-BE49-F238E27FC236}">
                <a16:creationId xmlns:a16="http://schemas.microsoft.com/office/drawing/2014/main" id="{0B916FA9-B9B2-44E3-6AA9-7A63ECDBD18D}"/>
              </a:ext>
            </a:extLst>
          </p:cNvPr>
          <p:cNvSpPr/>
          <p:nvPr/>
        </p:nvSpPr>
        <p:spPr>
          <a:xfrm rot="2468885">
            <a:off x="-368971" y="3040977"/>
            <a:ext cx="3074973" cy="307474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a16="http://schemas.microsoft.com/office/drawing/2014/main" id="{47DFF232-7FF4-5369-DB1A-7129831C460E}"/>
              </a:ext>
            </a:extLst>
          </p:cNvPr>
          <p:cNvSpPr/>
          <p:nvPr/>
        </p:nvSpPr>
        <p:spPr>
          <a:xfrm rot="2468885">
            <a:off x="-36359" y="3039041"/>
            <a:ext cx="3074973" cy="307474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108BAFB-0602-7054-EFB0-18B029C804BA}"/>
              </a:ext>
            </a:extLst>
          </p:cNvPr>
          <p:cNvCxnSpPr>
            <a:cxnSpLocks/>
          </p:cNvCxnSpPr>
          <p:nvPr/>
        </p:nvCxnSpPr>
        <p:spPr>
          <a:xfrm>
            <a:off x="2684414" y="4525403"/>
            <a:ext cx="381515" cy="0"/>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1CC9CC8-CCDD-9352-19D4-805EEDFFF5FD}"/>
              </a:ext>
            </a:extLst>
          </p:cNvPr>
          <p:cNvSpPr txBox="1"/>
          <p:nvPr/>
        </p:nvSpPr>
        <p:spPr>
          <a:xfrm flipH="1">
            <a:off x="2747681" y="4200896"/>
            <a:ext cx="21912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a:t>
            </a:r>
          </a:p>
        </p:txBody>
      </p:sp>
      <p:cxnSp>
        <p:nvCxnSpPr>
          <p:cNvPr id="14" name="Straight Arrow Connector 13">
            <a:extLst>
              <a:ext uri="{FF2B5EF4-FFF2-40B4-BE49-F238E27FC236}">
                <a16:creationId xmlns:a16="http://schemas.microsoft.com/office/drawing/2014/main" id="{AD0DC28A-E0DF-A9B0-3E15-18BBA7197113}"/>
              </a:ext>
            </a:extLst>
          </p:cNvPr>
          <p:cNvCxnSpPr>
            <a:cxnSpLocks/>
          </p:cNvCxnSpPr>
          <p:nvPr/>
        </p:nvCxnSpPr>
        <p:spPr>
          <a:xfrm>
            <a:off x="1501127" y="4650908"/>
            <a:ext cx="381515" cy="0"/>
          </a:xfrm>
          <a:prstGeom prst="straightConnector1">
            <a:avLst/>
          </a:prstGeom>
          <a:ln>
            <a:headEnd type="diamond" w="lg" len="lg"/>
            <a:tailEnd type="oval" w="lg" len="lg"/>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BE1BE758-57DE-54DD-9490-1D2706855C8D}"/>
              </a:ext>
            </a:extLst>
          </p:cNvPr>
          <p:cNvSpPr txBox="1"/>
          <p:nvPr/>
        </p:nvSpPr>
        <p:spPr>
          <a:xfrm flipH="1">
            <a:off x="1414437" y="4281576"/>
            <a:ext cx="60475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Yes</a:t>
            </a:r>
          </a:p>
        </p:txBody>
      </p:sp>
      <p:cxnSp>
        <p:nvCxnSpPr>
          <p:cNvPr id="16" name="Straight Arrow Connector 15">
            <a:extLst>
              <a:ext uri="{FF2B5EF4-FFF2-40B4-BE49-F238E27FC236}">
                <a16:creationId xmlns:a16="http://schemas.microsoft.com/office/drawing/2014/main" id="{A9AFEFD5-754F-FE85-332C-24D52C53C06B}"/>
              </a:ext>
            </a:extLst>
          </p:cNvPr>
          <p:cNvCxnSpPr>
            <a:cxnSpLocks/>
          </p:cNvCxnSpPr>
          <p:nvPr/>
        </p:nvCxnSpPr>
        <p:spPr>
          <a:xfrm>
            <a:off x="2747681" y="5050408"/>
            <a:ext cx="381515" cy="0"/>
          </a:xfrm>
          <a:prstGeom prst="straightConnector1">
            <a:avLst/>
          </a:prstGeom>
          <a:ln>
            <a:headEnd type="diamond" w="lg" len="lg"/>
            <a:tailEnd type="oval" w="lg" len="lg"/>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FC370452-A432-87B2-7FD5-8B0C88AC4E24}"/>
              </a:ext>
            </a:extLst>
          </p:cNvPr>
          <p:cNvSpPr txBox="1"/>
          <p:nvPr/>
        </p:nvSpPr>
        <p:spPr>
          <a:xfrm flipH="1">
            <a:off x="2747681" y="4681076"/>
            <a:ext cx="60475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a:t>
            </a:r>
          </a:p>
        </p:txBody>
      </p:sp>
      <p:cxnSp>
        <p:nvCxnSpPr>
          <p:cNvPr id="18" name="Straight Arrow Connector 17">
            <a:extLst>
              <a:ext uri="{FF2B5EF4-FFF2-40B4-BE49-F238E27FC236}">
                <a16:creationId xmlns:a16="http://schemas.microsoft.com/office/drawing/2014/main" id="{9D8A63C6-42B7-E1C2-15D0-2B5043149FCB}"/>
              </a:ext>
            </a:extLst>
          </p:cNvPr>
          <p:cNvCxnSpPr>
            <a:cxnSpLocks/>
          </p:cNvCxnSpPr>
          <p:nvPr/>
        </p:nvCxnSpPr>
        <p:spPr>
          <a:xfrm>
            <a:off x="3152412" y="4161868"/>
            <a:ext cx="381515" cy="0"/>
          </a:xfrm>
          <a:prstGeom prst="straightConnector1">
            <a:avLst/>
          </a:prstGeom>
          <a:ln>
            <a:headEnd type="diamond" w="lg" len="lg"/>
            <a:tailEnd type="oval" w="lg" len="lg"/>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665E18A2-C72F-C679-747C-C8E280D8D8A7}"/>
              </a:ext>
            </a:extLst>
          </p:cNvPr>
          <p:cNvSpPr txBox="1"/>
          <p:nvPr/>
        </p:nvSpPr>
        <p:spPr>
          <a:xfrm flipH="1">
            <a:off x="3115720" y="3786740"/>
            <a:ext cx="60475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a:t>
            </a:r>
          </a:p>
        </p:txBody>
      </p:sp>
      <p:sp>
        <p:nvSpPr>
          <p:cNvPr id="20" name="TextBox 19">
            <a:extLst>
              <a:ext uri="{FF2B5EF4-FFF2-40B4-BE49-F238E27FC236}">
                <a16:creationId xmlns:a16="http://schemas.microsoft.com/office/drawing/2014/main" id="{1860742C-EAA7-44C7-E478-BA314CF257FC}"/>
              </a:ext>
            </a:extLst>
          </p:cNvPr>
          <p:cNvSpPr txBox="1"/>
          <p:nvPr/>
        </p:nvSpPr>
        <p:spPr>
          <a:xfrm flipH="1">
            <a:off x="1242128" y="3831564"/>
            <a:ext cx="949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Volume</a:t>
            </a:r>
          </a:p>
        </p:txBody>
      </p:sp>
      <p:sp>
        <p:nvSpPr>
          <p:cNvPr id="21" name="TextBox 20">
            <a:extLst>
              <a:ext uri="{FF2B5EF4-FFF2-40B4-BE49-F238E27FC236}">
                <a16:creationId xmlns:a16="http://schemas.microsoft.com/office/drawing/2014/main" id="{ACB81D12-C5E1-DA61-1293-0AA2A47A2110}"/>
              </a:ext>
            </a:extLst>
          </p:cNvPr>
          <p:cNvSpPr txBox="1"/>
          <p:nvPr/>
        </p:nvSpPr>
        <p:spPr>
          <a:xfrm flipH="1">
            <a:off x="2326313" y="3645930"/>
            <a:ext cx="949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Surface</a:t>
            </a:r>
          </a:p>
        </p:txBody>
      </p:sp>
      <p:sp>
        <p:nvSpPr>
          <p:cNvPr id="23" name="TextBox 22">
            <a:extLst>
              <a:ext uri="{FF2B5EF4-FFF2-40B4-BE49-F238E27FC236}">
                <a16:creationId xmlns:a16="http://schemas.microsoft.com/office/drawing/2014/main" id="{A559E9C0-F289-0F6A-F1B9-8812A7E4F2FB}"/>
              </a:ext>
            </a:extLst>
          </p:cNvPr>
          <p:cNvSpPr txBox="1"/>
          <p:nvPr/>
        </p:nvSpPr>
        <p:spPr>
          <a:xfrm>
            <a:off x="4639235" y="3181581"/>
            <a:ext cx="6804212" cy="286232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Yes for “x” = </a:t>
            </a:r>
            <a:r>
              <a:rPr lang="en-US" dirty="0">
                <a:latin typeface="Symbol" pitchFamily="2" charset="2"/>
                <a:cs typeface="Times New Roman" panose="02020603050405020304" pitchFamily="18" charset="0"/>
              </a:rPr>
              <a:t>f</a:t>
            </a:r>
          </a:p>
          <a:p>
            <a:r>
              <a:rPr lang="en-US" dirty="0">
                <a:latin typeface="Times New Roman" panose="02020603050405020304" pitchFamily="18" charset="0"/>
                <a:cs typeface="Times New Roman" panose="02020603050405020304" pitchFamily="18" charset="0"/>
              </a:rPr>
              <a:t>g(r) = Yes for “x” and for “y” = </a:t>
            </a:r>
            <a:r>
              <a:rPr lang="en-US" dirty="0">
                <a:latin typeface="Symbol" pitchFamily="2" charset="2"/>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(1 – (S/V) r)</a:t>
            </a:r>
            <a:r>
              <a:rPr lang="en-US" dirty="0">
                <a:latin typeface="Symbol" pitchFamily="2" charset="2"/>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So, this is a straight line that decays with (S/V)</a:t>
            </a:r>
          </a:p>
          <a:p>
            <a:r>
              <a:rPr lang="en-US" dirty="0">
                <a:latin typeface="Times New Roman" panose="02020603050405020304" pitchFamily="18" charset="0"/>
                <a:cs typeface="Times New Roman" panose="02020603050405020304" pitchFamily="18" charset="0"/>
              </a:rPr>
              <a:t>For small “r” where the curvature of the phase doesn’t matter and</a:t>
            </a:r>
          </a:p>
          <a:p>
            <a:r>
              <a:rPr lang="en-US" dirty="0">
                <a:latin typeface="Times New Roman" panose="02020603050405020304" pitchFamily="18" charset="0"/>
                <a:cs typeface="Times New Roman" panose="02020603050405020304" pitchFamily="18" charset="0"/>
              </a:rPr>
              <a:t>For smooth sharp interfaces, </a:t>
            </a:r>
            <a:r>
              <a:rPr lang="en-US" b="1" dirty="0">
                <a:latin typeface="Times New Roman" panose="02020603050405020304" pitchFamily="18" charset="0"/>
                <a:cs typeface="Times New Roman" panose="02020603050405020304" pitchFamily="18" charset="0"/>
              </a:rPr>
              <a:t>not diffuse and not rough interfaces</a:t>
            </a:r>
          </a:p>
          <a:p>
            <a:endParaRPr lang="en-US" b="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The Fourier transform of the correlation function is the X-ray or neutron scattering and small sizes are at large angles in the small angle regime for nanoparticles.  The transform of this linear decay is a power-law decay of -4 slope, I(q) ~ S/V q</a:t>
            </a:r>
            <a:r>
              <a:rPr lang="en-US" i="1" baseline="30000" dirty="0">
                <a:latin typeface="Times New Roman" panose="02020603050405020304" pitchFamily="18" charset="0"/>
                <a:cs typeface="Times New Roman" panose="02020603050405020304" pitchFamily="18" charset="0"/>
              </a:rPr>
              <a:t>-4</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Porod’s</a:t>
            </a:r>
            <a:r>
              <a:rPr lang="en-US" i="1" dirty="0">
                <a:latin typeface="Times New Roman" panose="02020603050405020304" pitchFamily="18" charset="0"/>
                <a:cs typeface="Times New Roman" panose="02020603050405020304" pitchFamily="18" charset="0"/>
              </a:rPr>
              <a:t> Law</a:t>
            </a:r>
            <a:endParaRPr lang="en-US" i="1"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164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65</a:t>
            </a:fld>
            <a:endParaRPr lang="en-US"/>
          </a:p>
        </p:txBody>
      </p:sp>
    </p:spTree>
    <p:extLst>
      <p:ext uri="{BB962C8B-B14F-4D97-AF65-F5344CB8AC3E}">
        <p14:creationId xmlns:p14="http://schemas.microsoft.com/office/powerpoint/2010/main" val="582856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EBD57F-200B-AA4A-B4AF-3B829C8BB566}"/>
              </a:ext>
            </a:extLst>
          </p:cNvPr>
          <p:cNvSpPr>
            <a:spLocks noGrp="1"/>
          </p:cNvSpPr>
          <p:nvPr>
            <p:ph type="sldNum" sz="quarter" idx="12"/>
          </p:nvPr>
        </p:nvSpPr>
        <p:spPr/>
        <p:txBody>
          <a:bodyPr/>
          <a:lstStyle/>
          <a:p>
            <a:fld id="{F330A13A-245F-CF4A-9D4D-0D02FAFE269F}" type="slidenum">
              <a:rPr lang="en-US" smtClean="0"/>
              <a:t>66</a:t>
            </a:fld>
            <a:endParaRPr lang="en-US"/>
          </a:p>
        </p:txBody>
      </p:sp>
      <p:sp>
        <p:nvSpPr>
          <p:cNvPr id="6" name="TextBox 5">
            <a:extLst>
              <a:ext uri="{FF2B5EF4-FFF2-40B4-BE49-F238E27FC236}">
                <a16:creationId xmlns:a16="http://schemas.microsoft.com/office/drawing/2014/main" id="{D72B2583-F951-3B4A-9BE3-ED3F7BE04720}"/>
              </a:ext>
            </a:extLst>
          </p:cNvPr>
          <p:cNvSpPr txBox="1"/>
          <p:nvPr/>
        </p:nvSpPr>
        <p:spPr>
          <a:xfrm>
            <a:off x="1236518" y="405246"/>
            <a:ext cx="9999917"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For fine grain particles at times a high Gibbs free energy polymorph forms</a:t>
            </a:r>
          </a:p>
        </p:txBody>
      </p:sp>
      <p:grpSp>
        <p:nvGrpSpPr>
          <p:cNvPr id="12" name="Group 11">
            <a:extLst>
              <a:ext uri="{FF2B5EF4-FFF2-40B4-BE49-F238E27FC236}">
                <a16:creationId xmlns:a16="http://schemas.microsoft.com/office/drawing/2014/main" id="{94037550-9474-8A4F-A271-41235C58C04E}"/>
              </a:ext>
            </a:extLst>
          </p:cNvPr>
          <p:cNvGrpSpPr/>
          <p:nvPr/>
        </p:nvGrpSpPr>
        <p:grpSpPr>
          <a:xfrm>
            <a:off x="3209193" y="1695813"/>
            <a:ext cx="6554887" cy="2626188"/>
            <a:chOff x="3209193" y="1695813"/>
            <a:chExt cx="6554887" cy="2626188"/>
          </a:xfrm>
        </p:grpSpPr>
        <p:pic>
          <p:nvPicPr>
            <p:cNvPr id="8" name="Picture 7">
              <a:extLst>
                <a:ext uri="{FF2B5EF4-FFF2-40B4-BE49-F238E27FC236}">
                  <a16:creationId xmlns:a16="http://schemas.microsoft.com/office/drawing/2014/main" id="{A2625072-07C3-7949-AAEB-DF612F2DC54A}"/>
                </a:ext>
              </a:extLst>
            </p:cNvPr>
            <p:cNvPicPr>
              <a:picLocks noChangeAspect="1"/>
            </p:cNvPicPr>
            <p:nvPr/>
          </p:nvPicPr>
          <p:blipFill>
            <a:blip r:embed="rId2"/>
            <a:stretch>
              <a:fillRect/>
            </a:stretch>
          </p:blipFill>
          <p:spPr>
            <a:xfrm>
              <a:off x="3209193" y="1695813"/>
              <a:ext cx="4958061" cy="2626188"/>
            </a:xfrm>
            <a:prstGeom prst="rect">
              <a:avLst/>
            </a:prstGeom>
          </p:spPr>
        </p:pic>
        <p:sp>
          <p:nvSpPr>
            <p:cNvPr id="9" name="TextBox 8">
              <a:extLst>
                <a:ext uri="{FF2B5EF4-FFF2-40B4-BE49-F238E27FC236}">
                  <a16:creationId xmlns:a16="http://schemas.microsoft.com/office/drawing/2014/main" id="{45B287F3-C4B9-694E-B930-6AD17337E324}"/>
                </a:ext>
              </a:extLst>
            </p:cNvPr>
            <p:cNvSpPr txBox="1"/>
            <p:nvPr/>
          </p:nvSpPr>
          <p:spPr>
            <a:xfrm>
              <a:off x="7147423" y="3585533"/>
              <a:ext cx="1019831" cy="369332"/>
            </a:xfrm>
            <a:prstGeom prst="rect">
              <a:avLst/>
            </a:prstGeom>
            <a:noFill/>
          </p:spPr>
          <p:txBody>
            <a:bodyPr wrap="none" rtlCol="0">
              <a:spAutoFit/>
            </a:bodyPr>
            <a:lstStyle/>
            <a:p>
              <a:r>
                <a:rPr lang="en-US" dirty="0"/>
                <a:t>S/V ~ 1/r</a:t>
              </a:r>
            </a:p>
          </p:txBody>
        </p:sp>
        <p:sp>
          <p:nvSpPr>
            <p:cNvPr id="10" name="TextBox 9">
              <a:extLst>
                <a:ext uri="{FF2B5EF4-FFF2-40B4-BE49-F238E27FC236}">
                  <a16:creationId xmlns:a16="http://schemas.microsoft.com/office/drawing/2014/main" id="{D0FED0CC-8F66-0043-9CD7-2602253FC72B}"/>
                </a:ext>
              </a:extLst>
            </p:cNvPr>
            <p:cNvSpPr txBox="1"/>
            <p:nvPr/>
          </p:nvSpPr>
          <p:spPr>
            <a:xfrm>
              <a:off x="7013775" y="2456007"/>
              <a:ext cx="2750305" cy="369332"/>
            </a:xfrm>
            <a:prstGeom prst="rect">
              <a:avLst/>
            </a:prstGeom>
            <a:noFill/>
          </p:spPr>
          <p:txBody>
            <a:bodyPr wrap="none" rtlCol="0">
              <a:spAutoFit/>
            </a:bodyPr>
            <a:lstStyle/>
            <a:p>
              <a:r>
                <a:rPr lang="en-US" dirty="0"/>
                <a:t>135 m</a:t>
              </a:r>
              <a:r>
                <a:rPr lang="en-US" baseline="30000" dirty="0"/>
                <a:t>2</a:t>
              </a:r>
              <a:r>
                <a:rPr lang="en-US" dirty="0"/>
                <a:t>/g ~ 12 nm particles</a:t>
              </a:r>
            </a:p>
          </p:txBody>
        </p:sp>
      </p:grpSp>
      <p:sp>
        <p:nvSpPr>
          <p:cNvPr id="11" name="TextBox 10">
            <a:extLst>
              <a:ext uri="{FF2B5EF4-FFF2-40B4-BE49-F238E27FC236}">
                <a16:creationId xmlns:a16="http://schemas.microsoft.com/office/drawing/2014/main" id="{8F8D31DC-1BC3-8B43-B2D8-8AB2B3107DA8}"/>
              </a:ext>
            </a:extLst>
          </p:cNvPr>
          <p:cNvSpPr txBox="1"/>
          <p:nvPr/>
        </p:nvSpPr>
        <p:spPr>
          <a:xfrm>
            <a:off x="2635053" y="1049482"/>
            <a:ext cx="5975547" cy="646331"/>
          </a:xfrm>
          <a:prstGeom prst="rect">
            <a:avLst/>
          </a:prstGeom>
          <a:noFill/>
        </p:spPr>
        <p:txBody>
          <a:bodyPr wrap="none" rtlCol="0">
            <a:spAutoFit/>
          </a:bodyPr>
          <a:lstStyle/>
          <a:p>
            <a:r>
              <a:rPr lang="en-US" dirty="0">
                <a:latin typeface="Symbol" pitchFamily="2" charset="2"/>
              </a:rPr>
              <a:t>a</a:t>
            </a:r>
            <a:r>
              <a:rPr lang="en-US" dirty="0"/>
              <a:t>-Al</a:t>
            </a:r>
            <a:r>
              <a:rPr lang="en-US" baseline="-25000" dirty="0"/>
              <a:t>2</a:t>
            </a:r>
            <a:r>
              <a:rPr lang="en-US" dirty="0"/>
              <a:t>O</a:t>
            </a:r>
            <a:r>
              <a:rPr lang="en-US" baseline="-25000" dirty="0"/>
              <a:t>3</a:t>
            </a:r>
            <a:r>
              <a:rPr lang="en-US" dirty="0"/>
              <a:t> is the stable form but </a:t>
            </a:r>
            <a:r>
              <a:rPr lang="en-US" dirty="0">
                <a:latin typeface="Symbol" pitchFamily="2" charset="2"/>
              </a:rPr>
              <a:t>g</a:t>
            </a:r>
            <a:r>
              <a:rPr lang="en-US" dirty="0"/>
              <a:t>-Al</a:t>
            </a:r>
            <a:r>
              <a:rPr lang="en-US" baseline="-25000" dirty="0"/>
              <a:t>2</a:t>
            </a:r>
            <a:r>
              <a:rPr lang="en-US" dirty="0"/>
              <a:t>O</a:t>
            </a:r>
            <a:r>
              <a:rPr lang="en-US" baseline="-25000" dirty="0"/>
              <a:t>3</a:t>
            </a:r>
            <a:r>
              <a:rPr lang="en-US" dirty="0"/>
              <a:t> forms for small particles</a:t>
            </a:r>
          </a:p>
          <a:p>
            <a:r>
              <a:rPr lang="en-US" dirty="0">
                <a:latin typeface="Symbol" pitchFamily="2" charset="2"/>
              </a:rPr>
              <a:t>g</a:t>
            </a:r>
            <a:r>
              <a:rPr lang="en-US" dirty="0"/>
              <a:t>-Al</a:t>
            </a:r>
            <a:r>
              <a:rPr lang="en-US" baseline="-25000" dirty="0"/>
              <a:t>2</a:t>
            </a:r>
            <a:r>
              <a:rPr lang="en-US" dirty="0"/>
              <a:t>O</a:t>
            </a:r>
            <a:r>
              <a:rPr lang="en-US" baseline="-25000" dirty="0"/>
              <a:t>3</a:t>
            </a:r>
            <a:r>
              <a:rPr lang="en-US" dirty="0"/>
              <a:t> has a lower surface energy</a:t>
            </a:r>
            <a:endParaRPr lang="en-US" baseline="-25000" dirty="0"/>
          </a:p>
        </p:txBody>
      </p:sp>
    </p:spTree>
    <p:extLst>
      <p:ext uri="{BB962C8B-B14F-4D97-AF65-F5344CB8AC3E}">
        <p14:creationId xmlns:p14="http://schemas.microsoft.com/office/powerpoint/2010/main" val="18384397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FF8AC7-A66D-654B-9AD4-4888539FBDD1}"/>
              </a:ext>
            </a:extLst>
          </p:cNvPr>
          <p:cNvSpPr>
            <a:spLocks noGrp="1"/>
          </p:cNvSpPr>
          <p:nvPr>
            <p:ph type="sldNum" sz="quarter" idx="12"/>
          </p:nvPr>
        </p:nvSpPr>
        <p:spPr/>
        <p:txBody>
          <a:bodyPr/>
          <a:lstStyle/>
          <a:p>
            <a:fld id="{F330A13A-245F-CF4A-9D4D-0D02FAFE269F}" type="slidenum">
              <a:rPr lang="en-US" smtClean="0"/>
              <a:t>67</a:t>
            </a:fld>
            <a:endParaRPr lang="en-US" dirty="0"/>
          </a:p>
        </p:txBody>
      </p:sp>
      <p:sp>
        <p:nvSpPr>
          <p:cNvPr id="3" name="TextBox 2">
            <a:extLst>
              <a:ext uri="{FF2B5EF4-FFF2-40B4-BE49-F238E27FC236}">
                <a16:creationId xmlns:a16="http://schemas.microsoft.com/office/drawing/2014/main" id="{2CC5D7B8-8534-C948-8325-8A2BAD5AF3E5}"/>
              </a:ext>
            </a:extLst>
          </p:cNvPr>
          <p:cNvSpPr txBox="1"/>
          <p:nvPr/>
        </p:nvSpPr>
        <p:spPr>
          <a:xfrm>
            <a:off x="2254828" y="488373"/>
            <a:ext cx="848988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Adsorption (Adherence to surface, can be chemical or physical)</a:t>
            </a:r>
          </a:p>
        </p:txBody>
      </p:sp>
      <p:pic>
        <p:nvPicPr>
          <p:cNvPr id="4" name="Picture 3">
            <a:extLst>
              <a:ext uri="{FF2B5EF4-FFF2-40B4-BE49-F238E27FC236}">
                <a16:creationId xmlns:a16="http://schemas.microsoft.com/office/drawing/2014/main" id="{F97F6D42-AFFB-3D4A-8379-6FFFEAC3AB63}"/>
              </a:ext>
            </a:extLst>
          </p:cNvPr>
          <p:cNvPicPr>
            <a:picLocks noChangeAspect="1"/>
          </p:cNvPicPr>
          <p:nvPr/>
        </p:nvPicPr>
        <p:blipFill>
          <a:blip r:embed="rId2"/>
          <a:stretch>
            <a:fillRect/>
          </a:stretch>
        </p:blipFill>
        <p:spPr>
          <a:xfrm>
            <a:off x="2662959" y="1456463"/>
            <a:ext cx="5947641" cy="3100439"/>
          </a:xfrm>
          <a:prstGeom prst="rect">
            <a:avLst/>
          </a:prstGeom>
        </p:spPr>
      </p:pic>
      <p:sp>
        <p:nvSpPr>
          <p:cNvPr id="5" name="TextBox 4">
            <a:extLst>
              <a:ext uri="{FF2B5EF4-FFF2-40B4-BE49-F238E27FC236}">
                <a16:creationId xmlns:a16="http://schemas.microsoft.com/office/drawing/2014/main" id="{E95BA4C5-C544-E745-BCB1-DAE87CEF58E2}"/>
              </a:ext>
            </a:extLst>
          </p:cNvPr>
          <p:cNvSpPr txBox="1"/>
          <p:nvPr/>
        </p:nvSpPr>
        <p:spPr>
          <a:xfrm>
            <a:off x="1701458" y="5091549"/>
            <a:ext cx="795185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Physical adsorption</a:t>
            </a:r>
            <a:r>
              <a:rPr lang="en-US" dirty="0">
                <a:latin typeface="Times New Roman" panose="02020603050405020304" pitchFamily="18" charset="0"/>
                <a:cs typeface="Times New Roman" panose="02020603050405020304" pitchFamily="18" charset="0"/>
              </a:rPr>
              <a:t>: Low enthalpy of adsorption; </a:t>
            </a:r>
            <a:r>
              <a:rPr lang="en-US" b="1" dirty="0">
                <a:latin typeface="Times New Roman" panose="02020603050405020304" pitchFamily="18" charset="0"/>
                <a:cs typeface="Times New Roman" panose="02020603050405020304" pitchFamily="18" charset="0"/>
              </a:rPr>
              <a:t>reversible adsorption isotherm</a:t>
            </a:r>
          </a:p>
        </p:txBody>
      </p:sp>
      <p:sp>
        <p:nvSpPr>
          <p:cNvPr id="6" name="TextBox 5">
            <a:extLst>
              <a:ext uri="{FF2B5EF4-FFF2-40B4-BE49-F238E27FC236}">
                <a16:creationId xmlns:a16="http://schemas.microsoft.com/office/drawing/2014/main" id="{ACEA1C19-8194-F74C-9A31-F656CBFB140E}"/>
              </a:ext>
            </a:extLst>
          </p:cNvPr>
          <p:cNvSpPr txBox="1"/>
          <p:nvPr/>
        </p:nvSpPr>
        <p:spPr>
          <a:xfrm>
            <a:off x="1701458" y="5510483"/>
            <a:ext cx="8922314"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Chemical adsorption</a:t>
            </a:r>
            <a:r>
              <a:rPr lang="en-US" dirty="0">
                <a:latin typeface="Times New Roman" panose="02020603050405020304" pitchFamily="18" charset="0"/>
                <a:cs typeface="Times New Roman" panose="02020603050405020304" pitchFamily="18" charset="0"/>
              </a:rPr>
              <a:t>: Large enthalpy of adsorption; </a:t>
            </a:r>
            <a:r>
              <a:rPr lang="en-US" b="1" dirty="0">
                <a:latin typeface="Times New Roman" panose="02020603050405020304" pitchFamily="18" charset="0"/>
                <a:cs typeface="Times New Roman" panose="02020603050405020304" pitchFamily="18" charset="0"/>
              </a:rPr>
              <a:t>irreversible</a:t>
            </a:r>
            <a:r>
              <a:rPr lang="en-US" dirty="0">
                <a:latin typeface="Times New Roman" panose="02020603050405020304" pitchFamily="18" charset="0"/>
                <a:cs typeface="Times New Roman" panose="02020603050405020304" pitchFamily="18" charset="0"/>
              </a:rPr>
              <a:t>; chemical change to surface</a:t>
            </a:r>
          </a:p>
          <a:p>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Hysteresis in adsorption isotherm</a:t>
            </a:r>
          </a:p>
        </p:txBody>
      </p:sp>
      <p:sp>
        <p:nvSpPr>
          <p:cNvPr id="7" name="TextBox 6">
            <a:extLst>
              <a:ext uri="{FF2B5EF4-FFF2-40B4-BE49-F238E27FC236}">
                <a16:creationId xmlns:a16="http://schemas.microsoft.com/office/drawing/2014/main" id="{DE95CDE7-FEBA-7941-B32B-74CA8A362870}"/>
              </a:ext>
            </a:extLst>
          </p:cNvPr>
          <p:cNvSpPr txBox="1"/>
          <p:nvPr/>
        </p:nvSpPr>
        <p:spPr>
          <a:xfrm>
            <a:off x="6182591" y="2205374"/>
            <a:ext cx="122341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Adsorbent</a:t>
            </a:r>
          </a:p>
        </p:txBody>
      </p:sp>
      <p:sp>
        <p:nvSpPr>
          <p:cNvPr id="8" name="TextBox 7">
            <a:extLst>
              <a:ext uri="{FF2B5EF4-FFF2-40B4-BE49-F238E27FC236}">
                <a16:creationId xmlns:a16="http://schemas.microsoft.com/office/drawing/2014/main" id="{113A21E2-35E5-6144-8454-DCB6532ECD43}"/>
              </a:ext>
            </a:extLst>
          </p:cNvPr>
          <p:cNvSpPr txBox="1"/>
          <p:nvPr/>
        </p:nvSpPr>
        <p:spPr>
          <a:xfrm>
            <a:off x="4353015" y="2205374"/>
            <a:ext cx="121058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Adsorbate</a:t>
            </a:r>
          </a:p>
        </p:txBody>
      </p:sp>
      <p:sp>
        <p:nvSpPr>
          <p:cNvPr id="9" name="TextBox 8">
            <a:extLst>
              <a:ext uri="{FF2B5EF4-FFF2-40B4-BE49-F238E27FC236}">
                <a16:creationId xmlns:a16="http://schemas.microsoft.com/office/drawing/2014/main" id="{7212AF84-25E0-9348-8122-4FF714A35437}"/>
              </a:ext>
            </a:extLst>
          </p:cNvPr>
          <p:cNvSpPr txBox="1"/>
          <p:nvPr/>
        </p:nvSpPr>
        <p:spPr>
          <a:xfrm>
            <a:off x="4403102" y="2531974"/>
            <a:ext cx="96713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Solid or Liquid</a:t>
            </a:r>
          </a:p>
        </p:txBody>
      </p:sp>
      <p:sp>
        <p:nvSpPr>
          <p:cNvPr id="10" name="TextBox 9">
            <a:extLst>
              <a:ext uri="{FF2B5EF4-FFF2-40B4-BE49-F238E27FC236}">
                <a16:creationId xmlns:a16="http://schemas.microsoft.com/office/drawing/2014/main" id="{F24FCC9A-B005-A34B-897F-53C3158FF6BF}"/>
              </a:ext>
            </a:extLst>
          </p:cNvPr>
          <p:cNvSpPr txBox="1"/>
          <p:nvPr/>
        </p:nvSpPr>
        <p:spPr>
          <a:xfrm>
            <a:off x="6171457" y="2574706"/>
            <a:ext cx="204775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Molecules in a Liquid or Gas</a:t>
            </a:r>
          </a:p>
        </p:txBody>
      </p:sp>
      <p:pic>
        <p:nvPicPr>
          <p:cNvPr id="11" name="Picture 10">
            <a:extLst>
              <a:ext uri="{FF2B5EF4-FFF2-40B4-BE49-F238E27FC236}">
                <a16:creationId xmlns:a16="http://schemas.microsoft.com/office/drawing/2014/main" id="{D961994F-30D9-2648-9C2D-EDDB65F26C2F}"/>
              </a:ext>
            </a:extLst>
          </p:cNvPr>
          <p:cNvPicPr>
            <a:picLocks noChangeAspect="1"/>
          </p:cNvPicPr>
          <p:nvPr/>
        </p:nvPicPr>
        <p:blipFill>
          <a:blip r:embed="rId3"/>
          <a:stretch>
            <a:fillRect/>
          </a:stretch>
        </p:blipFill>
        <p:spPr>
          <a:xfrm>
            <a:off x="8024606" y="2256980"/>
            <a:ext cx="1841500" cy="787400"/>
          </a:xfrm>
          <a:prstGeom prst="rect">
            <a:avLst/>
          </a:prstGeom>
        </p:spPr>
      </p:pic>
      <p:sp>
        <p:nvSpPr>
          <p:cNvPr id="12" name="TextBox 11">
            <a:extLst>
              <a:ext uri="{FF2B5EF4-FFF2-40B4-BE49-F238E27FC236}">
                <a16:creationId xmlns:a16="http://schemas.microsoft.com/office/drawing/2014/main" id="{E3C9BC39-4914-A243-93E7-5F0BFE6EBDB8}"/>
              </a:ext>
            </a:extLst>
          </p:cNvPr>
          <p:cNvSpPr txBox="1"/>
          <p:nvPr/>
        </p:nvSpPr>
        <p:spPr>
          <a:xfrm>
            <a:off x="9860623" y="2256980"/>
            <a:ext cx="1188027"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Surface Excess Moles</a:t>
            </a:r>
          </a:p>
        </p:txBody>
      </p:sp>
      <p:sp>
        <p:nvSpPr>
          <p:cNvPr id="13" name="TextBox 12">
            <a:extLst>
              <a:ext uri="{FF2B5EF4-FFF2-40B4-BE49-F238E27FC236}">
                <a16:creationId xmlns:a16="http://schemas.microsoft.com/office/drawing/2014/main" id="{7F159DDB-1DDA-BF47-B8C6-E18E3B7979A7}"/>
              </a:ext>
            </a:extLst>
          </p:cNvPr>
          <p:cNvSpPr txBox="1"/>
          <p:nvPr/>
        </p:nvSpPr>
        <p:spPr>
          <a:xfrm>
            <a:off x="8131075" y="2121050"/>
            <a:ext cx="169148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The adsorption</a:t>
            </a:r>
          </a:p>
        </p:txBody>
      </p:sp>
    </p:spTree>
    <p:extLst>
      <p:ext uri="{BB962C8B-B14F-4D97-AF65-F5344CB8AC3E}">
        <p14:creationId xmlns:p14="http://schemas.microsoft.com/office/powerpoint/2010/main" val="5349449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a:xfrm>
            <a:off x="8610600" y="6356350"/>
            <a:ext cx="2743200" cy="365125"/>
          </a:xfrm>
        </p:spPr>
        <p:txBody>
          <a:bodyPr/>
          <a:lstStyle/>
          <a:p>
            <a:fld id="{F330A13A-245F-CF4A-9D4D-0D02FAFE269F}" type="slidenum">
              <a:rPr lang="en-US" smtClean="0"/>
              <a:t>68</a:t>
            </a:fld>
            <a:endParaRPr lang="en-US"/>
          </a:p>
        </p:txBody>
      </p:sp>
      <p:pic>
        <p:nvPicPr>
          <p:cNvPr id="4" name="Picture 3">
            <a:extLst>
              <a:ext uri="{FF2B5EF4-FFF2-40B4-BE49-F238E27FC236}">
                <a16:creationId xmlns:a16="http://schemas.microsoft.com/office/drawing/2014/main" id="{B554BA60-BC08-5AA3-520B-F2C00F63194A}"/>
              </a:ext>
            </a:extLst>
          </p:cNvPr>
          <p:cNvPicPr>
            <a:picLocks noChangeAspect="1"/>
          </p:cNvPicPr>
          <p:nvPr/>
        </p:nvPicPr>
        <p:blipFill>
          <a:blip r:embed="rId2"/>
          <a:stretch>
            <a:fillRect/>
          </a:stretch>
        </p:blipFill>
        <p:spPr>
          <a:xfrm>
            <a:off x="2209800" y="429741"/>
            <a:ext cx="7772400" cy="5998518"/>
          </a:xfrm>
          <a:prstGeom prst="rect">
            <a:avLst/>
          </a:prstGeom>
        </p:spPr>
      </p:pic>
      <p:sp>
        <p:nvSpPr>
          <p:cNvPr id="7" name="TextBox 6">
            <a:extLst>
              <a:ext uri="{FF2B5EF4-FFF2-40B4-BE49-F238E27FC236}">
                <a16:creationId xmlns:a16="http://schemas.microsoft.com/office/drawing/2014/main" id="{1A7ACD3B-EF7E-CA39-D002-71856120C053}"/>
              </a:ext>
            </a:extLst>
          </p:cNvPr>
          <p:cNvSpPr txBox="1"/>
          <p:nvPr/>
        </p:nvSpPr>
        <p:spPr>
          <a:xfrm>
            <a:off x="3048953" y="3244334"/>
            <a:ext cx="6097904" cy="369332"/>
          </a:xfrm>
          <a:prstGeom prst="rect">
            <a:avLst/>
          </a:prstGeom>
          <a:noFill/>
        </p:spPr>
        <p:txBody>
          <a:bodyPr wrap="square">
            <a:spAutoFit/>
          </a:bodyPr>
          <a:lstStyle/>
          <a:p>
            <a:r>
              <a:rPr lang="en-US" sz="1800" dirty="0">
                <a:effectLst/>
                <a:latin typeface="Times" pitchFamily="2" charset="0"/>
              </a:rPr>
              <a:t>Adsorption, Surface Area and Porosity </a:t>
            </a:r>
            <a:endParaRPr lang="en-US" dirty="0"/>
          </a:p>
        </p:txBody>
      </p:sp>
    </p:spTree>
    <p:extLst>
      <p:ext uri="{BB962C8B-B14F-4D97-AF65-F5344CB8AC3E}">
        <p14:creationId xmlns:p14="http://schemas.microsoft.com/office/powerpoint/2010/main" val="4286748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DCB12F-2DFE-6F44-941A-4D27643863B4}"/>
              </a:ext>
            </a:extLst>
          </p:cNvPr>
          <p:cNvSpPr>
            <a:spLocks noGrp="1"/>
          </p:cNvSpPr>
          <p:nvPr>
            <p:ph type="sldNum" sz="quarter" idx="12"/>
          </p:nvPr>
        </p:nvSpPr>
        <p:spPr/>
        <p:txBody>
          <a:bodyPr/>
          <a:lstStyle/>
          <a:p>
            <a:fld id="{F330A13A-245F-CF4A-9D4D-0D02FAFE269F}" type="slidenum">
              <a:rPr lang="en-US" smtClean="0"/>
              <a:t>69</a:t>
            </a:fld>
            <a:endParaRPr lang="en-US"/>
          </a:p>
        </p:txBody>
      </p:sp>
      <p:sp>
        <p:nvSpPr>
          <p:cNvPr id="3" name="TextBox 2">
            <a:extLst>
              <a:ext uri="{FF2B5EF4-FFF2-40B4-BE49-F238E27FC236}">
                <a16:creationId xmlns:a16="http://schemas.microsoft.com/office/drawing/2014/main" id="{E47AF606-B02D-9B43-A689-7BAF6B7BEAEF}"/>
              </a:ext>
            </a:extLst>
          </p:cNvPr>
          <p:cNvSpPr txBox="1"/>
          <p:nvPr/>
        </p:nvSpPr>
        <p:spPr>
          <a:xfrm>
            <a:off x="3097704" y="970223"/>
            <a:ext cx="273247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Internal Energy of System: </a:t>
            </a:r>
          </a:p>
        </p:txBody>
      </p:sp>
      <p:pic>
        <p:nvPicPr>
          <p:cNvPr id="4" name="Picture 3">
            <a:extLst>
              <a:ext uri="{FF2B5EF4-FFF2-40B4-BE49-F238E27FC236}">
                <a16:creationId xmlns:a16="http://schemas.microsoft.com/office/drawing/2014/main" id="{C2EE2AC2-B598-8542-885A-9FA06E914850}"/>
              </a:ext>
            </a:extLst>
          </p:cNvPr>
          <p:cNvPicPr>
            <a:picLocks noChangeAspect="1"/>
          </p:cNvPicPr>
          <p:nvPr/>
        </p:nvPicPr>
        <p:blipFill>
          <a:blip r:embed="rId2"/>
          <a:stretch>
            <a:fillRect/>
          </a:stretch>
        </p:blipFill>
        <p:spPr>
          <a:xfrm>
            <a:off x="5787736" y="728518"/>
            <a:ext cx="5791200" cy="1016000"/>
          </a:xfrm>
          <a:prstGeom prst="rect">
            <a:avLst/>
          </a:prstGeom>
        </p:spPr>
      </p:pic>
      <p:pic>
        <p:nvPicPr>
          <p:cNvPr id="5" name="Picture 4">
            <a:extLst>
              <a:ext uri="{FF2B5EF4-FFF2-40B4-BE49-F238E27FC236}">
                <a16:creationId xmlns:a16="http://schemas.microsoft.com/office/drawing/2014/main" id="{4EFD837F-BEB0-1647-85C6-EBF0B1507AAE}"/>
              </a:ext>
            </a:extLst>
          </p:cNvPr>
          <p:cNvPicPr>
            <a:picLocks noChangeAspect="1"/>
          </p:cNvPicPr>
          <p:nvPr/>
        </p:nvPicPr>
        <p:blipFill rotWithShape="1">
          <a:blip r:embed="rId3"/>
          <a:srcRect l="23691" r="23003" b="22303"/>
          <a:stretch/>
        </p:blipFill>
        <p:spPr>
          <a:xfrm>
            <a:off x="216387" y="124691"/>
            <a:ext cx="2547595" cy="1935705"/>
          </a:xfrm>
          <a:prstGeom prst="rect">
            <a:avLst/>
          </a:prstGeom>
        </p:spPr>
      </p:pic>
      <p:sp>
        <p:nvSpPr>
          <p:cNvPr id="6" name="TextBox 5">
            <a:extLst>
              <a:ext uri="{FF2B5EF4-FFF2-40B4-BE49-F238E27FC236}">
                <a16:creationId xmlns:a16="http://schemas.microsoft.com/office/drawing/2014/main" id="{C6DBBF97-5B3D-9F4F-98D5-28951724C1E8}"/>
              </a:ext>
            </a:extLst>
          </p:cNvPr>
          <p:cNvSpPr txBox="1"/>
          <p:nvPr/>
        </p:nvSpPr>
        <p:spPr>
          <a:xfrm>
            <a:off x="3097704" y="1875730"/>
            <a:ext cx="320696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Surface Excess Internal Energy: </a:t>
            </a:r>
          </a:p>
        </p:txBody>
      </p:sp>
      <p:pic>
        <p:nvPicPr>
          <p:cNvPr id="7" name="Picture 6">
            <a:extLst>
              <a:ext uri="{FF2B5EF4-FFF2-40B4-BE49-F238E27FC236}">
                <a16:creationId xmlns:a16="http://schemas.microsoft.com/office/drawing/2014/main" id="{63E1756D-7946-6D4F-AC39-FA000C80BDE4}"/>
              </a:ext>
            </a:extLst>
          </p:cNvPr>
          <p:cNvPicPr>
            <a:picLocks noChangeAspect="1"/>
          </p:cNvPicPr>
          <p:nvPr/>
        </p:nvPicPr>
        <p:blipFill>
          <a:blip r:embed="rId4"/>
          <a:stretch>
            <a:fillRect/>
          </a:stretch>
        </p:blipFill>
        <p:spPr>
          <a:xfrm>
            <a:off x="6247979" y="1562678"/>
            <a:ext cx="4000500" cy="1155700"/>
          </a:xfrm>
          <a:prstGeom prst="rect">
            <a:avLst/>
          </a:prstGeom>
        </p:spPr>
      </p:pic>
      <p:pic>
        <p:nvPicPr>
          <p:cNvPr id="8" name="Picture 7">
            <a:extLst>
              <a:ext uri="{FF2B5EF4-FFF2-40B4-BE49-F238E27FC236}">
                <a16:creationId xmlns:a16="http://schemas.microsoft.com/office/drawing/2014/main" id="{997DCBCE-1479-1542-98A4-F990632777F7}"/>
              </a:ext>
            </a:extLst>
          </p:cNvPr>
          <p:cNvPicPr>
            <a:picLocks noChangeAspect="1"/>
          </p:cNvPicPr>
          <p:nvPr/>
        </p:nvPicPr>
        <p:blipFill>
          <a:blip r:embed="rId5"/>
          <a:stretch>
            <a:fillRect/>
          </a:stretch>
        </p:blipFill>
        <p:spPr>
          <a:xfrm>
            <a:off x="5974929" y="2849590"/>
            <a:ext cx="4546600" cy="965200"/>
          </a:xfrm>
          <a:prstGeom prst="rect">
            <a:avLst/>
          </a:prstGeom>
        </p:spPr>
      </p:pic>
      <p:sp>
        <p:nvSpPr>
          <p:cNvPr id="9" name="TextBox 8">
            <a:extLst>
              <a:ext uri="{FF2B5EF4-FFF2-40B4-BE49-F238E27FC236}">
                <a16:creationId xmlns:a16="http://schemas.microsoft.com/office/drawing/2014/main" id="{6CDB6504-0A15-1D4C-B698-10B0C6846C8A}"/>
              </a:ext>
            </a:extLst>
          </p:cNvPr>
          <p:cNvSpPr txBox="1"/>
          <p:nvPr/>
        </p:nvSpPr>
        <p:spPr>
          <a:xfrm>
            <a:off x="1836167" y="3055653"/>
            <a:ext cx="413876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Differential Form with respect to the area:</a:t>
            </a:r>
          </a:p>
        </p:txBody>
      </p:sp>
      <p:pic>
        <p:nvPicPr>
          <p:cNvPr id="10" name="Picture 9">
            <a:extLst>
              <a:ext uri="{FF2B5EF4-FFF2-40B4-BE49-F238E27FC236}">
                <a16:creationId xmlns:a16="http://schemas.microsoft.com/office/drawing/2014/main" id="{8E6B0956-8913-904E-8BBB-274F00B0E7EB}"/>
              </a:ext>
            </a:extLst>
          </p:cNvPr>
          <p:cNvPicPr>
            <a:picLocks noChangeAspect="1"/>
          </p:cNvPicPr>
          <p:nvPr/>
        </p:nvPicPr>
        <p:blipFill>
          <a:blip r:embed="rId6"/>
          <a:stretch>
            <a:fillRect/>
          </a:stretch>
        </p:blipFill>
        <p:spPr>
          <a:xfrm>
            <a:off x="5974929" y="3792855"/>
            <a:ext cx="4318000" cy="1206500"/>
          </a:xfrm>
          <a:prstGeom prst="rect">
            <a:avLst/>
          </a:prstGeom>
        </p:spPr>
      </p:pic>
      <p:sp>
        <p:nvSpPr>
          <p:cNvPr id="11" name="TextBox 10">
            <a:extLst>
              <a:ext uri="{FF2B5EF4-FFF2-40B4-BE49-F238E27FC236}">
                <a16:creationId xmlns:a16="http://schemas.microsoft.com/office/drawing/2014/main" id="{71990752-FE66-5245-9132-66D75CC3E0FB}"/>
              </a:ext>
            </a:extLst>
          </p:cNvPr>
          <p:cNvSpPr txBox="1"/>
          <p:nvPr/>
        </p:nvSpPr>
        <p:spPr>
          <a:xfrm>
            <a:off x="2664086" y="3886717"/>
            <a:ext cx="3310843"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Subtract the total derivative from the differential form yields the Gibbs-</a:t>
            </a:r>
            <a:r>
              <a:rPr lang="en-US" dirty="0" err="1">
                <a:latin typeface="Times New Roman" panose="02020603050405020304" pitchFamily="18" charset="0"/>
                <a:cs typeface="Times New Roman" panose="02020603050405020304" pitchFamily="18" charset="0"/>
              </a:rPr>
              <a:t>Duhem</a:t>
            </a:r>
            <a:r>
              <a:rPr lang="en-US" dirty="0">
                <a:latin typeface="Times New Roman" panose="02020603050405020304" pitchFamily="18" charset="0"/>
                <a:cs typeface="Times New Roman" panose="02020603050405020304" pitchFamily="18" charset="0"/>
              </a:rPr>
              <a:t> for Surface Excess: </a:t>
            </a:r>
          </a:p>
        </p:txBody>
      </p:sp>
      <p:sp>
        <p:nvSpPr>
          <p:cNvPr id="12" name="TextBox 11">
            <a:extLst>
              <a:ext uri="{FF2B5EF4-FFF2-40B4-BE49-F238E27FC236}">
                <a16:creationId xmlns:a16="http://schemas.microsoft.com/office/drawing/2014/main" id="{9C44F622-9DC2-6840-9D80-8CE65EDA30CE}"/>
              </a:ext>
            </a:extLst>
          </p:cNvPr>
          <p:cNvSpPr txBox="1"/>
          <p:nvPr/>
        </p:nvSpPr>
        <p:spPr>
          <a:xfrm>
            <a:off x="646167" y="2718378"/>
            <a:ext cx="723275"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pGT</a:t>
            </a:r>
            <a:endParaRPr lang="en-US"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6B55F9D-3D9A-6346-A51D-A178B14ED135}"/>
              </a:ext>
            </a:extLst>
          </p:cNvPr>
          <p:cNvPicPr>
            <a:picLocks noChangeAspect="1"/>
          </p:cNvPicPr>
          <p:nvPr/>
        </p:nvPicPr>
        <p:blipFill>
          <a:blip r:embed="rId7"/>
          <a:stretch>
            <a:fillRect/>
          </a:stretch>
        </p:blipFill>
        <p:spPr>
          <a:xfrm>
            <a:off x="5974929" y="5061039"/>
            <a:ext cx="3581400" cy="1384300"/>
          </a:xfrm>
          <a:prstGeom prst="rect">
            <a:avLst/>
          </a:prstGeom>
        </p:spPr>
      </p:pic>
      <p:sp>
        <p:nvSpPr>
          <p:cNvPr id="14" name="TextBox 13">
            <a:extLst>
              <a:ext uri="{FF2B5EF4-FFF2-40B4-BE49-F238E27FC236}">
                <a16:creationId xmlns:a16="http://schemas.microsoft.com/office/drawing/2014/main" id="{274FAE15-92AD-904C-A6E9-9FB52E797E43}"/>
              </a:ext>
            </a:extLst>
          </p:cNvPr>
          <p:cNvSpPr txBox="1"/>
          <p:nvPr/>
        </p:nvSpPr>
        <p:spPr>
          <a:xfrm>
            <a:off x="4525569" y="152012"/>
            <a:ext cx="381290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Gibbs Adsorption Equation</a:t>
            </a:r>
          </a:p>
        </p:txBody>
      </p:sp>
      <p:sp>
        <p:nvSpPr>
          <p:cNvPr id="15" name="TextBox 14">
            <a:extLst>
              <a:ext uri="{FF2B5EF4-FFF2-40B4-BE49-F238E27FC236}">
                <a16:creationId xmlns:a16="http://schemas.microsoft.com/office/drawing/2014/main" id="{4765FB4E-76DE-2140-B5A6-CA03E45ED532}"/>
              </a:ext>
            </a:extLst>
          </p:cNvPr>
          <p:cNvSpPr txBox="1"/>
          <p:nvPr/>
        </p:nvSpPr>
        <p:spPr>
          <a:xfrm>
            <a:off x="2220939" y="5522356"/>
            <a:ext cx="381290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Gibbs Adsorption Equation</a:t>
            </a:r>
          </a:p>
        </p:txBody>
      </p:sp>
      <p:pic>
        <p:nvPicPr>
          <p:cNvPr id="16" name="Picture 15">
            <a:extLst>
              <a:ext uri="{FF2B5EF4-FFF2-40B4-BE49-F238E27FC236}">
                <a16:creationId xmlns:a16="http://schemas.microsoft.com/office/drawing/2014/main" id="{DB6EB9E2-B155-6042-9114-FBD0CFF7FA44}"/>
              </a:ext>
            </a:extLst>
          </p:cNvPr>
          <p:cNvPicPr>
            <a:picLocks noChangeAspect="1"/>
          </p:cNvPicPr>
          <p:nvPr/>
        </p:nvPicPr>
        <p:blipFill>
          <a:blip r:embed="rId8"/>
          <a:stretch>
            <a:fillRect/>
          </a:stretch>
        </p:blipFill>
        <p:spPr>
          <a:xfrm>
            <a:off x="9701959" y="4565118"/>
            <a:ext cx="1841500" cy="787400"/>
          </a:xfrm>
          <a:prstGeom prst="rect">
            <a:avLst/>
          </a:prstGeom>
        </p:spPr>
      </p:pic>
    </p:spTree>
    <p:extLst>
      <p:ext uri="{BB962C8B-B14F-4D97-AF65-F5344CB8AC3E}">
        <p14:creationId xmlns:p14="http://schemas.microsoft.com/office/powerpoint/2010/main" val="178308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30118B-BE8D-A04E-BFE5-DA329B14AD9A}"/>
              </a:ext>
            </a:extLst>
          </p:cNvPr>
          <p:cNvPicPr>
            <a:picLocks noChangeAspect="1"/>
          </p:cNvPicPr>
          <p:nvPr/>
        </p:nvPicPr>
        <p:blipFill>
          <a:blip r:embed="rId2"/>
          <a:stretch>
            <a:fillRect/>
          </a:stretch>
        </p:blipFill>
        <p:spPr>
          <a:xfrm>
            <a:off x="3179172" y="1170250"/>
            <a:ext cx="3797300" cy="901700"/>
          </a:xfrm>
          <a:prstGeom prst="rect">
            <a:avLst/>
          </a:prstGeom>
        </p:spPr>
      </p:pic>
      <p:pic>
        <p:nvPicPr>
          <p:cNvPr id="3" name="Picture 2">
            <a:extLst>
              <a:ext uri="{FF2B5EF4-FFF2-40B4-BE49-F238E27FC236}">
                <a16:creationId xmlns:a16="http://schemas.microsoft.com/office/drawing/2014/main" id="{D4DBB926-4919-8A44-897C-BDA4DD8F21BF}"/>
              </a:ext>
            </a:extLst>
          </p:cNvPr>
          <p:cNvPicPr>
            <a:picLocks noChangeAspect="1"/>
          </p:cNvPicPr>
          <p:nvPr/>
        </p:nvPicPr>
        <p:blipFill>
          <a:blip r:embed="rId3"/>
          <a:stretch>
            <a:fillRect/>
          </a:stretch>
        </p:blipFill>
        <p:spPr>
          <a:xfrm>
            <a:off x="3179172" y="2006672"/>
            <a:ext cx="2895600" cy="838200"/>
          </a:xfrm>
          <a:prstGeom prst="rect">
            <a:avLst/>
          </a:prstGeom>
        </p:spPr>
      </p:pic>
      <p:pic>
        <p:nvPicPr>
          <p:cNvPr id="4" name="Picture 3">
            <a:extLst>
              <a:ext uri="{FF2B5EF4-FFF2-40B4-BE49-F238E27FC236}">
                <a16:creationId xmlns:a16="http://schemas.microsoft.com/office/drawing/2014/main" id="{2A37EB48-7EC7-C148-BD8D-233A954E5002}"/>
              </a:ext>
            </a:extLst>
          </p:cNvPr>
          <p:cNvPicPr>
            <a:picLocks noChangeAspect="1"/>
          </p:cNvPicPr>
          <p:nvPr/>
        </p:nvPicPr>
        <p:blipFill>
          <a:blip r:embed="rId4"/>
          <a:stretch>
            <a:fillRect/>
          </a:stretch>
        </p:blipFill>
        <p:spPr>
          <a:xfrm>
            <a:off x="3179172" y="2753940"/>
            <a:ext cx="3543300" cy="660400"/>
          </a:xfrm>
          <a:prstGeom prst="rect">
            <a:avLst/>
          </a:prstGeom>
        </p:spPr>
      </p:pic>
      <p:pic>
        <p:nvPicPr>
          <p:cNvPr id="6" name="Picture 5">
            <a:extLst>
              <a:ext uri="{FF2B5EF4-FFF2-40B4-BE49-F238E27FC236}">
                <a16:creationId xmlns:a16="http://schemas.microsoft.com/office/drawing/2014/main" id="{FBFFE12F-93A3-064A-9027-E24070C9C202}"/>
              </a:ext>
            </a:extLst>
          </p:cNvPr>
          <p:cNvPicPr>
            <a:picLocks noChangeAspect="1"/>
          </p:cNvPicPr>
          <p:nvPr/>
        </p:nvPicPr>
        <p:blipFill>
          <a:blip r:embed="rId5"/>
          <a:stretch>
            <a:fillRect/>
          </a:stretch>
        </p:blipFill>
        <p:spPr>
          <a:xfrm>
            <a:off x="3033122" y="4328232"/>
            <a:ext cx="7378700" cy="1041400"/>
          </a:xfrm>
          <a:prstGeom prst="rect">
            <a:avLst/>
          </a:prstGeom>
        </p:spPr>
      </p:pic>
      <p:pic>
        <p:nvPicPr>
          <p:cNvPr id="7" name="Picture 6">
            <a:extLst>
              <a:ext uri="{FF2B5EF4-FFF2-40B4-BE49-F238E27FC236}">
                <a16:creationId xmlns:a16="http://schemas.microsoft.com/office/drawing/2014/main" id="{A5D1BC7C-2FAE-444B-B52E-9DCC248B2A29}"/>
              </a:ext>
            </a:extLst>
          </p:cNvPr>
          <p:cNvPicPr>
            <a:picLocks noChangeAspect="1"/>
          </p:cNvPicPr>
          <p:nvPr/>
        </p:nvPicPr>
        <p:blipFill>
          <a:blip r:embed="rId6"/>
          <a:stretch>
            <a:fillRect/>
          </a:stretch>
        </p:blipFill>
        <p:spPr>
          <a:xfrm>
            <a:off x="3179172" y="5273366"/>
            <a:ext cx="3543300" cy="1168400"/>
          </a:xfrm>
          <a:prstGeom prst="rect">
            <a:avLst/>
          </a:prstGeom>
        </p:spPr>
      </p:pic>
      <p:sp>
        <p:nvSpPr>
          <p:cNvPr id="8" name="TextBox 7">
            <a:extLst>
              <a:ext uri="{FF2B5EF4-FFF2-40B4-BE49-F238E27FC236}">
                <a16:creationId xmlns:a16="http://schemas.microsoft.com/office/drawing/2014/main" id="{7560665C-138A-6147-9DB2-6373F6172C5C}"/>
              </a:ext>
            </a:extLst>
          </p:cNvPr>
          <p:cNvSpPr txBox="1"/>
          <p:nvPr/>
        </p:nvSpPr>
        <p:spPr>
          <a:xfrm>
            <a:off x="7131666" y="5672900"/>
            <a:ext cx="307238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Surface Excess</a:t>
            </a:r>
          </a:p>
        </p:txBody>
      </p:sp>
      <p:sp>
        <p:nvSpPr>
          <p:cNvPr id="9" name="Slide Number Placeholder 8">
            <a:extLst>
              <a:ext uri="{FF2B5EF4-FFF2-40B4-BE49-F238E27FC236}">
                <a16:creationId xmlns:a16="http://schemas.microsoft.com/office/drawing/2014/main" id="{EB1FC6A9-73A8-2545-B8CC-25BA4BE707F7}"/>
              </a:ext>
            </a:extLst>
          </p:cNvPr>
          <p:cNvSpPr>
            <a:spLocks noGrp="1"/>
          </p:cNvSpPr>
          <p:nvPr>
            <p:ph type="sldNum" sz="quarter" idx="12"/>
          </p:nvPr>
        </p:nvSpPr>
        <p:spPr/>
        <p:txBody>
          <a:bodyPr/>
          <a:lstStyle/>
          <a:p>
            <a:fld id="{F330A13A-245F-CF4A-9D4D-0D02FAFE269F}"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A03699B-8538-E04B-9ACC-6E521299359E}"/>
              </a:ext>
            </a:extLst>
          </p:cNvPr>
          <p:cNvSpPr txBox="1"/>
          <p:nvPr/>
        </p:nvSpPr>
        <p:spPr>
          <a:xfrm>
            <a:off x="8753433" y="868383"/>
            <a:ext cx="73616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pGT</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CA0D362-8089-D94F-ABB3-B597CD4AC662}"/>
              </a:ext>
            </a:extLst>
          </p:cNvPr>
          <p:cNvSpPr txBox="1"/>
          <p:nvPr/>
        </p:nvSpPr>
        <p:spPr>
          <a:xfrm>
            <a:off x="1261587" y="2071950"/>
            <a:ext cx="180177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V doesn’t change</a:t>
            </a:r>
          </a:p>
        </p:txBody>
      </p:sp>
      <p:sp>
        <p:nvSpPr>
          <p:cNvPr id="12" name="TextBox 11">
            <a:extLst>
              <a:ext uri="{FF2B5EF4-FFF2-40B4-BE49-F238E27FC236}">
                <a16:creationId xmlns:a16="http://schemas.microsoft.com/office/drawing/2014/main" id="{14448479-0AF0-624A-990C-CBC5C376148D}"/>
              </a:ext>
            </a:extLst>
          </p:cNvPr>
          <p:cNvSpPr txBox="1"/>
          <p:nvPr/>
        </p:nvSpPr>
        <p:spPr>
          <a:xfrm>
            <a:off x="1261587" y="2920040"/>
            <a:ext cx="155042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Surface excess</a:t>
            </a:r>
          </a:p>
        </p:txBody>
      </p:sp>
      <p:sp>
        <p:nvSpPr>
          <p:cNvPr id="13" name="TextBox 12">
            <a:extLst>
              <a:ext uri="{FF2B5EF4-FFF2-40B4-BE49-F238E27FC236}">
                <a16:creationId xmlns:a16="http://schemas.microsoft.com/office/drawing/2014/main" id="{4EE5CD1E-75BB-2517-73A8-AE4D11EC3771}"/>
              </a:ext>
            </a:extLst>
          </p:cNvPr>
          <p:cNvSpPr txBox="1"/>
          <p:nvPr/>
        </p:nvSpPr>
        <p:spPr>
          <a:xfrm>
            <a:off x="123371" y="105611"/>
            <a:ext cx="8974765"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What is the change in internal energy by introduction of a surface?</a:t>
            </a:r>
          </a:p>
        </p:txBody>
      </p:sp>
      <p:pic>
        <p:nvPicPr>
          <p:cNvPr id="14" name="Picture 13">
            <a:extLst>
              <a:ext uri="{FF2B5EF4-FFF2-40B4-BE49-F238E27FC236}">
                <a16:creationId xmlns:a16="http://schemas.microsoft.com/office/drawing/2014/main" id="{69F575C9-63C8-41D4-C9E3-47473C3AF11D}"/>
              </a:ext>
            </a:extLst>
          </p:cNvPr>
          <p:cNvPicPr>
            <a:picLocks noChangeAspect="1"/>
          </p:cNvPicPr>
          <p:nvPr/>
        </p:nvPicPr>
        <p:blipFill rotWithShape="1">
          <a:blip r:embed="rId7"/>
          <a:srcRect r="3966" b="61955"/>
          <a:stretch/>
        </p:blipFill>
        <p:spPr>
          <a:xfrm>
            <a:off x="6901830" y="2317765"/>
            <a:ext cx="3536950" cy="976014"/>
          </a:xfrm>
          <a:prstGeom prst="rect">
            <a:avLst/>
          </a:prstGeom>
        </p:spPr>
      </p:pic>
      <p:pic>
        <p:nvPicPr>
          <p:cNvPr id="15" name="Picture 14">
            <a:extLst>
              <a:ext uri="{FF2B5EF4-FFF2-40B4-BE49-F238E27FC236}">
                <a16:creationId xmlns:a16="http://schemas.microsoft.com/office/drawing/2014/main" id="{B4DE023A-8C65-23C1-3B48-DB46ECD13FA3}"/>
              </a:ext>
            </a:extLst>
          </p:cNvPr>
          <p:cNvPicPr>
            <a:picLocks noChangeAspect="1"/>
          </p:cNvPicPr>
          <p:nvPr/>
        </p:nvPicPr>
        <p:blipFill rotWithShape="1">
          <a:blip r:embed="rId7"/>
          <a:srcRect l="2028" t="55671" r="6724" b="8705"/>
          <a:stretch/>
        </p:blipFill>
        <p:spPr>
          <a:xfrm>
            <a:off x="6976472" y="3082648"/>
            <a:ext cx="3360673" cy="913892"/>
          </a:xfrm>
          <a:prstGeom prst="rect">
            <a:avLst/>
          </a:prstGeom>
        </p:spPr>
      </p:pic>
    </p:spTree>
    <p:extLst>
      <p:ext uri="{BB962C8B-B14F-4D97-AF65-F5344CB8AC3E}">
        <p14:creationId xmlns:p14="http://schemas.microsoft.com/office/powerpoint/2010/main" val="3616005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7E8B08-8FF3-D24E-9EDB-2EE8FD8E6D29}"/>
              </a:ext>
            </a:extLst>
          </p:cNvPr>
          <p:cNvSpPr>
            <a:spLocks noGrp="1"/>
          </p:cNvSpPr>
          <p:nvPr>
            <p:ph type="sldNum" sz="quarter" idx="12"/>
          </p:nvPr>
        </p:nvSpPr>
        <p:spPr/>
        <p:txBody>
          <a:bodyPr/>
          <a:lstStyle/>
          <a:p>
            <a:fld id="{F330A13A-245F-CF4A-9D4D-0D02FAFE269F}" type="slidenum">
              <a:rPr lang="en-US" smtClean="0"/>
              <a:t>70</a:t>
            </a:fld>
            <a:endParaRPr lang="en-US"/>
          </a:p>
        </p:txBody>
      </p:sp>
      <p:pic>
        <p:nvPicPr>
          <p:cNvPr id="3" name="Picture 2">
            <a:extLst>
              <a:ext uri="{FF2B5EF4-FFF2-40B4-BE49-F238E27FC236}">
                <a16:creationId xmlns:a16="http://schemas.microsoft.com/office/drawing/2014/main" id="{ABDD7F57-30F0-9F41-8B8A-C4287DE61328}"/>
              </a:ext>
            </a:extLst>
          </p:cNvPr>
          <p:cNvPicPr>
            <a:picLocks noChangeAspect="1"/>
          </p:cNvPicPr>
          <p:nvPr/>
        </p:nvPicPr>
        <p:blipFill>
          <a:blip r:embed="rId2"/>
          <a:stretch>
            <a:fillRect/>
          </a:stretch>
        </p:blipFill>
        <p:spPr>
          <a:xfrm>
            <a:off x="4741140" y="1955800"/>
            <a:ext cx="1816100" cy="889000"/>
          </a:xfrm>
          <a:prstGeom prst="rect">
            <a:avLst/>
          </a:prstGeom>
        </p:spPr>
      </p:pic>
      <p:pic>
        <p:nvPicPr>
          <p:cNvPr id="4" name="Picture 3">
            <a:extLst>
              <a:ext uri="{FF2B5EF4-FFF2-40B4-BE49-F238E27FC236}">
                <a16:creationId xmlns:a16="http://schemas.microsoft.com/office/drawing/2014/main" id="{C3A34278-D340-EF41-9347-76203774DBAC}"/>
              </a:ext>
            </a:extLst>
          </p:cNvPr>
          <p:cNvPicPr>
            <a:picLocks noChangeAspect="1"/>
          </p:cNvPicPr>
          <p:nvPr/>
        </p:nvPicPr>
        <p:blipFill>
          <a:blip r:embed="rId3"/>
          <a:stretch>
            <a:fillRect/>
          </a:stretch>
        </p:blipFill>
        <p:spPr>
          <a:xfrm>
            <a:off x="5922974" y="405911"/>
            <a:ext cx="3581400" cy="1384300"/>
          </a:xfrm>
          <a:prstGeom prst="rect">
            <a:avLst/>
          </a:prstGeom>
        </p:spPr>
      </p:pic>
      <p:sp>
        <p:nvSpPr>
          <p:cNvPr id="5" name="TextBox 4">
            <a:extLst>
              <a:ext uri="{FF2B5EF4-FFF2-40B4-BE49-F238E27FC236}">
                <a16:creationId xmlns:a16="http://schemas.microsoft.com/office/drawing/2014/main" id="{78160CDD-C6B2-7146-A558-2FFBBA015851}"/>
              </a:ext>
            </a:extLst>
          </p:cNvPr>
          <p:cNvSpPr txBox="1"/>
          <p:nvPr/>
        </p:nvSpPr>
        <p:spPr>
          <a:xfrm>
            <a:off x="2168984" y="867228"/>
            <a:ext cx="381290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Gibbs Adsorption Equation</a:t>
            </a:r>
          </a:p>
        </p:txBody>
      </p:sp>
      <p:sp>
        <p:nvSpPr>
          <p:cNvPr id="6" name="TextBox 5">
            <a:extLst>
              <a:ext uri="{FF2B5EF4-FFF2-40B4-BE49-F238E27FC236}">
                <a16:creationId xmlns:a16="http://schemas.microsoft.com/office/drawing/2014/main" id="{D137A3A1-6E18-CD4C-BA25-449484C672E5}"/>
              </a:ext>
            </a:extLst>
          </p:cNvPr>
          <p:cNvSpPr txBox="1"/>
          <p:nvPr/>
        </p:nvSpPr>
        <p:spPr>
          <a:xfrm>
            <a:off x="2168984" y="2153288"/>
            <a:ext cx="244810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Gibbs-</a:t>
            </a:r>
            <a:r>
              <a:rPr lang="en-US" dirty="0" err="1">
                <a:latin typeface="Times New Roman" panose="02020603050405020304" pitchFamily="18" charset="0"/>
                <a:cs typeface="Times New Roman" panose="02020603050405020304" pitchFamily="18" charset="0"/>
              </a:rPr>
              <a:t>Duhem</a:t>
            </a:r>
            <a:r>
              <a:rPr lang="en-US" dirty="0">
                <a:latin typeface="Times New Roman" panose="02020603050405020304" pitchFamily="18" charset="0"/>
                <a:cs typeface="Times New Roman" panose="02020603050405020304" pitchFamily="18" charset="0"/>
              </a:rPr>
              <a:t> Equation:</a:t>
            </a:r>
          </a:p>
        </p:txBody>
      </p:sp>
      <p:pic>
        <p:nvPicPr>
          <p:cNvPr id="7" name="Picture 6">
            <a:extLst>
              <a:ext uri="{FF2B5EF4-FFF2-40B4-BE49-F238E27FC236}">
                <a16:creationId xmlns:a16="http://schemas.microsoft.com/office/drawing/2014/main" id="{59F894FC-033F-8944-80A3-C92DB0D446EE}"/>
              </a:ext>
            </a:extLst>
          </p:cNvPr>
          <p:cNvPicPr>
            <a:picLocks noChangeAspect="1"/>
          </p:cNvPicPr>
          <p:nvPr/>
        </p:nvPicPr>
        <p:blipFill>
          <a:blip r:embed="rId4"/>
          <a:stretch>
            <a:fillRect/>
          </a:stretch>
        </p:blipFill>
        <p:spPr>
          <a:xfrm>
            <a:off x="7170882" y="1854200"/>
            <a:ext cx="2463800" cy="1092200"/>
          </a:xfrm>
          <a:prstGeom prst="rect">
            <a:avLst/>
          </a:prstGeom>
        </p:spPr>
      </p:pic>
      <p:pic>
        <p:nvPicPr>
          <p:cNvPr id="8" name="Picture 7">
            <a:extLst>
              <a:ext uri="{FF2B5EF4-FFF2-40B4-BE49-F238E27FC236}">
                <a16:creationId xmlns:a16="http://schemas.microsoft.com/office/drawing/2014/main" id="{35491EF1-B107-1D4A-892D-BB332009AE08}"/>
              </a:ext>
            </a:extLst>
          </p:cNvPr>
          <p:cNvPicPr>
            <a:picLocks noChangeAspect="1"/>
          </p:cNvPicPr>
          <p:nvPr/>
        </p:nvPicPr>
        <p:blipFill>
          <a:blip r:embed="rId5"/>
          <a:stretch>
            <a:fillRect/>
          </a:stretch>
        </p:blipFill>
        <p:spPr>
          <a:xfrm>
            <a:off x="3572740" y="3129445"/>
            <a:ext cx="4152900" cy="1282700"/>
          </a:xfrm>
          <a:prstGeom prst="rect">
            <a:avLst/>
          </a:prstGeom>
        </p:spPr>
      </p:pic>
      <p:sp>
        <p:nvSpPr>
          <p:cNvPr id="9" name="TextBox 8">
            <a:extLst>
              <a:ext uri="{FF2B5EF4-FFF2-40B4-BE49-F238E27FC236}">
                <a16:creationId xmlns:a16="http://schemas.microsoft.com/office/drawing/2014/main" id="{7A30618C-322A-30B7-CFD2-68DB94A69EE7}"/>
              </a:ext>
            </a:extLst>
          </p:cNvPr>
          <p:cNvSpPr txBox="1"/>
          <p:nvPr/>
        </p:nvSpPr>
        <p:spPr>
          <a:xfrm>
            <a:off x="3203542" y="4995621"/>
            <a:ext cx="540705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d</a:t>
            </a:r>
            <a:r>
              <a:rPr lang="en-US" sz="2800" dirty="0">
                <a:latin typeface="Symbol" pitchFamily="2" charset="2"/>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dln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x</a:t>
            </a:r>
            <a:r>
              <a:rPr lang="en-US" sz="2800" baseline="-25000" dirty="0" err="1">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a:t>
            </a:r>
            <a:r>
              <a:rPr lang="en-US" sz="2800" baseline="-25000"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 -RT[</a:t>
            </a:r>
            <a:r>
              <a:rPr lang="en-US" sz="2800" dirty="0">
                <a:latin typeface="Symbol" pitchFamily="2" charset="2"/>
                <a:cs typeface="Times New Roman" panose="02020603050405020304" pitchFamily="18" charset="0"/>
              </a:rPr>
              <a:t>G</a:t>
            </a:r>
            <a:r>
              <a:rPr lang="en-US" sz="2800" baseline="-25000"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x</a:t>
            </a:r>
            <a:r>
              <a:rPr lang="en-US" sz="2800" baseline="-25000" dirty="0" err="1">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x</a:t>
            </a:r>
            <a:r>
              <a:rPr lang="en-US" sz="2800" baseline="-25000" dirty="0" err="1">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a:t>
            </a:r>
            <a:r>
              <a:rPr lang="en-US" sz="2800" dirty="0">
                <a:latin typeface="Symbol" pitchFamily="2" charset="2"/>
                <a:cs typeface="Times New Roman" panose="02020603050405020304" pitchFamily="18" charset="0"/>
              </a:rPr>
              <a:t> G</a:t>
            </a:r>
            <a:r>
              <a:rPr lang="en-US" sz="2800" baseline="-25000"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20085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CC3634-E5A9-9346-B6B8-E5864314E016}"/>
              </a:ext>
            </a:extLst>
          </p:cNvPr>
          <p:cNvSpPr>
            <a:spLocks noGrp="1"/>
          </p:cNvSpPr>
          <p:nvPr>
            <p:ph type="sldNum" sz="quarter" idx="12"/>
          </p:nvPr>
        </p:nvSpPr>
        <p:spPr/>
        <p:txBody>
          <a:bodyPr/>
          <a:lstStyle/>
          <a:p>
            <a:fld id="{F330A13A-245F-CF4A-9D4D-0D02FAFE269F}" type="slidenum">
              <a:rPr lang="en-US" smtClean="0"/>
              <a:t>71</a:t>
            </a:fld>
            <a:endParaRPr lang="en-US" dirty="0"/>
          </a:p>
        </p:txBody>
      </p:sp>
      <p:pic>
        <p:nvPicPr>
          <p:cNvPr id="3" name="Picture 2">
            <a:extLst>
              <a:ext uri="{FF2B5EF4-FFF2-40B4-BE49-F238E27FC236}">
                <a16:creationId xmlns:a16="http://schemas.microsoft.com/office/drawing/2014/main" id="{59055660-750A-C94C-A03E-6428044A3820}"/>
              </a:ext>
            </a:extLst>
          </p:cNvPr>
          <p:cNvPicPr>
            <a:picLocks noChangeAspect="1"/>
          </p:cNvPicPr>
          <p:nvPr/>
        </p:nvPicPr>
        <p:blipFill rotWithShape="1">
          <a:blip r:embed="rId2"/>
          <a:srcRect l="23691" r="23003" b="22303"/>
          <a:stretch/>
        </p:blipFill>
        <p:spPr>
          <a:xfrm>
            <a:off x="548895" y="519545"/>
            <a:ext cx="2547595" cy="1935705"/>
          </a:xfrm>
          <a:prstGeom prst="rect">
            <a:avLst/>
          </a:prstGeom>
        </p:spPr>
      </p:pic>
      <p:sp>
        <p:nvSpPr>
          <p:cNvPr id="6" name="TextBox 5">
            <a:extLst>
              <a:ext uri="{FF2B5EF4-FFF2-40B4-BE49-F238E27FC236}">
                <a16:creationId xmlns:a16="http://schemas.microsoft.com/office/drawing/2014/main" id="{F36B485D-76C7-DD4E-9AD1-956B1203C509}"/>
              </a:ext>
            </a:extLst>
          </p:cNvPr>
          <p:cNvSpPr txBox="1"/>
          <p:nvPr/>
        </p:nvSpPr>
        <p:spPr>
          <a:xfrm>
            <a:off x="3680846" y="1249515"/>
            <a:ext cx="5943600" cy="369332"/>
          </a:xfrm>
          <a:prstGeom prst="rect">
            <a:avLst/>
          </a:prstGeom>
          <a:noFill/>
        </p:spPr>
        <p:txBody>
          <a:bodyPr wrap="square" rtlCol="0">
            <a:spAutoFit/>
          </a:bodyPr>
          <a:lstStyle/>
          <a:p>
            <a:r>
              <a:rPr lang="en-US" b="1" dirty="0"/>
              <a:t>Relative Adsorption</a:t>
            </a:r>
            <a:r>
              <a:rPr lang="en-US" dirty="0"/>
              <a:t>, doesn’t</a:t>
            </a:r>
          </a:p>
        </p:txBody>
      </p:sp>
      <p:pic>
        <p:nvPicPr>
          <p:cNvPr id="10" name="Picture 9">
            <a:extLst>
              <a:ext uri="{FF2B5EF4-FFF2-40B4-BE49-F238E27FC236}">
                <a16:creationId xmlns:a16="http://schemas.microsoft.com/office/drawing/2014/main" id="{169AA072-F829-7E49-8D76-1B1928CAFA80}"/>
              </a:ext>
            </a:extLst>
          </p:cNvPr>
          <p:cNvPicPr>
            <a:picLocks noChangeAspect="1"/>
          </p:cNvPicPr>
          <p:nvPr/>
        </p:nvPicPr>
        <p:blipFill>
          <a:blip r:embed="rId3"/>
          <a:stretch>
            <a:fillRect/>
          </a:stretch>
        </p:blipFill>
        <p:spPr>
          <a:xfrm>
            <a:off x="9472468" y="203577"/>
            <a:ext cx="1841500" cy="787400"/>
          </a:xfrm>
          <a:prstGeom prst="rect">
            <a:avLst/>
          </a:prstGeom>
        </p:spPr>
      </p:pic>
      <p:pic>
        <p:nvPicPr>
          <p:cNvPr id="12" name="Picture 11">
            <a:extLst>
              <a:ext uri="{FF2B5EF4-FFF2-40B4-BE49-F238E27FC236}">
                <a16:creationId xmlns:a16="http://schemas.microsoft.com/office/drawing/2014/main" id="{53AA7E49-E81D-D345-89D1-EC490F314EB9}"/>
              </a:ext>
            </a:extLst>
          </p:cNvPr>
          <p:cNvPicPr>
            <a:picLocks noChangeAspect="1"/>
          </p:cNvPicPr>
          <p:nvPr/>
        </p:nvPicPr>
        <p:blipFill>
          <a:blip r:embed="rId4"/>
          <a:stretch>
            <a:fillRect/>
          </a:stretch>
        </p:blipFill>
        <p:spPr>
          <a:xfrm>
            <a:off x="3128818" y="2928893"/>
            <a:ext cx="5003800" cy="1244600"/>
          </a:xfrm>
          <a:prstGeom prst="rect">
            <a:avLst/>
          </a:prstGeom>
        </p:spPr>
      </p:pic>
      <p:pic>
        <p:nvPicPr>
          <p:cNvPr id="13" name="Picture 12">
            <a:extLst>
              <a:ext uri="{FF2B5EF4-FFF2-40B4-BE49-F238E27FC236}">
                <a16:creationId xmlns:a16="http://schemas.microsoft.com/office/drawing/2014/main" id="{9DFD0A7B-77FC-1242-844F-84CC371A6C3E}"/>
              </a:ext>
            </a:extLst>
          </p:cNvPr>
          <p:cNvPicPr>
            <a:picLocks noChangeAspect="1"/>
          </p:cNvPicPr>
          <p:nvPr/>
        </p:nvPicPr>
        <p:blipFill>
          <a:blip r:embed="rId5"/>
          <a:stretch>
            <a:fillRect/>
          </a:stretch>
        </p:blipFill>
        <p:spPr>
          <a:xfrm>
            <a:off x="3096490" y="1877385"/>
            <a:ext cx="7607300" cy="1409700"/>
          </a:xfrm>
          <a:prstGeom prst="rect">
            <a:avLst/>
          </a:prstGeom>
        </p:spPr>
      </p:pic>
      <p:sp>
        <p:nvSpPr>
          <p:cNvPr id="14" name="TextBox 13">
            <a:extLst>
              <a:ext uri="{FF2B5EF4-FFF2-40B4-BE49-F238E27FC236}">
                <a16:creationId xmlns:a16="http://schemas.microsoft.com/office/drawing/2014/main" id="{0F1CF7FE-0363-6949-AE01-E8BDABE435C5}"/>
              </a:ext>
            </a:extLst>
          </p:cNvPr>
          <p:cNvSpPr txBox="1"/>
          <p:nvPr/>
        </p:nvSpPr>
        <p:spPr>
          <a:xfrm>
            <a:off x="8610600" y="3146089"/>
            <a:ext cx="3225050"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V</a:t>
            </a:r>
            <a:r>
              <a:rPr lang="en-US" baseline="30000" dirty="0" err="1">
                <a:latin typeface="Symbol" pitchFamily="2" charset="2"/>
              </a:rPr>
              <a:t>a</a:t>
            </a:r>
            <a:r>
              <a:rPr lang="en-US" dirty="0"/>
              <a:t> </a:t>
            </a:r>
            <a:r>
              <a:rPr lang="en-US" dirty="0">
                <a:latin typeface="Times New Roman" panose="02020603050405020304" pitchFamily="18" charset="0"/>
                <a:cs typeface="Times New Roman" panose="02020603050405020304" pitchFamily="18" charset="0"/>
              </a:rPr>
              <a:t>is the volume of the </a:t>
            </a:r>
            <a:r>
              <a:rPr lang="en-US" dirty="0">
                <a:latin typeface="Symbol" pitchFamily="2" charset="2"/>
              </a:rPr>
              <a:t>a</a:t>
            </a:r>
            <a:r>
              <a:rPr lang="en-US" dirty="0">
                <a:latin typeface="Times New Roman" panose="02020603050405020304" pitchFamily="18" charset="0"/>
                <a:cs typeface="Times New Roman" panose="02020603050405020304" pitchFamily="18" charset="0"/>
              </a:rPr>
              <a:t>-phase</a:t>
            </a:r>
          </a:p>
        </p:txBody>
      </p:sp>
      <p:pic>
        <p:nvPicPr>
          <p:cNvPr id="15" name="Picture 14">
            <a:extLst>
              <a:ext uri="{FF2B5EF4-FFF2-40B4-BE49-F238E27FC236}">
                <a16:creationId xmlns:a16="http://schemas.microsoft.com/office/drawing/2014/main" id="{3598DD48-82E6-8042-AA43-E69632921038}"/>
              </a:ext>
            </a:extLst>
          </p:cNvPr>
          <p:cNvPicPr>
            <a:picLocks noChangeAspect="1"/>
          </p:cNvPicPr>
          <p:nvPr/>
        </p:nvPicPr>
        <p:blipFill>
          <a:blip r:embed="rId6"/>
          <a:stretch>
            <a:fillRect/>
          </a:stretch>
        </p:blipFill>
        <p:spPr>
          <a:xfrm>
            <a:off x="2328296" y="4211610"/>
            <a:ext cx="8648700" cy="1778000"/>
          </a:xfrm>
          <a:prstGeom prst="rect">
            <a:avLst/>
          </a:prstGeom>
        </p:spPr>
      </p:pic>
      <p:sp>
        <p:nvSpPr>
          <p:cNvPr id="16" name="Rectangle 15">
            <a:extLst>
              <a:ext uri="{FF2B5EF4-FFF2-40B4-BE49-F238E27FC236}">
                <a16:creationId xmlns:a16="http://schemas.microsoft.com/office/drawing/2014/main" id="{8C18BABF-8240-1541-861E-FD00E2883177}"/>
              </a:ext>
            </a:extLst>
          </p:cNvPr>
          <p:cNvSpPr/>
          <p:nvPr/>
        </p:nvSpPr>
        <p:spPr>
          <a:xfrm>
            <a:off x="193908" y="4915944"/>
            <a:ext cx="2153218"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Relative Adsorption</a:t>
            </a:r>
            <a:endParaRPr lang="en-US"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49A900F3-DBB1-9D4D-AC24-0982CED9BF30}"/>
              </a:ext>
            </a:extLst>
          </p:cNvPr>
          <p:cNvPicPr>
            <a:picLocks noChangeAspect="1"/>
          </p:cNvPicPr>
          <p:nvPr/>
        </p:nvPicPr>
        <p:blipFill>
          <a:blip r:embed="rId7"/>
          <a:stretch>
            <a:fillRect/>
          </a:stretch>
        </p:blipFill>
        <p:spPr>
          <a:xfrm>
            <a:off x="6792768" y="608681"/>
            <a:ext cx="2679700" cy="1651000"/>
          </a:xfrm>
          <a:prstGeom prst="rect">
            <a:avLst/>
          </a:prstGeom>
        </p:spPr>
      </p:pic>
      <p:sp>
        <p:nvSpPr>
          <p:cNvPr id="18" name="TextBox 17">
            <a:extLst>
              <a:ext uri="{FF2B5EF4-FFF2-40B4-BE49-F238E27FC236}">
                <a16:creationId xmlns:a16="http://schemas.microsoft.com/office/drawing/2014/main" id="{28628595-A2C9-4D41-ADEB-DE4D1EF33BD3}"/>
              </a:ext>
            </a:extLst>
          </p:cNvPr>
          <p:cNvSpPr txBox="1"/>
          <p:nvPr/>
        </p:nvSpPr>
        <p:spPr>
          <a:xfrm>
            <a:off x="3680846" y="481696"/>
            <a:ext cx="59436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Adsorption</a:t>
            </a:r>
            <a:r>
              <a:rPr lang="en-US" dirty="0">
                <a:latin typeface="Times New Roman" panose="02020603050405020304" pitchFamily="18" charset="0"/>
                <a:cs typeface="Times New Roman" panose="02020603050405020304" pitchFamily="18" charset="0"/>
              </a:rPr>
              <a:t>, </a:t>
            </a:r>
            <a:r>
              <a:rPr lang="en-US" dirty="0">
                <a:latin typeface="Symbol" pitchFamily="2" charset="2"/>
              </a:rPr>
              <a:t>G</a:t>
            </a:r>
            <a:r>
              <a:rPr lang="en-US" dirty="0">
                <a:latin typeface="Times New Roman" panose="02020603050405020304" pitchFamily="18" charset="0"/>
                <a:cs typeface="Times New Roman" panose="02020603050405020304" pitchFamily="18" charset="0"/>
              </a:rPr>
              <a:t>, depends on the position of the “surface”</a:t>
            </a:r>
          </a:p>
        </p:txBody>
      </p:sp>
      <p:sp>
        <p:nvSpPr>
          <p:cNvPr id="19" name="TextBox 18">
            <a:extLst>
              <a:ext uri="{FF2B5EF4-FFF2-40B4-BE49-F238E27FC236}">
                <a16:creationId xmlns:a16="http://schemas.microsoft.com/office/drawing/2014/main" id="{F7B38BA4-C008-C34D-8B4B-068498DECDA1}"/>
              </a:ext>
            </a:extLst>
          </p:cNvPr>
          <p:cNvSpPr txBox="1"/>
          <p:nvPr/>
        </p:nvSpPr>
        <p:spPr>
          <a:xfrm>
            <a:off x="792209" y="6128014"/>
            <a:ext cx="94004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Multiply second equation by c ratio then subtract, it doesn’t depend on the position of the surface.</a:t>
            </a:r>
          </a:p>
        </p:txBody>
      </p:sp>
    </p:spTree>
    <p:extLst>
      <p:ext uri="{BB962C8B-B14F-4D97-AF65-F5344CB8AC3E}">
        <p14:creationId xmlns:p14="http://schemas.microsoft.com/office/powerpoint/2010/main" val="20133536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DF1D9E-607E-B342-BAE3-30017D79546A}"/>
              </a:ext>
            </a:extLst>
          </p:cNvPr>
          <p:cNvSpPr>
            <a:spLocks noGrp="1"/>
          </p:cNvSpPr>
          <p:nvPr>
            <p:ph type="sldNum" sz="quarter" idx="12"/>
          </p:nvPr>
        </p:nvSpPr>
        <p:spPr/>
        <p:txBody>
          <a:bodyPr/>
          <a:lstStyle/>
          <a:p>
            <a:fld id="{F330A13A-245F-CF4A-9D4D-0D02FAFE269F}" type="slidenum">
              <a:rPr lang="en-US" smtClean="0"/>
              <a:t>72</a:t>
            </a:fld>
            <a:endParaRPr lang="en-US"/>
          </a:p>
        </p:txBody>
      </p:sp>
      <p:sp>
        <p:nvSpPr>
          <p:cNvPr id="3" name="TextBox 2">
            <a:extLst>
              <a:ext uri="{FF2B5EF4-FFF2-40B4-BE49-F238E27FC236}">
                <a16:creationId xmlns:a16="http://schemas.microsoft.com/office/drawing/2014/main" id="{A7AA038A-3B3B-4143-AA21-828A9609C1EF}"/>
              </a:ext>
            </a:extLst>
          </p:cNvPr>
          <p:cNvSpPr txBox="1"/>
          <p:nvPr/>
        </p:nvSpPr>
        <p:spPr>
          <a:xfrm>
            <a:off x="3522518" y="644236"/>
            <a:ext cx="280942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Relative Adsorption</a:t>
            </a:r>
          </a:p>
        </p:txBody>
      </p:sp>
      <p:pic>
        <p:nvPicPr>
          <p:cNvPr id="4" name="Picture 3">
            <a:extLst>
              <a:ext uri="{FF2B5EF4-FFF2-40B4-BE49-F238E27FC236}">
                <a16:creationId xmlns:a16="http://schemas.microsoft.com/office/drawing/2014/main" id="{BA0B954A-993A-9042-837B-00AE09FA1671}"/>
              </a:ext>
            </a:extLst>
          </p:cNvPr>
          <p:cNvPicPr>
            <a:picLocks noChangeAspect="1"/>
          </p:cNvPicPr>
          <p:nvPr/>
        </p:nvPicPr>
        <p:blipFill>
          <a:blip r:embed="rId2"/>
          <a:stretch>
            <a:fillRect/>
          </a:stretch>
        </p:blipFill>
        <p:spPr>
          <a:xfrm>
            <a:off x="3016538" y="1429328"/>
            <a:ext cx="3721100" cy="1651000"/>
          </a:xfrm>
          <a:prstGeom prst="rect">
            <a:avLst/>
          </a:prstGeom>
        </p:spPr>
      </p:pic>
      <p:pic>
        <p:nvPicPr>
          <p:cNvPr id="5" name="Picture 4">
            <a:extLst>
              <a:ext uri="{FF2B5EF4-FFF2-40B4-BE49-F238E27FC236}">
                <a16:creationId xmlns:a16="http://schemas.microsoft.com/office/drawing/2014/main" id="{69F62556-9A0C-C44F-8F8F-1042DA4D0E28}"/>
              </a:ext>
            </a:extLst>
          </p:cNvPr>
          <p:cNvPicPr>
            <a:picLocks noChangeAspect="1"/>
          </p:cNvPicPr>
          <p:nvPr/>
        </p:nvPicPr>
        <p:blipFill>
          <a:blip r:embed="rId3"/>
          <a:stretch>
            <a:fillRect/>
          </a:stretch>
        </p:blipFill>
        <p:spPr>
          <a:xfrm>
            <a:off x="998104" y="3024308"/>
            <a:ext cx="6452177" cy="3332042"/>
          </a:xfrm>
          <a:prstGeom prst="rect">
            <a:avLst/>
          </a:prstGeom>
        </p:spPr>
      </p:pic>
      <p:sp>
        <p:nvSpPr>
          <p:cNvPr id="6" name="TextBox 5">
            <a:extLst>
              <a:ext uri="{FF2B5EF4-FFF2-40B4-BE49-F238E27FC236}">
                <a16:creationId xmlns:a16="http://schemas.microsoft.com/office/drawing/2014/main" id="{A661A1C9-D61A-184D-B508-A0DF8D055A03}"/>
              </a:ext>
            </a:extLst>
          </p:cNvPr>
          <p:cNvSpPr txBox="1"/>
          <p:nvPr/>
        </p:nvSpPr>
        <p:spPr>
          <a:xfrm>
            <a:off x="6868390" y="3766999"/>
            <a:ext cx="292677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Gibbs Surface </a:t>
            </a:r>
            <a:r>
              <a:rPr lang="en-US" dirty="0">
                <a:latin typeface="Symbol" pitchFamily="2" charset="2"/>
              </a:rPr>
              <a:t>S</a:t>
            </a:r>
            <a:r>
              <a:rPr lang="en-US" dirty="0"/>
              <a:t> </a:t>
            </a:r>
            <a:r>
              <a:rPr lang="en-US" dirty="0">
                <a:latin typeface="Times New Roman" panose="02020603050405020304" pitchFamily="18" charset="0"/>
                <a:cs typeface="Times New Roman" panose="02020603050405020304" pitchFamily="18" charset="0"/>
              </a:rPr>
              <a:t>is located where there is no net adsorption of A</a:t>
            </a:r>
          </a:p>
        </p:txBody>
      </p:sp>
    </p:spTree>
    <p:extLst>
      <p:ext uri="{BB962C8B-B14F-4D97-AF65-F5344CB8AC3E}">
        <p14:creationId xmlns:p14="http://schemas.microsoft.com/office/powerpoint/2010/main" val="26788375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2D4F68-DCEF-8748-A714-DF9A3A0F4AA6}"/>
              </a:ext>
            </a:extLst>
          </p:cNvPr>
          <p:cNvSpPr>
            <a:spLocks noGrp="1"/>
          </p:cNvSpPr>
          <p:nvPr>
            <p:ph type="sldNum" sz="quarter" idx="12"/>
          </p:nvPr>
        </p:nvSpPr>
        <p:spPr/>
        <p:txBody>
          <a:bodyPr/>
          <a:lstStyle/>
          <a:p>
            <a:fld id="{F330A13A-245F-CF4A-9D4D-0D02FAFE269F}" type="slidenum">
              <a:rPr lang="en-US" smtClean="0"/>
              <a:t>73</a:t>
            </a:fld>
            <a:endParaRPr lang="en-US"/>
          </a:p>
        </p:txBody>
      </p:sp>
      <p:pic>
        <p:nvPicPr>
          <p:cNvPr id="3" name="Picture 2">
            <a:extLst>
              <a:ext uri="{FF2B5EF4-FFF2-40B4-BE49-F238E27FC236}">
                <a16:creationId xmlns:a16="http://schemas.microsoft.com/office/drawing/2014/main" id="{AA6C6860-3E45-6643-A3B0-F23735167095}"/>
              </a:ext>
            </a:extLst>
          </p:cNvPr>
          <p:cNvPicPr>
            <a:picLocks noChangeAspect="1"/>
          </p:cNvPicPr>
          <p:nvPr/>
        </p:nvPicPr>
        <p:blipFill>
          <a:blip r:embed="rId2"/>
          <a:stretch>
            <a:fillRect/>
          </a:stretch>
        </p:blipFill>
        <p:spPr>
          <a:xfrm>
            <a:off x="3317010" y="613641"/>
            <a:ext cx="4165600" cy="1308100"/>
          </a:xfrm>
          <a:prstGeom prst="rect">
            <a:avLst/>
          </a:prstGeom>
        </p:spPr>
      </p:pic>
      <p:pic>
        <p:nvPicPr>
          <p:cNvPr id="4" name="Picture 3">
            <a:extLst>
              <a:ext uri="{FF2B5EF4-FFF2-40B4-BE49-F238E27FC236}">
                <a16:creationId xmlns:a16="http://schemas.microsoft.com/office/drawing/2014/main" id="{6F5E54A7-980D-724C-89C0-675C895516A8}"/>
              </a:ext>
            </a:extLst>
          </p:cNvPr>
          <p:cNvPicPr>
            <a:picLocks noChangeAspect="1"/>
          </p:cNvPicPr>
          <p:nvPr/>
        </p:nvPicPr>
        <p:blipFill>
          <a:blip r:embed="rId3"/>
          <a:stretch>
            <a:fillRect/>
          </a:stretch>
        </p:blipFill>
        <p:spPr>
          <a:xfrm>
            <a:off x="3634510" y="2144569"/>
            <a:ext cx="3848100" cy="1612900"/>
          </a:xfrm>
          <a:prstGeom prst="rect">
            <a:avLst/>
          </a:prstGeom>
        </p:spPr>
      </p:pic>
      <p:pic>
        <p:nvPicPr>
          <p:cNvPr id="5" name="Picture 4">
            <a:extLst>
              <a:ext uri="{FF2B5EF4-FFF2-40B4-BE49-F238E27FC236}">
                <a16:creationId xmlns:a16="http://schemas.microsoft.com/office/drawing/2014/main" id="{7BF47076-1033-4C40-9132-07DC14877E49}"/>
              </a:ext>
            </a:extLst>
          </p:cNvPr>
          <p:cNvPicPr>
            <a:picLocks noChangeAspect="1"/>
          </p:cNvPicPr>
          <p:nvPr/>
        </p:nvPicPr>
        <p:blipFill>
          <a:blip r:embed="rId4"/>
          <a:stretch>
            <a:fillRect/>
          </a:stretch>
        </p:blipFill>
        <p:spPr>
          <a:xfrm>
            <a:off x="3977986" y="3840596"/>
            <a:ext cx="3009900" cy="1358900"/>
          </a:xfrm>
          <a:prstGeom prst="rect">
            <a:avLst/>
          </a:prstGeom>
        </p:spPr>
      </p:pic>
      <p:pic>
        <p:nvPicPr>
          <p:cNvPr id="6" name="Picture 5">
            <a:extLst>
              <a:ext uri="{FF2B5EF4-FFF2-40B4-BE49-F238E27FC236}">
                <a16:creationId xmlns:a16="http://schemas.microsoft.com/office/drawing/2014/main" id="{853CB498-3FD4-994F-A3A6-3E9A96ED26A3}"/>
              </a:ext>
            </a:extLst>
          </p:cNvPr>
          <p:cNvPicPr>
            <a:picLocks noChangeAspect="1"/>
          </p:cNvPicPr>
          <p:nvPr/>
        </p:nvPicPr>
        <p:blipFill>
          <a:blip r:embed="rId5"/>
          <a:stretch>
            <a:fillRect/>
          </a:stretch>
        </p:blipFill>
        <p:spPr>
          <a:xfrm>
            <a:off x="7575550" y="4166755"/>
            <a:ext cx="1384300" cy="457200"/>
          </a:xfrm>
          <a:prstGeom prst="rect">
            <a:avLst/>
          </a:prstGeom>
        </p:spPr>
      </p:pic>
      <p:sp>
        <p:nvSpPr>
          <p:cNvPr id="7" name="TextBox 6">
            <a:extLst>
              <a:ext uri="{FF2B5EF4-FFF2-40B4-BE49-F238E27FC236}">
                <a16:creationId xmlns:a16="http://schemas.microsoft.com/office/drawing/2014/main" id="{3A755529-91FC-7A43-A83B-0FCB2FC1BD22}"/>
              </a:ext>
            </a:extLst>
          </p:cNvPr>
          <p:cNvSpPr txBox="1"/>
          <p:nvPr/>
        </p:nvSpPr>
        <p:spPr>
          <a:xfrm>
            <a:off x="3459831" y="5254915"/>
            <a:ext cx="515076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Solutes that reduce the surface tension are adsorbed</a:t>
            </a:r>
          </a:p>
        </p:txBody>
      </p:sp>
    </p:spTree>
    <p:extLst>
      <p:ext uri="{BB962C8B-B14F-4D97-AF65-F5344CB8AC3E}">
        <p14:creationId xmlns:p14="http://schemas.microsoft.com/office/powerpoint/2010/main" val="2078642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E7F95A-DC35-634D-8998-CA92967E1449}"/>
              </a:ext>
            </a:extLst>
          </p:cNvPr>
          <p:cNvSpPr>
            <a:spLocks noGrp="1"/>
          </p:cNvSpPr>
          <p:nvPr>
            <p:ph type="sldNum" sz="quarter" idx="12"/>
          </p:nvPr>
        </p:nvSpPr>
        <p:spPr/>
        <p:txBody>
          <a:bodyPr/>
          <a:lstStyle/>
          <a:p>
            <a:fld id="{F330A13A-245F-CF4A-9D4D-0D02FAFE269F}" type="slidenum">
              <a:rPr lang="en-US" smtClean="0"/>
              <a:t>74</a:t>
            </a:fld>
            <a:endParaRPr lang="en-US"/>
          </a:p>
        </p:txBody>
      </p:sp>
      <p:grpSp>
        <p:nvGrpSpPr>
          <p:cNvPr id="5" name="Group 4">
            <a:extLst>
              <a:ext uri="{FF2B5EF4-FFF2-40B4-BE49-F238E27FC236}">
                <a16:creationId xmlns:a16="http://schemas.microsoft.com/office/drawing/2014/main" id="{F7D22AD4-40CC-0448-B4EC-024953F9FC83}"/>
              </a:ext>
            </a:extLst>
          </p:cNvPr>
          <p:cNvGrpSpPr/>
          <p:nvPr/>
        </p:nvGrpSpPr>
        <p:grpSpPr>
          <a:xfrm>
            <a:off x="3820391" y="472368"/>
            <a:ext cx="4037757" cy="1111827"/>
            <a:chOff x="3633355" y="613064"/>
            <a:chExt cx="4682259" cy="1371600"/>
          </a:xfrm>
        </p:grpSpPr>
        <p:pic>
          <p:nvPicPr>
            <p:cNvPr id="3" name="Picture 2">
              <a:extLst>
                <a:ext uri="{FF2B5EF4-FFF2-40B4-BE49-F238E27FC236}">
                  <a16:creationId xmlns:a16="http://schemas.microsoft.com/office/drawing/2014/main" id="{CD2DB0CF-F6A8-5A49-858B-CAD4D71B9401}"/>
                </a:ext>
              </a:extLst>
            </p:cNvPr>
            <p:cNvPicPr>
              <a:picLocks noChangeAspect="1"/>
            </p:cNvPicPr>
            <p:nvPr/>
          </p:nvPicPr>
          <p:blipFill>
            <a:blip r:embed="rId2"/>
            <a:stretch>
              <a:fillRect/>
            </a:stretch>
          </p:blipFill>
          <p:spPr>
            <a:xfrm>
              <a:off x="3633355" y="613064"/>
              <a:ext cx="3200400" cy="1371600"/>
            </a:xfrm>
            <a:prstGeom prst="rect">
              <a:avLst/>
            </a:prstGeom>
          </p:spPr>
        </p:pic>
        <p:pic>
          <p:nvPicPr>
            <p:cNvPr id="4" name="Picture 3">
              <a:extLst>
                <a:ext uri="{FF2B5EF4-FFF2-40B4-BE49-F238E27FC236}">
                  <a16:creationId xmlns:a16="http://schemas.microsoft.com/office/drawing/2014/main" id="{B5A0D5DC-5E5A-BC43-B419-0FBD9936128C}"/>
                </a:ext>
              </a:extLst>
            </p:cNvPr>
            <p:cNvPicPr>
              <a:picLocks noChangeAspect="1"/>
            </p:cNvPicPr>
            <p:nvPr/>
          </p:nvPicPr>
          <p:blipFill>
            <a:blip r:embed="rId3"/>
            <a:stretch>
              <a:fillRect/>
            </a:stretch>
          </p:blipFill>
          <p:spPr>
            <a:xfrm>
              <a:off x="6931314" y="1070264"/>
              <a:ext cx="1384300" cy="457200"/>
            </a:xfrm>
            <a:prstGeom prst="rect">
              <a:avLst/>
            </a:prstGeom>
          </p:spPr>
        </p:pic>
      </p:grpSp>
      <p:sp>
        <p:nvSpPr>
          <p:cNvPr id="6" name="TextBox 5">
            <a:extLst>
              <a:ext uri="{FF2B5EF4-FFF2-40B4-BE49-F238E27FC236}">
                <a16:creationId xmlns:a16="http://schemas.microsoft.com/office/drawing/2014/main" id="{1C92C479-6815-5640-88D2-A618403220FC}"/>
              </a:ext>
            </a:extLst>
          </p:cNvPr>
          <p:cNvSpPr txBox="1"/>
          <p:nvPr/>
        </p:nvSpPr>
        <p:spPr>
          <a:xfrm flipH="1">
            <a:off x="2993273" y="1587516"/>
            <a:ext cx="69889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an ideal gas </a:t>
            </a:r>
            <a:r>
              <a:rPr lang="en-US" dirty="0"/>
              <a:t>µ</a:t>
            </a:r>
            <a:r>
              <a:rPr lang="en-US" baseline="-25000" dirty="0"/>
              <a:t>B</a:t>
            </a:r>
            <a:r>
              <a:rPr lang="en-US" dirty="0"/>
              <a:t>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RTlnp</a:t>
            </a:r>
            <a:r>
              <a:rPr lang="en-US" baseline="-25000" dirty="0" err="1">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where </a:t>
            </a:r>
            <a:r>
              <a:rPr lang="en-US" dirty="0" err="1">
                <a:latin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is the partial pressure of B</a:t>
            </a:r>
            <a:endParaRPr lang="en-US" baseline="-25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9168326-9B0F-0645-8019-03675A53C2FB}"/>
              </a:ext>
            </a:extLst>
          </p:cNvPr>
          <p:cNvPicPr>
            <a:picLocks noChangeAspect="1"/>
          </p:cNvPicPr>
          <p:nvPr/>
        </p:nvPicPr>
        <p:blipFill>
          <a:blip r:embed="rId4"/>
          <a:stretch>
            <a:fillRect/>
          </a:stretch>
        </p:blipFill>
        <p:spPr>
          <a:xfrm>
            <a:off x="4121728" y="2043322"/>
            <a:ext cx="3120736" cy="928320"/>
          </a:xfrm>
          <a:prstGeom prst="rect">
            <a:avLst/>
          </a:prstGeom>
        </p:spPr>
      </p:pic>
      <p:sp>
        <p:nvSpPr>
          <p:cNvPr id="9" name="TextBox 8">
            <a:extLst>
              <a:ext uri="{FF2B5EF4-FFF2-40B4-BE49-F238E27FC236}">
                <a16:creationId xmlns:a16="http://schemas.microsoft.com/office/drawing/2014/main" id="{042C35BD-F910-A74B-9FFC-0B99B9CE9F52}"/>
              </a:ext>
            </a:extLst>
          </p:cNvPr>
          <p:cNvSpPr txBox="1"/>
          <p:nvPr/>
        </p:nvSpPr>
        <p:spPr>
          <a:xfrm>
            <a:off x="1475509" y="3502100"/>
            <a:ext cx="223016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Surface Activity of B</a:t>
            </a:r>
          </a:p>
        </p:txBody>
      </p:sp>
      <p:sp>
        <p:nvSpPr>
          <p:cNvPr id="11" name="TextBox 10">
            <a:extLst>
              <a:ext uri="{FF2B5EF4-FFF2-40B4-BE49-F238E27FC236}">
                <a16:creationId xmlns:a16="http://schemas.microsoft.com/office/drawing/2014/main" id="{62B3E005-8DC2-E246-83A7-0AF937193DA6}"/>
              </a:ext>
            </a:extLst>
          </p:cNvPr>
          <p:cNvSpPr txBox="1"/>
          <p:nvPr/>
        </p:nvSpPr>
        <p:spPr>
          <a:xfrm>
            <a:off x="1700646" y="111057"/>
            <a:ext cx="927914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Henry’s Law for Surfaces (surface impurities change surface tension)</a:t>
            </a:r>
          </a:p>
        </p:txBody>
      </p:sp>
      <p:pic>
        <p:nvPicPr>
          <p:cNvPr id="14" name="Picture 13">
            <a:extLst>
              <a:ext uri="{FF2B5EF4-FFF2-40B4-BE49-F238E27FC236}">
                <a16:creationId xmlns:a16="http://schemas.microsoft.com/office/drawing/2014/main" id="{8D66B2DA-BA98-6447-A7D1-A82F96E0D1A5}"/>
              </a:ext>
            </a:extLst>
          </p:cNvPr>
          <p:cNvPicPr>
            <a:picLocks noChangeAspect="1"/>
          </p:cNvPicPr>
          <p:nvPr/>
        </p:nvPicPr>
        <p:blipFill>
          <a:blip r:embed="rId5"/>
          <a:stretch>
            <a:fillRect/>
          </a:stretch>
        </p:blipFill>
        <p:spPr>
          <a:xfrm>
            <a:off x="8048320" y="3509108"/>
            <a:ext cx="1447800" cy="762000"/>
          </a:xfrm>
          <a:prstGeom prst="rect">
            <a:avLst/>
          </a:prstGeom>
        </p:spPr>
      </p:pic>
      <p:pic>
        <p:nvPicPr>
          <p:cNvPr id="15" name="Picture 14">
            <a:extLst>
              <a:ext uri="{FF2B5EF4-FFF2-40B4-BE49-F238E27FC236}">
                <a16:creationId xmlns:a16="http://schemas.microsoft.com/office/drawing/2014/main" id="{7849DD5D-1A31-CB46-B865-A3E07B97A489}"/>
              </a:ext>
            </a:extLst>
          </p:cNvPr>
          <p:cNvPicPr>
            <a:picLocks noChangeAspect="1"/>
          </p:cNvPicPr>
          <p:nvPr/>
        </p:nvPicPr>
        <p:blipFill>
          <a:blip r:embed="rId6"/>
          <a:stretch>
            <a:fillRect/>
          </a:stretch>
        </p:blipFill>
        <p:spPr>
          <a:xfrm>
            <a:off x="3706091" y="3032716"/>
            <a:ext cx="3276600" cy="1308100"/>
          </a:xfrm>
          <a:prstGeom prst="rect">
            <a:avLst/>
          </a:prstGeom>
        </p:spPr>
      </p:pic>
      <p:grpSp>
        <p:nvGrpSpPr>
          <p:cNvPr id="18" name="Group 17">
            <a:extLst>
              <a:ext uri="{FF2B5EF4-FFF2-40B4-BE49-F238E27FC236}">
                <a16:creationId xmlns:a16="http://schemas.microsoft.com/office/drawing/2014/main" id="{96033C8A-B383-B84B-86AB-54DA76DA2B60}"/>
              </a:ext>
            </a:extLst>
          </p:cNvPr>
          <p:cNvGrpSpPr/>
          <p:nvPr/>
        </p:nvGrpSpPr>
        <p:grpSpPr>
          <a:xfrm>
            <a:off x="674407" y="4255408"/>
            <a:ext cx="10912595" cy="1308100"/>
            <a:chOff x="1091046" y="4232176"/>
            <a:chExt cx="10912595" cy="1308100"/>
          </a:xfrm>
        </p:grpSpPr>
        <p:pic>
          <p:nvPicPr>
            <p:cNvPr id="13" name="Picture 12">
              <a:extLst>
                <a:ext uri="{FF2B5EF4-FFF2-40B4-BE49-F238E27FC236}">
                  <a16:creationId xmlns:a16="http://schemas.microsoft.com/office/drawing/2014/main" id="{FCF23CEC-1A8F-FB48-910D-9EFCADADC430}"/>
                </a:ext>
              </a:extLst>
            </p:cNvPr>
            <p:cNvPicPr>
              <a:picLocks noChangeAspect="1"/>
            </p:cNvPicPr>
            <p:nvPr/>
          </p:nvPicPr>
          <p:blipFill>
            <a:blip r:embed="rId6"/>
            <a:stretch>
              <a:fillRect/>
            </a:stretch>
          </p:blipFill>
          <p:spPr>
            <a:xfrm>
              <a:off x="1091046" y="4232176"/>
              <a:ext cx="3276600" cy="1308100"/>
            </a:xfrm>
            <a:prstGeom prst="rect">
              <a:avLst/>
            </a:prstGeom>
          </p:spPr>
        </p:pic>
        <p:pic>
          <p:nvPicPr>
            <p:cNvPr id="16" name="Picture 15">
              <a:extLst>
                <a:ext uri="{FF2B5EF4-FFF2-40B4-BE49-F238E27FC236}">
                  <a16:creationId xmlns:a16="http://schemas.microsoft.com/office/drawing/2014/main" id="{CE3DB690-044C-C943-9645-530B8932C1FE}"/>
                </a:ext>
              </a:extLst>
            </p:cNvPr>
            <p:cNvPicPr>
              <a:picLocks noChangeAspect="1"/>
            </p:cNvPicPr>
            <p:nvPr/>
          </p:nvPicPr>
          <p:blipFill>
            <a:blip r:embed="rId7"/>
            <a:stretch>
              <a:fillRect/>
            </a:stretch>
          </p:blipFill>
          <p:spPr>
            <a:xfrm>
              <a:off x="4184074" y="4409512"/>
              <a:ext cx="4356100" cy="1092200"/>
            </a:xfrm>
            <a:prstGeom prst="rect">
              <a:avLst/>
            </a:prstGeom>
          </p:spPr>
        </p:pic>
        <p:pic>
          <p:nvPicPr>
            <p:cNvPr id="17" name="Picture 16">
              <a:extLst>
                <a:ext uri="{FF2B5EF4-FFF2-40B4-BE49-F238E27FC236}">
                  <a16:creationId xmlns:a16="http://schemas.microsoft.com/office/drawing/2014/main" id="{2D51805D-936E-4340-9E3F-15BF76EAD549}"/>
                </a:ext>
              </a:extLst>
            </p:cNvPr>
            <p:cNvPicPr>
              <a:picLocks noChangeAspect="1"/>
            </p:cNvPicPr>
            <p:nvPr/>
          </p:nvPicPr>
          <p:blipFill>
            <a:blip r:embed="rId8"/>
            <a:stretch>
              <a:fillRect/>
            </a:stretch>
          </p:blipFill>
          <p:spPr>
            <a:xfrm>
              <a:off x="8447641" y="4415162"/>
              <a:ext cx="3556000" cy="1104900"/>
            </a:xfrm>
            <a:prstGeom prst="rect">
              <a:avLst/>
            </a:prstGeom>
          </p:spPr>
        </p:pic>
      </p:grpSp>
      <p:sp>
        <p:nvSpPr>
          <p:cNvPr id="19" name="TextBox 18">
            <a:extLst>
              <a:ext uri="{FF2B5EF4-FFF2-40B4-BE49-F238E27FC236}">
                <a16:creationId xmlns:a16="http://schemas.microsoft.com/office/drawing/2014/main" id="{0947D263-F325-3B43-B8BC-22C9E074F9B8}"/>
              </a:ext>
            </a:extLst>
          </p:cNvPr>
          <p:cNvSpPr txBox="1"/>
          <p:nvPr/>
        </p:nvSpPr>
        <p:spPr>
          <a:xfrm>
            <a:off x="6881403" y="3428848"/>
            <a:ext cx="421147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infinite dilution so Henry’s Law Regime</a:t>
            </a:r>
          </a:p>
        </p:txBody>
      </p:sp>
      <p:pic>
        <p:nvPicPr>
          <p:cNvPr id="20" name="Picture 19">
            <a:extLst>
              <a:ext uri="{FF2B5EF4-FFF2-40B4-BE49-F238E27FC236}">
                <a16:creationId xmlns:a16="http://schemas.microsoft.com/office/drawing/2014/main" id="{A9BF9FF6-4075-1F48-9BEB-C6EB0BC96CAC}"/>
              </a:ext>
            </a:extLst>
          </p:cNvPr>
          <p:cNvPicPr>
            <a:picLocks noChangeAspect="1"/>
          </p:cNvPicPr>
          <p:nvPr/>
        </p:nvPicPr>
        <p:blipFill>
          <a:blip r:embed="rId9"/>
          <a:stretch>
            <a:fillRect/>
          </a:stretch>
        </p:blipFill>
        <p:spPr>
          <a:xfrm>
            <a:off x="1118170" y="5651972"/>
            <a:ext cx="3022600" cy="1092200"/>
          </a:xfrm>
          <a:prstGeom prst="rect">
            <a:avLst/>
          </a:prstGeom>
        </p:spPr>
      </p:pic>
      <p:sp>
        <p:nvSpPr>
          <p:cNvPr id="21" name="TextBox 20">
            <a:extLst>
              <a:ext uri="{FF2B5EF4-FFF2-40B4-BE49-F238E27FC236}">
                <a16:creationId xmlns:a16="http://schemas.microsoft.com/office/drawing/2014/main" id="{721BEBDF-105D-CE49-A7FD-0A26A2A8EA3B}"/>
              </a:ext>
            </a:extLst>
          </p:cNvPr>
          <p:cNvSpPr txBox="1"/>
          <p:nvPr/>
        </p:nvSpPr>
        <p:spPr>
          <a:xfrm>
            <a:off x="4759498" y="5812816"/>
            <a:ext cx="5003546"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small number of electronegative elements can have a large impact on surface energy of metals </a:t>
            </a:r>
            <a:r>
              <a:rPr lang="en-US" dirty="0" err="1">
                <a:latin typeface="Times New Roman" panose="02020603050405020304" pitchFamily="18" charset="0"/>
                <a:cs typeface="Times New Roman" panose="02020603050405020304" pitchFamily="18" charset="0"/>
              </a:rPr>
              <a:t>j</a:t>
            </a:r>
            <a:r>
              <a:rPr lang="en-US" baseline="-25000" dirty="0" err="1">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~1000 for oxygen and sulfur</a:t>
            </a:r>
          </a:p>
        </p:txBody>
      </p:sp>
      <p:sp>
        <p:nvSpPr>
          <p:cNvPr id="8" name="TextBox 7">
            <a:extLst>
              <a:ext uri="{FF2B5EF4-FFF2-40B4-BE49-F238E27FC236}">
                <a16:creationId xmlns:a16="http://schemas.microsoft.com/office/drawing/2014/main" id="{88BBD368-797F-5E1A-1733-A146F153751E}"/>
              </a:ext>
            </a:extLst>
          </p:cNvPr>
          <p:cNvSpPr txBox="1"/>
          <p:nvPr/>
        </p:nvSpPr>
        <p:spPr>
          <a:xfrm>
            <a:off x="273289" y="2809486"/>
            <a:ext cx="463460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Define j as the surface activity of an impurity</a:t>
            </a:r>
          </a:p>
        </p:txBody>
      </p:sp>
    </p:spTree>
    <p:extLst>
      <p:ext uri="{BB962C8B-B14F-4D97-AF65-F5344CB8AC3E}">
        <p14:creationId xmlns:p14="http://schemas.microsoft.com/office/powerpoint/2010/main" val="14888852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F1F5-3CAD-C049-B559-3EE0FFBD34D2}"/>
              </a:ext>
            </a:extLst>
          </p:cNvPr>
          <p:cNvSpPr>
            <a:spLocks noGrp="1"/>
          </p:cNvSpPr>
          <p:nvPr>
            <p:ph type="sldNum" sz="quarter" idx="12"/>
          </p:nvPr>
        </p:nvSpPr>
        <p:spPr/>
        <p:txBody>
          <a:bodyPr/>
          <a:lstStyle/>
          <a:p>
            <a:fld id="{F330A13A-245F-CF4A-9D4D-0D02FAFE269F}" type="slidenum">
              <a:rPr lang="en-US" smtClean="0"/>
              <a:t>75</a:t>
            </a:fld>
            <a:endParaRPr lang="en-US"/>
          </a:p>
        </p:txBody>
      </p:sp>
      <p:pic>
        <p:nvPicPr>
          <p:cNvPr id="3" name="Picture 2">
            <a:extLst>
              <a:ext uri="{FF2B5EF4-FFF2-40B4-BE49-F238E27FC236}">
                <a16:creationId xmlns:a16="http://schemas.microsoft.com/office/drawing/2014/main" id="{7B72FF3B-C53C-4A4F-8F14-9145DFE2F6F6}"/>
              </a:ext>
            </a:extLst>
          </p:cNvPr>
          <p:cNvPicPr>
            <a:picLocks noChangeAspect="1"/>
          </p:cNvPicPr>
          <p:nvPr/>
        </p:nvPicPr>
        <p:blipFill>
          <a:blip r:embed="rId2"/>
          <a:stretch>
            <a:fillRect/>
          </a:stretch>
        </p:blipFill>
        <p:spPr>
          <a:xfrm>
            <a:off x="495300" y="400050"/>
            <a:ext cx="11201400" cy="6057900"/>
          </a:xfrm>
          <a:prstGeom prst="rect">
            <a:avLst/>
          </a:prstGeom>
        </p:spPr>
      </p:pic>
    </p:spTree>
    <p:extLst>
      <p:ext uri="{BB962C8B-B14F-4D97-AF65-F5344CB8AC3E}">
        <p14:creationId xmlns:p14="http://schemas.microsoft.com/office/powerpoint/2010/main" val="34575645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8E4D5F-7BEA-494D-B796-257EB64B7598}"/>
              </a:ext>
            </a:extLst>
          </p:cNvPr>
          <p:cNvSpPr>
            <a:spLocks noGrp="1"/>
          </p:cNvSpPr>
          <p:nvPr>
            <p:ph type="sldNum" sz="quarter" idx="12"/>
          </p:nvPr>
        </p:nvSpPr>
        <p:spPr/>
        <p:txBody>
          <a:bodyPr/>
          <a:lstStyle/>
          <a:p>
            <a:fld id="{F330A13A-245F-CF4A-9D4D-0D02FAFE269F}" type="slidenum">
              <a:rPr lang="en-US" smtClean="0"/>
              <a:t>76</a:t>
            </a:fld>
            <a:endParaRPr lang="en-US"/>
          </a:p>
        </p:txBody>
      </p:sp>
      <p:pic>
        <p:nvPicPr>
          <p:cNvPr id="3" name="Picture 2">
            <a:extLst>
              <a:ext uri="{FF2B5EF4-FFF2-40B4-BE49-F238E27FC236}">
                <a16:creationId xmlns:a16="http://schemas.microsoft.com/office/drawing/2014/main" id="{43A39232-A674-394B-A636-2F276B425064}"/>
              </a:ext>
            </a:extLst>
          </p:cNvPr>
          <p:cNvPicPr>
            <a:picLocks noChangeAspect="1"/>
          </p:cNvPicPr>
          <p:nvPr/>
        </p:nvPicPr>
        <p:blipFill>
          <a:blip r:embed="rId2"/>
          <a:stretch>
            <a:fillRect/>
          </a:stretch>
        </p:blipFill>
        <p:spPr>
          <a:xfrm>
            <a:off x="565150" y="533400"/>
            <a:ext cx="11061700" cy="5791200"/>
          </a:xfrm>
          <a:prstGeom prst="rect">
            <a:avLst/>
          </a:prstGeom>
        </p:spPr>
      </p:pic>
    </p:spTree>
    <p:extLst>
      <p:ext uri="{BB962C8B-B14F-4D97-AF65-F5344CB8AC3E}">
        <p14:creationId xmlns:p14="http://schemas.microsoft.com/office/powerpoint/2010/main" val="29605881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0AFF-7EAD-B119-CC08-F698902A69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3AEECC-4C72-B4C6-FA5A-680A1014DC5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DA36A9-2C7C-AE71-FCCA-C6D996FFF92B}"/>
              </a:ext>
            </a:extLst>
          </p:cNvPr>
          <p:cNvSpPr>
            <a:spLocks noGrp="1"/>
          </p:cNvSpPr>
          <p:nvPr>
            <p:ph type="sldNum" sz="quarter" idx="12"/>
          </p:nvPr>
        </p:nvSpPr>
        <p:spPr/>
        <p:txBody>
          <a:bodyPr/>
          <a:lstStyle/>
          <a:p>
            <a:fld id="{F330A13A-245F-CF4A-9D4D-0D02FAFE269F}" type="slidenum">
              <a:rPr lang="en-US" smtClean="0"/>
              <a:t>77</a:t>
            </a:fld>
            <a:endParaRPr lang="en-US"/>
          </a:p>
        </p:txBody>
      </p:sp>
    </p:spTree>
    <p:extLst>
      <p:ext uri="{BB962C8B-B14F-4D97-AF65-F5344CB8AC3E}">
        <p14:creationId xmlns:p14="http://schemas.microsoft.com/office/powerpoint/2010/main" val="341674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20F0F-7444-0F43-9614-EC9D3EE54F5B}"/>
              </a:ext>
            </a:extLst>
          </p:cNvPr>
          <p:cNvSpPr txBox="1"/>
          <p:nvPr/>
        </p:nvSpPr>
        <p:spPr>
          <a:xfrm>
            <a:off x="1673352" y="603504"/>
            <a:ext cx="9098280" cy="1661993"/>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If the thickness is much smaller than r you can ignore curvature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b="1" baseline="-25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F140C94-2564-E14C-A1C9-AC8C587FA147}"/>
              </a:ext>
            </a:extLst>
          </p:cNvPr>
          <p:cNvPicPr>
            <a:picLocks noChangeAspect="1"/>
          </p:cNvPicPr>
          <p:nvPr/>
        </p:nvPicPr>
        <p:blipFill>
          <a:blip r:embed="rId2"/>
          <a:stretch>
            <a:fillRect/>
          </a:stretch>
        </p:blipFill>
        <p:spPr>
          <a:xfrm>
            <a:off x="8807704" y="1087628"/>
            <a:ext cx="3308096" cy="1995195"/>
          </a:xfrm>
          <a:prstGeom prst="rect">
            <a:avLst/>
          </a:prstGeom>
        </p:spPr>
      </p:pic>
      <p:pic>
        <p:nvPicPr>
          <p:cNvPr id="4" name="Picture 3">
            <a:extLst>
              <a:ext uri="{FF2B5EF4-FFF2-40B4-BE49-F238E27FC236}">
                <a16:creationId xmlns:a16="http://schemas.microsoft.com/office/drawing/2014/main" id="{ACF05618-F8F8-1E45-90DE-A32F76A05D4E}"/>
              </a:ext>
            </a:extLst>
          </p:cNvPr>
          <p:cNvPicPr>
            <a:picLocks noChangeAspect="1"/>
          </p:cNvPicPr>
          <p:nvPr/>
        </p:nvPicPr>
        <p:blipFill>
          <a:blip r:embed="rId3"/>
          <a:stretch>
            <a:fillRect/>
          </a:stretch>
        </p:blipFill>
        <p:spPr>
          <a:xfrm>
            <a:off x="2111756" y="1619044"/>
            <a:ext cx="4749800" cy="939800"/>
          </a:xfrm>
          <a:prstGeom prst="rect">
            <a:avLst/>
          </a:prstGeom>
        </p:spPr>
      </p:pic>
      <p:pic>
        <p:nvPicPr>
          <p:cNvPr id="5" name="Picture 4">
            <a:extLst>
              <a:ext uri="{FF2B5EF4-FFF2-40B4-BE49-F238E27FC236}">
                <a16:creationId xmlns:a16="http://schemas.microsoft.com/office/drawing/2014/main" id="{D80CAE4C-212D-DA4A-ACE3-28362F9D5624}"/>
              </a:ext>
            </a:extLst>
          </p:cNvPr>
          <p:cNvPicPr>
            <a:picLocks noChangeAspect="1"/>
          </p:cNvPicPr>
          <p:nvPr/>
        </p:nvPicPr>
        <p:blipFill>
          <a:blip r:embed="rId4"/>
          <a:stretch>
            <a:fillRect/>
          </a:stretch>
        </p:blipFill>
        <p:spPr>
          <a:xfrm>
            <a:off x="2195068" y="2378735"/>
            <a:ext cx="2669540" cy="1321219"/>
          </a:xfrm>
          <a:prstGeom prst="rect">
            <a:avLst/>
          </a:prstGeom>
        </p:spPr>
      </p:pic>
      <p:pic>
        <p:nvPicPr>
          <p:cNvPr id="6" name="Picture 5">
            <a:extLst>
              <a:ext uri="{FF2B5EF4-FFF2-40B4-BE49-F238E27FC236}">
                <a16:creationId xmlns:a16="http://schemas.microsoft.com/office/drawing/2014/main" id="{FACE5080-E484-8D4A-9B0F-165B05AA576E}"/>
              </a:ext>
            </a:extLst>
          </p:cNvPr>
          <p:cNvPicPr>
            <a:picLocks noChangeAspect="1"/>
          </p:cNvPicPr>
          <p:nvPr/>
        </p:nvPicPr>
        <p:blipFill>
          <a:blip r:embed="rId5"/>
          <a:stretch>
            <a:fillRect/>
          </a:stretch>
        </p:blipFill>
        <p:spPr>
          <a:xfrm>
            <a:off x="2195068" y="3728681"/>
            <a:ext cx="4004564" cy="818270"/>
          </a:xfrm>
          <a:prstGeom prst="rect">
            <a:avLst/>
          </a:prstGeom>
        </p:spPr>
      </p:pic>
      <p:pic>
        <p:nvPicPr>
          <p:cNvPr id="7" name="Picture 6">
            <a:extLst>
              <a:ext uri="{FF2B5EF4-FFF2-40B4-BE49-F238E27FC236}">
                <a16:creationId xmlns:a16="http://schemas.microsoft.com/office/drawing/2014/main" id="{22F74958-4096-6949-942F-83B441A6B06C}"/>
              </a:ext>
            </a:extLst>
          </p:cNvPr>
          <p:cNvPicPr>
            <a:picLocks noChangeAspect="1"/>
          </p:cNvPicPr>
          <p:nvPr/>
        </p:nvPicPr>
        <p:blipFill>
          <a:blip r:embed="rId6"/>
          <a:stretch>
            <a:fillRect/>
          </a:stretch>
        </p:blipFill>
        <p:spPr>
          <a:xfrm>
            <a:off x="1856740" y="4546951"/>
            <a:ext cx="5924804" cy="1013164"/>
          </a:xfrm>
          <a:prstGeom prst="rect">
            <a:avLst/>
          </a:prstGeom>
        </p:spPr>
      </p:pic>
      <p:pic>
        <p:nvPicPr>
          <p:cNvPr id="8" name="Picture 7">
            <a:extLst>
              <a:ext uri="{FF2B5EF4-FFF2-40B4-BE49-F238E27FC236}">
                <a16:creationId xmlns:a16="http://schemas.microsoft.com/office/drawing/2014/main" id="{68D5C178-BEED-0E45-9F10-4E9A4F4AAAC7}"/>
              </a:ext>
            </a:extLst>
          </p:cNvPr>
          <p:cNvPicPr>
            <a:picLocks noChangeAspect="1"/>
          </p:cNvPicPr>
          <p:nvPr/>
        </p:nvPicPr>
        <p:blipFill>
          <a:blip r:embed="rId7"/>
          <a:stretch>
            <a:fillRect/>
          </a:stretch>
        </p:blipFill>
        <p:spPr>
          <a:xfrm>
            <a:off x="6199632" y="5393948"/>
            <a:ext cx="2933700" cy="1181100"/>
          </a:xfrm>
          <a:prstGeom prst="rect">
            <a:avLst/>
          </a:prstGeom>
        </p:spPr>
      </p:pic>
      <p:sp>
        <p:nvSpPr>
          <p:cNvPr id="9" name="Slide Number Placeholder 8">
            <a:extLst>
              <a:ext uri="{FF2B5EF4-FFF2-40B4-BE49-F238E27FC236}">
                <a16:creationId xmlns:a16="http://schemas.microsoft.com/office/drawing/2014/main" id="{038A64DE-0F35-A541-8856-5B039FEE5771}"/>
              </a:ext>
            </a:extLst>
          </p:cNvPr>
          <p:cNvSpPr>
            <a:spLocks noGrp="1"/>
          </p:cNvSpPr>
          <p:nvPr>
            <p:ph type="sldNum" sz="quarter" idx="12"/>
          </p:nvPr>
        </p:nvSpPr>
        <p:spPr/>
        <p:txBody>
          <a:bodyPr/>
          <a:lstStyle/>
          <a:p>
            <a:fld id="{F330A13A-245F-CF4A-9D4D-0D02FAFE269F}"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9D8A3D-C999-1C49-9990-F1D75BF001A1}"/>
              </a:ext>
            </a:extLst>
          </p:cNvPr>
          <p:cNvSpPr/>
          <p:nvPr/>
        </p:nvSpPr>
        <p:spPr>
          <a:xfrm>
            <a:off x="820222" y="570885"/>
            <a:ext cx="11783291"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1) Surface Area and 2) Curvature Energy Terms, c</a:t>
            </a:r>
            <a:r>
              <a:rPr lang="en-US" sz="2400" b="1" baseline="-25000" dirty="0">
                <a:latin typeface="Times New Roman" panose="02020603050405020304" pitchFamily="18" charset="0"/>
                <a:cs typeface="Times New Roman" panose="02020603050405020304" pitchFamily="18" charset="0"/>
              </a:rPr>
              <a:t>x</a:t>
            </a:r>
            <a:r>
              <a:rPr lang="en-US" sz="2400" b="1" dirty="0">
                <a:latin typeface="Times New Roman" panose="02020603050405020304" pitchFamily="18" charset="0"/>
                <a:cs typeface="Times New Roman" panose="02020603050405020304" pitchFamily="18" charset="0"/>
              </a:rPr>
              <a:t> = 1/</a:t>
            </a:r>
            <a:r>
              <a:rPr lang="en-US" sz="2400" b="1" dirty="0" err="1">
                <a:latin typeface="Times New Roman" panose="02020603050405020304" pitchFamily="18" charset="0"/>
                <a:cs typeface="Times New Roman" panose="02020603050405020304" pitchFamily="18" charset="0"/>
              </a:rPr>
              <a:t>r</a:t>
            </a:r>
            <a:r>
              <a:rPr lang="en-US" sz="2400" b="1" baseline="-25000" dirty="0" err="1">
                <a:latin typeface="Times New Roman" panose="02020603050405020304" pitchFamily="18" charset="0"/>
                <a:cs typeface="Times New Roman" panose="02020603050405020304" pitchFamily="18" charset="0"/>
              </a:rPr>
              <a:t>x</a:t>
            </a:r>
            <a:r>
              <a:rPr lang="en-US" sz="2400" b="1" dirty="0">
                <a:latin typeface="Times New Roman" panose="02020603050405020304" pitchFamily="18" charset="0"/>
                <a:cs typeface="Times New Roman" panose="02020603050405020304" pitchFamily="18" charset="0"/>
              </a:rPr>
              <a:t>, c</a:t>
            </a:r>
            <a:r>
              <a:rPr lang="en-US" sz="2400" b="1" baseline="-25000" dirty="0">
                <a:latin typeface="Times New Roman" panose="02020603050405020304" pitchFamily="18" charset="0"/>
                <a:cs typeface="Times New Roman" panose="02020603050405020304" pitchFamily="18" charset="0"/>
              </a:rPr>
              <a:t>y</a:t>
            </a:r>
            <a:r>
              <a:rPr lang="en-US" sz="2400" b="1" dirty="0">
                <a:latin typeface="Times New Roman" panose="02020603050405020304" pitchFamily="18" charset="0"/>
                <a:cs typeface="Times New Roman" panose="02020603050405020304" pitchFamily="18" charset="0"/>
              </a:rPr>
              <a:t> = 1/</a:t>
            </a:r>
            <a:r>
              <a:rPr lang="en-US" sz="2400" b="1" dirty="0" err="1">
                <a:latin typeface="Times New Roman" panose="02020603050405020304" pitchFamily="18" charset="0"/>
                <a:cs typeface="Times New Roman" panose="02020603050405020304" pitchFamily="18" charset="0"/>
              </a:rPr>
              <a:t>r</a:t>
            </a:r>
            <a:r>
              <a:rPr lang="en-US" sz="2400" b="1" baseline="-25000" dirty="0" err="1">
                <a:latin typeface="Times New Roman" panose="02020603050405020304" pitchFamily="18" charset="0"/>
                <a:cs typeface="Times New Roman" panose="02020603050405020304" pitchFamily="18" charset="0"/>
              </a:rPr>
              <a:t>y</a:t>
            </a:r>
            <a:endParaRPr lang="en-US" sz="24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2003358-70C4-B444-AF4A-E57511F6C849}"/>
              </a:ext>
            </a:extLst>
          </p:cNvPr>
          <p:cNvSpPr txBox="1"/>
          <p:nvPr/>
        </p:nvSpPr>
        <p:spPr>
          <a:xfrm>
            <a:off x="3950525" y="5796742"/>
            <a:ext cx="175593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Surface Tension</a:t>
            </a:r>
          </a:p>
        </p:txBody>
      </p:sp>
      <p:sp>
        <p:nvSpPr>
          <p:cNvPr id="12" name="TextBox 11">
            <a:extLst>
              <a:ext uri="{FF2B5EF4-FFF2-40B4-BE49-F238E27FC236}">
                <a16:creationId xmlns:a16="http://schemas.microsoft.com/office/drawing/2014/main" id="{FCC17E06-C514-4B45-B5BF-28EB69F0C9FD}"/>
              </a:ext>
            </a:extLst>
          </p:cNvPr>
          <p:cNvSpPr txBox="1"/>
          <p:nvPr/>
        </p:nvSpPr>
        <p:spPr>
          <a:xfrm>
            <a:off x="1424339" y="5565909"/>
            <a:ext cx="2279598" cy="830997"/>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Definition of </a:t>
            </a:r>
          </a:p>
          <a:p>
            <a:r>
              <a:rPr lang="en-US" sz="2400" b="1" dirty="0">
                <a:latin typeface="Times New Roman" panose="02020603050405020304" pitchFamily="18" charset="0"/>
                <a:cs typeface="Times New Roman" panose="02020603050405020304" pitchFamily="18" charset="0"/>
              </a:rPr>
              <a:t>Surface Tension</a:t>
            </a:r>
          </a:p>
        </p:txBody>
      </p:sp>
      <p:sp>
        <p:nvSpPr>
          <p:cNvPr id="13" name="TextBox 12">
            <a:extLst>
              <a:ext uri="{FF2B5EF4-FFF2-40B4-BE49-F238E27FC236}">
                <a16:creationId xmlns:a16="http://schemas.microsoft.com/office/drawing/2014/main" id="{44211A31-EA11-AABB-7C8C-FE1BFAA877D6}"/>
              </a:ext>
            </a:extLst>
          </p:cNvPr>
          <p:cNvSpPr txBox="1"/>
          <p:nvPr/>
        </p:nvSpPr>
        <p:spPr>
          <a:xfrm>
            <a:off x="9217510" y="3906983"/>
            <a:ext cx="2136290"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For V/L or V/S</a:t>
            </a:r>
          </a:p>
        </p:txBody>
      </p:sp>
      <p:sp>
        <p:nvSpPr>
          <p:cNvPr id="15" name="TextBox 14">
            <a:extLst>
              <a:ext uri="{FF2B5EF4-FFF2-40B4-BE49-F238E27FC236}">
                <a16:creationId xmlns:a16="http://schemas.microsoft.com/office/drawing/2014/main" id="{19966C01-0A2D-2034-E710-38D5C3623F97}"/>
              </a:ext>
            </a:extLst>
          </p:cNvPr>
          <p:cNvSpPr txBox="1"/>
          <p:nvPr/>
        </p:nvSpPr>
        <p:spPr>
          <a:xfrm>
            <a:off x="189519" y="8338"/>
            <a:ext cx="8594273"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Two additional contributions to the surface energy</a:t>
            </a:r>
            <a:endParaRPr lang="en-US" sz="2800" dirty="0"/>
          </a:p>
        </p:txBody>
      </p:sp>
      <p:sp>
        <p:nvSpPr>
          <p:cNvPr id="14" name="TextBox 13">
            <a:extLst>
              <a:ext uri="{FF2B5EF4-FFF2-40B4-BE49-F238E27FC236}">
                <a16:creationId xmlns:a16="http://schemas.microsoft.com/office/drawing/2014/main" id="{AB66FAB3-C703-0C9D-B3E2-4E1F398E8B50}"/>
              </a:ext>
            </a:extLst>
          </p:cNvPr>
          <p:cNvSpPr txBox="1"/>
          <p:nvPr/>
        </p:nvSpPr>
        <p:spPr>
          <a:xfrm>
            <a:off x="9661890" y="5688701"/>
            <a:ext cx="16071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Enthalpic Term</a:t>
            </a:r>
          </a:p>
        </p:txBody>
      </p:sp>
    </p:spTree>
    <p:extLst>
      <p:ext uri="{BB962C8B-B14F-4D97-AF65-F5344CB8AC3E}">
        <p14:creationId xmlns:p14="http://schemas.microsoft.com/office/powerpoint/2010/main" val="49619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769B7DD-6644-F548-8C54-3286905F7B9E}"/>
              </a:ext>
            </a:extLst>
          </p:cNvPr>
          <p:cNvCxnSpPr>
            <a:cxnSpLocks/>
          </p:cNvCxnSpPr>
          <p:nvPr/>
        </p:nvCxnSpPr>
        <p:spPr>
          <a:xfrm>
            <a:off x="6746140" y="3563820"/>
            <a:ext cx="159105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Arc 4">
            <a:extLst>
              <a:ext uri="{FF2B5EF4-FFF2-40B4-BE49-F238E27FC236}">
                <a16:creationId xmlns:a16="http://schemas.microsoft.com/office/drawing/2014/main" id="{FEA8CB3F-2E8B-6C42-97C1-37C8E4DE5025}"/>
              </a:ext>
            </a:extLst>
          </p:cNvPr>
          <p:cNvSpPr/>
          <p:nvPr/>
        </p:nvSpPr>
        <p:spPr>
          <a:xfrm rot="17879242">
            <a:off x="7197173" y="4120863"/>
            <a:ext cx="1225296" cy="25054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7268519-F31E-D542-8D7F-94A6F97EA19A}"/>
              </a:ext>
            </a:extLst>
          </p:cNvPr>
          <p:cNvCxnSpPr/>
          <p:nvPr/>
        </p:nvCxnSpPr>
        <p:spPr>
          <a:xfrm flipV="1">
            <a:off x="7279472" y="4564755"/>
            <a:ext cx="0" cy="210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CA7D38-4F6B-834A-ADAA-C6D6A343AD40}"/>
              </a:ext>
            </a:extLst>
          </p:cNvPr>
          <p:cNvSpPr txBox="1"/>
          <p:nvPr/>
        </p:nvSpPr>
        <p:spPr>
          <a:xfrm>
            <a:off x="6941144" y="4521821"/>
            <a:ext cx="359394" cy="369332"/>
          </a:xfrm>
          <a:prstGeom prst="rect">
            <a:avLst/>
          </a:prstGeom>
          <a:noFill/>
        </p:spPr>
        <p:txBody>
          <a:bodyPr wrap="none" rtlCol="0">
            <a:spAutoFit/>
          </a:bodyPr>
          <a:lstStyle/>
          <a:p>
            <a:r>
              <a:rPr lang="en-US" dirty="0"/>
              <a:t>dl</a:t>
            </a:r>
          </a:p>
        </p:txBody>
      </p:sp>
      <p:sp>
        <p:nvSpPr>
          <p:cNvPr id="11" name="TextBox 10">
            <a:extLst>
              <a:ext uri="{FF2B5EF4-FFF2-40B4-BE49-F238E27FC236}">
                <a16:creationId xmlns:a16="http://schemas.microsoft.com/office/drawing/2014/main" id="{F06E66F6-E181-C24C-A246-D7405367CC05}"/>
              </a:ext>
            </a:extLst>
          </p:cNvPr>
          <p:cNvSpPr txBox="1"/>
          <p:nvPr/>
        </p:nvSpPr>
        <p:spPr>
          <a:xfrm>
            <a:off x="4498848" y="356616"/>
            <a:ext cx="6301725"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Curved Interface (Laplace Equation </a:t>
            </a:r>
            <a:r>
              <a:rPr lang="en-US" sz="2400" b="1" dirty="0" err="1">
                <a:latin typeface="Times New Roman" panose="02020603050405020304" pitchFamily="18" charset="0"/>
                <a:cs typeface="Times New Roman" panose="02020603050405020304" pitchFamily="18" charset="0"/>
              </a:rPr>
              <a:t>p</a:t>
            </a:r>
            <a:r>
              <a:rPr lang="en-US" sz="2400" b="1" baseline="-25000" dirty="0" err="1">
                <a:latin typeface="Times New Roman" panose="02020603050405020304" pitchFamily="18" charset="0"/>
                <a:cs typeface="Times New Roman" panose="02020603050405020304" pitchFamily="18" charset="0"/>
              </a:rPr>
              <a:t>sat</a:t>
            </a:r>
            <a:r>
              <a:rPr lang="en-US" sz="2400" b="1" dirty="0">
                <a:latin typeface="Times New Roman" panose="02020603050405020304" pitchFamily="18" charset="0"/>
                <a:cs typeface="Times New Roman" panose="02020603050405020304" pitchFamily="18" charset="0"/>
              </a:rPr>
              <a:t> ~ </a:t>
            </a:r>
            <a:r>
              <a:rPr lang="en-US" sz="2400" b="1" dirty="0">
                <a:latin typeface="Symbol" pitchFamily="2" charset="2"/>
              </a:rPr>
              <a:t>s</a:t>
            </a:r>
            <a:r>
              <a:rPr lang="en-US" sz="2400" b="1" dirty="0"/>
              <a:t>/</a:t>
            </a:r>
            <a:r>
              <a:rPr lang="en-US" sz="2400" b="1" dirty="0">
                <a:latin typeface="Times New Roman" panose="02020603050405020304" pitchFamily="18" charset="0"/>
                <a:cs typeface="Times New Roman" panose="02020603050405020304" pitchFamily="18" charset="0"/>
              </a:rPr>
              <a:t>r)</a:t>
            </a:r>
          </a:p>
        </p:txBody>
      </p:sp>
      <p:pic>
        <p:nvPicPr>
          <p:cNvPr id="12" name="Picture 11">
            <a:extLst>
              <a:ext uri="{FF2B5EF4-FFF2-40B4-BE49-F238E27FC236}">
                <a16:creationId xmlns:a16="http://schemas.microsoft.com/office/drawing/2014/main" id="{61989B68-D6F8-C641-8BB0-6C011CC3732B}"/>
              </a:ext>
            </a:extLst>
          </p:cNvPr>
          <p:cNvPicPr>
            <a:picLocks noChangeAspect="1"/>
          </p:cNvPicPr>
          <p:nvPr/>
        </p:nvPicPr>
        <p:blipFill>
          <a:blip r:embed="rId2"/>
          <a:stretch>
            <a:fillRect/>
          </a:stretch>
        </p:blipFill>
        <p:spPr>
          <a:xfrm>
            <a:off x="2339848" y="982980"/>
            <a:ext cx="2159000" cy="571500"/>
          </a:xfrm>
          <a:prstGeom prst="rect">
            <a:avLst/>
          </a:prstGeom>
        </p:spPr>
      </p:pic>
      <p:pic>
        <p:nvPicPr>
          <p:cNvPr id="13" name="Picture 12">
            <a:extLst>
              <a:ext uri="{FF2B5EF4-FFF2-40B4-BE49-F238E27FC236}">
                <a16:creationId xmlns:a16="http://schemas.microsoft.com/office/drawing/2014/main" id="{9B16FB36-5D52-054E-A554-7EA60FDA0917}"/>
              </a:ext>
            </a:extLst>
          </p:cNvPr>
          <p:cNvPicPr>
            <a:picLocks noChangeAspect="1"/>
          </p:cNvPicPr>
          <p:nvPr/>
        </p:nvPicPr>
        <p:blipFill>
          <a:blip r:embed="rId3"/>
          <a:stretch>
            <a:fillRect/>
          </a:stretch>
        </p:blipFill>
        <p:spPr>
          <a:xfrm>
            <a:off x="5051634" y="982980"/>
            <a:ext cx="2120900" cy="660400"/>
          </a:xfrm>
          <a:prstGeom prst="rect">
            <a:avLst/>
          </a:prstGeom>
        </p:spPr>
      </p:pic>
      <p:pic>
        <p:nvPicPr>
          <p:cNvPr id="14" name="Picture 13">
            <a:extLst>
              <a:ext uri="{FF2B5EF4-FFF2-40B4-BE49-F238E27FC236}">
                <a16:creationId xmlns:a16="http://schemas.microsoft.com/office/drawing/2014/main" id="{FDBA7C0A-71DE-7C43-B2C2-342D27B96E6A}"/>
              </a:ext>
            </a:extLst>
          </p:cNvPr>
          <p:cNvPicPr>
            <a:picLocks noChangeAspect="1"/>
          </p:cNvPicPr>
          <p:nvPr/>
        </p:nvPicPr>
        <p:blipFill>
          <a:blip r:embed="rId4"/>
          <a:stretch>
            <a:fillRect/>
          </a:stretch>
        </p:blipFill>
        <p:spPr>
          <a:xfrm>
            <a:off x="2439162" y="2372206"/>
            <a:ext cx="4533900" cy="622300"/>
          </a:xfrm>
          <a:prstGeom prst="rect">
            <a:avLst/>
          </a:prstGeom>
        </p:spPr>
      </p:pic>
      <p:sp>
        <p:nvSpPr>
          <p:cNvPr id="15" name="TextBox 14">
            <a:extLst>
              <a:ext uri="{FF2B5EF4-FFF2-40B4-BE49-F238E27FC236}">
                <a16:creationId xmlns:a16="http://schemas.microsoft.com/office/drawing/2014/main" id="{6ABCB7CD-4F76-9246-B909-CC3C5BA767F9}"/>
              </a:ext>
            </a:extLst>
          </p:cNvPr>
          <p:cNvSpPr txBox="1"/>
          <p:nvPr/>
        </p:nvSpPr>
        <p:spPr>
          <a:xfrm>
            <a:off x="3712464" y="1831586"/>
            <a:ext cx="305756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Pressure reaches equilibrium</a:t>
            </a:r>
          </a:p>
        </p:txBody>
      </p:sp>
      <p:pic>
        <p:nvPicPr>
          <p:cNvPr id="16" name="Picture 15">
            <a:extLst>
              <a:ext uri="{FF2B5EF4-FFF2-40B4-BE49-F238E27FC236}">
                <a16:creationId xmlns:a16="http://schemas.microsoft.com/office/drawing/2014/main" id="{529B9A43-E7C6-BB4E-8979-39D376E1EAED}"/>
              </a:ext>
            </a:extLst>
          </p:cNvPr>
          <p:cNvPicPr>
            <a:picLocks noChangeAspect="1"/>
          </p:cNvPicPr>
          <p:nvPr/>
        </p:nvPicPr>
        <p:blipFill>
          <a:blip r:embed="rId5"/>
          <a:stretch>
            <a:fillRect/>
          </a:stretch>
        </p:blipFill>
        <p:spPr>
          <a:xfrm>
            <a:off x="3281563" y="3164532"/>
            <a:ext cx="2984500" cy="647700"/>
          </a:xfrm>
          <a:prstGeom prst="rect">
            <a:avLst/>
          </a:prstGeom>
        </p:spPr>
      </p:pic>
      <p:sp>
        <p:nvSpPr>
          <p:cNvPr id="17" name="TextBox 16">
            <a:extLst>
              <a:ext uri="{FF2B5EF4-FFF2-40B4-BE49-F238E27FC236}">
                <a16:creationId xmlns:a16="http://schemas.microsoft.com/office/drawing/2014/main" id="{909D6804-EC8B-174C-944A-555A402A1309}"/>
              </a:ext>
            </a:extLst>
          </p:cNvPr>
          <p:cNvSpPr txBox="1"/>
          <p:nvPr/>
        </p:nvSpPr>
        <p:spPr>
          <a:xfrm>
            <a:off x="7459372" y="2987748"/>
            <a:ext cx="330540" cy="369332"/>
          </a:xfrm>
          <a:prstGeom prst="rect">
            <a:avLst/>
          </a:prstGeom>
          <a:noFill/>
        </p:spPr>
        <p:txBody>
          <a:bodyPr wrap="none" rtlCol="0">
            <a:spAutoFit/>
          </a:bodyPr>
          <a:lstStyle/>
          <a:p>
            <a:r>
              <a:rPr lang="en-US" dirty="0">
                <a:latin typeface="Symbol" pitchFamily="2" charset="2"/>
              </a:rPr>
              <a:t>a</a:t>
            </a:r>
          </a:p>
        </p:txBody>
      </p:sp>
      <p:sp>
        <p:nvSpPr>
          <p:cNvPr id="18" name="TextBox 17">
            <a:extLst>
              <a:ext uri="{FF2B5EF4-FFF2-40B4-BE49-F238E27FC236}">
                <a16:creationId xmlns:a16="http://schemas.microsoft.com/office/drawing/2014/main" id="{C0FEBF75-F9DF-C34A-BC66-42CAA7C1140C}"/>
              </a:ext>
            </a:extLst>
          </p:cNvPr>
          <p:cNvSpPr txBox="1"/>
          <p:nvPr/>
        </p:nvSpPr>
        <p:spPr>
          <a:xfrm>
            <a:off x="7498519" y="3468054"/>
            <a:ext cx="311304" cy="369332"/>
          </a:xfrm>
          <a:prstGeom prst="rect">
            <a:avLst/>
          </a:prstGeom>
          <a:noFill/>
        </p:spPr>
        <p:txBody>
          <a:bodyPr wrap="none" rtlCol="0">
            <a:spAutoFit/>
          </a:bodyPr>
          <a:lstStyle/>
          <a:p>
            <a:r>
              <a:rPr lang="en-US" dirty="0">
                <a:latin typeface="Symbol" pitchFamily="2" charset="2"/>
              </a:rPr>
              <a:t>b</a:t>
            </a:r>
          </a:p>
        </p:txBody>
      </p:sp>
      <p:sp>
        <p:nvSpPr>
          <p:cNvPr id="19" name="TextBox 18">
            <a:extLst>
              <a:ext uri="{FF2B5EF4-FFF2-40B4-BE49-F238E27FC236}">
                <a16:creationId xmlns:a16="http://schemas.microsoft.com/office/drawing/2014/main" id="{D632CF7A-9112-9247-A591-6411CCD33E67}"/>
              </a:ext>
            </a:extLst>
          </p:cNvPr>
          <p:cNvSpPr txBox="1"/>
          <p:nvPr/>
        </p:nvSpPr>
        <p:spPr>
          <a:xfrm>
            <a:off x="7423002" y="4192391"/>
            <a:ext cx="330540" cy="369332"/>
          </a:xfrm>
          <a:prstGeom prst="rect">
            <a:avLst/>
          </a:prstGeom>
          <a:noFill/>
        </p:spPr>
        <p:txBody>
          <a:bodyPr wrap="none" rtlCol="0">
            <a:spAutoFit/>
          </a:bodyPr>
          <a:lstStyle/>
          <a:p>
            <a:r>
              <a:rPr lang="en-US" dirty="0">
                <a:latin typeface="Symbol" pitchFamily="2" charset="2"/>
              </a:rPr>
              <a:t>a</a:t>
            </a:r>
          </a:p>
        </p:txBody>
      </p:sp>
      <p:sp>
        <p:nvSpPr>
          <p:cNvPr id="20" name="TextBox 19">
            <a:extLst>
              <a:ext uri="{FF2B5EF4-FFF2-40B4-BE49-F238E27FC236}">
                <a16:creationId xmlns:a16="http://schemas.microsoft.com/office/drawing/2014/main" id="{2790EE8E-7DBF-F042-8502-502AF195539E}"/>
              </a:ext>
            </a:extLst>
          </p:cNvPr>
          <p:cNvSpPr txBox="1"/>
          <p:nvPr/>
        </p:nvSpPr>
        <p:spPr>
          <a:xfrm>
            <a:off x="7462149" y="4590401"/>
            <a:ext cx="311304" cy="369332"/>
          </a:xfrm>
          <a:prstGeom prst="rect">
            <a:avLst/>
          </a:prstGeom>
          <a:noFill/>
        </p:spPr>
        <p:txBody>
          <a:bodyPr wrap="none" rtlCol="0">
            <a:spAutoFit/>
          </a:bodyPr>
          <a:lstStyle/>
          <a:p>
            <a:r>
              <a:rPr lang="en-US" dirty="0">
                <a:latin typeface="Symbol" pitchFamily="2" charset="2"/>
              </a:rPr>
              <a:t>b</a:t>
            </a:r>
          </a:p>
        </p:txBody>
      </p:sp>
      <p:cxnSp>
        <p:nvCxnSpPr>
          <p:cNvPr id="22" name="Straight Connector 21">
            <a:extLst>
              <a:ext uri="{FF2B5EF4-FFF2-40B4-BE49-F238E27FC236}">
                <a16:creationId xmlns:a16="http://schemas.microsoft.com/office/drawing/2014/main" id="{B0028267-CDBB-8C44-BA11-BDCA46522A4B}"/>
              </a:ext>
            </a:extLst>
          </p:cNvPr>
          <p:cNvCxnSpPr/>
          <p:nvPr/>
        </p:nvCxnSpPr>
        <p:spPr>
          <a:xfrm>
            <a:off x="6746140" y="3357080"/>
            <a:ext cx="15910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5D1610A-21A4-5640-8102-E7FEEB714428}"/>
              </a:ext>
            </a:extLst>
          </p:cNvPr>
          <p:cNvCxnSpPr/>
          <p:nvPr/>
        </p:nvCxnSpPr>
        <p:spPr>
          <a:xfrm flipV="1">
            <a:off x="8020137" y="3333493"/>
            <a:ext cx="0" cy="210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D64F7FF-A6BE-8140-BF58-0A95EA5B8BCA}"/>
              </a:ext>
            </a:extLst>
          </p:cNvPr>
          <p:cNvSpPr txBox="1"/>
          <p:nvPr/>
        </p:nvSpPr>
        <p:spPr>
          <a:xfrm>
            <a:off x="7681809" y="3290559"/>
            <a:ext cx="359394" cy="369332"/>
          </a:xfrm>
          <a:prstGeom prst="rect">
            <a:avLst/>
          </a:prstGeom>
          <a:noFill/>
        </p:spPr>
        <p:txBody>
          <a:bodyPr wrap="none" rtlCol="0">
            <a:spAutoFit/>
          </a:bodyPr>
          <a:lstStyle/>
          <a:p>
            <a:r>
              <a:rPr lang="en-US" dirty="0"/>
              <a:t>dl</a:t>
            </a:r>
          </a:p>
        </p:txBody>
      </p:sp>
      <p:pic>
        <p:nvPicPr>
          <p:cNvPr id="26" name="Picture 25">
            <a:extLst>
              <a:ext uri="{FF2B5EF4-FFF2-40B4-BE49-F238E27FC236}">
                <a16:creationId xmlns:a16="http://schemas.microsoft.com/office/drawing/2014/main" id="{DC4BD4BD-7AB7-DC41-ACA3-45D1EB2F845F}"/>
              </a:ext>
            </a:extLst>
          </p:cNvPr>
          <p:cNvPicPr>
            <a:picLocks noChangeAspect="1"/>
          </p:cNvPicPr>
          <p:nvPr/>
        </p:nvPicPr>
        <p:blipFill>
          <a:blip r:embed="rId6"/>
          <a:stretch>
            <a:fillRect/>
          </a:stretch>
        </p:blipFill>
        <p:spPr>
          <a:xfrm>
            <a:off x="3310877" y="4295699"/>
            <a:ext cx="2832100" cy="546100"/>
          </a:xfrm>
          <a:prstGeom prst="rect">
            <a:avLst/>
          </a:prstGeom>
        </p:spPr>
      </p:pic>
      <p:pic>
        <p:nvPicPr>
          <p:cNvPr id="27" name="Picture 26">
            <a:extLst>
              <a:ext uri="{FF2B5EF4-FFF2-40B4-BE49-F238E27FC236}">
                <a16:creationId xmlns:a16="http://schemas.microsoft.com/office/drawing/2014/main" id="{BD46D8FB-19F4-834D-A635-AD062FCDC4AB}"/>
              </a:ext>
            </a:extLst>
          </p:cNvPr>
          <p:cNvPicPr>
            <a:picLocks noChangeAspect="1"/>
          </p:cNvPicPr>
          <p:nvPr/>
        </p:nvPicPr>
        <p:blipFill>
          <a:blip r:embed="rId7"/>
          <a:stretch>
            <a:fillRect/>
          </a:stretch>
        </p:blipFill>
        <p:spPr>
          <a:xfrm>
            <a:off x="840994" y="5298482"/>
            <a:ext cx="9613900" cy="889000"/>
          </a:xfrm>
          <a:prstGeom prst="rect">
            <a:avLst/>
          </a:prstGeom>
        </p:spPr>
      </p:pic>
      <p:sp>
        <p:nvSpPr>
          <p:cNvPr id="28" name="Slide Number Placeholder 27">
            <a:extLst>
              <a:ext uri="{FF2B5EF4-FFF2-40B4-BE49-F238E27FC236}">
                <a16:creationId xmlns:a16="http://schemas.microsoft.com/office/drawing/2014/main" id="{37E067E4-170B-AC48-8F12-3B2613BFCC03}"/>
              </a:ext>
            </a:extLst>
          </p:cNvPr>
          <p:cNvSpPr>
            <a:spLocks noGrp="1"/>
          </p:cNvSpPr>
          <p:nvPr>
            <p:ph type="sldNum" sz="quarter" idx="12"/>
          </p:nvPr>
        </p:nvSpPr>
        <p:spPr/>
        <p:txBody>
          <a:bodyPr/>
          <a:lstStyle/>
          <a:p>
            <a:fld id="{F330A13A-245F-CF4A-9D4D-0D02FAFE269F}" type="slidenum">
              <a:rPr lang="en-US" smtClean="0"/>
              <a:t>9</a:t>
            </a:fld>
            <a:endParaRPr lang="en-US"/>
          </a:p>
        </p:txBody>
      </p:sp>
      <p:sp>
        <p:nvSpPr>
          <p:cNvPr id="29" name="TextBox 28">
            <a:extLst>
              <a:ext uri="{FF2B5EF4-FFF2-40B4-BE49-F238E27FC236}">
                <a16:creationId xmlns:a16="http://schemas.microsoft.com/office/drawing/2014/main" id="{70753020-6592-A640-A89C-794627031EC0}"/>
              </a:ext>
            </a:extLst>
          </p:cNvPr>
          <p:cNvSpPr txBox="1"/>
          <p:nvPr/>
        </p:nvSpPr>
        <p:spPr>
          <a:xfrm>
            <a:off x="8610770" y="3280878"/>
            <a:ext cx="2416687"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dA</a:t>
            </a:r>
            <a:r>
              <a:rPr lang="en-US" b="1" baseline="-25000" dirty="0" err="1">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 = 0 for flat surface</a:t>
            </a:r>
          </a:p>
        </p:txBody>
      </p:sp>
      <p:sp>
        <p:nvSpPr>
          <p:cNvPr id="2" name="TextBox 1">
            <a:extLst>
              <a:ext uri="{FF2B5EF4-FFF2-40B4-BE49-F238E27FC236}">
                <a16:creationId xmlns:a16="http://schemas.microsoft.com/office/drawing/2014/main" id="{D1956A3C-E637-844C-8804-E53B724AB7D0}"/>
              </a:ext>
            </a:extLst>
          </p:cNvPr>
          <p:cNvSpPr txBox="1"/>
          <p:nvPr/>
        </p:nvSpPr>
        <p:spPr>
          <a:xfrm>
            <a:off x="8127554" y="4145625"/>
            <a:ext cx="4064446" cy="923330"/>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For a sphere A =4</a:t>
            </a:r>
            <a:r>
              <a:rPr lang="en-US" b="1" dirty="0">
                <a:latin typeface="Symbol" pitchFamily="2" charset="2"/>
                <a:cs typeface="Times New Roman" panose="02020603050405020304" pitchFamily="18" charset="0"/>
              </a:rPr>
              <a:t>p</a:t>
            </a:r>
            <a:r>
              <a:rPr lang="en-US" b="1" dirty="0">
                <a:latin typeface="Times New Roman" panose="02020603050405020304" pitchFamily="18" charset="0"/>
                <a:cs typeface="Times New Roman" panose="02020603050405020304" pitchFamily="18" charset="0"/>
              </a:rPr>
              <a:t>/3 r</a:t>
            </a:r>
            <a:r>
              <a:rPr lang="en-US" b="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dA</a:t>
            </a:r>
            <a:r>
              <a:rPr lang="en-US" b="1" dirty="0">
                <a:latin typeface="Times New Roman" panose="02020603050405020304" pitchFamily="18" charset="0"/>
                <a:cs typeface="Times New Roman" panose="02020603050405020304" pitchFamily="18" charset="0"/>
              </a:rPr>
              <a:t> =8</a:t>
            </a:r>
            <a:r>
              <a:rPr lang="en-US" b="1" dirty="0">
                <a:latin typeface="Symbol" pitchFamily="2" charset="2"/>
                <a:cs typeface="Times New Roman" panose="02020603050405020304" pitchFamily="18" charset="0"/>
              </a:rPr>
              <a:t>p</a:t>
            </a:r>
            <a:r>
              <a:rPr lang="en-US" b="1" dirty="0">
                <a:latin typeface="Times New Roman" panose="02020603050405020304" pitchFamily="18" charset="0"/>
                <a:cs typeface="Times New Roman" panose="02020603050405020304" pitchFamily="18" charset="0"/>
              </a:rPr>
              <a:t>/3 r </a:t>
            </a:r>
            <a:r>
              <a:rPr lang="en-US" b="1" dirty="0" err="1">
                <a:latin typeface="Times New Roman" panose="02020603050405020304" pitchFamily="18" charset="0"/>
                <a:cs typeface="Times New Roman" panose="02020603050405020304" pitchFamily="18" charset="0"/>
              </a:rPr>
              <a:t>dr</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 = 1/r so </a:t>
            </a:r>
            <a:r>
              <a:rPr lang="en-US" b="1" dirty="0" err="1">
                <a:latin typeface="Times New Roman" panose="02020603050405020304" pitchFamily="18" charset="0"/>
                <a:cs typeface="Times New Roman" panose="02020603050405020304" pitchFamily="18" charset="0"/>
              </a:rPr>
              <a:t>dA</a:t>
            </a:r>
            <a:r>
              <a:rPr lang="en-US" b="1" dirty="0">
                <a:latin typeface="Times New Roman" panose="02020603050405020304" pitchFamily="18" charset="0"/>
                <a:cs typeface="Times New Roman" panose="02020603050405020304" pitchFamily="18" charset="0"/>
              </a:rPr>
              <a:t> = 2A/r </a:t>
            </a:r>
            <a:r>
              <a:rPr lang="en-US" b="1" dirty="0" err="1">
                <a:latin typeface="Times New Roman" panose="02020603050405020304" pitchFamily="18" charset="0"/>
                <a:cs typeface="Times New Roman" panose="02020603050405020304" pitchFamily="18" charset="0"/>
              </a:rPr>
              <a:t>dr</a:t>
            </a:r>
            <a:r>
              <a:rPr lang="en-US" b="1" dirty="0">
                <a:latin typeface="Times New Roman" panose="02020603050405020304" pitchFamily="18" charset="0"/>
                <a:cs typeface="Times New Roman" panose="02020603050405020304" pitchFamily="18" charset="0"/>
              </a:rPr>
              <a:t> = 2Acdr </a:t>
            </a:r>
          </a:p>
          <a:p>
            <a:r>
              <a:rPr lang="en-US" b="1" dirty="0">
                <a:latin typeface="Times New Roman" panose="02020603050405020304" pitchFamily="18" charset="0"/>
                <a:cs typeface="Times New Roman" panose="02020603050405020304" pitchFamily="18" charset="0"/>
              </a:rPr>
              <a:t>if </a:t>
            </a:r>
            <a:r>
              <a:rPr lang="en-US" b="1" dirty="0" err="1">
                <a:latin typeface="Times New Roman" panose="02020603050405020304" pitchFamily="18" charset="0"/>
                <a:cs typeface="Times New Roman" panose="02020603050405020304" pitchFamily="18" charset="0"/>
              </a:rPr>
              <a:t>dr</a:t>
            </a:r>
            <a:r>
              <a:rPr lang="en-US" b="1" dirty="0">
                <a:latin typeface="Times New Roman" panose="02020603050405020304" pitchFamily="18" charset="0"/>
                <a:cs typeface="Times New Roman" panose="02020603050405020304" pitchFamily="18" charset="0"/>
              </a:rPr>
              <a:t> = dl   </a:t>
            </a:r>
            <a:r>
              <a:rPr lang="en-US" b="1" dirty="0" err="1">
                <a:latin typeface="Times New Roman" panose="02020603050405020304" pitchFamily="18" charset="0"/>
                <a:cs typeface="Times New Roman" panose="02020603050405020304" pitchFamily="18" charset="0"/>
              </a:rPr>
              <a:t>dA</a:t>
            </a:r>
            <a:r>
              <a:rPr lang="en-US" b="1" dirty="0">
                <a:latin typeface="Times New Roman" panose="02020603050405020304" pitchFamily="18" charset="0"/>
                <a:cs typeface="Times New Roman" panose="02020603050405020304" pitchFamily="18" charset="0"/>
              </a:rPr>
              <a:t> = 2cAdl</a:t>
            </a:r>
          </a:p>
        </p:txBody>
      </p:sp>
      <p:sp>
        <p:nvSpPr>
          <p:cNvPr id="3" name="TextBox 2">
            <a:extLst>
              <a:ext uri="{FF2B5EF4-FFF2-40B4-BE49-F238E27FC236}">
                <a16:creationId xmlns:a16="http://schemas.microsoft.com/office/drawing/2014/main" id="{CB162E4A-2667-0A4C-B472-026B11BD5BA4}"/>
              </a:ext>
            </a:extLst>
          </p:cNvPr>
          <p:cNvSpPr txBox="1"/>
          <p:nvPr/>
        </p:nvSpPr>
        <p:spPr>
          <a:xfrm>
            <a:off x="2723432" y="6255329"/>
            <a:ext cx="758637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Change in internal energy is proportional to the change in interfacial width</a:t>
            </a:r>
          </a:p>
        </p:txBody>
      </p:sp>
      <p:sp>
        <p:nvSpPr>
          <p:cNvPr id="6" name="TextBox 5">
            <a:extLst>
              <a:ext uri="{FF2B5EF4-FFF2-40B4-BE49-F238E27FC236}">
                <a16:creationId xmlns:a16="http://schemas.microsoft.com/office/drawing/2014/main" id="{685EB415-DDA9-DB4A-9885-7DA8DD2B476A}"/>
              </a:ext>
            </a:extLst>
          </p:cNvPr>
          <p:cNvSpPr txBox="1"/>
          <p:nvPr/>
        </p:nvSpPr>
        <p:spPr>
          <a:xfrm>
            <a:off x="118753" y="9023"/>
            <a:ext cx="346601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Derive Laplace Equation</a:t>
            </a:r>
          </a:p>
        </p:txBody>
      </p:sp>
      <p:sp>
        <p:nvSpPr>
          <p:cNvPr id="8" name="TextBox 7">
            <a:extLst>
              <a:ext uri="{FF2B5EF4-FFF2-40B4-BE49-F238E27FC236}">
                <a16:creationId xmlns:a16="http://schemas.microsoft.com/office/drawing/2014/main" id="{2F8C7B0E-5FF9-B9DE-AC1D-62ACB374697A}"/>
              </a:ext>
            </a:extLst>
          </p:cNvPr>
          <p:cNvSpPr txBox="1"/>
          <p:nvPr/>
        </p:nvSpPr>
        <p:spPr>
          <a:xfrm>
            <a:off x="8191424" y="811523"/>
            <a:ext cx="4000576"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Force/Area x Distance = Energy/Area</a:t>
            </a:r>
            <a:endParaRPr lang="en-US" dirty="0"/>
          </a:p>
        </p:txBody>
      </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02F866F-C0C0-DB36-A98F-30C60587BFF1}"/>
                  </a:ext>
                </a:extLst>
              </p14:cNvPr>
              <p14:cNvContentPartPr/>
              <p14:nvPr/>
            </p14:nvContentPartPr>
            <p14:xfrm>
              <a:off x="9810612" y="5657747"/>
              <a:ext cx="504000" cy="477720"/>
            </p14:xfrm>
          </p:contentPart>
        </mc:Choice>
        <mc:Fallback xmlns="">
          <p:pic>
            <p:nvPicPr>
              <p:cNvPr id="7" name="Ink 6">
                <a:extLst>
                  <a:ext uri="{FF2B5EF4-FFF2-40B4-BE49-F238E27FC236}">
                    <a16:creationId xmlns:a16="http://schemas.microsoft.com/office/drawing/2014/main" id="{302F866F-C0C0-DB36-A98F-30C60587BFF1}"/>
                  </a:ext>
                </a:extLst>
              </p:cNvPr>
              <p:cNvPicPr/>
              <p:nvPr/>
            </p:nvPicPr>
            <p:blipFill>
              <a:blip r:embed="rId9"/>
              <a:stretch>
                <a:fillRect/>
              </a:stretch>
            </p:blipFill>
            <p:spPr>
              <a:xfrm>
                <a:off x="9804492" y="5651627"/>
                <a:ext cx="516240" cy="489960"/>
              </a:xfrm>
              <a:prstGeom prst="rect">
                <a:avLst/>
              </a:prstGeom>
            </p:spPr>
          </p:pic>
        </mc:Fallback>
      </mc:AlternateContent>
    </p:spTree>
    <p:extLst>
      <p:ext uri="{BB962C8B-B14F-4D97-AF65-F5344CB8AC3E}">
        <p14:creationId xmlns:p14="http://schemas.microsoft.com/office/powerpoint/2010/main" val="2719032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65662</TotalTime>
  <Words>3118</Words>
  <Application>Microsoft Macintosh PowerPoint</Application>
  <PresentationFormat>Widescreen</PresentationFormat>
  <Paragraphs>476</Paragraphs>
  <Slides>77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Calibri</vt:lpstr>
      <vt:lpstr>Calibri Light</vt:lpstr>
      <vt:lpstr>Symbol</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beaucage</dc:creator>
  <cp:lastModifiedBy>Beaucage, Gregory (beaucag)</cp:lastModifiedBy>
  <cp:revision>215</cp:revision>
  <cp:lastPrinted>2023-10-03T15:05:34Z</cp:lastPrinted>
  <dcterms:created xsi:type="dcterms:W3CDTF">2020-10-11T18:36:14Z</dcterms:created>
  <dcterms:modified xsi:type="dcterms:W3CDTF">2024-10-22T14:05:45Z</dcterms:modified>
</cp:coreProperties>
</file>